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81" r:id="rId3"/>
    <p:sldId id="374" r:id="rId4"/>
    <p:sldId id="366" r:id="rId5"/>
    <p:sldId id="373" r:id="rId6"/>
  </p:sldIdLst>
  <p:sldSz cx="9144000" cy="6858000" type="screen4x3"/>
  <p:notesSz cx="6807200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29323"/>
    <a:srgbClr val="1881D4"/>
    <a:srgbClr val="3F9FD6"/>
    <a:srgbClr val="4E83C6"/>
    <a:srgbClr val="5C9BE9"/>
    <a:srgbClr val="BB0000"/>
    <a:srgbClr val="A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25"/>
  </p:normalViewPr>
  <p:slideViewPr>
    <p:cSldViewPr snapToObjects="1"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C3EA4-0825-48A3-B69D-CF99988B0013}" type="datetimeFigureOut">
              <a:rPr lang="en-AU" smtClean="0"/>
              <a:t>6/2/2025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2F304-7AAF-40BA-99E5-769E5AE6CE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53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443A68-D755-4AE7-AFBD-5821912D6937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41EA4D-827B-4613-B9C2-234B9A724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05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2145ADB4-5775-467D-AA73-388CFFD581A6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097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9B322BC9-C146-4004-B331-E1FD21FEF4CF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4829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F57AC-56AE-7CFB-076C-3438DFF2A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5003D00-665B-19CD-E2BB-E419E56A3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377FB5E-0A78-53F5-0997-676734B1F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EA6A739-AB9E-C71F-7546-374D3D0B0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9B322BC9-C146-4004-B331-E1FD21FEF4C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5547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9B322BC9-C146-4004-B331-E1FD21FEF4CF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3324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9B322BC9-C146-4004-B331-E1FD21FEF4CF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1336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2EDE9-0C75-46F1-AE9E-A437F64EC24A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054E3-8189-40BA-BDF2-64D3FE17E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4E538-9E97-4DBE-94B4-539F74A2D40D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074E5-86B5-431C-84F4-832FEBC223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872F6D-4E2A-4FAC-AC41-A1D7ACE4B636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AA5AA-8948-489E-9EB8-359992B5D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8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48E46-D3AA-4502-A4EF-DCAFE50AAF8C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5D823-4580-4B9B-9A4B-9DE003B089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6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DE697-91C6-4282-9E09-B8D1802D4CC1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C135-F20F-4698-B242-6937B712F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F3133-17D7-4A41-B1F3-30E676EA93A1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DEA90-46D9-416B-89C4-2D602703C8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7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A30F2-6A19-4902-900F-92B2B4ECBF0E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6E969-6B19-4D29-ABCA-9A897F124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3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65D442-2118-4D01-A5A7-C021246D76FD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FAB91-787C-4969-97D0-7E4753822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D5711-3CA4-473B-A9A8-63BC43C8F96C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B83A9-DF56-4382-B5D5-84914B1BD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B39EE-0215-4EBC-A835-2CB853E8031A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51685-341D-42A6-A05F-A2D310B24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6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EA55A-F695-4B4A-930E-176CBA3E87A4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76706-CC7F-43C6-90F4-A848E726F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" charset="0"/>
              </a:defRPr>
            </a:lvl1pPr>
          </a:lstStyle>
          <a:p>
            <a:fld id="{318AFF60-532E-475E-93F7-B2BBC1134D39}" type="datetime1">
              <a:rPr lang="en-US"/>
              <a:pPr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" charset="0"/>
              </a:defRPr>
            </a:lvl1pPr>
          </a:lstStyle>
          <a:p>
            <a:fld id="{35B88F1F-1499-4297-8887-ABCABB793F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/>
          <p:cNvSpPr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flowChartManualInput">
            <a:avLst/>
          </a:prstGeom>
          <a:solidFill>
            <a:srgbClr val="A70000"/>
          </a:solidFill>
          <a:ln w="9525">
            <a:solidFill>
              <a:srgbClr val="A70000"/>
            </a:solidFill>
            <a:miter lim="800000"/>
            <a:headEnd/>
            <a:tailEnd/>
          </a:ln>
          <a:effectLst>
            <a:outerShdw blurRad="40000" dist="23000" dir="5400000" rotWithShape="0">
              <a:srgbClr val="A70000">
                <a:alpha val="34999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8" name="Right Triangle 7"/>
          <p:cNvSpPr>
            <a:spLocks noChangeArrowheads="1"/>
          </p:cNvSpPr>
          <p:nvPr/>
        </p:nvSpPr>
        <p:spPr bwMode="auto">
          <a:xfrm flipH="1">
            <a:off x="0" y="6035675"/>
            <a:ext cx="9144000" cy="822325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chemeClr val="bg1">
                <a:alpha val="34999"/>
              </a:scheme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539552" y="620688"/>
            <a:ext cx="75428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rgbClr val="0000FF"/>
                </a:solidFill>
                <a:latin typeface="Calibri" pitchFamily="-1" charset="0"/>
              </a:rPr>
              <a:t> MMCRC</a:t>
            </a:r>
          </a:p>
          <a:p>
            <a:pPr algn="ctr" eaLnBrk="1" hangingPunct="1"/>
            <a:r>
              <a:rPr lang="en-US" sz="7200" b="1" dirty="0">
                <a:solidFill>
                  <a:srgbClr val="0000FF"/>
                </a:solidFill>
                <a:latin typeface="Calibri" pitchFamily="-1" charset="0"/>
              </a:rPr>
              <a:t>Swimming Carnival</a:t>
            </a:r>
          </a:p>
          <a:p>
            <a:pPr algn="ctr" eaLnBrk="1" hangingPunct="1"/>
            <a:r>
              <a:rPr lang="en-US" sz="7200" b="1" dirty="0">
                <a:solidFill>
                  <a:srgbClr val="0000FF"/>
                </a:solidFill>
                <a:latin typeface="Calibri" pitchFamily="-1" charset="0"/>
              </a:rPr>
              <a:t>2025</a:t>
            </a:r>
          </a:p>
        </p:txBody>
      </p:sp>
      <p:sp>
        <p:nvSpPr>
          <p:cNvPr id="10" name="Right Triangle 9"/>
          <p:cNvSpPr>
            <a:spLocks noChangeArrowheads="1"/>
          </p:cNvSpPr>
          <p:nvPr/>
        </p:nvSpPr>
        <p:spPr bwMode="auto">
          <a:xfrm flipH="1">
            <a:off x="4572000" y="6035675"/>
            <a:ext cx="4572000" cy="822325"/>
          </a:xfrm>
          <a:prstGeom prst="rtTriangle">
            <a:avLst/>
          </a:prstGeom>
          <a:solidFill>
            <a:srgbClr val="1881D4"/>
          </a:solidFill>
          <a:ln w="9525">
            <a:solidFill>
              <a:srgbClr val="3F9FD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pic>
        <p:nvPicPr>
          <p:cNvPr id="14343" name="Picture 10" descr="MMCRC Logo Transpar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99A6A4B-55BA-6885-D128-7BBBB060C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14" y="4157528"/>
            <a:ext cx="3443712" cy="229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E8F31B9-2C02-C314-7AD6-D10CE51B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782">
            <a:off x="6858000" y="548680"/>
            <a:ext cx="1888356" cy="12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E28EF6D-E22B-75CA-DE06-1382B48F3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133">
            <a:off x="6567612" y="3398681"/>
            <a:ext cx="2048753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7A258B8-6C36-9024-2175-110AC74BA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7231">
            <a:off x="247756" y="3101990"/>
            <a:ext cx="2036807" cy="136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/>
          <p:cNvSpPr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flowChartManualInput">
            <a:avLst/>
          </a:prstGeom>
          <a:solidFill>
            <a:srgbClr val="A70000"/>
          </a:solidFill>
          <a:ln w="9525">
            <a:solidFill>
              <a:srgbClr val="A70000"/>
            </a:solidFill>
            <a:miter lim="800000"/>
            <a:headEnd/>
            <a:tailEnd/>
          </a:ln>
          <a:effectLst>
            <a:outerShdw blurRad="40000" dist="23000" dir="5400000" rotWithShape="0">
              <a:srgbClr val="A70000">
                <a:alpha val="34999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8" name="Right Triangle 7"/>
          <p:cNvSpPr>
            <a:spLocks noChangeArrowheads="1"/>
          </p:cNvSpPr>
          <p:nvPr/>
        </p:nvSpPr>
        <p:spPr bwMode="auto">
          <a:xfrm flipH="1">
            <a:off x="0" y="6035675"/>
            <a:ext cx="9144000" cy="822325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chemeClr val="bg1">
                <a:alpha val="34999"/>
              </a:scheme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266700" y="260648"/>
            <a:ext cx="8610600" cy="88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/>
            <a:r>
              <a:rPr lang="en-US" sz="5400" b="1" u="sng" dirty="0">
                <a:solidFill>
                  <a:srgbClr val="FF0000"/>
                </a:solidFill>
                <a:latin typeface="Calibri" pitchFamily="-1" charset="0"/>
              </a:rPr>
              <a:t>Event Details </a:t>
            </a:r>
          </a:p>
          <a:p>
            <a:endParaRPr lang="en-AU" b="1" u="sng" dirty="0"/>
          </a:p>
          <a:p>
            <a:r>
              <a:rPr lang="en-AU" sz="2000" b="1" u="sng" dirty="0">
                <a:solidFill>
                  <a:srgbClr val="0000FF"/>
                </a:solidFill>
              </a:rPr>
              <a:t>Details of the Excursion are as follows:</a:t>
            </a:r>
            <a:endParaRPr lang="en-AU" sz="2000" dirty="0">
              <a:solidFill>
                <a:srgbClr val="0000FF"/>
              </a:solidFill>
            </a:endParaRPr>
          </a:p>
          <a:p>
            <a:r>
              <a:rPr lang="en-AU" sz="2000" b="1" dirty="0">
                <a:solidFill>
                  <a:srgbClr val="0000FF"/>
                </a:solidFill>
              </a:rPr>
              <a:t>Date:		      </a:t>
            </a:r>
            <a:r>
              <a:rPr lang="en-AU" sz="2000" dirty="0">
                <a:solidFill>
                  <a:srgbClr val="0000FF"/>
                </a:solidFill>
              </a:rPr>
              <a:t>Monday Thursday 13</a:t>
            </a:r>
            <a:r>
              <a:rPr lang="en-AU" sz="2000" baseline="30000" dirty="0">
                <a:solidFill>
                  <a:srgbClr val="0000FF"/>
                </a:solidFill>
              </a:rPr>
              <a:t>th</a:t>
            </a:r>
            <a:r>
              <a:rPr lang="en-AU" sz="2000" dirty="0">
                <a:solidFill>
                  <a:srgbClr val="0000FF"/>
                </a:solidFill>
              </a:rPr>
              <a:t> February 2025</a:t>
            </a:r>
          </a:p>
          <a:p>
            <a:r>
              <a:rPr lang="en-AU" sz="2000" b="1" dirty="0">
                <a:solidFill>
                  <a:srgbClr val="0000FF"/>
                </a:solidFill>
              </a:rPr>
              <a:t>Time:		      </a:t>
            </a:r>
            <a:r>
              <a:rPr lang="en-AU" sz="2000" dirty="0">
                <a:solidFill>
                  <a:srgbClr val="0000FF"/>
                </a:solidFill>
              </a:rPr>
              <a:t>Depart 9:05am and returning by 3:00pm</a:t>
            </a:r>
          </a:p>
          <a:p>
            <a:r>
              <a:rPr lang="en-AU" sz="2000" b="1" dirty="0">
                <a:solidFill>
                  <a:srgbClr val="0000FF"/>
                </a:solidFill>
              </a:rPr>
              <a:t>Venue:</a:t>
            </a:r>
            <a:r>
              <a:rPr lang="en-AU" sz="2000" dirty="0">
                <a:solidFill>
                  <a:srgbClr val="0000FF"/>
                </a:solidFill>
              </a:rPr>
              <a:t>	             Korumburra Outdoor Pool</a:t>
            </a:r>
          </a:p>
          <a:p>
            <a:r>
              <a:rPr lang="en-AU" sz="2000" b="1" dirty="0">
                <a:solidFill>
                  <a:srgbClr val="0000FF"/>
                </a:solidFill>
              </a:rPr>
              <a:t>Dress:  	      </a:t>
            </a:r>
            <a:r>
              <a:rPr lang="en-AU" sz="2000" dirty="0">
                <a:solidFill>
                  <a:srgbClr val="0000FF"/>
                </a:solidFill>
              </a:rPr>
              <a:t>Appropriate and </a:t>
            </a:r>
            <a:r>
              <a:rPr lang="en-AU" sz="2000" dirty="0" err="1">
                <a:solidFill>
                  <a:srgbClr val="0000FF"/>
                </a:solidFill>
              </a:rPr>
              <a:t>Sunsmart</a:t>
            </a:r>
            <a:r>
              <a:rPr lang="en-AU" sz="2000" dirty="0">
                <a:solidFill>
                  <a:srgbClr val="0000FF"/>
                </a:solidFill>
              </a:rPr>
              <a:t> house colours including a </a:t>
            </a:r>
          </a:p>
          <a:p>
            <a:r>
              <a:rPr lang="en-AU" sz="2000" dirty="0">
                <a:solidFill>
                  <a:srgbClr val="0000FF"/>
                </a:solidFill>
              </a:rPr>
              <a:t>                          t-shirt and hat (or complete College sports uniform)</a:t>
            </a:r>
          </a:p>
          <a:p>
            <a:r>
              <a:rPr lang="en-AU" sz="2000" b="1" dirty="0">
                <a:solidFill>
                  <a:srgbClr val="0000FF"/>
                </a:solidFill>
              </a:rPr>
              <a:t>Other:	             </a:t>
            </a:r>
            <a:r>
              <a:rPr lang="en-AU" sz="2000" dirty="0">
                <a:solidFill>
                  <a:srgbClr val="0000FF"/>
                </a:solidFill>
              </a:rPr>
              <a:t>Bring lunch, snack, drink, and sunscreen. There will be a </a:t>
            </a:r>
          </a:p>
          <a:p>
            <a:r>
              <a:rPr lang="en-AU" sz="2000" dirty="0">
                <a:solidFill>
                  <a:srgbClr val="0000FF"/>
                </a:solidFill>
              </a:rPr>
              <a:t>                          fundraising sausage sizzle and limited canteen.</a:t>
            </a:r>
          </a:p>
          <a:p>
            <a:r>
              <a:rPr lang="en-AU" sz="2000" b="1" dirty="0">
                <a:solidFill>
                  <a:srgbClr val="0000FF"/>
                </a:solidFill>
              </a:rPr>
              <a:t>Attendance:     </a:t>
            </a:r>
            <a:r>
              <a:rPr lang="en-AU" sz="2000" dirty="0">
                <a:solidFill>
                  <a:srgbClr val="0000FF"/>
                </a:solidFill>
              </a:rPr>
              <a:t>All students must attend morning homeroom and then </a:t>
            </a:r>
          </a:p>
          <a:p>
            <a:r>
              <a:rPr lang="en-AU" sz="2000" dirty="0">
                <a:solidFill>
                  <a:srgbClr val="0000FF"/>
                </a:solidFill>
              </a:rPr>
              <a:t>                          board the delegated bus.</a:t>
            </a:r>
          </a:p>
          <a:p>
            <a:endParaRPr lang="en-GB" sz="2000" dirty="0">
              <a:solidFill>
                <a:srgbClr val="0000FF"/>
              </a:solidFill>
            </a:endParaRPr>
          </a:p>
          <a:p>
            <a:r>
              <a:rPr lang="en-GB" sz="2000" b="1" dirty="0">
                <a:solidFill>
                  <a:srgbClr val="0000FF"/>
                </a:solidFill>
              </a:rPr>
              <a:t>What to bring:</a:t>
            </a:r>
          </a:p>
          <a:p>
            <a:r>
              <a:rPr lang="en-GB" sz="2000" dirty="0">
                <a:solidFill>
                  <a:srgbClr val="0000FF"/>
                </a:solidFill>
              </a:rPr>
              <a:t>Sunscreen, hat</a:t>
            </a:r>
            <a:r>
              <a:rPr lang="en-US" sz="2000" dirty="0">
                <a:solidFill>
                  <a:srgbClr val="0000FF"/>
                </a:solidFill>
              </a:rPr>
              <a:t>, towel, goggles, bathers (wear), bag, food and drink.</a:t>
            </a:r>
            <a:endParaRPr lang="en-AU" sz="2000" dirty="0">
              <a:solidFill>
                <a:srgbClr val="0000FF"/>
              </a:solidFill>
            </a:endParaRPr>
          </a:p>
          <a:p>
            <a:endParaRPr lang="en-GB" sz="1600" i="1" dirty="0">
              <a:solidFill>
                <a:srgbClr val="0000FF"/>
              </a:solidFill>
            </a:endParaRPr>
          </a:p>
          <a:p>
            <a:r>
              <a:rPr lang="en-GB" sz="1600" i="1" dirty="0">
                <a:solidFill>
                  <a:srgbClr val="0000FF"/>
                </a:solidFill>
              </a:rPr>
              <a:t>The </a:t>
            </a:r>
            <a:r>
              <a:rPr lang="en-GB" sz="1600" i="1" dirty="0" err="1">
                <a:solidFill>
                  <a:srgbClr val="0000FF"/>
                </a:solidFill>
              </a:rPr>
              <a:t>Korumburra</a:t>
            </a:r>
            <a:r>
              <a:rPr lang="en-GB" sz="1600" i="1" dirty="0">
                <a:solidFill>
                  <a:srgbClr val="0000FF"/>
                </a:solidFill>
              </a:rPr>
              <a:t> pool is a great </a:t>
            </a:r>
            <a:r>
              <a:rPr lang="en-GB" sz="1600" i="1" u="sng" dirty="0">
                <a:solidFill>
                  <a:srgbClr val="0000FF"/>
                </a:solidFill>
              </a:rPr>
              <a:t>outdoor</a:t>
            </a:r>
            <a:r>
              <a:rPr lang="en-GB" sz="1600" i="1" dirty="0">
                <a:solidFill>
                  <a:srgbClr val="0000FF"/>
                </a:solidFill>
              </a:rPr>
              <a:t> facility, so come prepared for all weather. </a:t>
            </a:r>
          </a:p>
          <a:p>
            <a:r>
              <a:rPr lang="en-AU" b="1" dirty="0"/>
              <a:t>    </a:t>
            </a:r>
            <a:endParaRPr lang="en-AU" dirty="0"/>
          </a:p>
          <a:p>
            <a:pPr algn="ctr" eaLnBrk="1" hangingPunct="1"/>
            <a:endParaRPr lang="en-US" sz="5400" b="1" u="sng" dirty="0">
              <a:solidFill>
                <a:srgbClr val="FF0000"/>
              </a:solidFill>
              <a:latin typeface="Calibri" pitchFamily="-1" charset="0"/>
            </a:endParaRPr>
          </a:p>
          <a:p>
            <a:pPr algn="ctr" eaLnBrk="1" hangingPunct="1"/>
            <a:endParaRPr lang="en-US" sz="4000" dirty="0">
              <a:latin typeface="Calibri" pitchFamily="-1" charset="0"/>
            </a:endParaRPr>
          </a:p>
          <a:p>
            <a:pPr algn="ctr" eaLnBrk="1" hangingPunct="1"/>
            <a:endParaRPr lang="en-AU" sz="3200" i="1" dirty="0">
              <a:latin typeface="Calibri" pitchFamily="-1" charset="0"/>
            </a:endParaRPr>
          </a:p>
          <a:p>
            <a:pPr algn="ctr" eaLnBrk="1" hangingPunct="1"/>
            <a:r>
              <a:rPr lang="en-AU" sz="3200" i="1" dirty="0">
                <a:latin typeface="Calibri" pitchFamily="-1" charset="0"/>
              </a:rPr>
              <a:t> </a:t>
            </a:r>
            <a:endParaRPr lang="en-US" sz="3200" b="1" i="1" dirty="0">
              <a:latin typeface="Calibri" pitchFamily="-1" charset="0"/>
            </a:endParaRPr>
          </a:p>
        </p:txBody>
      </p:sp>
      <p:sp>
        <p:nvSpPr>
          <p:cNvPr id="10" name="Right Triangle 9"/>
          <p:cNvSpPr>
            <a:spLocks noChangeArrowheads="1"/>
          </p:cNvSpPr>
          <p:nvPr/>
        </p:nvSpPr>
        <p:spPr bwMode="auto">
          <a:xfrm flipH="1">
            <a:off x="4572000" y="6035675"/>
            <a:ext cx="4572000" cy="822325"/>
          </a:xfrm>
          <a:prstGeom prst="rtTriangle">
            <a:avLst/>
          </a:prstGeom>
          <a:solidFill>
            <a:srgbClr val="1881D4"/>
          </a:solidFill>
          <a:ln w="9525">
            <a:solidFill>
              <a:srgbClr val="3F9FD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pic>
        <p:nvPicPr>
          <p:cNvPr id="16391" name="Picture 10" descr="MMCRC Logo Transpar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31640" cy="13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FCFC5-8D32-4AA4-3D5B-B9CC91C30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DA1DA631-C5E3-C692-28BB-7B3E1779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flowChartManualInput">
            <a:avLst/>
          </a:prstGeom>
          <a:solidFill>
            <a:srgbClr val="A70000"/>
          </a:solidFill>
          <a:ln w="9525">
            <a:solidFill>
              <a:srgbClr val="A70000"/>
            </a:solidFill>
            <a:miter lim="800000"/>
            <a:headEnd/>
            <a:tailEnd/>
          </a:ln>
          <a:effectLst>
            <a:outerShdw blurRad="40000" dist="23000" dir="5400000" rotWithShape="0">
              <a:srgbClr val="A70000">
                <a:alpha val="34999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7F9732F-E54D-E742-2C3E-CB8EE15CF7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6035675"/>
            <a:ext cx="9144000" cy="822325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chemeClr val="bg1">
                <a:alpha val="34999"/>
              </a:scheme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16389" name="TextBox 11">
            <a:extLst>
              <a:ext uri="{FF2B5EF4-FFF2-40B4-BE49-F238E27FC236}">
                <a16:creationId xmlns:a16="http://schemas.microsoft.com/office/drawing/2014/main" id="{AE4F961B-5708-E40A-39CD-7720300E9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09336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/>
            <a:r>
              <a:rPr lang="en-US" sz="5400" b="1" u="sng" dirty="0">
                <a:solidFill>
                  <a:srgbClr val="FF0000"/>
                </a:solidFill>
                <a:latin typeface="Calibri" pitchFamily="-1" charset="0"/>
              </a:rPr>
              <a:t>Event Details </a:t>
            </a:r>
          </a:p>
          <a:p>
            <a:pPr algn="ctr"/>
            <a:r>
              <a:rPr lang="en-AU" sz="1800" b="1" u="sng" dirty="0"/>
              <a:t>***These times may vary on the day***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38787D2-AD72-4D5E-8E3F-9A7391582C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2000" y="6035675"/>
            <a:ext cx="4572000" cy="822325"/>
          </a:xfrm>
          <a:prstGeom prst="rtTriangle">
            <a:avLst/>
          </a:prstGeom>
          <a:solidFill>
            <a:srgbClr val="1881D4"/>
          </a:solidFill>
          <a:ln w="9525">
            <a:solidFill>
              <a:srgbClr val="3F9FD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pic>
        <p:nvPicPr>
          <p:cNvPr id="16391" name="Picture 10" descr="MMCRC Logo Transparent.jpg">
            <a:extLst>
              <a:ext uri="{FF2B5EF4-FFF2-40B4-BE49-F238E27FC236}">
                <a16:creationId xmlns:a16="http://schemas.microsoft.com/office/drawing/2014/main" id="{1277D19B-ACE5-8546-B09A-9BF6DAB6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31640" cy="13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A7EFF1-FC01-0F5A-33BB-EBB06BB6A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454741"/>
              </p:ext>
            </p:extLst>
          </p:nvPr>
        </p:nvGraphicFramePr>
        <p:xfrm>
          <a:off x="323528" y="1484784"/>
          <a:ext cx="8280920" cy="4550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632">
                  <a:extLst>
                    <a:ext uri="{9D8B030D-6E8A-4147-A177-3AD203B41FA5}">
                      <a16:colId xmlns:a16="http://schemas.microsoft.com/office/drawing/2014/main" val="3239748752"/>
                    </a:ext>
                  </a:extLst>
                </a:gridCol>
                <a:gridCol w="5965288">
                  <a:extLst>
                    <a:ext uri="{9D8B030D-6E8A-4147-A177-3AD203B41FA5}">
                      <a16:colId xmlns:a16="http://schemas.microsoft.com/office/drawing/2014/main" val="3606235123"/>
                    </a:ext>
                  </a:extLst>
                </a:gridCol>
              </a:tblGrid>
              <a:tr h="3239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8:55am – 9:05am 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Homeroom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822233"/>
                  </a:ext>
                </a:extLst>
              </a:tr>
              <a:tr h="39375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 dirty="0">
                          <a:effectLst/>
                        </a:rPr>
                        <a:t>9:15am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 dirty="0">
                          <a:effectLst/>
                        </a:rPr>
                        <a:t>Depart school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475107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9:45am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 dirty="0">
                          <a:effectLst/>
                        </a:rPr>
                        <a:t>Briefing at venue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517158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10:00am – 10:40am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Backstroke 50m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4226019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10:40am – 11:10am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Butterfly 50m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523996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11:10am – 11:30am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Novelty Kickboard Relay (mixed levels) 25m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377189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11:30am – 12:10pm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 dirty="0">
                          <a:effectLst/>
                        </a:rPr>
                        <a:t>Freestyle 50m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339236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12:10pm – 12:40pm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 dirty="0">
                          <a:effectLst/>
                        </a:rPr>
                        <a:t>Breaststroke 50m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771093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12:40pm – 1:20pm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 dirty="0">
                          <a:effectLst/>
                        </a:rPr>
                        <a:t>Novelty Noodle Relay (mixed levels) 25m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1037608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1:20pm – 1:40pm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 dirty="0">
                          <a:effectLst/>
                        </a:rPr>
                        <a:t>Year 12 Floating Race / Lunch 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777803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>
                          <a:effectLst/>
                        </a:rPr>
                        <a:t>1:40pm – 2:00pm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 dirty="0">
                          <a:effectLst/>
                        </a:rPr>
                        <a:t>House Relays – Freestyle 25m (all ages)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3171916"/>
                  </a:ext>
                </a:extLst>
              </a:tr>
              <a:tr h="91781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 dirty="0">
                          <a:effectLst/>
                        </a:rPr>
                        <a:t>2:00pm – 2:15pm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kern="0" dirty="0">
                          <a:effectLst/>
                        </a:rPr>
                        <a:t>Event concludes. Depart.</a:t>
                      </a:r>
                      <a:endParaRPr lang="en-AU" sz="1200" kern="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863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89104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/>
          <p:cNvSpPr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flowChartManualInput">
            <a:avLst/>
          </a:prstGeom>
          <a:solidFill>
            <a:srgbClr val="A70000"/>
          </a:solidFill>
          <a:ln w="9525">
            <a:solidFill>
              <a:srgbClr val="A70000"/>
            </a:solidFill>
            <a:miter lim="800000"/>
            <a:headEnd/>
            <a:tailEnd/>
          </a:ln>
          <a:effectLst>
            <a:outerShdw blurRad="40000" dist="23000" dir="5400000" rotWithShape="0">
              <a:srgbClr val="A70000">
                <a:alpha val="34999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8" name="Right Triangle 7"/>
          <p:cNvSpPr>
            <a:spLocks noChangeArrowheads="1"/>
          </p:cNvSpPr>
          <p:nvPr/>
        </p:nvSpPr>
        <p:spPr bwMode="auto">
          <a:xfrm flipH="1">
            <a:off x="0" y="6035675"/>
            <a:ext cx="9144000" cy="822325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chemeClr val="bg1">
                <a:alpha val="34999"/>
              </a:scheme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395536" y="757312"/>
            <a:ext cx="8748464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/>
            <a:r>
              <a:rPr lang="en-US" sz="5400" b="1" dirty="0">
                <a:latin typeface="Calibri" pitchFamily="-1" charset="0"/>
              </a:rPr>
              <a:t>  </a:t>
            </a:r>
            <a:r>
              <a:rPr lang="en-US" sz="5400" b="1" u="sng" dirty="0">
                <a:solidFill>
                  <a:srgbClr val="FF0000"/>
                </a:solidFill>
                <a:latin typeface="Calibri" pitchFamily="-1" charset="0"/>
              </a:rPr>
              <a:t>Student Expectations</a:t>
            </a:r>
          </a:p>
          <a:p>
            <a:pPr algn="ctr" eaLnBrk="1" hangingPunct="1"/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Students are expected to wear</a:t>
            </a:r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appropriate</a:t>
            </a:r>
            <a:r>
              <a:rPr lang="en-US" sz="1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swimwear for competition. </a:t>
            </a:r>
          </a:p>
          <a:p>
            <a:pPr eaLnBrk="1" hangingPunct="1"/>
            <a:endParaRPr lang="en-US" sz="18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Students must adhere to the </a:t>
            </a:r>
            <a:r>
              <a:rPr lang="en-US" sz="1800" b="1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1800" b="1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unsmart</a:t>
            </a:r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policy of the school which includes applying 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sunscreen</a:t>
            </a:r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wearing a 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hat</a:t>
            </a:r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t-shirt</a:t>
            </a:r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between events.</a:t>
            </a:r>
          </a:p>
          <a:p>
            <a:pPr eaLnBrk="1" hangingPunct="1"/>
            <a:endParaRPr lang="en-US" sz="18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students are encouraged to participate in an event (swim race or novelty event).</a:t>
            </a:r>
          </a:p>
          <a:p>
            <a:pPr eaLnBrk="1" hangingPunct="1"/>
            <a:endParaRPr lang="en-US" sz="18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demonstrate House spirit and respect for all participants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hangingPunct="1"/>
            <a:r>
              <a:rPr lang="en-AU" sz="3200" i="1" dirty="0">
                <a:latin typeface="Calibri" pitchFamily="-1" charset="0"/>
              </a:rPr>
              <a:t> </a:t>
            </a:r>
            <a:endParaRPr lang="en-US" sz="3200" b="1" i="1" dirty="0">
              <a:latin typeface="Calibri" pitchFamily="-1" charset="0"/>
            </a:endParaRPr>
          </a:p>
        </p:txBody>
      </p:sp>
      <p:sp>
        <p:nvSpPr>
          <p:cNvPr id="10" name="Right Triangle 9"/>
          <p:cNvSpPr>
            <a:spLocks noChangeArrowheads="1"/>
          </p:cNvSpPr>
          <p:nvPr/>
        </p:nvSpPr>
        <p:spPr bwMode="auto">
          <a:xfrm flipH="1">
            <a:off x="4572000" y="6035675"/>
            <a:ext cx="4572000" cy="822325"/>
          </a:xfrm>
          <a:prstGeom prst="rtTriangle">
            <a:avLst/>
          </a:prstGeom>
          <a:solidFill>
            <a:srgbClr val="1881D4"/>
          </a:solidFill>
          <a:ln w="9525">
            <a:solidFill>
              <a:srgbClr val="3F9FD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pic>
        <p:nvPicPr>
          <p:cNvPr id="16391" name="Picture 10" descr="MMCRC Logo Transpar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79198F-0A2D-3C92-A3B8-0A723863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660407"/>
            <a:ext cx="2616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F9F95CC-E119-CC3C-9EF5-99367A5B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96" y="4672688"/>
            <a:ext cx="2600612" cy="17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B62B80F-F5D6-09B9-7DE2-0698094E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50" y="4672688"/>
            <a:ext cx="2575115" cy="17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97660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/>
          <p:cNvSpPr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flowChartManualInput">
            <a:avLst/>
          </a:prstGeom>
          <a:solidFill>
            <a:srgbClr val="A70000"/>
          </a:solidFill>
          <a:ln w="9525">
            <a:solidFill>
              <a:srgbClr val="A70000"/>
            </a:solidFill>
            <a:miter lim="800000"/>
            <a:headEnd/>
            <a:tailEnd/>
          </a:ln>
          <a:effectLst>
            <a:outerShdw blurRad="40000" dist="23000" dir="5400000" rotWithShape="0">
              <a:srgbClr val="A70000">
                <a:alpha val="34999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8" name="Right Triangle 7"/>
          <p:cNvSpPr>
            <a:spLocks noChangeArrowheads="1"/>
          </p:cNvSpPr>
          <p:nvPr/>
        </p:nvSpPr>
        <p:spPr bwMode="auto">
          <a:xfrm flipH="1">
            <a:off x="0" y="6035675"/>
            <a:ext cx="9144000" cy="822325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chemeClr val="bg1">
                <a:alpha val="34999"/>
              </a:scheme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10" name="Right Triangle 9"/>
          <p:cNvSpPr>
            <a:spLocks noChangeArrowheads="1"/>
          </p:cNvSpPr>
          <p:nvPr/>
        </p:nvSpPr>
        <p:spPr bwMode="auto">
          <a:xfrm flipH="1">
            <a:off x="4572000" y="6035675"/>
            <a:ext cx="4572000" cy="822325"/>
          </a:xfrm>
          <a:prstGeom prst="rtTriangle">
            <a:avLst/>
          </a:prstGeom>
          <a:solidFill>
            <a:srgbClr val="1881D4"/>
          </a:solidFill>
          <a:ln w="9525">
            <a:solidFill>
              <a:srgbClr val="3F9FD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pic>
        <p:nvPicPr>
          <p:cNvPr id="16391" name="Picture 10" descr="MMCRC Logo Transpar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506EDE-BED8-7300-CD94-DE5401F44F26}"/>
              </a:ext>
            </a:extLst>
          </p:cNvPr>
          <p:cNvSpPr txBox="1"/>
          <p:nvPr/>
        </p:nvSpPr>
        <p:spPr>
          <a:xfrm>
            <a:off x="107503" y="1437368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FF"/>
                </a:solidFill>
              </a:rPr>
              <a:t>Swimming Races 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</a:rPr>
              <a:t>Breaststroke, Butterfly, Freestyle and Backstroke (50m and 100m)</a:t>
            </a:r>
          </a:p>
          <a:p>
            <a:pPr algn="ctr"/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u="sng" dirty="0">
                <a:solidFill>
                  <a:srgbClr val="0000FF"/>
                </a:solidFill>
              </a:rPr>
              <a:t>Novelty events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Kickboard Race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Noodle Race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Year 12 Float Race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House Relays (25m)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71E19-711C-5DE5-241A-1643AD0D1A38}"/>
              </a:ext>
            </a:extLst>
          </p:cNvPr>
          <p:cNvSpPr txBox="1"/>
          <p:nvPr/>
        </p:nvSpPr>
        <p:spPr>
          <a:xfrm>
            <a:off x="2694370" y="611783"/>
            <a:ext cx="3755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latin typeface="+mj-lt"/>
              </a:rPr>
              <a:t>Event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205E7-BDAA-7020-B41A-924F312174B6}"/>
              </a:ext>
            </a:extLst>
          </p:cNvPr>
          <p:cNvSpPr txBox="1"/>
          <p:nvPr/>
        </p:nvSpPr>
        <p:spPr>
          <a:xfrm>
            <a:off x="103944" y="3914659"/>
            <a:ext cx="89289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b="1" u="sng" dirty="0">
                <a:solidFill>
                  <a:srgbClr val="FF0000"/>
                </a:solidFill>
                <a:latin typeface="Calibri" pitchFamily="-1" charset="0"/>
              </a:rPr>
              <a:t>Food/ Canteen</a:t>
            </a:r>
          </a:p>
          <a:p>
            <a:pPr algn="ctr" eaLnBrk="1" hangingPunct="1"/>
            <a:endParaRPr lang="en-US" b="1" dirty="0">
              <a:solidFill>
                <a:srgbClr val="0000FF"/>
              </a:solidFill>
              <a:latin typeface="Calibri" pitchFamily="-1" charset="0"/>
            </a:endParaRPr>
          </a:p>
          <a:p>
            <a:pPr algn="ctr" eaLnBrk="1" hangingPunct="1"/>
            <a:r>
              <a:rPr lang="en-US" sz="1800" b="1" dirty="0">
                <a:solidFill>
                  <a:srgbClr val="0000FF"/>
                </a:solidFill>
                <a:latin typeface="Calibri" pitchFamily="-1" charset="0"/>
              </a:rPr>
              <a:t>- </a:t>
            </a:r>
            <a:r>
              <a:rPr lang="en-US" sz="1800" dirty="0">
                <a:solidFill>
                  <a:srgbClr val="0000FF"/>
                </a:solidFill>
                <a:latin typeface="Calibri" pitchFamily="-1" charset="0"/>
              </a:rPr>
              <a:t>Bring some of your own food and drink for the day.</a:t>
            </a:r>
          </a:p>
          <a:p>
            <a:pPr algn="ctr" eaLnBrk="1" hangingPunct="1"/>
            <a:r>
              <a:rPr lang="en-US" sz="1800" dirty="0">
                <a:solidFill>
                  <a:srgbClr val="0000FF"/>
                </a:solidFill>
                <a:latin typeface="Calibri" pitchFamily="-1" charset="0"/>
              </a:rPr>
              <a:t>- There will a sausages sizzle for $2 and fruit cups for $3.</a:t>
            </a:r>
          </a:p>
          <a:p>
            <a:pPr algn="ctr" eaLnBrk="1" hangingPunct="1"/>
            <a:r>
              <a:rPr lang="en-US" sz="1800" dirty="0">
                <a:solidFill>
                  <a:srgbClr val="0000FF"/>
                </a:solidFill>
                <a:latin typeface="Calibri" pitchFamily="-1" charset="0"/>
              </a:rPr>
              <a:t>- Limited canteen will be open.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78D0E-08B0-F8AF-6172-93C557679AE3}"/>
              </a:ext>
            </a:extLst>
          </p:cNvPr>
          <p:cNvSpPr txBox="1"/>
          <p:nvPr/>
        </p:nvSpPr>
        <p:spPr>
          <a:xfrm rot="19397583">
            <a:off x="281561" y="3089384"/>
            <a:ext cx="308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 UP ON THE DAY!</a:t>
            </a:r>
          </a:p>
        </p:txBody>
      </p:sp>
    </p:spTree>
    <p:extLst>
      <p:ext uri="{BB962C8B-B14F-4D97-AF65-F5344CB8AC3E}">
        <p14:creationId xmlns:p14="http://schemas.microsoft.com/office/powerpoint/2010/main" val="60262873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23857</TotalTime>
  <Words>385</Words>
  <Application>Microsoft Macintosh PowerPoint</Application>
  <PresentationFormat>On-screen Show (4:3)</PresentationFormat>
  <Paragraphs>81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Heathmont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Hutchinson</dc:creator>
  <cp:lastModifiedBy>Travis Newton</cp:lastModifiedBy>
  <cp:revision>218</cp:revision>
  <cp:lastPrinted>2020-01-31T02:48:59Z</cp:lastPrinted>
  <dcterms:created xsi:type="dcterms:W3CDTF">2012-07-23T08:25:44Z</dcterms:created>
  <dcterms:modified xsi:type="dcterms:W3CDTF">2025-02-06T03:58:44Z</dcterms:modified>
</cp:coreProperties>
</file>