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9906000" cy="6858000" type="A4"/>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9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B80A44-8ABA-4451-B66F-0FF5D552C445}" type="datetimeFigureOut">
              <a:rPr lang="en-AU" smtClean="0"/>
              <a:t>11/02/2020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720409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80A44-8ABA-4451-B66F-0FF5D552C445}" type="datetimeFigureOut">
              <a:rPr lang="en-AU" smtClean="0"/>
              <a:t>11/02/2020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16000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80A44-8ABA-4451-B66F-0FF5D552C445}" type="datetimeFigureOut">
              <a:rPr lang="en-AU" smtClean="0"/>
              <a:t>11/02/2020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1717362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B80A44-8ABA-4451-B66F-0FF5D552C445}" type="datetimeFigureOut">
              <a:rPr lang="en-AU" smtClean="0"/>
              <a:t>11/02/2020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364128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B80A44-8ABA-4451-B66F-0FF5D552C445}" type="datetimeFigureOut">
              <a:rPr lang="en-AU" smtClean="0"/>
              <a:t>11/02/2020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39868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80A44-8ABA-4451-B66F-0FF5D552C445}" type="datetimeFigureOut">
              <a:rPr lang="en-AU" smtClean="0"/>
              <a:t>11/02/2020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413481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80A44-8ABA-4451-B66F-0FF5D552C445}" type="datetimeFigureOut">
              <a:rPr lang="en-AU" smtClean="0"/>
              <a:t>11/02/2020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267540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B80A44-8ABA-4451-B66F-0FF5D552C445}" type="datetimeFigureOut">
              <a:rPr lang="en-AU" smtClean="0"/>
              <a:t>11/02/2020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506564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B80A44-8ABA-4451-B66F-0FF5D552C445}" type="datetimeFigureOut">
              <a:rPr lang="en-AU" smtClean="0"/>
              <a:t>11/02/2020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279136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80A44-8ABA-4451-B66F-0FF5D552C445}" type="datetimeFigureOut">
              <a:rPr lang="en-AU" smtClean="0"/>
              <a:t>11/02/2020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6325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80A44-8ABA-4451-B66F-0FF5D552C445}" type="datetimeFigureOut">
              <a:rPr lang="en-AU" smtClean="0"/>
              <a:t>11/02/2020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6B5605F-16CB-4F09-84CD-DD89912DE33E}" type="slidenum">
              <a:rPr lang="en-AU" smtClean="0"/>
              <a:t>‹#›</a:t>
            </a:fld>
            <a:endParaRPr lang="en-AU"/>
          </a:p>
        </p:txBody>
      </p:sp>
    </p:spTree>
    <p:extLst>
      <p:ext uri="{BB962C8B-B14F-4D97-AF65-F5344CB8AC3E}">
        <p14:creationId xmlns:p14="http://schemas.microsoft.com/office/powerpoint/2010/main" val="3976119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80A44-8ABA-4451-B66F-0FF5D552C445}" type="datetimeFigureOut">
              <a:rPr lang="en-AU" smtClean="0"/>
              <a:t>11/02/2020</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5605F-16CB-4F09-84CD-DD89912DE33E}" type="slidenum">
              <a:rPr lang="en-AU" smtClean="0"/>
              <a:t>‹#›</a:t>
            </a:fld>
            <a:endParaRPr lang="en-AU"/>
          </a:p>
        </p:txBody>
      </p:sp>
    </p:spTree>
    <p:extLst>
      <p:ext uri="{BB962C8B-B14F-4D97-AF65-F5344CB8AC3E}">
        <p14:creationId xmlns:p14="http://schemas.microsoft.com/office/powerpoint/2010/main" val="3213062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3565024266_746122"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690E0D-5278-4220-A4CE-62D9476556CC}"/>
              </a:ext>
            </a:extLst>
          </p:cNvPr>
          <p:cNvSpPr txBox="1"/>
          <p:nvPr/>
        </p:nvSpPr>
        <p:spPr>
          <a:xfrm>
            <a:off x="218114" y="864066"/>
            <a:ext cx="3087148" cy="1446550"/>
          </a:xfrm>
          <a:prstGeom prst="rect">
            <a:avLst/>
          </a:prstGeom>
          <a:noFill/>
        </p:spPr>
        <p:txBody>
          <a:bodyPr wrap="square" rtlCol="0">
            <a:spAutoFit/>
          </a:bodyPr>
          <a:lstStyle/>
          <a:p>
            <a:r>
              <a:rPr lang="en-AU" sz="1100" dirty="0"/>
              <a:t>If there is some particular area where you would love to see confidence or self-esteem increased in your child, it would help us to know, so that we can work on that during the camp. Please let us know if your child needs special understanding. All information will be kept private and confidential. Please add another page if insufficient space.</a:t>
            </a:r>
          </a:p>
          <a:p>
            <a:endParaRPr lang="en-AU" sz="1100" dirty="0"/>
          </a:p>
        </p:txBody>
      </p:sp>
      <p:graphicFrame>
        <p:nvGraphicFramePr>
          <p:cNvPr id="5" name="Table 4">
            <a:extLst>
              <a:ext uri="{FF2B5EF4-FFF2-40B4-BE49-F238E27FC236}">
                <a16:creationId xmlns:a16="http://schemas.microsoft.com/office/drawing/2014/main" id="{D103EC1C-4DC9-4372-8807-1C39476A1A15}"/>
              </a:ext>
            </a:extLst>
          </p:cNvPr>
          <p:cNvGraphicFramePr>
            <a:graphicFrameLocks noGrp="1"/>
          </p:cNvGraphicFramePr>
          <p:nvPr>
            <p:extLst>
              <p:ext uri="{D42A27DB-BD31-4B8C-83A1-F6EECF244321}">
                <p14:modId xmlns:p14="http://schemas.microsoft.com/office/powerpoint/2010/main" val="2813399001"/>
              </p:ext>
            </p:extLst>
          </p:nvPr>
        </p:nvGraphicFramePr>
        <p:xfrm>
          <a:off x="218114" y="2142434"/>
          <a:ext cx="2927758" cy="2362200"/>
        </p:xfrm>
        <a:graphic>
          <a:graphicData uri="http://schemas.openxmlformats.org/drawingml/2006/table">
            <a:tbl>
              <a:tblPr>
                <a:tableStyleId>{5C22544A-7EE6-4342-B048-85BDC9FD1C3A}</a:tableStyleId>
              </a:tblPr>
              <a:tblGrid>
                <a:gridCol w="2927758">
                  <a:extLst>
                    <a:ext uri="{9D8B030D-6E8A-4147-A177-3AD203B41FA5}">
                      <a16:colId xmlns:a16="http://schemas.microsoft.com/office/drawing/2014/main" val="4195798704"/>
                    </a:ext>
                  </a:extLst>
                </a:gridCol>
              </a:tblGrid>
              <a:tr h="23622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10927472"/>
                  </a:ext>
                </a:extLst>
              </a:tr>
            </a:tbl>
          </a:graphicData>
        </a:graphic>
      </p:graphicFrame>
      <p:sp>
        <p:nvSpPr>
          <p:cNvPr id="7" name="Rectangle 6">
            <a:extLst>
              <a:ext uri="{FF2B5EF4-FFF2-40B4-BE49-F238E27FC236}">
                <a16:creationId xmlns:a16="http://schemas.microsoft.com/office/drawing/2014/main" id="{BAADC192-DFE8-4F28-936B-AB2D87A61896}"/>
              </a:ext>
            </a:extLst>
          </p:cNvPr>
          <p:cNvSpPr/>
          <p:nvPr/>
        </p:nvSpPr>
        <p:spPr>
          <a:xfrm>
            <a:off x="606794" y="101173"/>
            <a:ext cx="1949060" cy="707886"/>
          </a:xfrm>
          <a:prstGeom prst="rect">
            <a:avLst/>
          </a:prstGeom>
          <a:noFill/>
        </p:spPr>
        <p:txBody>
          <a:bodyPr wrap="none" lIns="91440" tIns="45720" rIns="91440" bIns="45720">
            <a:spAutoFit/>
          </a:bodyPr>
          <a:lstStyle/>
          <a:p>
            <a:pPr algn="ctr"/>
            <a:r>
              <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History?</a:t>
            </a:r>
          </a:p>
        </p:txBody>
      </p:sp>
      <p:sp>
        <p:nvSpPr>
          <p:cNvPr id="8" name="TextBox 7">
            <a:extLst>
              <a:ext uri="{FF2B5EF4-FFF2-40B4-BE49-F238E27FC236}">
                <a16:creationId xmlns:a16="http://schemas.microsoft.com/office/drawing/2014/main" id="{D90544AD-069E-43AB-AD71-4B66E8A6CB41}"/>
              </a:ext>
            </a:extLst>
          </p:cNvPr>
          <p:cNvSpPr txBox="1"/>
          <p:nvPr/>
        </p:nvSpPr>
        <p:spPr>
          <a:xfrm>
            <a:off x="138419" y="4471414"/>
            <a:ext cx="3087148" cy="307777"/>
          </a:xfrm>
          <a:prstGeom prst="rect">
            <a:avLst/>
          </a:prstGeom>
          <a:noFill/>
        </p:spPr>
        <p:txBody>
          <a:bodyPr wrap="square" rtlCol="0">
            <a:spAutoFit/>
          </a:bodyPr>
          <a:lstStyle/>
          <a:p>
            <a:r>
              <a:rPr lang="en-AU" sz="1400" b="1" dirty="0"/>
              <a:t>Special Skills, Abilities or Interests:</a:t>
            </a:r>
            <a:endParaRPr lang="en-AU" sz="1400" dirty="0"/>
          </a:p>
        </p:txBody>
      </p:sp>
      <p:graphicFrame>
        <p:nvGraphicFramePr>
          <p:cNvPr id="9" name="Table 8">
            <a:extLst>
              <a:ext uri="{FF2B5EF4-FFF2-40B4-BE49-F238E27FC236}">
                <a16:creationId xmlns:a16="http://schemas.microsoft.com/office/drawing/2014/main" id="{B49F7FB7-F7BB-45E2-8415-53C3FEFAD16D}"/>
              </a:ext>
            </a:extLst>
          </p:cNvPr>
          <p:cNvGraphicFramePr>
            <a:graphicFrameLocks noGrp="1"/>
          </p:cNvGraphicFramePr>
          <p:nvPr>
            <p:extLst>
              <p:ext uri="{D42A27DB-BD31-4B8C-83A1-F6EECF244321}">
                <p14:modId xmlns:p14="http://schemas.microsoft.com/office/powerpoint/2010/main" val="3216059736"/>
              </p:ext>
            </p:extLst>
          </p:nvPr>
        </p:nvGraphicFramePr>
        <p:xfrm>
          <a:off x="218113" y="4779191"/>
          <a:ext cx="2927757" cy="845820"/>
        </p:xfrm>
        <a:graphic>
          <a:graphicData uri="http://schemas.openxmlformats.org/drawingml/2006/table">
            <a:tbl>
              <a:tblPr>
                <a:tableStyleId>{5C22544A-7EE6-4342-B048-85BDC9FD1C3A}</a:tableStyleId>
              </a:tblPr>
              <a:tblGrid>
                <a:gridCol w="2927757">
                  <a:extLst>
                    <a:ext uri="{9D8B030D-6E8A-4147-A177-3AD203B41FA5}">
                      <a16:colId xmlns:a16="http://schemas.microsoft.com/office/drawing/2014/main" val="1810049074"/>
                    </a:ext>
                  </a:extLst>
                </a:gridCol>
              </a:tblGrid>
              <a:tr h="84582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69048345"/>
                  </a:ext>
                </a:extLst>
              </a:tr>
            </a:tbl>
          </a:graphicData>
        </a:graphic>
      </p:graphicFrame>
      <p:sp>
        <p:nvSpPr>
          <p:cNvPr id="10" name="TextBox 9">
            <a:extLst>
              <a:ext uri="{FF2B5EF4-FFF2-40B4-BE49-F238E27FC236}">
                <a16:creationId xmlns:a16="http://schemas.microsoft.com/office/drawing/2014/main" id="{17D487AB-4485-4AB4-9E1B-031EF1E32D18}"/>
              </a:ext>
            </a:extLst>
          </p:cNvPr>
          <p:cNvSpPr txBox="1"/>
          <p:nvPr/>
        </p:nvSpPr>
        <p:spPr>
          <a:xfrm>
            <a:off x="218113" y="5625011"/>
            <a:ext cx="2726422" cy="1200329"/>
          </a:xfrm>
          <a:prstGeom prst="rect">
            <a:avLst/>
          </a:prstGeom>
          <a:noFill/>
        </p:spPr>
        <p:txBody>
          <a:bodyPr wrap="square" rtlCol="0">
            <a:spAutoFit/>
          </a:bodyPr>
          <a:lstStyle/>
          <a:p>
            <a:r>
              <a:rPr lang="en-AU" sz="1200" b="1" dirty="0"/>
              <a:t>Please note: </a:t>
            </a:r>
            <a:r>
              <a:rPr lang="en-AU" sz="1200" dirty="0"/>
              <a:t>This camp is subsidised- $140 PP (representing a 54% subsidy) plus $15PP </a:t>
            </a:r>
            <a:r>
              <a:rPr lang="en-AU" sz="1200" dirty="0" err="1"/>
              <a:t>Insur</a:t>
            </a:r>
            <a:r>
              <a:rPr lang="en-AU" sz="1200" dirty="0"/>
              <a:t>. Fees rep. a 58% subsidy. Many would be unable to afford the true full fee, so our sponsors make Kids of Gold possible.</a:t>
            </a:r>
          </a:p>
        </p:txBody>
      </p:sp>
      <p:sp>
        <p:nvSpPr>
          <p:cNvPr id="11" name="Rectangle 10">
            <a:extLst>
              <a:ext uri="{FF2B5EF4-FFF2-40B4-BE49-F238E27FC236}">
                <a16:creationId xmlns:a16="http://schemas.microsoft.com/office/drawing/2014/main" id="{9C01DC5D-2210-4BAD-B31C-3E81EC416547}"/>
              </a:ext>
            </a:extLst>
          </p:cNvPr>
          <p:cNvSpPr/>
          <p:nvPr/>
        </p:nvSpPr>
        <p:spPr>
          <a:xfrm>
            <a:off x="3128675" y="169277"/>
            <a:ext cx="3365665" cy="646331"/>
          </a:xfrm>
          <a:prstGeom prst="rect">
            <a:avLst/>
          </a:prstGeom>
          <a:noFill/>
        </p:spPr>
        <p:txBody>
          <a:bodyPr wrap="none" lIns="91440" tIns="45720" rIns="91440" bIns="45720">
            <a:spAutoFit/>
          </a:bodyPr>
          <a:lstStyle/>
          <a:p>
            <a:pPr algn="ctr"/>
            <a:r>
              <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How did it start?</a:t>
            </a:r>
            <a:endParaRPr lang="en-AU"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2" name="TextBox 11">
            <a:extLst>
              <a:ext uri="{FF2B5EF4-FFF2-40B4-BE49-F238E27FC236}">
                <a16:creationId xmlns:a16="http://schemas.microsoft.com/office/drawing/2014/main" id="{CD6D821C-02F3-4530-BF75-A9FB66238029}"/>
              </a:ext>
            </a:extLst>
          </p:cNvPr>
          <p:cNvSpPr txBox="1"/>
          <p:nvPr/>
        </p:nvSpPr>
        <p:spPr>
          <a:xfrm>
            <a:off x="3397541" y="864066"/>
            <a:ext cx="3087148" cy="1954381"/>
          </a:xfrm>
          <a:prstGeom prst="rect">
            <a:avLst/>
          </a:prstGeom>
          <a:noFill/>
        </p:spPr>
        <p:txBody>
          <a:bodyPr wrap="square" rtlCol="0">
            <a:spAutoFit/>
          </a:bodyPr>
          <a:lstStyle/>
          <a:p>
            <a:pPr>
              <a:spcAft>
                <a:spcPts val="0"/>
              </a:spcAft>
            </a:pPr>
            <a:r>
              <a:rPr lang="en-AU"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Kids of Gold camp began in Feb 2003 with the co-operation and backing of a number of Primary Schools. Parents and children were so enthusiastic about the camp, it developed a 2nd level, then a 3rd. Six years ago a 4th level began with the aim of teaching leadership to Level 3 campers. Since then a number of leaders have come out of Level 4, and serve currently in the camps.  Gary Parsons, a fully qualified teacher, with the original vision, continues with a team of others working in the camps. </a:t>
            </a:r>
            <a:endParaRPr lang="en-AU"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852E3A55-3A4D-44B8-A1CA-F76040993664}"/>
              </a:ext>
            </a:extLst>
          </p:cNvPr>
          <p:cNvSpPr/>
          <p:nvPr/>
        </p:nvSpPr>
        <p:spPr>
          <a:xfrm>
            <a:off x="3257074" y="2758465"/>
            <a:ext cx="3227615" cy="584775"/>
          </a:xfrm>
          <a:prstGeom prst="rect">
            <a:avLst/>
          </a:prstGeom>
          <a:noFill/>
        </p:spPr>
        <p:txBody>
          <a:bodyPr wrap="none" lIns="91440" tIns="45720" rIns="91440" bIns="45720">
            <a:spAutoFit/>
          </a:bodyPr>
          <a:lstStyle/>
          <a:p>
            <a:pPr algn="ctr"/>
            <a:r>
              <a:rPr 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 do they do?</a:t>
            </a:r>
            <a:endParaRPr lang="en-U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4" name="TextBox 13">
            <a:extLst>
              <a:ext uri="{FF2B5EF4-FFF2-40B4-BE49-F238E27FC236}">
                <a16:creationId xmlns:a16="http://schemas.microsoft.com/office/drawing/2014/main" id="{D7253E48-9C94-4B84-8E23-0B5A96C65F50}"/>
              </a:ext>
            </a:extLst>
          </p:cNvPr>
          <p:cNvSpPr txBox="1"/>
          <p:nvPr/>
        </p:nvSpPr>
        <p:spPr>
          <a:xfrm>
            <a:off x="3397541" y="3393829"/>
            <a:ext cx="3087148" cy="1277273"/>
          </a:xfrm>
          <a:prstGeom prst="rect">
            <a:avLst/>
          </a:prstGeom>
          <a:noFill/>
        </p:spPr>
        <p:txBody>
          <a:bodyPr wrap="square" rtlCol="0">
            <a:spAutoFit/>
          </a:bodyPr>
          <a:lstStyle/>
          <a:p>
            <a:r>
              <a:rPr lang="en-AU" sz="1100" dirty="0"/>
              <a:t>The central theme of the camp is “You are Special” and will enable every child to see how special they really are!</a:t>
            </a:r>
          </a:p>
          <a:p>
            <a:r>
              <a:rPr lang="en-AU" sz="1100" dirty="0"/>
              <a:t>Activities will include sessions about value, confidence and self-esteem and include group and individual outdoor rope and initiative activities with trained staff. </a:t>
            </a:r>
          </a:p>
        </p:txBody>
      </p:sp>
      <p:pic>
        <p:nvPicPr>
          <p:cNvPr id="16" name="Picture 15">
            <a:extLst>
              <a:ext uri="{FF2B5EF4-FFF2-40B4-BE49-F238E27FC236}">
                <a16:creationId xmlns:a16="http://schemas.microsoft.com/office/drawing/2014/main" id="{5112C31D-059F-4581-9CDD-45CB00BC1F67}"/>
              </a:ext>
            </a:extLst>
          </p:cNvPr>
          <p:cNvPicPr/>
          <p:nvPr/>
        </p:nvPicPr>
        <p:blipFill>
          <a:blip r:embed="rId2" r:link="rId3" cstate="print"/>
          <a:srcRect/>
          <a:stretch>
            <a:fillRect/>
          </a:stretch>
        </p:blipFill>
        <p:spPr bwMode="auto">
          <a:xfrm>
            <a:off x="3673915" y="4866186"/>
            <a:ext cx="2136140" cy="1517650"/>
          </a:xfrm>
          <a:prstGeom prst="rect">
            <a:avLst/>
          </a:prstGeom>
          <a:noFill/>
          <a:ln w="9525">
            <a:noFill/>
            <a:miter lim="800000"/>
            <a:headEnd/>
            <a:tailEnd/>
          </a:ln>
        </p:spPr>
      </p:pic>
      <p:pic>
        <p:nvPicPr>
          <p:cNvPr id="17" name="Picture 16">
            <a:extLst>
              <a:ext uri="{FF2B5EF4-FFF2-40B4-BE49-F238E27FC236}">
                <a16:creationId xmlns:a16="http://schemas.microsoft.com/office/drawing/2014/main" id="{F9AAABEA-B915-4A07-AEA9-96AD750DC438}"/>
              </a:ext>
            </a:extLst>
          </p:cNvPr>
          <p:cNvPicPr/>
          <p:nvPr/>
        </p:nvPicPr>
        <p:blipFill>
          <a:blip r:embed="rId4" cstate="print"/>
          <a:stretch>
            <a:fillRect/>
          </a:stretch>
        </p:blipFill>
        <p:spPr>
          <a:xfrm>
            <a:off x="6900130" y="169277"/>
            <a:ext cx="2524125" cy="1784985"/>
          </a:xfrm>
          <a:prstGeom prst="rect">
            <a:avLst/>
          </a:prstGeom>
        </p:spPr>
      </p:pic>
      <p:sp>
        <p:nvSpPr>
          <p:cNvPr id="18" name="TextBox 17">
            <a:extLst>
              <a:ext uri="{FF2B5EF4-FFF2-40B4-BE49-F238E27FC236}">
                <a16:creationId xmlns:a16="http://schemas.microsoft.com/office/drawing/2014/main" id="{B1A39277-1E96-413D-8B1F-F92833FBACA6}"/>
              </a:ext>
            </a:extLst>
          </p:cNvPr>
          <p:cNvSpPr txBox="1"/>
          <p:nvPr/>
        </p:nvSpPr>
        <p:spPr>
          <a:xfrm>
            <a:off x="6760130" y="2142434"/>
            <a:ext cx="2788316" cy="616031"/>
          </a:xfrm>
          <a:prstGeom prst="rect">
            <a:avLst/>
          </a:prstGeom>
          <a:noFill/>
        </p:spPr>
        <p:txBody>
          <a:bodyPr wrap="square" rtlCol="0">
            <a:spAutoFit/>
          </a:bodyPr>
          <a:lstStyle/>
          <a:p>
            <a:endParaRPr lang="en-AU" dirty="0"/>
          </a:p>
        </p:txBody>
      </p:sp>
      <p:sp>
        <p:nvSpPr>
          <p:cNvPr id="21" name="TextBox 20">
            <a:extLst>
              <a:ext uri="{FF2B5EF4-FFF2-40B4-BE49-F238E27FC236}">
                <a16:creationId xmlns:a16="http://schemas.microsoft.com/office/drawing/2014/main" id="{97B5FFF4-57C3-4BD2-ABE3-DEEDDED5BE0A}"/>
              </a:ext>
            </a:extLst>
          </p:cNvPr>
          <p:cNvSpPr txBox="1"/>
          <p:nvPr/>
        </p:nvSpPr>
        <p:spPr>
          <a:xfrm>
            <a:off x="6595889" y="2011355"/>
            <a:ext cx="3091995" cy="369332"/>
          </a:xfrm>
          <a:prstGeom prst="rect">
            <a:avLst/>
          </a:prstGeom>
          <a:noFill/>
          <a:ln w="3175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AU" b="1" dirty="0"/>
              <a:t>    Fri 15</a:t>
            </a:r>
            <a:r>
              <a:rPr lang="en-AU" b="1" baseline="30000" dirty="0"/>
              <a:t>th</a:t>
            </a:r>
            <a:r>
              <a:rPr lang="en-AU" b="1" dirty="0"/>
              <a:t>-Sun 17</a:t>
            </a:r>
            <a:r>
              <a:rPr lang="en-AU" b="1" baseline="30000" dirty="0"/>
              <a:t>th</a:t>
            </a:r>
            <a:r>
              <a:rPr lang="en-AU" b="1" dirty="0"/>
              <a:t> May 2020</a:t>
            </a:r>
            <a:endParaRPr lang="en-AU" dirty="0"/>
          </a:p>
        </p:txBody>
      </p:sp>
      <p:sp>
        <p:nvSpPr>
          <p:cNvPr id="22" name="TextBox 21">
            <a:extLst>
              <a:ext uri="{FF2B5EF4-FFF2-40B4-BE49-F238E27FC236}">
                <a16:creationId xmlns:a16="http://schemas.microsoft.com/office/drawing/2014/main" id="{4844B5F9-1DEA-4273-8AD4-BF06D5F9CC10}"/>
              </a:ext>
            </a:extLst>
          </p:cNvPr>
          <p:cNvSpPr txBox="1"/>
          <p:nvPr/>
        </p:nvSpPr>
        <p:spPr>
          <a:xfrm>
            <a:off x="6540480" y="2481466"/>
            <a:ext cx="3227615" cy="861774"/>
          </a:xfrm>
          <a:prstGeom prst="rect">
            <a:avLst/>
          </a:prstGeom>
          <a:noFill/>
        </p:spPr>
        <p:txBody>
          <a:bodyPr wrap="square" rtlCol="0">
            <a:spAutoFit/>
          </a:bodyPr>
          <a:lstStyle/>
          <a:p>
            <a:pPr algn="ctr"/>
            <a:r>
              <a:rPr lang="en-AU" sz="1600" b="1" dirty="0"/>
              <a:t>A weekend retreat for children in Years 4-7 (Prim &amp; Sec), aimed at</a:t>
            </a:r>
            <a:endParaRPr lang="en-AU" sz="1600" dirty="0"/>
          </a:p>
          <a:p>
            <a:pPr algn="ctr"/>
            <a:r>
              <a:rPr lang="en-AU" sz="1600" b="1" dirty="0"/>
              <a:t>Significantly raising:</a:t>
            </a:r>
            <a:endParaRPr lang="en-AU" sz="1600" dirty="0"/>
          </a:p>
        </p:txBody>
      </p:sp>
      <p:sp>
        <p:nvSpPr>
          <p:cNvPr id="23" name="WordArt 5">
            <a:extLst>
              <a:ext uri="{FF2B5EF4-FFF2-40B4-BE49-F238E27FC236}">
                <a16:creationId xmlns:a16="http://schemas.microsoft.com/office/drawing/2014/main" id="{C5E8CA6E-63DA-4991-8FCB-1C5ACFE6D275}"/>
              </a:ext>
            </a:extLst>
          </p:cNvPr>
          <p:cNvSpPr txBox="1">
            <a:spLocks noChangeArrowheads="1" noChangeShapeType="1" noTextEdit="1"/>
          </p:cNvSpPr>
          <p:nvPr/>
        </p:nvSpPr>
        <p:spPr bwMode="auto">
          <a:xfrm>
            <a:off x="6595889" y="3343240"/>
            <a:ext cx="2952557" cy="137080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square" numCol="1" fromWordArt="1">
            <a:prstTxWarp prst="textWave1">
              <a:avLst>
                <a:gd name="adj1" fmla="val 13005"/>
                <a:gd name="adj2" fmla="val 0"/>
              </a:avLst>
            </a:prstTxWarp>
            <a:spAutoFit/>
          </a:bodyPr>
          <a:lstStyle/>
          <a:p>
            <a:pPr indent="228600" algn="ctr">
              <a:spcAft>
                <a:spcPts val="0"/>
              </a:spcAft>
            </a:pPr>
            <a:r>
              <a:rPr lang="en-AU" sz="2400" dirty="0">
                <a:gradFill>
                  <a:gsLst>
                    <a:gs pos="0">
                      <a:srgbClr val="9999FF"/>
                    </a:gs>
                    <a:gs pos="100000">
                      <a:srgbClr val="009999"/>
                    </a:gs>
                  </a:gsLst>
                  <a:lin ang="5400000" scaled="1"/>
                </a:gradFill>
                <a:effectLst>
                  <a:outerShdw dist="53848" dir="2700000" algn="ctr" rotWithShape="0">
                    <a:srgbClr val="C0C0C0">
                      <a:alpha val="80000"/>
                    </a:srgbClr>
                  </a:outerShdw>
                </a:effectLst>
                <a:latin typeface="Calibri" panose="020F0502020204030204" pitchFamily="34" charset="0"/>
                <a:ea typeface="Calibri" panose="020F0502020204030204" pitchFamily="34" charset="0"/>
                <a:cs typeface="Times New Roman" panose="02020603050405020304" pitchFamily="18" charset="0"/>
              </a:rPr>
              <a:t>Self esteem</a:t>
            </a:r>
            <a:endParaRPr lang="en-AU" sz="9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ctr">
              <a:spcAft>
                <a:spcPts val="0"/>
              </a:spcAft>
            </a:pPr>
            <a:r>
              <a:rPr lang="en-AU" sz="2400" dirty="0">
                <a:gradFill>
                  <a:gsLst>
                    <a:gs pos="0">
                      <a:srgbClr val="9999FF"/>
                    </a:gs>
                    <a:gs pos="100000">
                      <a:srgbClr val="009999"/>
                    </a:gs>
                  </a:gsLst>
                  <a:lin ang="5400000" scaled="1"/>
                </a:gradFill>
                <a:effectLst>
                  <a:outerShdw dist="53848" dir="2700000" algn="ctr" rotWithShape="0">
                    <a:srgbClr val="C0C0C0">
                      <a:alpha val="80000"/>
                    </a:srgbClr>
                  </a:outerShdw>
                </a:effectLst>
                <a:latin typeface="Calibri" panose="020F0502020204030204" pitchFamily="34" charset="0"/>
                <a:ea typeface="Calibri" panose="020F0502020204030204" pitchFamily="34" charset="0"/>
                <a:cs typeface="Times New Roman" panose="02020603050405020304" pitchFamily="18" charset="0"/>
              </a:rPr>
              <a:t>Confidence levels</a:t>
            </a:r>
            <a:endParaRPr lang="en-AU" sz="9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647F5122-C2BB-4472-86D2-0636421FE3BE}"/>
              </a:ext>
            </a:extLst>
          </p:cNvPr>
          <p:cNvSpPr txBox="1"/>
          <p:nvPr/>
        </p:nvSpPr>
        <p:spPr>
          <a:xfrm>
            <a:off x="6595889" y="4821770"/>
            <a:ext cx="2952557" cy="954107"/>
          </a:xfrm>
          <a:prstGeom prst="rect">
            <a:avLst/>
          </a:prstGeom>
          <a:noFill/>
        </p:spPr>
        <p:txBody>
          <a:bodyPr wrap="square" rtlCol="0">
            <a:spAutoFit/>
          </a:bodyPr>
          <a:lstStyle/>
          <a:p>
            <a:pPr algn="ctr"/>
            <a:r>
              <a:rPr lang="en-AU" sz="1400" b="1" dirty="0"/>
              <a:t>Level 1 Camp</a:t>
            </a:r>
            <a:endParaRPr lang="en-AU" sz="1400" dirty="0"/>
          </a:p>
          <a:p>
            <a:pPr algn="ctr"/>
            <a:r>
              <a:rPr lang="en-AU" sz="1400" b="1" dirty="0"/>
              <a:t>Through a number of</a:t>
            </a:r>
            <a:r>
              <a:rPr lang="en-AU" sz="1400" dirty="0"/>
              <a:t> </a:t>
            </a:r>
            <a:r>
              <a:rPr lang="en-AU" sz="1400" b="1" dirty="0"/>
              <a:t>initiatives that involve a major focus on praise and encouragement for each child</a:t>
            </a:r>
            <a:endParaRPr lang="en-AU" sz="1400" dirty="0"/>
          </a:p>
        </p:txBody>
      </p:sp>
      <p:sp>
        <p:nvSpPr>
          <p:cNvPr id="25" name="TextBox 24">
            <a:extLst>
              <a:ext uri="{FF2B5EF4-FFF2-40B4-BE49-F238E27FC236}">
                <a16:creationId xmlns:a16="http://schemas.microsoft.com/office/drawing/2014/main" id="{B308303B-E6D2-470C-BD51-5DE224415AD8}"/>
              </a:ext>
            </a:extLst>
          </p:cNvPr>
          <p:cNvSpPr txBox="1"/>
          <p:nvPr/>
        </p:nvSpPr>
        <p:spPr>
          <a:xfrm>
            <a:off x="6595889" y="5775877"/>
            <a:ext cx="3009011" cy="1169551"/>
          </a:xfrm>
          <a:prstGeom prst="rect">
            <a:avLst/>
          </a:prstGeom>
          <a:noFill/>
        </p:spPr>
        <p:txBody>
          <a:bodyPr wrap="square" rtlCol="0">
            <a:spAutoFit/>
          </a:bodyPr>
          <a:lstStyle/>
          <a:p>
            <a:r>
              <a:rPr lang="en-AU" sz="1000" dirty="0"/>
              <a:t>Where? Lyrebird Park Campsite </a:t>
            </a:r>
          </a:p>
          <a:p>
            <a:r>
              <a:rPr lang="en-AU" sz="1000" dirty="0"/>
              <a:t>Cost: $70 per child </a:t>
            </a:r>
          </a:p>
          <a:p>
            <a:r>
              <a:rPr lang="en-AU" sz="1000" dirty="0"/>
              <a:t>Phone: Jenny( 0418 170 027), &amp; email: </a:t>
            </a:r>
          </a:p>
          <a:p>
            <a:r>
              <a:rPr lang="en-AU" sz="1000" dirty="0"/>
              <a:t>jenny.breukel@bigpond.com &amp; Gary ( 9737.9475 or 0415 427 396) </a:t>
            </a:r>
          </a:p>
          <a:p>
            <a:r>
              <a:rPr lang="en-AU" sz="1000" dirty="0"/>
              <a:t>Email: kidsofgold@gmail.com </a:t>
            </a:r>
          </a:p>
          <a:p>
            <a:r>
              <a:rPr lang="en-AU" sz="1000" dirty="0"/>
              <a:t>Website: www.kidsofgold.org.au</a:t>
            </a:r>
          </a:p>
        </p:txBody>
      </p:sp>
    </p:spTree>
    <p:extLst>
      <p:ext uri="{BB962C8B-B14F-4D97-AF65-F5344CB8AC3E}">
        <p14:creationId xmlns:p14="http://schemas.microsoft.com/office/powerpoint/2010/main" val="846726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196E-285E-4F4B-8B8E-5DB3679E3F3D}"/>
              </a:ext>
            </a:extLst>
          </p:cNvPr>
          <p:cNvSpPr>
            <a:spLocks noGrp="1"/>
          </p:cNvSpPr>
          <p:nvPr>
            <p:ph type="title"/>
          </p:nvPr>
        </p:nvSpPr>
        <p:spPr>
          <a:xfrm>
            <a:off x="211016" y="958313"/>
            <a:ext cx="3279532" cy="1345222"/>
          </a:xfrm>
        </p:spPr>
        <p:txBody>
          <a:bodyPr>
            <a:noAutofit/>
          </a:bodyPr>
          <a:lstStyle/>
          <a:p>
            <a:pPr lvl="0"/>
            <a:r>
              <a:rPr lang="en-AU" sz="1400" b="1" dirty="0"/>
              <a:t>Sleeping Bag, Pillow and Blanket, Doona or Bed Linen </a:t>
            </a:r>
            <a:br>
              <a:rPr lang="en-AU" sz="1400" dirty="0"/>
            </a:br>
            <a:r>
              <a:rPr lang="en-AU" sz="1400" b="1" dirty="0"/>
              <a:t>A Towel. </a:t>
            </a:r>
            <a:br>
              <a:rPr lang="en-AU" sz="1400" dirty="0"/>
            </a:br>
            <a:r>
              <a:rPr lang="en-AU" sz="1400" b="1" dirty="0"/>
              <a:t>Hat, sunscreen, clothes for warm to hot weather. </a:t>
            </a:r>
            <a:br>
              <a:rPr lang="en-AU" sz="1400" dirty="0"/>
            </a:br>
            <a:r>
              <a:rPr lang="en-AU" sz="1400" b="1" dirty="0"/>
              <a:t>Toiletries ( tooth brush etc.) </a:t>
            </a:r>
            <a:br>
              <a:rPr lang="en-AU" sz="1400" dirty="0"/>
            </a:br>
            <a:r>
              <a:rPr lang="en-AU" sz="1400" b="1" dirty="0"/>
              <a:t>Runners/Boots </a:t>
            </a:r>
            <a:br>
              <a:rPr lang="en-AU" sz="1400" dirty="0"/>
            </a:br>
            <a:r>
              <a:rPr lang="en-AU" sz="1400" b="1" dirty="0"/>
              <a:t>Pens/Pencils </a:t>
            </a:r>
            <a:br>
              <a:rPr lang="en-AU" sz="1400" dirty="0"/>
            </a:br>
            <a:r>
              <a:rPr lang="en-AU" sz="1400" b="1" dirty="0"/>
              <a:t>Favourite CD </a:t>
            </a:r>
            <a:br>
              <a:rPr lang="en-AU" sz="1400" dirty="0"/>
            </a:br>
            <a:r>
              <a:rPr lang="en-AU" sz="1400" b="1" dirty="0"/>
              <a:t>Balance of Camp Fees</a:t>
            </a:r>
            <a:endParaRPr lang="en-AU" sz="1400" dirty="0"/>
          </a:p>
        </p:txBody>
      </p:sp>
      <p:sp>
        <p:nvSpPr>
          <p:cNvPr id="4" name="Rectangle 3">
            <a:extLst>
              <a:ext uri="{FF2B5EF4-FFF2-40B4-BE49-F238E27FC236}">
                <a16:creationId xmlns:a16="http://schemas.microsoft.com/office/drawing/2014/main" id="{FF883CFA-4EA5-4CE3-8EDD-2B34DB60385E}"/>
              </a:ext>
            </a:extLst>
          </p:cNvPr>
          <p:cNvSpPr/>
          <p:nvPr/>
        </p:nvSpPr>
        <p:spPr>
          <a:xfrm>
            <a:off x="211016" y="0"/>
            <a:ext cx="2841675" cy="646331"/>
          </a:xfrm>
          <a:prstGeom prst="rect">
            <a:avLst/>
          </a:prstGeom>
          <a:noFill/>
        </p:spPr>
        <p:txBody>
          <a:bodyPr wrap="none" lIns="91440" tIns="45720" rIns="91440" bIns="45720">
            <a:spAutoFit/>
          </a:bodyPr>
          <a:lstStyle/>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 to bring</a:t>
            </a:r>
            <a:endPar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angle 4">
            <a:extLst>
              <a:ext uri="{FF2B5EF4-FFF2-40B4-BE49-F238E27FC236}">
                <a16:creationId xmlns:a16="http://schemas.microsoft.com/office/drawing/2014/main" id="{8ADE85E5-AEE5-4C77-8EF7-DC022A0216CD}"/>
              </a:ext>
            </a:extLst>
          </p:cNvPr>
          <p:cNvSpPr/>
          <p:nvPr/>
        </p:nvSpPr>
        <p:spPr>
          <a:xfrm>
            <a:off x="15129" y="2637303"/>
            <a:ext cx="3333157" cy="584775"/>
          </a:xfrm>
          <a:prstGeom prst="rect">
            <a:avLst/>
          </a:prstGeom>
          <a:noFill/>
        </p:spPr>
        <p:txBody>
          <a:bodyPr wrap="none" lIns="91440" tIns="45720" rIns="91440" bIns="45720">
            <a:spAutoFit/>
          </a:bodyPr>
          <a:lstStyle/>
          <a:p>
            <a:pPr algn="ctr"/>
            <a:r>
              <a:rPr lang="en-U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 not to bring:</a:t>
            </a:r>
          </a:p>
        </p:txBody>
      </p:sp>
      <p:sp>
        <p:nvSpPr>
          <p:cNvPr id="6" name="TextBox 5">
            <a:extLst>
              <a:ext uri="{FF2B5EF4-FFF2-40B4-BE49-F238E27FC236}">
                <a16:creationId xmlns:a16="http://schemas.microsoft.com/office/drawing/2014/main" id="{21140780-CEA8-4912-BDD8-71C43B277436}"/>
              </a:ext>
            </a:extLst>
          </p:cNvPr>
          <p:cNvSpPr txBox="1"/>
          <p:nvPr/>
        </p:nvSpPr>
        <p:spPr>
          <a:xfrm>
            <a:off x="211016" y="3162834"/>
            <a:ext cx="3411415" cy="954107"/>
          </a:xfrm>
          <a:prstGeom prst="rect">
            <a:avLst/>
          </a:prstGeom>
          <a:noFill/>
        </p:spPr>
        <p:txBody>
          <a:bodyPr wrap="square" rtlCol="0">
            <a:spAutoFit/>
          </a:bodyPr>
          <a:lstStyle/>
          <a:p>
            <a:pPr lvl="0"/>
            <a:r>
              <a:rPr lang="en-AU" sz="1400" b="1" dirty="0"/>
              <a:t>Matches or Lighters</a:t>
            </a:r>
            <a:endParaRPr lang="en-AU" sz="1400" dirty="0"/>
          </a:p>
          <a:p>
            <a:pPr lvl="0"/>
            <a:r>
              <a:rPr lang="en-AU" sz="1400" b="1" dirty="0"/>
              <a:t>Mobile Phones (ring if a problem) </a:t>
            </a:r>
            <a:endParaRPr lang="en-AU" sz="1400" dirty="0"/>
          </a:p>
          <a:p>
            <a:pPr lvl="0"/>
            <a:r>
              <a:rPr lang="en-AU" sz="1400" b="1" dirty="0"/>
              <a:t>Knives or any other dangerous items </a:t>
            </a:r>
            <a:endParaRPr lang="en-AU" sz="1400" dirty="0"/>
          </a:p>
          <a:p>
            <a:pPr lvl="0"/>
            <a:r>
              <a:rPr lang="en-AU" sz="1400" b="1" dirty="0"/>
              <a:t>Confectionary </a:t>
            </a:r>
            <a:endParaRPr lang="en-AU" sz="1400" dirty="0"/>
          </a:p>
        </p:txBody>
      </p:sp>
      <p:sp>
        <p:nvSpPr>
          <p:cNvPr id="7" name="Rectangle 6">
            <a:extLst>
              <a:ext uri="{FF2B5EF4-FFF2-40B4-BE49-F238E27FC236}">
                <a16:creationId xmlns:a16="http://schemas.microsoft.com/office/drawing/2014/main" id="{E215CBEC-0918-44D6-A275-18EDFBC5857F}"/>
              </a:ext>
            </a:extLst>
          </p:cNvPr>
          <p:cNvSpPr/>
          <p:nvPr/>
        </p:nvSpPr>
        <p:spPr>
          <a:xfrm>
            <a:off x="303636" y="3951870"/>
            <a:ext cx="2656433" cy="769441"/>
          </a:xfrm>
          <a:prstGeom prst="rect">
            <a:avLst/>
          </a:prstGeom>
          <a:noFill/>
        </p:spPr>
        <p:txBody>
          <a:bodyPr wrap="none" lIns="91440" tIns="45720" rIns="91440" bIns="45720">
            <a:spAutoFit/>
          </a:bodyPr>
          <a:lstStyle/>
          <a:p>
            <a:pPr algn="ctr"/>
            <a:r>
              <a:rPr lang="en-US"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Venue</a:t>
            </a:r>
          </a:p>
        </p:txBody>
      </p:sp>
      <p:sp>
        <p:nvSpPr>
          <p:cNvPr id="8" name="TextBox 7">
            <a:extLst>
              <a:ext uri="{FF2B5EF4-FFF2-40B4-BE49-F238E27FC236}">
                <a16:creationId xmlns:a16="http://schemas.microsoft.com/office/drawing/2014/main" id="{D62B63AE-53F6-4110-8CEF-332646AC101A}"/>
              </a:ext>
            </a:extLst>
          </p:cNvPr>
          <p:cNvSpPr txBox="1"/>
          <p:nvPr/>
        </p:nvSpPr>
        <p:spPr>
          <a:xfrm>
            <a:off x="157393" y="4642338"/>
            <a:ext cx="3333156" cy="2092881"/>
          </a:xfrm>
          <a:prstGeom prst="rect">
            <a:avLst/>
          </a:prstGeom>
          <a:noFill/>
        </p:spPr>
        <p:txBody>
          <a:bodyPr wrap="square" rtlCol="0">
            <a:spAutoFit/>
          </a:bodyPr>
          <a:lstStyle/>
          <a:p>
            <a:r>
              <a:rPr lang="en-AU" sz="1600" dirty="0"/>
              <a:t>Kids of Gold is to be held at the safe and at-tractive setting of Lyrebird Park Camp, 510 Beenak Rd Yellingbo in the lovely Yarra Valley. It is found in </a:t>
            </a:r>
            <a:r>
              <a:rPr lang="en-AU" sz="1600" dirty="0" err="1"/>
              <a:t>Melways</a:t>
            </a:r>
            <a:r>
              <a:rPr lang="en-AU" sz="1600" dirty="0"/>
              <a:t> Map 308 K10, and is marked Lyrebird Park on the map as 1km fur-</a:t>
            </a:r>
            <a:r>
              <a:rPr lang="en-AU" sz="1600" dirty="0" err="1"/>
              <a:t>ther</a:t>
            </a:r>
            <a:r>
              <a:rPr lang="en-AU" sz="1600" dirty="0"/>
              <a:t> along Beenak Rd. </a:t>
            </a:r>
          </a:p>
          <a:p>
            <a:r>
              <a:rPr lang="en-AU" sz="1600" dirty="0"/>
              <a:t>KOG ABN : 57 327 231 835</a:t>
            </a:r>
          </a:p>
        </p:txBody>
      </p:sp>
      <p:sp>
        <p:nvSpPr>
          <p:cNvPr id="9" name="Rectangle 8">
            <a:extLst>
              <a:ext uri="{FF2B5EF4-FFF2-40B4-BE49-F238E27FC236}">
                <a16:creationId xmlns:a16="http://schemas.microsoft.com/office/drawing/2014/main" id="{F218B380-000B-49C7-AEDA-46664F39E1EC}"/>
              </a:ext>
            </a:extLst>
          </p:cNvPr>
          <p:cNvSpPr/>
          <p:nvPr/>
        </p:nvSpPr>
        <p:spPr>
          <a:xfrm>
            <a:off x="3737571" y="0"/>
            <a:ext cx="2430858" cy="769441"/>
          </a:xfrm>
          <a:prstGeom prst="rect">
            <a:avLst/>
          </a:prstGeom>
          <a:noFill/>
        </p:spPr>
        <p:txBody>
          <a:bodyPr wrap="none" lIns="91440" tIns="45720" rIns="91440" bIns="45720">
            <a:spAutoFit/>
          </a:bodyPr>
          <a:lstStyle/>
          <a:p>
            <a:pPr algn="ctr"/>
            <a:r>
              <a:rPr lang="en-US"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Transport</a:t>
            </a:r>
          </a:p>
        </p:txBody>
      </p:sp>
      <p:sp>
        <p:nvSpPr>
          <p:cNvPr id="10" name="TextBox 9">
            <a:extLst>
              <a:ext uri="{FF2B5EF4-FFF2-40B4-BE49-F238E27FC236}">
                <a16:creationId xmlns:a16="http://schemas.microsoft.com/office/drawing/2014/main" id="{92CCBFD8-9D0A-4AF2-B0FF-13B51C87AF49}"/>
              </a:ext>
            </a:extLst>
          </p:cNvPr>
          <p:cNvSpPr txBox="1"/>
          <p:nvPr/>
        </p:nvSpPr>
        <p:spPr>
          <a:xfrm>
            <a:off x="3403464" y="707885"/>
            <a:ext cx="2636851" cy="1050065"/>
          </a:xfrm>
          <a:prstGeom prst="rect">
            <a:avLst/>
          </a:prstGeom>
          <a:noFill/>
        </p:spPr>
        <p:txBody>
          <a:bodyPr wrap="square" rtlCol="0">
            <a:spAutoFit/>
          </a:bodyPr>
          <a:lstStyle/>
          <a:p>
            <a:endParaRPr lang="en-AU" dirty="0"/>
          </a:p>
        </p:txBody>
      </p:sp>
      <p:graphicFrame>
        <p:nvGraphicFramePr>
          <p:cNvPr id="18" name="Table 17">
            <a:extLst>
              <a:ext uri="{FF2B5EF4-FFF2-40B4-BE49-F238E27FC236}">
                <a16:creationId xmlns:a16="http://schemas.microsoft.com/office/drawing/2014/main" id="{34F30CE1-F6B1-43F0-BECF-37D732419192}"/>
              </a:ext>
            </a:extLst>
          </p:cNvPr>
          <p:cNvGraphicFramePr>
            <a:graphicFrameLocks noGrp="1"/>
          </p:cNvGraphicFramePr>
          <p:nvPr/>
        </p:nvGraphicFramePr>
        <p:xfrm>
          <a:off x="4720590" y="3917474"/>
          <a:ext cx="464820" cy="167640"/>
        </p:xfrm>
        <a:graphic>
          <a:graphicData uri="http://schemas.openxmlformats.org/drawingml/2006/table">
            <a:tbl>
              <a:tblPr/>
              <a:tblGrid>
                <a:gridCol w="464820">
                  <a:extLst>
                    <a:ext uri="{9D8B030D-6E8A-4147-A177-3AD203B41FA5}">
                      <a16:colId xmlns:a16="http://schemas.microsoft.com/office/drawing/2014/main" val="3622928369"/>
                    </a:ext>
                  </a:extLst>
                </a:gridCol>
              </a:tblGrid>
              <a:tr h="144780">
                <a:tc>
                  <a:txBody>
                    <a:bodyPr/>
                    <a:lstStyle/>
                    <a:p>
                      <a:pPr indent="228600" algn="l">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 </a:t>
                      </a:r>
                    </a:p>
                  </a:txBody>
                  <a:tcPr marL="114300" marR="114300" marT="0" marB="0">
                    <a:lnL>
                      <a:noFill/>
                    </a:lnL>
                    <a:lnR>
                      <a:noFill/>
                    </a:lnR>
                    <a:lnT>
                      <a:noFill/>
                    </a:lnT>
                    <a:lnB>
                      <a:noFill/>
                    </a:lnB>
                  </a:tcPr>
                </a:tc>
                <a:extLst>
                  <a:ext uri="{0D108BD9-81ED-4DB2-BD59-A6C34878D82A}">
                    <a16:rowId xmlns:a16="http://schemas.microsoft.com/office/drawing/2014/main" val="3172036577"/>
                  </a:ext>
                </a:extLst>
              </a:tr>
            </a:tbl>
          </a:graphicData>
        </a:graphic>
      </p:graphicFrame>
      <p:graphicFrame>
        <p:nvGraphicFramePr>
          <p:cNvPr id="19" name="Table 18">
            <a:extLst>
              <a:ext uri="{FF2B5EF4-FFF2-40B4-BE49-F238E27FC236}">
                <a16:creationId xmlns:a16="http://schemas.microsoft.com/office/drawing/2014/main" id="{3B6835B2-CBCD-41C8-9D9A-658ED568327E}"/>
              </a:ext>
            </a:extLst>
          </p:cNvPr>
          <p:cNvGraphicFramePr>
            <a:graphicFrameLocks noGrp="1"/>
          </p:cNvGraphicFramePr>
          <p:nvPr>
            <p:extLst>
              <p:ext uri="{D42A27DB-BD31-4B8C-83A1-F6EECF244321}">
                <p14:modId xmlns:p14="http://schemas.microsoft.com/office/powerpoint/2010/main" val="1856850275"/>
              </p:ext>
            </p:extLst>
          </p:nvPr>
        </p:nvGraphicFramePr>
        <p:xfrm>
          <a:off x="1795182" y="1327064"/>
          <a:ext cx="254000" cy="36363059"/>
        </p:xfrm>
        <a:graphic>
          <a:graphicData uri="http://schemas.openxmlformats.org/drawingml/2006/table">
            <a:tbl>
              <a:tblPr/>
              <a:tblGrid>
                <a:gridCol w="254000">
                  <a:extLst>
                    <a:ext uri="{9D8B030D-6E8A-4147-A177-3AD203B41FA5}">
                      <a16:colId xmlns:a16="http://schemas.microsoft.com/office/drawing/2014/main" val="1091229975"/>
                    </a:ext>
                  </a:extLst>
                </a:gridCol>
              </a:tblGrid>
              <a:tr h="36363059">
                <a:tc>
                  <a:txBody>
                    <a:bodyPr/>
                    <a:lstStyle/>
                    <a:p>
                      <a:pPr indent="228600" algn="l">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114300" marR="114300" marT="0" marB="0">
                    <a:lnL>
                      <a:noFill/>
                    </a:lnL>
                    <a:lnR>
                      <a:noFill/>
                    </a:lnR>
                    <a:lnT>
                      <a:noFill/>
                    </a:lnT>
                    <a:lnB>
                      <a:noFill/>
                    </a:lnB>
                  </a:tcPr>
                </a:tc>
                <a:extLst>
                  <a:ext uri="{0D108BD9-81ED-4DB2-BD59-A6C34878D82A}">
                    <a16:rowId xmlns:a16="http://schemas.microsoft.com/office/drawing/2014/main" val="2187869450"/>
                  </a:ext>
                </a:extLst>
              </a:tr>
            </a:tbl>
          </a:graphicData>
        </a:graphic>
      </p:graphicFrame>
      <p:sp>
        <p:nvSpPr>
          <p:cNvPr id="20" name="Rectangle 3">
            <a:extLst>
              <a:ext uri="{FF2B5EF4-FFF2-40B4-BE49-F238E27FC236}">
                <a16:creationId xmlns:a16="http://schemas.microsoft.com/office/drawing/2014/main" id="{76D0818C-D2ED-4524-AF08-DF80ABFE83C7}"/>
              </a:ext>
            </a:extLst>
          </p:cNvPr>
          <p:cNvSpPr>
            <a:spLocks noChangeArrowheads="1"/>
          </p:cNvSpPr>
          <p:nvPr/>
        </p:nvSpPr>
        <p:spPr bwMode="auto">
          <a:xfrm>
            <a:off x="3403463" y="929864"/>
            <a:ext cx="314680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286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28600" algn="ctr"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Campers are expected to arrange their own transport to and from the camp, but those in difficulty should ring 9737 9475 and we’ll see if we can arrange transport for you as you need it.</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en-AU" altLang="en-US"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Arrival and Departure Times </a:t>
            </a:r>
            <a:endParaRPr lang="en-AU" altLang="en-US" sz="600" dirty="0"/>
          </a:p>
          <a:p>
            <a:pPr algn="ctr" defTabSz="914400"/>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Arrival not before 7.30 pm on Friday and the departure time is between 3 and 3.30pm on Sunday. Parents are requested to arrive by 1.50 pm on the Sunday, in time for a final hour presentation by campers. This is to show to their families what they’ve learned at the KOG over the weekend.</a:t>
            </a:r>
            <a:endParaRPr kumimoji="0" lang="en-AU" altLang="en-US" b="0"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19E0367-79C6-4A66-8FAE-D06D6D8CDF36}"/>
              </a:ext>
            </a:extLst>
          </p:cNvPr>
          <p:cNvSpPr/>
          <p:nvPr/>
        </p:nvSpPr>
        <p:spPr>
          <a:xfrm>
            <a:off x="3379783" y="2967335"/>
            <a:ext cx="3146439" cy="584775"/>
          </a:xfrm>
          <a:prstGeom prst="rect">
            <a:avLst/>
          </a:prstGeom>
          <a:noFill/>
        </p:spPr>
        <p:txBody>
          <a:bodyPr wrap="none" lIns="91440" tIns="45720" rIns="91440" bIns="45720">
            <a:spAutoFit/>
          </a:bodyPr>
          <a:lstStyle/>
          <a:p>
            <a:pPr algn="ctr"/>
            <a:r>
              <a:rPr lang="en-U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 will we do?</a:t>
            </a:r>
          </a:p>
        </p:txBody>
      </p:sp>
      <p:sp>
        <p:nvSpPr>
          <p:cNvPr id="22" name="TextBox 21">
            <a:extLst>
              <a:ext uri="{FF2B5EF4-FFF2-40B4-BE49-F238E27FC236}">
                <a16:creationId xmlns:a16="http://schemas.microsoft.com/office/drawing/2014/main" id="{40BC964A-638B-4F97-A74D-349F12962FB3}"/>
              </a:ext>
            </a:extLst>
          </p:cNvPr>
          <p:cNvSpPr txBox="1"/>
          <p:nvPr/>
        </p:nvSpPr>
        <p:spPr>
          <a:xfrm>
            <a:off x="3490548" y="3639887"/>
            <a:ext cx="3059721" cy="830997"/>
          </a:xfrm>
          <a:prstGeom prst="rect">
            <a:avLst/>
          </a:prstGeom>
          <a:noFill/>
        </p:spPr>
        <p:txBody>
          <a:bodyPr wrap="square" rtlCol="0">
            <a:spAutoFit/>
          </a:bodyPr>
          <a:lstStyle/>
          <a:p>
            <a:r>
              <a:rPr lang="en-AU" sz="1200" dirty="0"/>
              <a:t>We will learn how to be a lot more confident and find values in ourselves that we didn’t dream were there! We’ll learn lots of new skills too! </a:t>
            </a:r>
          </a:p>
        </p:txBody>
      </p:sp>
      <p:sp>
        <p:nvSpPr>
          <p:cNvPr id="23" name="Rectangle 22">
            <a:extLst>
              <a:ext uri="{FF2B5EF4-FFF2-40B4-BE49-F238E27FC236}">
                <a16:creationId xmlns:a16="http://schemas.microsoft.com/office/drawing/2014/main" id="{C850DD53-3F4E-4D95-A344-BEF9F28700D2}"/>
              </a:ext>
            </a:extLst>
          </p:cNvPr>
          <p:cNvSpPr/>
          <p:nvPr/>
        </p:nvSpPr>
        <p:spPr>
          <a:xfrm>
            <a:off x="3379783" y="4303325"/>
            <a:ext cx="2997744" cy="769441"/>
          </a:xfrm>
          <a:prstGeom prst="rect">
            <a:avLst/>
          </a:prstGeom>
          <a:noFill/>
        </p:spPr>
        <p:txBody>
          <a:bodyPr wrap="none" lIns="91440" tIns="45720" rIns="91440" bIns="45720">
            <a:spAutoFit/>
          </a:bodyP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Registration</a:t>
            </a:r>
            <a:endParaRPr lang="en-US"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6" name="Rectangle 25">
            <a:extLst>
              <a:ext uri="{FF2B5EF4-FFF2-40B4-BE49-F238E27FC236}">
                <a16:creationId xmlns:a16="http://schemas.microsoft.com/office/drawing/2014/main" id="{1AC6CFB4-F822-4323-BD32-51C4A6696B76}"/>
              </a:ext>
            </a:extLst>
          </p:cNvPr>
          <p:cNvSpPr/>
          <p:nvPr/>
        </p:nvSpPr>
        <p:spPr>
          <a:xfrm>
            <a:off x="3490548" y="5052249"/>
            <a:ext cx="3059721" cy="1569660"/>
          </a:xfrm>
          <a:prstGeom prst="rect">
            <a:avLst/>
          </a:prstGeom>
        </p:spPr>
        <p:txBody>
          <a:bodyPr wrap="square">
            <a:spAutoFit/>
          </a:bodyPr>
          <a:lstStyle/>
          <a:p>
            <a:pPr>
              <a:spcAft>
                <a:spcPts val="0"/>
              </a:spcAft>
            </a:pPr>
            <a:r>
              <a:rPr lang="en-AU" sz="12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Book online at kidsofgold.org.au or send Application fully completed (or pay by Internet or direct at a Bank), with a Cheque or Money Order to Kids of Gold for $30( deposit) </a:t>
            </a:r>
            <a:r>
              <a:rPr lang="en-AU" sz="1200">
                <a:solidFill>
                  <a:srgbClr val="000000"/>
                </a:solidFill>
                <a:latin typeface="Gill Sans MT" panose="020B0502020104020203" pitchFamily="34" charset="0"/>
                <a:ea typeface="Calibri" panose="020F0502020204030204" pitchFamily="34" charset="0"/>
                <a:cs typeface="Gill Sans MT" panose="020B0502020104020203" pitchFamily="34" charset="0"/>
              </a:rPr>
              <a:t>or $70 </a:t>
            </a:r>
            <a:r>
              <a:rPr lang="en-AU" sz="1200" dirty="0">
                <a:solidFill>
                  <a:srgbClr val="000000"/>
                </a:solidFill>
                <a:latin typeface="Gill Sans MT" panose="020B0502020104020203" pitchFamily="34" charset="0"/>
                <a:ea typeface="Calibri" panose="020F0502020204030204" pitchFamily="34" charset="0"/>
                <a:cs typeface="Gill Sans MT" panose="020B0502020104020203" pitchFamily="34" charset="0"/>
              </a:rPr>
              <a:t>to: Kids of Gold, 86 Fort King Rd, Paynesville 3880 . {Acc Name: Kids of Gold, BSB: 633 000 AccNo:129551552} For Internet or Direct Payment</a:t>
            </a:r>
            <a:endParaRPr lang="en-AU" dirty="0">
              <a:solidFill>
                <a:srgbClr val="000000"/>
              </a:solidFill>
              <a:effectLst/>
              <a:latin typeface="Gill Sans MT" panose="020B0502020104020203" pitchFamily="34" charset="0"/>
              <a:ea typeface="Calibri" panose="020F0502020204030204" pitchFamily="34" charset="0"/>
              <a:cs typeface="Gill Sans MT" panose="020B0502020104020203" pitchFamily="34" charset="0"/>
            </a:endParaRPr>
          </a:p>
        </p:txBody>
      </p:sp>
      <p:sp>
        <p:nvSpPr>
          <p:cNvPr id="27" name="TextBox 26">
            <a:extLst>
              <a:ext uri="{FF2B5EF4-FFF2-40B4-BE49-F238E27FC236}">
                <a16:creationId xmlns:a16="http://schemas.microsoft.com/office/drawing/2014/main" id="{A3DDEFB1-B3C7-40B6-99E0-494512D7C450}"/>
              </a:ext>
            </a:extLst>
          </p:cNvPr>
          <p:cNvSpPr txBox="1"/>
          <p:nvPr/>
        </p:nvSpPr>
        <p:spPr>
          <a:xfrm>
            <a:off x="6664569" y="184638"/>
            <a:ext cx="2883877" cy="1384995"/>
          </a:xfrm>
          <a:prstGeom prst="rect">
            <a:avLst/>
          </a:prstGeom>
          <a:noFill/>
        </p:spPr>
        <p:txBody>
          <a:bodyPr wrap="square" rtlCol="0">
            <a:spAutoFit/>
          </a:bodyPr>
          <a:lstStyle/>
          <a:p>
            <a:r>
              <a:rPr lang="en-AU" sz="1200" dirty="0"/>
              <a:t>All the information on this form is kept private and confidential. By signing this form, you agree that Lyrebird Park Camp and Kids of Gold staff cannot be held liable for accidents and injuries that may occur on the camp, including visitors &amp; visitors children not booked in.</a:t>
            </a:r>
          </a:p>
        </p:txBody>
      </p:sp>
      <p:sp>
        <p:nvSpPr>
          <p:cNvPr id="42" name="Rectangle 4">
            <a:extLst>
              <a:ext uri="{FF2B5EF4-FFF2-40B4-BE49-F238E27FC236}">
                <a16:creationId xmlns:a16="http://schemas.microsoft.com/office/drawing/2014/main" id="{AFEA675A-DE23-4D46-884C-BE25A9F514CA}"/>
              </a:ext>
            </a:extLst>
          </p:cNvPr>
          <p:cNvSpPr>
            <a:spLocks noChangeArrowheads="1"/>
          </p:cNvSpPr>
          <p:nvPr/>
        </p:nvSpPr>
        <p:spPr bwMode="auto">
          <a:xfrm>
            <a:off x="6415454" y="1512742"/>
            <a:ext cx="3442788" cy="487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286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0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Child’s First Name</a:t>
            </a: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0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Surname</a:t>
            </a: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DOB         M/F      School                        Gr</a:t>
            </a:r>
            <a:r>
              <a:rPr kumimoji="0" lang="en-AU" altLang="en-US" sz="1100" b="0" i="0" u="none" strike="noStrike" cap="none" normalizeH="0" baseline="0" dirty="0">
                <a:ln>
                  <a:noFill/>
                </a:ln>
                <a:solidFill>
                  <a:srgbClr val="1F497D"/>
                </a:solidFill>
                <a:effectLst/>
                <a:latin typeface="Arial" panose="020B0604020202020204" pitchFamily="34" charset="0"/>
                <a:ea typeface="Calibri" panose="020F0502020204030204" pitchFamily="34" charset="0"/>
                <a:cs typeface="Times New Roman" panose="02020603050405020304" pitchFamily="18" charset="0"/>
              </a:rPr>
              <a:t>ade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Are there any medical or dietary needs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Bedwetting Yes / No </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If Yes, please give details: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Medic</a:t>
            </a:r>
            <a:r>
              <a:rPr kumimoji="0" lang="en-AU" altLang="en-US" sz="1100" b="0" i="0" u="none" strike="noStrike" cap="none" normalizeH="0" baseline="0" dirty="0">
                <a:ln>
                  <a:noFill/>
                </a:ln>
                <a:solidFill>
                  <a:srgbClr val="1F497D"/>
                </a:solidFill>
                <a:effectLst/>
                <a:latin typeface="Arial" panose="020B0604020202020204" pitchFamily="34" charset="0"/>
                <a:ea typeface="Calibri" panose="020F0502020204030204" pitchFamily="34" charset="0"/>
                <a:cs typeface="Times New Roman" panose="02020603050405020304" pitchFamily="18" charset="0"/>
              </a:rPr>
              <a:t>are No: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Parents Names: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Do you give permission for first aid and medical        to be given if required (e.g. Panadol)?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Emergency Contact Numbers: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Home and/or Postal Address: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Email Address (write clearly) :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Gill Sans MT" panose="020B0502020104020203" pitchFamily="34" charset="0"/>
              </a:rPr>
              <a:t>Signed: </a:t>
            </a:r>
            <a:endParaRPr kumimoji="0" lang="en-AU" altLang="en-US" sz="600" b="0" i="0" u="none" strike="noStrike" cap="none" normalizeH="0" baseline="0" dirty="0">
              <a:ln>
                <a:noFill/>
              </a:ln>
              <a:solidFill>
                <a:schemeClr val="tx1"/>
              </a:solidFill>
              <a:effectLst/>
              <a:latin typeface="Arial" panose="020B0604020202020204"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AU" altLang="en-US"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AU" altLang="en-US"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Parent or Guardian </a:t>
            </a: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3" name="Table 42">
            <a:extLst>
              <a:ext uri="{FF2B5EF4-FFF2-40B4-BE49-F238E27FC236}">
                <a16:creationId xmlns:a16="http://schemas.microsoft.com/office/drawing/2014/main" id="{29D61E9A-14BF-465E-885D-59A7848B8D8A}"/>
              </a:ext>
            </a:extLst>
          </p:cNvPr>
          <p:cNvGraphicFramePr>
            <a:graphicFrameLocks noGrp="1"/>
          </p:cNvGraphicFramePr>
          <p:nvPr>
            <p:extLst>
              <p:ext uri="{D42A27DB-BD31-4B8C-83A1-F6EECF244321}">
                <p14:modId xmlns:p14="http://schemas.microsoft.com/office/powerpoint/2010/main" val="879444266"/>
              </p:ext>
            </p:extLst>
          </p:nvPr>
        </p:nvGraphicFramePr>
        <p:xfrm>
          <a:off x="7390228" y="1819569"/>
          <a:ext cx="2195712" cy="190500"/>
        </p:xfrm>
        <a:graphic>
          <a:graphicData uri="http://schemas.openxmlformats.org/drawingml/2006/table">
            <a:tbl>
              <a:tblPr>
                <a:tableStyleId>{5C22544A-7EE6-4342-B048-85BDC9FD1C3A}</a:tableStyleId>
              </a:tblPr>
              <a:tblGrid>
                <a:gridCol w="2195712">
                  <a:extLst>
                    <a:ext uri="{9D8B030D-6E8A-4147-A177-3AD203B41FA5}">
                      <a16:colId xmlns:a16="http://schemas.microsoft.com/office/drawing/2014/main" val="330443639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394837409"/>
                  </a:ext>
                </a:extLst>
              </a:tr>
            </a:tbl>
          </a:graphicData>
        </a:graphic>
      </p:graphicFrame>
      <p:graphicFrame>
        <p:nvGraphicFramePr>
          <p:cNvPr id="44" name="Table 43">
            <a:extLst>
              <a:ext uri="{FF2B5EF4-FFF2-40B4-BE49-F238E27FC236}">
                <a16:creationId xmlns:a16="http://schemas.microsoft.com/office/drawing/2014/main" id="{CAA156D8-7C34-4623-BF3A-3D8916E3EDE6}"/>
              </a:ext>
            </a:extLst>
          </p:cNvPr>
          <p:cNvGraphicFramePr>
            <a:graphicFrameLocks noGrp="1"/>
          </p:cNvGraphicFramePr>
          <p:nvPr>
            <p:extLst>
              <p:ext uri="{D42A27DB-BD31-4B8C-83A1-F6EECF244321}">
                <p14:modId xmlns:p14="http://schemas.microsoft.com/office/powerpoint/2010/main" val="4215273634"/>
              </p:ext>
            </p:extLst>
          </p:nvPr>
        </p:nvGraphicFramePr>
        <p:xfrm>
          <a:off x="6724731" y="3213425"/>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45" name="Table 44">
            <a:extLst>
              <a:ext uri="{FF2B5EF4-FFF2-40B4-BE49-F238E27FC236}">
                <a16:creationId xmlns:a16="http://schemas.microsoft.com/office/drawing/2014/main" id="{DFC78DB9-B0FA-498C-9008-EB541E3EDC21}"/>
              </a:ext>
            </a:extLst>
          </p:cNvPr>
          <p:cNvGraphicFramePr>
            <a:graphicFrameLocks noGrp="1"/>
          </p:cNvGraphicFramePr>
          <p:nvPr>
            <p:extLst>
              <p:ext uri="{D42A27DB-BD31-4B8C-83A1-F6EECF244321}">
                <p14:modId xmlns:p14="http://schemas.microsoft.com/office/powerpoint/2010/main" val="1184244196"/>
              </p:ext>
            </p:extLst>
          </p:nvPr>
        </p:nvGraphicFramePr>
        <p:xfrm>
          <a:off x="7676854" y="3442392"/>
          <a:ext cx="1798320" cy="190500"/>
        </p:xfrm>
        <a:graphic>
          <a:graphicData uri="http://schemas.openxmlformats.org/drawingml/2006/table">
            <a:tbl>
              <a:tblPr>
                <a:tableStyleId>{5C22544A-7EE6-4342-B048-85BDC9FD1C3A}</a:tableStyleId>
              </a:tblPr>
              <a:tblGrid>
                <a:gridCol w="1798320">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46" name="Table 45">
            <a:extLst>
              <a:ext uri="{FF2B5EF4-FFF2-40B4-BE49-F238E27FC236}">
                <a16:creationId xmlns:a16="http://schemas.microsoft.com/office/drawing/2014/main" id="{87490602-642F-44B0-A073-AFE6546A55B8}"/>
              </a:ext>
            </a:extLst>
          </p:cNvPr>
          <p:cNvGraphicFramePr>
            <a:graphicFrameLocks noGrp="1"/>
          </p:cNvGraphicFramePr>
          <p:nvPr>
            <p:extLst>
              <p:ext uri="{D42A27DB-BD31-4B8C-83A1-F6EECF244321}">
                <p14:modId xmlns:p14="http://schemas.microsoft.com/office/powerpoint/2010/main" val="2404163943"/>
              </p:ext>
            </p:extLst>
          </p:nvPr>
        </p:nvGraphicFramePr>
        <p:xfrm>
          <a:off x="7787620" y="3754460"/>
          <a:ext cx="1798320" cy="190500"/>
        </p:xfrm>
        <a:graphic>
          <a:graphicData uri="http://schemas.openxmlformats.org/drawingml/2006/table">
            <a:tbl>
              <a:tblPr>
                <a:tableStyleId>{5C22544A-7EE6-4342-B048-85BDC9FD1C3A}</a:tableStyleId>
              </a:tblPr>
              <a:tblGrid>
                <a:gridCol w="1798320">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47" name="Table 46">
            <a:extLst>
              <a:ext uri="{FF2B5EF4-FFF2-40B4-BE49-F238E27FC236}">
                <a16:creationId xmlns:a16="http://schemas.microsoft.com/office/drawing/2014/main" id="{3C1C90BB-920E-4F39-AE22-2265D88BD648}"/>
              </a:ext>
            </a:extLst>
          </p:cNvPr>
          <p:cNvGraphicFramePr>
            <a:graphicFrameLocks noGrp="1"/>
          </p:cNvGraphicFramePr>
          <p:nvPr>
            <p:extLst>
              <p:ext uri="{D42A27DB-BD31-4B8C-83A1-F6EECF244321}">
                <p14:modId xmlns:p14="http://schemas.microsoft.com/office/powerpoint/2010/main" val="2709004834"/>
              </p:ext>
            </p:extLst>
          </p:nvPr>
        </p:nvGraphicFramePr>
        <p:xfrm>
          <a:off x="8892540" y="4268945"/>
          <a:ext cx="762000" cy="190500"/>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48" name="Table 47">
            <a:extLst>
              <a:ext uri="{FF2B5EF4-FFF2-40B4-BE49-F238E27FC236}">
                <a16:creationId xmlns:a16="http://schemas.microsoft.com/office/drawing/2014/main" id="{3018F940-9B35-494E-8255-3655DEFCC38D}"/>
              </a:ext>
            </a:extLst>
          </p:cNvPr>
          <p:cNvGraphicFramePr>
            <a:graphicFrameLocks noGrp="1"/>
          </p:cNvGraphicFramePr>
          <p:nvPr>
            <p:extLst>
              <p:ext uri="{D42A27DB-BD31-4B8C-83A1-F6EECF244321}">
                <p14:modId xmlns:p14="http://schemas.microsoft.com/office/powerpoint/2010/main" val="2404173523"/>
              </p:ext>
            </p:extLst>
          </p:nvPr>
        </p:nvGraphicFramePr>
        <p:xfrm>
          <a:off x="8343880" y="2889208"/>
          <a:ext cx="762000" cy="190500"/>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49" name="Table 48">
            <a:extLst>
              <a:ext uri="{FF2B5EF4-FFF2-40B4-BE49-F238E27FC236}">
                <a16:creationId xmlns:a16="http://schemas.microsoft.com/office/drawing/2014/main" id="{49EBEADB-91AE-41F3-B1B1-F7BFF67E09D9}"/>
              </a:ext>
            </a:extLst>
          </p:cNvPr>
          <p:cNvGraphicFramePr>
            <a:graphicFrameLocks noGrp="1"/>
          </p:cNvGraphicFramePr>
          <p:nvPr>
            <p:extLst>
              <p:ext uri="{D42A27DB-BD31-4B8C-83A1-F6EECF244321}">
                <p14:modId xmlns:p14="http://schemas.microsoft.com/office/powerpoint/2010/main" val="685747522"/>
              </p:ext>
            </p:extLst>
          </p:nvPr>
        </p:nvGraphicFramePr>
        <p:xfrm>
          <a:off x="6719538" y="2696519"/>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50" name="Table 49">
            <a:extLst>
              <a:ext uri="{FF2B5EF4-FFF2-40B4-BE49-F238E27FC236}">
                <a16:creationId xmlns:a16="http://schemas.microsoft.com/office/drawing/2014/main" id="{0DECD123-2CCD-474E-B273-0DE7D205F159}"/>
              </a:ext>
            </a:extLst>
          </p:cNvPr>
          <p:cNvGraphicFramePr>
            <a:graphicFrameLocks noGrp="1"/>
          </p:cNvGraphicFramePr>
          <p:nvPr>
            <p:extLst>
              <p:ext uri="{D42A27DB-BD31-4B8C-83A1-F6EECF244321}">
                <p14:modId xmlns:p14="http://schemas.microsoft.com/office/powerpoint/2010/main" val="1187647843"/>
              </p:ext>
            </p:extLst>
          </p:nvPr>
        </p:nvGraphicFramePr>
        <p:xfrm>
          <a:off x="6714327" y="2299692"/>
          <a:ext cx="511842" cy="190500"/>
        </p:xfrm>
        <a:graphic>
          <a:graphicData uri="http://schemas.openxmlformats.org/drawingml/2006/table">
            <a:tbl>
              <a:tblPr>
                <a:tableStyleId>{5C22544A-7EE6-4342-B048-85BDC9FD1C3A}</a:tableStyleId>
              </a:tblPr>
              <a:tblGrid>
                <a:gridCol w="511842">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51" name="Table 50">
            <a:extLst>
              <a:ext uri="{FF2B5EF4-FFF2-40B4-BE49-F238E27FC236}">
                <a16:creationId xmlns:a16="http://schemas.microsoft.com/office/drawing/2014/main" id="{45C991C0-5ABA-458F-A41D-2F9A89470FE1}"/>
              </a:ext>
            </a:extLst>
          </p:cNvPr>
          <p:cNvGraphicFramePr>
            <a:graphicFrameLocks noGrp="1"/>
          </p:cNvGraphicFramePr>
          <p:nvPr>
            <p:extLst>
              <p:ext uri="{D42A27DB-BD31-4B8C-83A1-F6EECF244321}">
                <p14:modId xmlns:p14="http://schemas.microsoft.com/office/powerpoint/2010/main" val="277999630"/>
              </p:ext>
            </p:extLst>
          </p:nvPr>
        </p:nvGraphicFramePr>
        <p:xfrm>
          <a:off x="7354151" y="2271935"/>
          <a:ext cx="322703" cy="271042"/>
        </p:xfrm>
        <a:graphic>
          <a:graphicData uri="http://schemas.openxmlformats.org/drawingml/2006/table">
            <a:tbl>
              <a:tblPr>
                <a:tableStyleId>{5C22544A-7EE6-4342-B048-85BDC9FD1C3A}</a:tableStyleId>
              </a:tblPr>
              <a:tblGrid>
                <a:gridCol w="322703">
                  <a:extLst>
                    <a:ext uri="{9D8B030D-6E8A-4147-A177-3AD203B41FA5}">
                      <a16:colId xmlns:a16="http://schemas.microsoft.com/office/drawing/2014/main" val="3721059432"/>
                    </a:ext>
                  </a:extLst>
                </a:gridCol>
              </a:tblGrid>
              <a:tr h="271042">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52" name="Table 51">
            <a:extLst>
              <a:ext uri="{FF2B5EF4-FFF2-40B4-BE49-F238E27FC236}">
                <a16:creationId xmlns:a16="http://schemas.microsoft.com/office/drawing/2014/main" id="{38F99D24-B31E-4588-BD6F-56AB8878A6D0}"/>
              </a:ext>
            </a:extLst>
          </p:cNvPr>
          <p:cNvGraphicFramePr>
            <a:graphicFrameLocks noGrp="1"/>
          </p:cNvGraphicFramePr>
          <p:nvPr>
            <p:extLst>
              <p:ext uri="{D42A27DB-BD31-4B8C-83A1-F6EECF244321}">
                <p14:modId xmlns:p14="http://schemas.microsoft.com/office/powerpoint/2010/main" val="1126532807"/>
              </p:ext>
            </p:extLst>
          </p:nvPr>
        </p:nvGraphicFramePr>
        <p:xfrm>
          <a:off x="7815781" y="2309830"/>
          <a:ext cx="1360438" cy="190500"/>
        </p:xfrm>
        <a:graphic>
          <a:graphicData uri="http://schemas.openxmlformats.org/drawingml/2006/table">
            <a:tbl>
              <a:tblPr>
                <a:tableStyleId>{5C22544A-7EE6-4342-B048-85BDC9FD1C3A}</a:tableStyleId>
              </a:tblPr>
              <a:tblGrid>
                <a:gridCol w="1360438">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53" name="Table 52">
            <a:extLst>
              <a:ext uri="{FF2B5EF4-FFF2-40B4-BE49-F238E27FC236}">
                <a16:creationId xmlns:a16="http://schemas.microsoft.com/office/drawing/2014/main" id="{4D0D759D-0B92-4CA4-A629-D3FB4565F7EA}"/>
              </a:ext>
            </a:extLst>
          </p:cNvPr>
          <p:cNvGraphicFramePr>
            <a:graphicFrameLocks noGrp="1"/>
          </p:cNvGraphicFramePr>
          <p:nvPr>
            <p:extLst>
              <p:ext uri="{D42A27DB-BD31-4B8C-83A1-F6EECF244321}">
                <p14:modId xmlns:p14="http://schemas.microsoft.com/office/powerpoint/2010/main" val="391153779"/>
              </p:ext>
            </p:extLst>
          </p:nvPr>
        </p:nvGraphicFramePr>
        <p:xfrm>
          <a:off x="9219253" y="2302994"/>
          <a:ext cx="511842" cy="190500"/>
        </p:xfrm>
        <a:graphic>
          <a:graphicData uri="http://schemas.openxmlformats.org/drawingml/2006/table">
            <a:tbl>
              <a:tblPr>
                <a:tableStyleId>{5C22544A-7EE6-4342-B048-85BDC9FD1C3A}</a:tableStyleId>
              </a:tblPr>
              <a:tblGrid>
                <a:gridCol w="511842">
                  <a:extLst>
                    <a:ext uri="{9D8B030D-6E8A-4147-A177-3AD203B41FA5}">
                      <a16:colId xmlns:a16="http://schemas.microsoft.com/office/drawing/2014/main" val="3721059432"/>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238030335"/>
                  </a:ext>
                </a:extLst>
              </a:tr>
            </a:tbl>
          </a:graphicData>
        </a:graphic>
      </p:graphicFrame>
      <p:graphicFrame>
        <p:nvGraphicFramePr>
          <p:cNvPr id="54" name="Table 53">
            <a:extLst>
              <a:ext uri="{FF2B5EF4-FFF2-40B4-BE49-F238E27FC236}">
                <a16:creationId xmlns:a16="http://schemas.microsoft.com/office/drawing/2014/main" id="{0A05E89B-C0CC-428D-8248-A6DD853DF712}"/>
              </a:ext>
            </a:extLst>
          </p:cNvPr>
          <p:cNvGraphicFramePr>
            <a:graphicFrameLocks noGrp="1"/>
          </p:cNvGraphicFramePr>
          <p:nvPr>
            <p:extLst>
              <p:ext uri="{D42A27DB-BD31-4B8C-83A1-F6EECF244321}">
                <p14:modId xmlns:p14="http://schemas.microsoft.com/office/powerpoint/2010/main" val="3925184923"/>
              </p:ext>
            </p:extLst>
          </p:nvPr>
        </p:nvGraphicFramePr>
        <p:xfrm>
          <a:off x="6736754" y="4721311"/>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55" name="Table 54">
            <a:extLst>
              <a:ext uri="{FF2B5EF4-FFF2-40B4-BE49-F238E27FC236}">
                <a16:creationId xmlns:a16="http://schemas.microsoft.com/office/drawing/2014/main" id="{3B1D6D67-C0CB-468A-81BA-F54AEE1BB748}"/>
              </a:ext>
            </a:extLst>
          </p:cNvPr>
          <p:cNvGraphicFramePr>
            <a:graphicFrameLocks noGrp="1"/>
          </p:cNvGraphicFramePr>
          <p:nvPr>
            <p:extLst>
              <p:ext uri="{D42A27DB-BD31-4B8C-83A1-F6EECF244321}">
                <p14:modId xmlns:p14="http://schemas.microsoft.com/office/powerpoint/2010/main" val="1016859405"/>
              </p:ext>
            </p:extLst>
          </p:nvPr>
        </p:nvGraphicFramePr>
        <p:xfrm>
          <a:off x="6736754" y="5072766"/>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56" name="Table 55">
            <a:extLst>
              <a:ext uri="{FF2B5EF4-FFF2-40B4-BE49-F238E27FC236}">
                <a16:creationId xmlns:a16="http://schemas.microsoft.com/office/drawing/2014/main" id="{D2A3CF2A-9CF9-40A0-882E-3286460D647B}"/>
              </a:ext>
            </a:extLst>
          </p:cNvPr>
          <p:cNvGraphicFramePr>
            <a:graphicFrameLocks noGrp="1"/>
          </p:cNvGraphicFramePr>
          <p:nvPr>
            <p:extLst>
              <p:ext uri="{D42A27DB-BD31-4B8C-83A1-F6EECF244321}">
                <p14:modId xmlns:p14="http://schemas.microsoft.com/office/powerpoint/2010/main" val="3943505139"/>
              </p:ext>
            </p:extLst>
          </p:nvPr>
        </p:nvGraphicFramePr>
        <p:xfrm>
          <a:off x="6739696" y="5245044"/>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57" name="Table 56">
            <a:extLst>
              <a:ext uri="{FF2B5EF4-FFF2-40B4-BE49-F238E27FC236}">
                <a16:creationId xmlns:a16="http://schemas.microsoft.com/office/drawing/2014/main" id="{0A12A13C-C861-4392-9681-DBB6682CF13F}"/>
              </a:ext>
            </a:extLst>
          </p:cNvPr>
          <p:cNvGraphicFramePr>
            <a:graphicFrameLocks noGrp="1"/>
          </p:cNvGraphicFramePr>
          <p:nvPr>
            <p:extLst>
              <p:ext uri="{D42A27DB-BD31-4B8C-83A1-F6EECF244321}">
                <p14:modId xmlns:p14="http://schemas.microsoft.com/office/powerpoint/2010/main" val="638136370"/>
              </p:ext>
            </p:extLst>
          </p:nvPr>
        </p:nvGraphicFramePr>
        <p:xfrm>
          <a:off x="6736754" y="5576442"/>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graphicFrame>
        <p:nvGraphicFramePr>
          <p:cNvPr id="58" name="Table 57">
            <a:extLst>
              <a:ext uri="{FF2B5EF4-FFF2-40B4-BE49-F238E27FC236}">
                <a16:creationId xmlns:a16="http://schemas.microsoft.com/office/drawing/2014/main" id="{01CA441E-7790-4AB1-8347-81B26B8F55F7}"/>
              </a:ext>
            </a:extLst>
          </p:cNvPr>
          <p:cNvGraphicFramePr>
            <a:graphicFrameLocks noGrp="1"/>
          </p:cNvGraphicFramePr>
          <p:nvPr>
            <p:extLst>
              <p:ext uri="{D42A27DB-BD31-4B8C-83A1-F6EECF244321}">
                <p14:modId xmlns:p14="http://schemas.microsoft.com/office/powerpoint/2010/main" val="4190898803"/>
              </p:ext>
            </p:extLst>
          </p:nvPr>
        </p:nvGraphicFramePr>
        <p:xfrm>
          <a:off x="6719538" y="5929860"/>
          <a:ext cx="2935002" cy="190500"/>
        </p:xfrm>
        <a:graphic>
          <a:graphicData uri="http://schemas.openxmlformats.org/drawingml/2006/table">
            <a:tbl>
              <a:tblPr>
                <a:tableStyleId>{5C22544A-7EE6-4342-B048-85BDC9FD1C3A}</a:tableStyleId>
              </a:tblPr>
              <a:tblGrid>
                <a:gridCol w="2935002">
                  <a:extLst>
                    <a:ext uri="{9D8B030D-6E8A-4147-A177-3AD203B41FA5}">
                      <a16:colId xmlns:a16="http://schemas.microsoft.com/office/drawing/2014/main" val="3680623135"/>
                    </a:ext>
                  </a:extLst>
                </a:gridCol>
              </a:tblGrid>
              <a:tr h="190500">
                <a:tc>
                  <a:txBody>
                    <a:bodyPr/>
                    <a:lstStyle/>
                    <a:p>
                      <a:pPr indent="228600" algn="l">
                        <a:spcAft>
                          <a:spcPts val="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241021903"/>
                  </a:ext>
                </a:extLst>
              </a:tr>
            </a:tbl>
          </a:graphicData>
        </a:graphic>
      </p:graphicFrame>
    </p:spTree>
    <p:extLst>
      <p:ext uri="{BB962C8B-B14F-4D97-AF65-F5344CB8AC3E}">
        <p14:creationId xmlns:p14="http://schemas.microsoft.com/office/powerpoint/2010/main" val="4055343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TotalTime>
  <Words>890</Words>
  <Application>Microsoft Office PowerPoint</Application>
  <PresentationFormat>A4 Paper (210x297 mm)</PresentationFormat>
  <Paragraphs>90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Gill Sans MT</vt:lpstr>
      <vt:lpstr>Office Theme</vt:lpstr>
      <vt:lpstr>PowerPoint Presentation</vt:lpstr>
      <vt:lpstr>Sleeping Bag, Pillow and Blanket, Doona or Bed Linen  A Towel.  Hat, sunscreen, clothes for warm to hot weather.  Toiletries ( tooth brush etc.)  Runners/Boots  Pens/Pencils  Favourite CD  Balance of Camp Fees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Parsons</dc:creator>
  <cp:lastModifiedBy>Gary Parsons</cp:lastModifiedBy>
  <cp:revision>13</cp:revision>
  <cp:lastPrinted>2020-02-08T22:08:45Z</cp:lastPrinted>
  <dcterms:created xsi:type="dcterms:W3CDTF">2020-02-08T05:50:57Z</dcterms:created>
  <dcterms:modified xsi:type="dcterms:W3CDTF">2020-02-10T21:30:28Z</dcterms:modified>
</cp:coreProperties>
</file>