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5" r:id="rId5"/>
    <p:sldId id="337" r:id="rId6"/>
  </p:sldIdLst>
  <p:sldSz cx="7559675" cy="10620375"/>
  <p:notesSz cx="6797675" cy="9926638"/>
  <p:defaultTextStyle>
    <a:defPPr>
      <a:defRPr lang="en-US"/>
    </a:defPPr>
    <a:lvl1pPr marL="0" algn="l" defTabSz="1038850" rtl="0" eaLnBrk="1" latinLnBrk="0" hangingPunct="1">
      <a:defRPr sz="2045" kern="1200">
        <a:solidFill>
          <a:schemeClr val="tx1"/>
        </a:solidFill>
        <a:latin typeface="+mn-lt"/>
        <a:ea typeface="+mn-ea"/>
        <a:cs typeface="+mn-cs"/>
      </a:defRPr>
    </a:lvl1pPr>
    <a:lvl2pPr marL="519425" algn="l" defTabSz="1038850" rtl="0" eaLnBrk="1" latinLnBrk="0" hangingPunct="1">
      <a:defRPr sz="2045" kern="1200">
        <a:solidFill>
          <a:schemeClr val="tx1"/>
        </a:solidFill>
        <a:latin typeface="+mn-lt"/>
        <a:ea typeface="+mn-ea"/>
        <a:cs typeface="+mn-cs"/>
      </a:defRPr>
    </a:lvl2pPr>
    <a:lvl3pPr marL="1038850" algn="l" defTabSz="1038850" rtl="0" eaLnBrk="1" latinLnBrk="0" hangingPunct="1">
      <a:defRPr sz="2045" kern="1200">
        <a:solidFill>
          <a:schemeClr val="tx1"/>
        </a:solidFill>
        <a:latin typeface="+mn-lt"/>
        <a:ea typeface="+mn-ea"/>
        <a:cs typeface="+mn-cs"/>
      </a:defRPr>
    </a:lvl3pPr>
    <a:lvl4pPr marL="1558275" algn="l" defTabSz="1038850" rtl="0" eaLnBrk="1" latinLnBrk="0" hangingPunct="1">
      <a:defRPr sz="2045" kern="1200">
        <a:solidFill>
          <a:schemeClr val="tx1"/>
        </a:solidFill>
        <a:latin typeface="+mn-lt"/>
        <a:ea typeface="+mn-ea"/>
        <a:cs typeface="+mn-cs"/>
      </a:defRPr>
    </a:lvl4pPr>
    <a:lvl5pPr marL="2077700" algn="l" defTabSz="1038850" rtl="0" eaLnBrk="1" latinLnBrk="0" hangingPunct="1">
      <a:defRPr sz="2045" kern="1200">
        <a:solidFill>
          <a:schemeClr val="tx1"/>
        </a:solidFill>
        <a:latin typeface="+mn-lt"/>
        <a:ea typeface="+mn-ea"/>
        <a:cs typeface="+mn-cs"/>
      </a:defRPr>
    </a:lvl5pPr>
    <a:lvl6pPr marL="2597125" algn="l" defTabSz="1038850" rtl="0" eaLnBrk="1" latinLnBrk="0" hangingPunct="1">
      <a:defRPr sz="2045" kern="1200">
        <a:solidFill>
          <a:schemeClr val="tx1"/>
        </a:solidFill>
        <a:latin typeface="+mn-lt"/>
        <a:ea typeface="+mn-ea"/>
        <a:cs typeface="+mn-cs"/>
      </a:defRPr>
    </a:lvl6pPr>
    <a:lvl7pPr marL="3116550" algn="l" defTabSz="1038850" rtl="0" eaLnBrk="1" latinLnBrk="0" hangingPunct="1">
      <a:defRPr sz="2045" kern="1200">
        <a:solidFill>
          <a:schemeClr val="tx1"/>
        </a:solidFill>
        <a:latin typeface="+mn-lt"/>
        <a:ea typeface="+mn-ea"/>
        <a:cs typeface="+mn-cs"/>
      </a:defRPr>
    </a:lvl7pPr>
    <a:lvl8pPr marL="3635974" algn="l" defTabSz="1038850" rtl="0" eaLnBrk="1" latinLnBrk="0" hangingPunct="1">
      <a:defRPr sz="2045" kern="1200">
        <a:solidFill>
          <a:schemeClr val="tx1"/>
        </a:solidFill>
        <a:latin typeface="+mn-lt"/>
        <a:ea typeface="+mn-ea"/>
        <a:cs typeface="+mn-cs"/>
      </a:defRPr>
    </a:lvl8pPr>
    <a:lvl9pPr marL="4155399" algn="l" defTabSz="1038850" rtl="0" eaLnBrk="1" latinLnBrk="0" hangingPunct="1">
      <a:defRPr sz="20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5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982" y="108"/>
      </p:cViewPr>
      <p:guideLst>
        <p:guide orient="horz" pos="334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299202"/>
            <a:ext cx="6425724" cy="2276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18212"/>
            <a:ext cx="5291773" cy="271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206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545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0764" y="425309"/>
            <a:ext cx="1700927" cy="90617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984" y="425309"/>
            <a:ext cx="4976786" cy="90617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7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761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24575"/>
            <a:ext cx="6425724" cy="21093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01369"/>
            <a:ext cx="6425724" cy="23232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555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84" y="2478089"/>
            <a:ext cx="3338856" cy="700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2835" y="2478089"/>
            <a:ext cx="3338856" cy="700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066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77292"/>
            <a:ext cx="3340169" cy="9907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68035"/>
            <a:ext cx="3340169" cy="61190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1" y="2377292"/>
            <a:ext cx="3341481" cy="9907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1" y="3368035"/>
            <a:ext cx="3341481" cy="61190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95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380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296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2848"/>
            <a:ext cx="2487081" cy="17995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2849"/>
            <a:ext cx="4226069" cy="90641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2222413"/>
            <a:ext cx="2487081" cy="72646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173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34263"/>
            <a:ext cx="4535805" cy="8776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48950"/>
            <a:ext cx="4535805" cy="6372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11920"/>
            <a:ext cx="4535805" cy="12464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858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5307"/>
            <a:ext cx="6803708" cy="1770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78089"/>
            <a:ext cx="6803708" cy="7008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843516"/>
            <a:ext cx="1763924" cy="56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CEB6-D503-4F34-8143-53F5F10A28FF}" type="datetimeFigureOut">
              <a:rPr lang="en-AU" smtClean="0"/>
              <a:t>17/09/2020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843516"/>
            <a:ext cx="2393897" cy="56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843516"/>
            <a:ext cx="1763924" cy="56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7A79-4CE3-48B1-87F9-52297A7DEE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58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dean.pearson@abbtf.com.a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deacademywa.com.au/" TargetMode="External"/><Relationship Id="rId13" Type="http://schemas.openxmlformats.org/officeDocument/2006/relationships/image" Target="../media/image6.png"/><Relationship Id="rId3" Type="http://schemas.openxmlformats.org/officeDocument/2006/relationships/hyperlink" Target="mailto:enquiry@nmtafe.wa.edu.au" TargetMode="External"/><Relationship Id="rId7" Type="http://schemas.openxmlformats.org/officeDocument/2006/relationships/hyperlink" Target="mailto:info@tradeacademywa.com.au" TargetMode="External"/><Relationship Id="rId12" Type="http://schemas.openxmlformats.org/officeDocument/2006/relationships/hyperlink" Target="http://www.southregionaltafe.wa.edu.au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killhire.com.au/" TargetMode="External"/><Relationship Id="rId11" Type="http://schemas.openxmlformats.org/officeDocument/2006/relationships/hyperlink" Target="mailto:CourseInfo@srtafe.wa.edu.au" TargetMode="External"/><Relationship Id="rId5" Type="http://schemas.openxmlformats.org/officeDocument/2006/relationships/hyperlink" Target="mailto:perthoffice@skillhire.com.au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://www.southmetrotafe.wa.edu.au/" TargetMode="External"/><Relationship Id="rId4" Type="http://schemas.openxmlformats.org/officeDocument/2006/relationships/hyperlink" Target="http://www.northmetrotafe.wa.edu.au/" TargetMode="External"/><Relationship Id="rId9" Type="http://schemas.openxmlformats.org/officeDocument/2006/relationships/hyperlink" Target="mailto:info@smtafe.wa.edu.au" TargetMode="External"/><Relationship Id="rId14" Type="http://schemas.openxmlformats.org/officeDocument/2006/relationships/hyperlink" Target="mailto:dean.pearson@abbtf.com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9675" cy="10620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5182" y="6284701"/>
            <a:ext cx="318782" cy="313359"/>
          </a:xfrm>
          <a:prstGeom prst="ellipse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723" y="6783456"/>
            <a:ext cx="1202420" cy="1145183"/>
          </a:xfrm>
          <a:prstGeom prst="ellipse">
            <a:avLst/>
          </a:prstGeom>
          <a:solidFill>
            <a:srgbClr val="335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98655" y="8075691"/>
            <a:ext cx="0" cy="1077254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F6F4FC6-A522-46C2-9F23-FCD69EBE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8505" y="6782"/>
            <a:ext cx="7618179" cy="1062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D262D70-A96D-4253-B7D9-2E9883F970A8}"/>
              </a:ext>
            </a:extLst>
          </p:cNvPr>
          <p:cNvSpPr txBox="1"/>
          <p:nvPr/>
        </p:nvSpPr>
        <p:spPr>
          <a:xfrm>
            <a:off x="156332" y="2626690"/>
            <a:ext cx="5060114" cy="104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Bricklaying Apprenticeship Engagement Pathway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62587C8-454B-42E6-AD6D-327351DD4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2" y="722468"/>
            <a:ext cx="3772356" cy="11323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42E6EB-9C76-412A-99F7-AA31D525AA0B}"/>
              </a:ext>
            </a:extLst>
          </p:cNvPr>
          <p:cNvSpPr txBox="1"/>
          <p:nvPr/>
        </p:nvSpPr>
        <p:spPr>
          <a:xfrm>
            <a:off x="228403" y="4387987"/>
            <a:ext cx="4527921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defTabSz="685800">
              <a:lnSpc>
                <a:spcPct val="120000"/>
              </a:lnSpc>
              <a:spcAft>
                <a:spcPts val="600"/>
              </a:spcAft>
            </a:pPr>
            <a:r>
              <a:rPr lang="en-US" sz="5600" b="1" dirty="0"/>
              <a:t>Are you interested in becoming a</a:t>
            </a:r>
            <a:r>
              <a:rPr lang="en-US" sz="5600" b="1" dirty="0">
                <a:effectLst/>
              </a:rPr>
              <a:t> bricklayer apprentice but don’t have prior knowledge or experience?</a:t>
            </a:r>
            <a:endParaRPr lang="en-US" sz="5600" dirty="0">
              <a:effectLst/>
            </a:endParaRPr>
          </a:p>
          <a:p>
            <a:pPr defTabSz="685800">
              <a:lnSpc>
                <a:spcPct val="120000"/>
              </a:lnSpc>
              <a:spcAft>
                <a:spcPts val="600"/>
              </a:spcAft>
            </a:pPr>
            <a:r>
              <a:rPr lang="en-US" sz="5600" dirty="0">
                <a:effectLst/>
              </a:rPr>
              <a:t>Pre -Apprenticeship or a Pre -Vocational Program will help you gain the necessary skills to transition into an actual Bricklaying Apprenticeship.</a:t>
            </a:r>
            <a:br>
              <a:rPr lang="en-US" sz="5600" dirty="0">
                <a:effectLst/>
              </a:rPr>
            </a:br>
            <a:r>
              <a:rPr lang="en-US" sz="5600" dirty="0">
                <a:effectLst/>
              </a:rPr>
              <a:t> </a:t>
            </a:r>
          </a:p>
          <a:p>
            <a:pPr defTabSz="685800">
              <a:lnSpc>
                <a:spcPct val="120000"/>
              </a:lnSpc>
              <a:spcAft>
                <a:spcPts val="600"/>
              </a:spcAft>
            </a:pPr>
            <a:r>
              <a:rPr lang="en-US" sz="5600" dirty="0">
                <a:effectLst/>
              </a:rPr>
              <a:t>These courses are being run by registered training providers in many locations all supported by the ABBTF.</a:t>
            </a:r>
            <a:br>
              <a:rPr lang="en-US" sz="5600" dirty="0">
                <a:effectLst/>
              </a:rPr>
            </a:br>
            <a:r>
              <a:rPr lang="en-US" sz="5600" dirty="0">
                <a:effectLst/>
              </a:rPr>
              <a:t> </a:t>
            </a:r>
            <a:endParaRPr lang="en-US" sz="5600" dirty="0"/>
          </a:p>
          <a:p>
            <a:pPr defTabSz="685800">
              <a:lnSpc>
                <a:spcPct val="120000"/>
              </a:lnSpc>
              <a:spcAft>
                <a:spcPts val="600"/>
              </a:spcAft>
            </a:pPr>
            <a:r>
              <a:rPr lang="en-US" sz="5600" dirty="0">
                <a:effectLst/>
              </a:rPr>
              <a:t>The WA Government has reduced the cost of training significantly and in some cases are cost free (Skill Sets).</a:t>
            </a:r>
            <a:br>
              <a:rPr lang="en-US" sz="5600" dirty="0">
                <a:effectLst/>
              </a:rPr>
            </a:br>
            <a:r>
              <a:rPr lang="en-US" sz="5600" dirty="0">
                <a:effectLst/>
              </a:rPr>
              <a:t> </a:t>
            </a:r>
          </a:p>
          <a:p>
            <a:pPr defTabSz="685800">
              <a:lnSpc>
                <a:spcPct val="120000"/>
              </a:lnSpc>
              <a:spcAft>
                <a:spcPts val="600"/>
              </a:spcAft>
            </a:pPr>
            <a:r>
              <a:rPr lang="en-US" sz="5600" dirty="0">
                <a:effectLst/>
              </a:rPr>
              <a:t>To get started please contact any of the following registered training providers (listed on the back page) and enroll today. </a:t>
            </a:r>
          </a:p>
          <a:p>
            <a:pPr defTabSz="685800">
              <a:lnSpc>
                <a:spcPct val="120000"/>
              </a:lnSpc>
              <a:spcAft>
                <a:spcPts val="600"/>
              </a:spcAft>
            </a:pPr>
            <a:endParaRPr lang="en-US" sz="5600" dirty="0"/>
          </a:p>
          <a:p>
            <a:pPr defTabSz="685800">
              <a:lnSpc>
                <a:spcPct val="120000"/>
              </a:lnSpc>
              <a:spcAft>
                <a:spcPts val="600"/>
              </a:spcAft>
            </a:pPr>
            <a:r>
              <a:rPr lang="en-US" sz="5600" dirty="0">
                <a:effectLst/>
              </a:rPr>
              <a:t>The ABBTF and the training provider will support you in this process by providing you with information, skills and an opportunity to engage on site in either a work trial or work experience.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A4DA59-0065-4EC3-A911-8643E8999EE1}"/>
              </a:ext>
            </a:extLst>
          </p:cNvPr>
          <p:cNvSpPr txBox="1"/>
          <p:nvPr/>
        </p:nvSpPr>
        <p:spPr>
          <a:xfrm>
            <a:off x="239940" y="9407074"/>
            <a:ext cx="6673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more information please contact Dean Pearson on 0418 200 401 or email </a:t>
            </a:r>
            <a:r>
              <a:rPr lang="en-AU" sz="1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dean.pearson@abbtf.com.au</a:t>
            </a:r>
            <a:r>
              <a:rPr lang="en-AU" sz="1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1800" dirty="0">
              <a:solidFill>
                <a:schemeClr val="bg1"/>
              </a:solidFill>
            </a:endParaRP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9D8BDC-1949-4E22-9217-BBC15AAFE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78" y="342755"/>
            <a:ext cx="2631879" cy="171501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9E6CF49-99E0-4DDC-BF64-3C840A2EBB58}"/>
              </a:ext>
            </a:extLst>
          </p:cNvPr>
          <p:cNvSpPr txBox="1"/>
          <p:nvPr/>
        </p:nvSpPr>
        <p:spPr>
          <a:xfrm>
            <a:off x="191372" y="3457875"/>
            <a:ext cx="466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effectLst/>
              </a:rPr>
              <a:t>The current demand for Bricklayers and Bricklaying Apprentices in WA is very high.</a:t>
            </a:r>
            <a:endParaRPr lang="en-US" sz="1800" b="1" dirty="0">
              <a:effectLst/>
            </a:endParaRPr>
          </a:p>
          <a:p>
            <a:endParaRPr lang="en-AU" sz="1800" dirty="0"/>
          </a:p>
        </p:txBody>
      </p:sp>
      <p:pic>
        <p:nvPicPr>
          <p:cNvPr id="3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7384728-D691-4E61-8177-147AF83B31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38"/>
          <a:stretch/>
        </p:blipFill>
        <p:spPr>
          <a:xfrm>
            <a:off x="4856604" y="6598061"/>
            <a:ext cx="2124274" cy="2236032"/>
          </a:xfrm>
          <a:prstGeom prst="rect">
            <a:avLst/>
          </a:prstGeom>
        </p:spPr>
      </p:pic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7B1834E8-68D6-4A1C-9100-DEECA39DDF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05" y="4505616"/>
            <a:ext cx="2124274" cy="20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4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9675" cy="10620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5182" y="6284701"/>
            <a:ext cx="318782" cy="313359"/>
          </a:xfrm>
          <a:prstGeom prst="ellipse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723" y="6783456"/>
            <a:ext cx="1202420" cy="1145183"/>
          </a:xfrm>
          <a:prstGeom prst="ellipse">
            <a:avLst/>
          </a:prstGeom>
          <a:solidFill>
            <a:srgbClr val="335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98655" y="8075691"/>
            <a:ext cx="0" cy="1077254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F6F4FC6-A522-46C2-9F23-FCD69EBE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8505" y="6782"/>
            <a:ext cx="7618179" cy="10620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58A2F4-A936-485D-A241-4D431D247807}"/>
              </a:ext>
            </a:extLst>
          </p:cNvPr>
          <p:cNvSpPr txBox="1"/>
          <p:nvPr/>
        </p:nvSpPr>
        <p:spPr>
          <a:xfrm>
            <a:off x="270254" y="1840277"/>
            <a:ext cx="6946951" cy="716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AU" sz="1200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AU" sz="1200" b="1" cap="all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Northern Metro</a:t>
            </a:r>
          </a:p>
          <a:p>
            <a:pPr lvl="0"/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CLARKSON North Metropolitan TAFE: Primary contact Liam Cochrane 0410 218 175 Head of Programs  </a:t>
            </a:r>
            <a:b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Harmony Drive, 1300 300 822, E: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enquiry@nmtafe.wa.edu.au</a:t>
            </a: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www.northmetrotafe.wa.edu.au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br>
              <a:rPr lang="en-A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JOONDALUP Skill Hire: Primary contact Mykala Win Admin Manager 0408 094 191</a:t>
            </a:r>
            <a:b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U6/45 Winton Rd, 9376 2800, E: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perthoffice@skillhire.com.au</a:t>
            </a: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www.skillhire.com.au</a:t>
            </a:r>
            <a:b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200" b="1" cap="all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1200" b="1" cap="all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Central Metro North</a:t>
            </a:r>
          </a:p>
          <a:p>
            <a:pPr lvl="0"/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BALGA North Metropolitan TAFE: Primary contact Enzo Multari 0412 366 471 Head of Programs                                             </a:t>
            </a:r>
            <a:b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Loxwood Rd, 1300 300 822, E: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enquiry@nmtafe.wa.edu.au</a:t>
            </a: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W: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www.northmetrotafe.wa.edu.au</a:t>
            </a: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spcAft>
                <a:spcPts val="800"/>
              </a:spcAft>
            </a:pPr>
            <a:br>
              <a:rPr lang="en-A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BAYSWATER Trade Academy WA: Primary contact James McGuire MD 0403 336 086 Managing Director</a:t>
            </a:r>
            <a:b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U1/13 King St, 6225 2502, E: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info@tradeacademywa.com.au</a:t>
            </a: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www.tradeacademywa.com.au</a:t>
            </a:r>
            <a:endParaRPr lang="en-A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1200" b="1" cap="all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East Metro Area</a:t>
            </a:r>
          </a:p>
          <a:p>
            <a:pPr>
              <a:spcAft>
                <a:spcPts val="800"/>
              </a:spcAft>
            </a:pP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FORRESTFIELD Skill Hire: Primary contact Mykala Win Admin Manager 0408 094 191                                                                      U3/271 Berkshire Rd, 9376 2800, E: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perthoffice@skillhire.com.au</a:t>
            </a: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www.skillhire.com.au</a:t>
            </a:r>
            <a:endParaRPr lang="en-AU" sz="1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1200" b="1" cap="all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Central Metro South</a:t>
            </a:r>
          </a:p>
          <a:p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THORNLIE South Metropolitan TAFE: Primary contact Glen Hickey 0431 890 254 Head of Programs</a:t>
            </a:r>
            <a:b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Burslem Dr, 1800 001 001, E: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info@smtafe.wa.edu.au</a:t>
            </a: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W: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www.southmetrotafe.wa.edu.au</a:t>
            </a:r>
            <a:b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1200" b="1" cap="all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Southern Metro</a:t>
            </a:r>
          </a:p>
          <a:p>
            <a:r>
              <a:rPr lang="en-AU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ROCKINGHAM  South Metropolitan TAFE: Primary contact David Robinson 0439 960 943 Head of Programs</a:t>
            </a:r>
            <a:br>
              <a:rPr lang="en-AU" sz="105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Simpson Rd, 1800 001 001, E: </a:t>
            </a:r>
            <a:r>
              <a:rPr lang="en-AU" sz="1050" dirty="0">
                <a:latin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info@smtafe.wa.edu.au</a:t>
            </a:r>
            <a:r>
              <a:rPr lang="en-AU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, W: </a:t>
            </a:r>
            <a:r>
              <a:rPr lang="en-AU" sz="1050" dirty="0">
                <a:latin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www.southmetrotafe.wa.edu.au</a:t>
            </a:r>
            <a:br>
              <a:rPr lang="en-AU" sz="105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AU" sz="1200" cap="al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1200" b="1" cap="all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Peel</a:t>
            </a:r>
          </a:p>
          <a:p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GREENFIELDS South Metropolitan TAFE: Primary </a:t>
            </a:r>
            <a:r>
              <a:rPr lang="en-AU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</a:t>
            </a:r>
            <a:r>
              <a:rPr lang="en-AU" sz="1050">
                <a:latin typeface="Calibri" panose="020F0502020204030204" pitchFamily="34" charset="0"/>
                <a:cs typeface="Times New Roman" panose="02020603050405020304" pitchFamily="18" charset="0"/>
              </a:rPr>
              <a:t>David Robinson 0439 960 943 Head of Programs</a:t>
            </a:r>
            <a:b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Education Dr, 1800 001 001, E: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info@smtafe.wa.edu.au</a:t>
            </a: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www.southmetrotafe.wa.edu.au</a:t>
            </a:r>
            <a:r>
              <a:rPr lang="en-AU" sz="1050" b="1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br>
              <a:rPr lang="en-AU" sz="1050" b="1" cap="all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b="1" cap="all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South west</a:t>
            </a:r>
          </a:p>
          <a:p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Bunbury South Regional TAFE: Primary contact Senior Lecturer Mark Baker 0422 434 987 </a:t>
            </a:r>
            <a:b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Robertson Dr, 6371 3000, E: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CourseInfo@srtafe.wa.edu.au</a:t>
            </a: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www.southregionaltafe.wa.edu.au</a:t>
            </a:r>
            <a:b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Bunbury Trade Academy WA: Primary contact James McGuire MD 0403 336 086 Managing Director</a:t>
            </a:r>
            <a:b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6225 2502 E: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info@tradeacademywa.com.au</a:t>
            </a:r>
            <a:r>
              <a:rPr lang="en-A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W: </a:t>
            </a:r>
            <a:r>
              <a:rPr lang="en-AU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www.tradeacademywa.com.au</a:t>
            </a:r>
            <a:endParaRPr lang="en-AU" sz="10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1050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7A2A367-3C71-49C5-B67C-B4AC594FA4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76" y="335294"/>
            <a:ext cx="2112864" cy="634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17A5A6-FDF8-4B71-96C1-5F53E19C3B9C}"/>
              </a:ext>
            </a:extLst>
          </p:cNvPr>
          <p:cNvSpPr txBox="1"/>
          <p:nvPr/>
        </p:nvSpPr>
        <p:spPr>
          <a:xfrm>
            <a:off x="219935" y="728799"/>
            <a:ext cx="5060114" cy="104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Bricklaying Apprenticeship Engagement Pathway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9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96731-1D29-4502-8511-751F2F2EA792}"/>
              </a:ext>
            </a:extLst>
          </p:cNvPr>
          <p:cNvSpPr txBox="1"/>
          <p:nvPr/>
        </p:nvSpPr>
        <p:spPr>
          <a:xfrm>
            <a:off x="260028" y="1544391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R</a:t>
            </a:r>
            <a:r>
              <a:rPr lang="en-US" sz="2400" dirty="0">
                <a:solidFill>
                  <a:srgbClr val="00B0F0"/>
                </a:solidFill>
                <a:effectLst/>
              </a:rPr>
              <a:t>egistered </a:t>
            </a:r>
            <a:r>
              <a:rPr lang="en-US" sz="2400" dirty="0">
                <a:solidFill>
                  <a:srgbClr val="00B0F0"/>
                </a:solidFill>
              </a:rPr>
              <a:t>T</a:t>
            </a:r>
            <a:r>
              <a:rPr lang="en-US" sz="2400" dirty="0">
                <a:solidFill>
                  <a:srgbClr val="00B0F0"/>
                </a:solidFill>
                <a:effectLst/>
              </a:rPr>
              <a:t>raining </a:t>
            </a:r>
            <a:r>
              <a:rPr lang="en-US" sz="2400" dirty="0">
                <a:solidFill>
                  <a:srgbClr val="00B0F0"/>
                </a:solidFill>
              </a:rPr>
              <a:t>P</a:t>
            </a:r>
            <a:r>
              <a:rPr lang="en-US" sz="2400" dirty="0">
                <a:solidFill>
                  <a:srgbClr val="00B0F0"/>
                </a:solidFill>
                <a:effectLst/>
              </a:rPr>
              <a:t>roviders: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C9C43-32DD-484F-9A7E-0EB71850B1C8}"/>
              </a:ext>
            </a:extLst>
          </p:cNvPr>
          <p:cNvSpPr txBox="1"/>
          <p:nvPr/>
        </p:nvSpPr>
        <p:spPr>
          <a:xfrm>
            <a:off x="239940" y="9407074"/>
            <a:ext cx="6673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more information please contact Dean Pearson on 0418 200 401 or email </a:t>
            </a:r>
            <a:r>
              <a:rPr lang="en-AU" sz="1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dean.pearson@abbtf.com.au</a:t>
            </a:r>
            <a:r>
              <a:rPr lang="en-AU" sz="1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18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AEA717E-C930-4183-A59A-BABA6C3AAD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162509">
            <a:off x="6348155" y="8034263"/>
            <a:ext cx="2765505" cy="23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8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4BD48B2BC084E8C4A7A8720648D87" ma:contentTypeVersion="12" ma:contentTypeDescription="Create a new document." ma:contentTypeScope="" ma:versionID="184bbb3e4f305a3324b1c37f6994edcc">
  <xsd:schema xmlns:xsd="http://www.w3.org/2001/XMLSchema" xmlns:xs="http://www.w3.org/2001/XMLSchema" xmlns:p="http://schemas.microsoft.com/office/2006/metadata/properties" xmlns:ns2="68bdbd81-d0c7-458a-83c1-5ae5494d17ac" xmlns:ns3="9c3537dc-5bf0-41a1-bfb9-264d8f2059b8" targetNamespace="http://schemas.microsoft.com/office/2006/metadata/properties" ma:root="true" ma:fieldsID="91a7cae0d6f99c15cc8d4cb80428db0e" ns2:_="" ns3:_="">
    <xsd:import namespace="68bdbd81-d0c7-458a-83c1-5ae5494d17ac"/>
    <xsd:import namespace="9c3537dc-5bf0-41a1-bfb9-264d8f205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dbd81-d0c7-458a-83c1-5ae5494d17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537dc-5bf0-41a1-bfb9-264d8f205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1D5B7B-1EA7-41A0-BF4B-38C6D0DC96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8A7DD6-8F92-42C2-A402-DB5B52C6B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bdbd81-d0c7-458a-83c1-5ae5494d17ac"/>
    <ds:schemaRef ds:uri="9c3537dc-5bf0-41a1-bfb9-264d8f2059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57B35B-964C-405F-B250-F281D5809D37}">
  <ds:schemaRefs>
    <ds:schemaRef ds:uri="68bdbd81-d0c7-458a-83c1-5ae5494d17a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9c3537dc-5bf0-41a1-bfb9-264d8f2059b8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675</Words>
  <Application>Microsoft Office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 Dadlani</dc:creator>
  <cp:lastModifiedBy>Dean Pearson</cp:lastModifiedBy>
  <cp:revision>13</cp:revision>
  <dcterms:created xsi:type="dcterms:W3CDTF">2020-09-11T05:46:01Z</dcterms:created>
  <dcterms:modified xsi:type="dcterms:W3CDTF">2020-09-16T23:37:53Z</dcterms:modified>
</cp:coreProperties>
</file>