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63" r:id="rId8"/>
    <p:sldId id="264" r:id="rId9"/>
    <p:sldId id="265" r:id="rId10"/>
    <p:sldId id="259" r:id="rId11"/>
    <p:sldId id="260" r:id="rId12"/>
    <p:sldId id="262" r:id="rId13"/>
    <p:sldId id="261"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D359D-203B-4BA6-B5CB-E1D391F91AF7}" v="25" dt="2020-03-20T03:40:49.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30/07/2020</a:t>
            </a:fld>
            <a:endParaRPr lang="en-AU"/>
          </a:p>
        </p:txBody>
      </p:sp>
      <p:sp>
        <p:nvSpPr>
          <p:cNvPr id="5" name="Footer Placeholder 4"/>
          <p:cNvSpPr>
            <a:spLocks noGrp="1"/>
          </p:cNvSpPr>
          <p:nvPr>
            <p:ph type="ftr" sz="quarter" idx="11"/>
          </p:nvPr>
        </p:nvSpPr>
        <p:spPr>
          <a:xfrm>
            <a:off x="2493105" y="329307"/>
            <a:ext cx="4897310" cy="309201"/>
          </a:xfrm>
        </p:spPr>
        <p:txBody>
          <a:bodyPr/>
          <a:lstStyle/>
          <a:p>
            <a:endParaRPr lang="en-AU"/>
          </a:p>
        </p:txBody>
      </p:sp>
      <p:sp>
        <p:nvSpPr>
          <p:cNvPr id="6" name="Slide Number Placeholder 5"/>
          <p:cNvSpPr>
            <a:spLocks noGrp="1"/>
          </p:cNvSpPr>
          <p:nvPr>
            <p:ph type="sldNum" sz="quarter" idx="12"/>
          </p:nvPr>
        </p:nvSpPr>
        <p:spPr>
          <a:xfrm>
            <a:off x="1437664" y="798973"/>
            <a:ext cx="811019" cy="503578"/>
          </a:xfrm>
        </p:spPr>
        <p:txBody>
          <a:bodyPr/>
          <a:lstStyle/>
          <a:p>
            <a:fld id="{ECDF0BD9-9556-4A99-88AA-3765EC98C9B8}" type="slidenum">
              <a:rPr lang="en-AU" smtClean="0"/>
              <a:t>‹#›</a:t>
            </a:fld>
            <a:endParaRPr lang="en-AU"/>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977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30/07/2020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757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30/07/2020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585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30/07/2020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995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D657-4203-4096-BF01-98E83EFEBE7A}" type="datetimeFigureOut">
              <a:rPr lang="en-AU" smtClean="0"/>
              <a:t>30/07/2020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344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ED657-4203-4096-BF01-98E83EFEBE7A}" type="datetimeFigureOut">
              <a:rPr lang="en-AU" smtClean="0"/>
              <a:t>30/07/2020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202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ED657-4203-4096-BF01-98E83EFEBE7A}" type="datetimeFigureOut">
              <a:rPr lang="en-AU" smtClean="0"/>
              <a:t>30/07/2020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DF0BD9-9556-4A99-88AA-3765EC98C9B8}" type="slidenum">
              <a:rPr lang="en-AU" smtClean="0"/>
              <a:t>‹#›</a:t>
            </a:fld>
            <a:endParaRPr lang="en-AU"/>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460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ED657-4203-4096-BF01-98E83EFEBE7A}" type="datetimeFigureOut">
              <a:rPr lang="en-AU" smtClean="0"/>
              <a:t>30/07/2020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DF0BD9-9556-4A99-88AA-3765EC98C9B8}" type="slidenum">
              <a:rPr lang="en-AU" smtClean="0"/>
              <a:t>‹#›</a:t>
            </a:fld>
            <a:endParaRPr lang="en-AU"/>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767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ED657-4203-4096-BF01-98E83EFEBE7A}" type="datetimeFigureOut">
              <a:rPr lang="en-AU" smtClean="0"/>
              <a:t>30/07/2020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307527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DED657-4203-4096-BF01-98E83EFEBE7A}" type="datetimeFigureOut">
              <a:rPr lang="en-AU" smtClean="0"/>
              <a:t>30/07/2020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78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95DED657-4203-4096-BF01-98E83EFEBE7A}" type="datetimeFigureOut">
              <a:rPr lang="en-AU" smtClean="0"/>
              <a:t>30/07/2020</a:t>
            </a:fld>
            <a:endParaRPr lang="en-AU"/>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73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5DED657-4203-4096-BF01-98E83EFEBE7A}" type="datetimeFigureOut">
              <a:rPr lang="en-AU" smtClean="0"/>
              <a:t>30/07/2020</a:t>
            </a:fld>
            <a:endParaRPr lang="en-AU"/>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CDF0BD9-9556-4A99-88AA-3765EC98C9B8}" type="slidenum">
              <a:rPr lang="en-AU" smtClean="0"/>
              <a:t>‹#›</a:t>
            </a:fld>
            <a:endParaRPr lang="en-AU"/>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8687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health.vic.gov.au/about/publications/policiesandguidelines/cover-your-cough-sneeze-poster" TargetMode="External"/><Relationship Id="rId7" Type="http://schemas.openxmlformats.org/officeDocument/2006/relationships/hyperlink" Target="https://www.betterhealth.vic.gov.au/soapy-hero" TargetMode="External"/><Relationship Id="rId2" Type="http://schemas.openxmlformats.org/officeDocument/2006/relationships/hyperlink" Target="https://www.education.vic.gov.au/about/department/Pages/coronavirus.aspx" TargetMode="External"/><Relationship Id="rId1" Type="http://schemas.openxmlformats.org/officeDocument/2006/relationships/slideLayout" Target="../slideLayouts/slideLayout2.xml"/><Relationship Id="rId6" Type="http://schemas.openxmlformats.org/officeDocument/2006/relationships/hyperlink" Target="https://www.beyondblue.org.au/the-facts/looking-after-your-mental-health-during-the-coronavirus-outbreak" TargetMode="External"/><Relationship Id="rId5" Type="http://schemas.openxmlformats.org/officeDocument/2006/relationships/hyperlink" Target="https://www2.health.vic.gov.au/about/publications/policiesandguidelines/wash-your-hands-regularly-poster" TargetMode="External"/><Relationship Id="rId4" Type="http://schemas.openxmlformats.org/officeDocument/2006/relationships/hyperlink" Target="https://www.dhhs.vic.gov.au/sites/default/files/documents/202003/Reduce%20your%20risk%20of%20coronavirus_Poster.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kidshelpline.com.au/get-help/webchat-counsell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41DF-2F49-4E3D-9134-354F9FC317CE}"/>
              </a:ext>
            </a:extLst>
          </p:cNvPr>
          <p:cNvSpPr>
            <a:spLocks noGrp="1"/>
          </p:cNvSpPr>
          <p:nvPr>
            <p:ph type="ctrTitle"/>
          </p:nvPr>
        </p:nvSpPr>
        <p:spPr/>
        <p:txBody>
          <a:bodyPr/>
          <a:lstStyle/>
          <a:p>
            <a:r>
              <a:rPr lang="en-AU" dirty="0"/>
              <a:t>GOOD </a:t>
            </a:r>
            <a:br>
              <a:rPr lang="en-AU" dirty="0"/>
            </a:br>
            <a:r>
              <a:rPr lang="en-AU" dirty="0"/>
              <a:t>HYGIENE</a:t>
            </a:r>
          </a:p>
        </p:txBody>
      </p:sp>
      <p:sp>
        <p:nvSpPr>
          <p:cNvPr id="3" name="Subtitle 2">
            <a:extLst>
              <a:ext uri="{FF2B5EF4-FFF2-40B4-BE49-F238E27FC236}">
                <a16:creationId xmlns:a16="http://schemas.microsoft.com/office/drawing/2014/main" id="{2C20AB91-AF25-4DA8-ADB1-676760B6EF62}"/>
              </a:ext>
            </a:extLst>
          </p:cNvPr>
          <p:cNvSpPr>
            <a:spLocks noGrp="1"/>
          </p:cNvSpPr>
          <p:nvPr>
            <p:ph type="subTitle" idx="1"/>
          </p:nvPr>
        </p:nvSpPr>
        <p:spPr>
          <a:xfrm>
            <a:off x="2493106" y="3531204"/>
            <a:ext cx="5896151" cy="977621"/>
          </a:xfrm>
        </p:spPr>
        <p:txBody>
          <a:bodyPr>
            <a:normAutofit/>
          </a:bodyPr>
          <a:lstStyle/>
          <a:p>
            <a:r>
              <a:rPr lang="en-AU" sz="1400" dirty="0"/>
              <a:t>Written by Christalia Formoso, registered nurse</a:t>
            </a:r>
          </a:p>
          <a:p>
            <a:r>
              <a:rPr lang="en-AU" sz="1400" dirty="0"/>
              <a:t>Adolescent health nurse</a:t>
            </a:r>
          </a:p>
        </p:txBody>
      </p:sp>
      <p:pic>
        <p:nvPicPr>
          <p:cNvPr id="4" name="Picture 3">
            <a:extLst>
              <a:ext uri="{FF2B5EF4-FFF2-40B4-BE49-F238E27FC236}">
                <a16:creationId xmlns:a16="http://schemas.microsoft.com/office/drawing/2014/main" id="{0531C888-3CC8-4F17-AC69-68F60EA1A4FB}"/>
              </a:ext>
            </a:extLst>
          </p:cNvPr>
          <p:cNvPicPr>
            <a:picLocks noChangeAspect="1"/>
          </p:cNvPicPr>
          <p:nvPr/>
        </p:nvPicPr>
        <p:blipFill rotWithShape="1">
          <a:blip r:embed="rId2"/>
          <a:srcRect l="59762" t="14162" r="25952" b="39042"/>
          <a:stretch/>
        </p:blipFill>
        <p:spPr>
          <a:xfrm>
            <a:off x="8737817" y="802298"/>
            <a:ext cx="2317035" cy="4267201"/>
          </a:xfrm>
          <a:prstGeom prst="rect">
            <a:avLst/>
          </a:prstGeom>
        </p:spPr>
      </p:pic>
    </p:spTree>
    <p:extLst>
      <p:ext uri="{BB962C8B-B14F-4D97-AF65-F5344CB8AC3E}">
        <p14:creationId xmlns:p14="http://schemas.microsoft.com/office/powerpoint/2010/main" val="365376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325C-0E7E-4986-8477-12E3E15A3351}"/>
              </a:ext>
            </a:extLst>
          </p:cNvPr>
          <p:cNvSpPr>
            <a:spLocks noGrp="1"/>
          </p:cNvSpPr>
          <p:nvPr>
            <p:ph type="title"/>
          </p:nvPr>
        </p:nvSpPr>
        <p:spPr/>
        <p:txBody>
          <a:bodyPr/>
          <a:lstStyle/>
          <a:p>
            <a:pPr algn="ctr"/>
            <a:r>
              <a:rPr lang="en-AU" dirty="0"/>
              <a:t>REFERENCES</a:t>
            </a:r>
          </a:p>
        </p:txBody>
      </p:sp>
      <p:sp>
        <p:nvSpPr>
          <p:cNvPr id="3" name="Content Placeholder 2">
            <a:extLst>
              <a:ext uri="{FF2B5EF4-FFF2-40B4-BE49-F238E27FC236}">
                <a16:creationId xmlns:a16="http://schemas.microsoft.com/office/drawing/2014/main" id="{38159D63-AE50-4CC4-B265-761E7895B524}"/>
              </a:ext>
            </a:extLst>
          </p:cNvPr>
          <p:cNvSpPr>
            <a:spLocks noGrp="1"/>
          </p:cNvSpPr>
          <p:nvPr>
            <p:ph idx="1"/>
          </p:nvPr>
        </p:nvSpPr>
        <p:spPr/>
        <p:txBody>
          <a:bodyPr>
            <a:normAutofit fontScale="85000" lnSpcReduction="20000"/>
          </a:bodyPr>
          <a:lstStyle/>
          <a:p>
            <a:pPr marL="457200" indent="-457200">
              <a:buAutoNum type="arabicPeriod"/>
            </a:pPr>
            <a:r>
              <a:rPr lang="en-AU" dirty="0">
                <a:hlinkClick r:id="rId2"/>
              </a:rPr>
              <a:t>https://www.education.vic.gov.au/about/department/Pages/coronavirus.aspx</a:t>
            </a:r>
            <a:endParaRPr lang="en-AU" dirty="0"/>
          </a:p>
          <a:p>
            <a:pPr marL="457200" indent="-457200">
              <a:buAutoNum type="arabicPeriod"/>
            </a:pPr>
            <a:r>
              <a:rPr lang="en-AU" dirty="0">
                <a:hlinkClick r:id="rId3"/>
              </a:rPr>
              <a:t>https://www2.health.vic.gov.au/about/publications/policiesandguidelines/cover-your-cough-sneeze-poster</a:t>
            </a:r>
            <a:endParaRPr lang="en-AU" dirty="0"/>
          </a:p>
          <a:p>
            <a:pPr marL="457200" indent="-457200">
              <a:buAutoNum type="arabicPeriod"/>
            </a:pPr>
            <a:r>
              <a:rPr lang="en-AU" dirty="0">
                <a:hlinkClick r:id="rId4"/>
              </a:rPr>
              <a:t>https://www.dhhs.vic.gov.au/sites/default/files/documents/202003/Reduce%20your%20risk%20of%20coronavirus_Poster.pdf</a:t>
            </a:r>
            <a:endParaRPr lang="en-AU" dirty="0"/>
          </a:p>
          <a:p>
            <a:pPr marL="457200" indent="-457200">
              <a:buAutoNum type="arabicPeriod"/>
            </a:pPr>
            <a:r>
              <a:rPr lang="en-AU" dirty="0">
                <a:hlinkClick r:id="rId5"/>
              </a:rPr>
              <a:t>https://www2.health.vic.gov.au/about/publications/policiesandguidelines/wash-your-hands-regularly-poster</a:t>
            </a:r>
            <a:endParaRPr lang="en-AU" dirty="0"/>
          </a:p>
          <a:p>
            <a:pPr marL="457200" indent="-457200">
              <a:buAutoNum type="arabicPeriod"/>
            </a:pPr>
            <a:r>
              <a:rPr lang="en-AU" dirty="0">
                <a:hlinkClick r:id="rId6"/>
              </a:rPr>
              <a:t>https://www.beyondblue.org.au/the-facts/looking-after-your-mental-health-during-the-coronavirus-outbreak</a:t>
            </a:r>
            <a:endParaRPr lang="en-AU" dirty="0"/>
          </a:p>
          <a:p>
            <a:pPr marL="457200" indent="-457200">
              <a:buAutoNum type="arabicPeriod"/>
            </a:pPr>
            <a:r>
              <a:rPr lang="en-AU" dirty="0">
                <a:hlinkClick r:id="rId7"/>
              </a:rPr>
              <a:t>https://www.betterhealth.vic.gov.au/soapy-hero</a:t>
            </a:r>
            <a:endParaRPr lang="en-AU" dirty="0"/>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p:spTree>
    <p:extLst>
      <p:ext uri="{BB962C8B-B14F-4D97-AF65-F5344CB8AC3E}">
        <p14:creationId xmlns:p14="http://schemas.microsoft.com/office/powerpoint/2010/main" val="288286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F1F8-D744-4D34-B1D9-8C3982D75F65}"/>
              </a:ext>
            </a:extLst>
          </p:cNvPr>
          <p:cNvSpPr>
            <a:spLocks noGrp="1"/>
          </p:cNvSpPr>
          <p:nvPr>
            <p:ph type="title"/>
          </p:nvPr>
        </p:nvSpPr>
        <p:spPr/>
        <p:txBody>
          <a:bodyPr/>
          <a:lstStyle/>
          <a:p>
            <a:pPr algn="ctr"/>
            <a:r>
              <a:rPr lang="en-AU" dirty="0"/>
              <a:t>GOOD HYGIENE </a:t>
            </a:r>
          </a:p>
        </p:txBody>
      </p:sp>
      <p:sp>
        <p:nvSpPr>
          <p:cNvPr id="3" name="Content Placeholder 2">
            <a:extLst>
              <a:ext uri="{FF2B5EF4-FFF2-40B4-BE49-F238E27FC236}">
                <a16:creationId xmlns:a16="http://schemas.microsoft.com/office/drawing/2014/main" id="{E293A7D3-DB1B-47F7-84F2-8081B6F78573}"/>
              </a:ext>
            </a:extLst>
          </p:cNvPr>
          <p:cNvSpPr>
            <a:spLocks noGrp="1"/>
          </p:cNvSpPr>
          <p:nvPr>
            <p:ph idx="1"/>
          </p:nvPr>
        </p:nvSpPr>
        <p:spPr/>
        <p:txBody>
          <a:bodyPr>
            <a:normAutofit fontScale="92500" lnSpcReduction="20000"/>
          </a:bodyPr>
          <a:lstStyle/>
          <a:p>
            <a:pPr marL="0" indent="0">
              <a:buNone/>
            </a:pPr>
            <a:r>
              <a:rPr lang="en-AU" dirty="0"/>
              <a:t>Everyone can protect against infections such as the common cold, flu as well as the Coronavirus by practising good hygiene.</a:t>
            </a:r>
          </a:p>
          <a:p>
            <a:pPr marL="0" indent="0">
              <a:buNone/>
            </a:pPr>
            <a:r>
              <a:rPr lang="en-AU" b="1" u="sng" dirty="0"/>
              <a:t>Tips that everyone at school can follow:</a:t>
            </a:r>
          </a:p>
          <a:p>
            <a:pPr marL="457200" indent="-457200">
              <a:buAutoNum type="arabicPeriod"/>
            </a:pPr>
            <a:r>
              <a:rPr lang="en-AU" dirty="0"/>
              <a:t>cover your mouth and nose when coughing and sneezing with a tissue, or cough into your elbow.</a:t>
            </a:r>
          </a:p>
          <a:p>
            <a:pPr marL="457200" indent="-457200">
              <a:buAutoNum type="arabicPeriod"/>
            </a:pPr>
            <a:r>
              <a:rPr lang="en-AU" dirty="0"/>
              <a:t>dispose of the tissue into a bin and then wash your hands afterwards with soap and water or rub on hand sanitiser.</a:t>
            </a:r>
          </a:p>
          <a:p>
            <a:pPr marL="457200" indent="-457200">
              <a:buAutoNum type="arabicPeriod"/>
            </a:pPr>
            <a:r>
              <a:rPr lang="en-AU" dirty="0"/>
              <a:t>wash your hands regularly after using the toilet, before and after eating, after coughing, sneezing or blowing your nose, and if your hands look dirty.</a:t>
            </a:r>
          </a:p>
          <a:p>
            <a:endParaRPr lang="en-AU" dirty="0"/>
          </a:p>
        </p:txBody>
      </p:sp>
    </p:spTree>
    <p:extLst>
      <p:ext uri="{BB962C8B-B14F-4D97-AF65-F5344CB8AC3E}">
        <p14:creationId xmlns:p14="http://schemas.microsoft.com/office/powerpoint/2010/main" val="49325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5C05-D47C-47F2-B15C-54B20E155D12}"/>
              </a:ext>
            </a:extLst>
          </p:cNvPr>
          <p:cNvSpPr>
            <a:spLocks noGrp="1"/>
          </p:cNvSpPr>
          <p:nvPr>
            <p:ph type="title"/>
          </p:nvPr>
        </p:nvSpPr>
        <p:spPr>
          <a:xfrm>
            <a:off x="1534696" y="492369"/>
            <a:ext cx="5541353" cy="1139483"/>
          </a:xfrm>
        </p:spPr>
        <p:txBody>
          <a:bodyPr>
            <a:normAutofit/>
          </a:bodyPr>
          <a:lstStyle/>
          <a:p>
            <a:pPr algn="ctr"/>
            <a:r>
              <a:rPr lang="en-AU" dirty="0"/>
              <a:t>COUGHING &amp; </a:t>
            </a:r>
            <a:br>
              <a:rPr lang="en-AU" dirty="0"/>
            </a:br>
            <a:r>
              <a:rPr lang="en-AU" dirty="0"/>
              <a:t>SNEEZING </a:t>
            </a:r>
          </a:p>
        </p:txBody>
      </p:sp>
      <p:sp>
        <p:nvSpPr>
          <p:cNvPr id="3" name="Content Placeholder 2">
            <a:extLst>
              <a:ext uri="{FF2B5EF4-FFF2-40B4-BE49-F238E27FC236}">
                <a16:creationId xmlns:a16="http://schemas.microsoft.com/office/drawing/2014/main" id="{C08D79C4-528B-48F6-A2C3-14C8547D7724}"/>
              </a:ext>
            </a:extLst>
          </p:cNvPr>
          <p:cNvSpPr>
            <a:spLocks noGrp="1"/>
          </p:cNvSpPr>
          <p:nvPr>
            <p:ph idx="1"/>
          </p:nvPr>
        </p:nvSpPr>
        <p:spPr>
          <a:xfrm>
            <a:off x="1534696" y="2015732"/>
            <a:ext cx="4730701" cy="3977105"/>
          </a:xfrm>
        </p:spPr>
        <p:txBody>
          <a:bodyPr>
            <a:normAutofit fontScale="70000" lnSpcReduction="20000"/>
          </a:bodyPr>
          <a:lstStyle/>
          <a:p>
            <a:r>
              <a:rPr lang="en-AU" dirty="0"/>
              <a:t>Help protect yourself, your family and people at school by covering your cough or sneeze. </a:t>
            </a:r>
          </a:p>
          <a:p>
            <a:r>
              <a:rPr lang="en-AU" dirty="0"/>
              <a:t>If you cough or sneeze, turn and face away from any people near you so you don’t cough or sneeze in their direction. </a:t>
            </a:r>
          </a:p>
          <a:p>
            <a:r>
              <a:rPr lang="en-AU" dirty="0"/>
              <a:t>Saliva droplets from coughing and sneezing can be transmitted through the air over 1 metre, that’s why it’s really important to try to keep a distance of 1.5 metres between yourself and others where possible.</a:t>
            </a:r>
          </a:p>
          <a:p>
            <a:r>
              <a:rPr lang="en-AU" dirty="0"/>
              <a:t>PLEASE READ </a:t>
            </a:r>
            <a:r>
              <a:rPr lang="en-AU" b="1" dirty="0"/>
              <a:t>STEPS 1- 4</a:t>
            </a:r>
            <a:r>
              <a:rPr lang="en-AU" dirty="0"/>
              <a:t> IN THE PICTURE.</a:t>
            </a:r>
          </a:p>
          <a:p>
            <a:r>
              <a:rPr lang="en-AU" dirty="0"/>
              <a:t>If you don’t already practise covering your cough and sneeze, please start doing so; and if you don’t have a tissue, you always have your elbow!</a:t>
            </a:r>
          </a:p>
        </p:txBody>
      </p:sp>
      <p:pic>
        <p:nvPicPr>
          <p:cNvPr id="4" name="Picture 3">
            <a:extLst>
              <a:ext uri="{FF2B5EF4-FFF2-40B4-BE49-F238E27FC236}">
                <a16:creationId xmlns:a16="http://schemas.microsoft.com/office/drawing/2014/main" id="{B56ACB98-2F40-40CF-B01B-84056150196E}"/>
              </a:ext>
            </a:extLst>
          </p:cNvPr>
          <p:cNvPicPr>
            <a:picLocks noChangeAspect="1"/>
          </p:cNvPicPr>
          <p:nvPr/>
        </p:nvPicPr>
        <p:blipFill rotWithShape="1">
          <a:blip r:embed="rId2"/>
          <a:srcRect l="25714" t="31737" r="43929" b="14480"/>
          <a:stretch/>
        </p:blipFill>
        <p:spPr>
          <a:xfrm>
            <a:off x="6471656" y="492369"/>
            <a:ext cx="5541353" cy="5519621"/>
          </a:xfrm>
          <a:prstGeom prst="rect">
            <a:avLst/>
          </a:prstGeom>
        </p:spPr>
      </p:pic>
    </p:spTree>
    <p:extLst>
      <p:ext uri="{BB962C8B-B14F-4D97-AF65-F5344CB8AC3E}">
        <p14:creationId xmlns:p14="http://schemas.microsoft.com/office/powerpoint/2010/main" val="398085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EC90-3BBC-44C8-ABD5-DA87E3E7C320}"/>
              </a:ext>
            </a:extLst>
          </p:cNvPr>
          <p:cNvSpPr>
            <a:spLocks noGrp="1"/>
          </p:cNvSpPr>
          <p:nvPr>
            <p:ph type="title"/>
          </p:nvPr>
        </p:nvSpPr>
        <p:spPr>
          <a:xfrm>
            <a:off x="1703508" y="804520"/>
            <a:ext cx="4561304" cy="587135"/>
          </a:xfrm>
        </p:spPr>
        <p:txBody>
          <a:bodyPr>
            <a:normAutofit/>
          </a:bodyPr>
          <a:lstStyle/>
          <a:p>
            <a:pPr algn="ctr"/>
            <a:r>
              <a:rPr lang="en-AU" dirty="0"/>
              <a:t>HAND</a:t>
            </a:r>
            <a:r>
              <a:rPr lang="en-AU" sz="3600" dirty="0"/>
              <a:t> </a:t>
            </a:r>
            <a:r>
              <a:rPr lang="en-AU" dirty="0"/>
              <a:t>WASHING</a:t>
            </a:r>
            <a:endParaRPr lang="en-AU" sz="3600" dirty="0"/>
          </a:p>
        </p:txBody>
      </p:sp>
      <p:sp>
        <p:nvSpPr>
          <p:cNvPr id="3" name="Content Placeholder 2">
            <a:extLst>
              <a:ext uri="{FF2B5EF4-FFF2-40B4-BE49-F238E27FC236}">
                <a16:creationId xmlns:a16="http://schemas.microsoft.com/office/drawing/2014/main" id="{95B8BA92-687F-4446-AC87-EA5340C663DE}"/>
              </a:ext>
            </a:extLst>
          </p:cNvPr>
          <p:cNvSpPr>
            <a:spLocks noGrp="1"/>
          </p:cNvSpPr>
          <p:nvPr>
            <p:ph idx="1"/>
          </p:nvPr>
        </p:nvSpPr>
        <p:spPr>
          <a:xfrm>
            <a:off x="1534696" y="2015732"/>
            <a:ext cx="5170904" cy="3450613"/>
          </a:xfrm>
        </p:spPr>
        <p:txBody>
          <a:bodyPr>
            <a:normAutofit fontScale="70000" lnSpcReduction="20000"/>
          </a:bodyPr>
          <a:lstStyle/>
          <a:p>
            <a:r>
              <a:rPr lang="en-AU" dirty="0"/>
              <a:t>Washing your hands regularly is one of the best ways to remove germs (e.g. bacteria and viruses) and prevent getting sick.</a:t>
            </a:r>
          </a:p>
          <a:p>
            <a:r>
              <a:rPr lang="en-AU" dirty="0"/>
              <a:t>PLEASE READ </a:t>
            </a:r>
            <a:r>
              <a:rPr lang="en-AU" b="1" dirty="0"/>
              <a:t>STEPS 1- 5</a:t>
            </a:r>
            <a:r>
              <a:rPr lang="en-AU" dirty="0"/>
              <a:t> IN THE PICTURE.</a:t>
            </a:r>
          </a:p>
          <a:p>
            <a:r>
              <a:rPr lang="en-AU" dirty="0"/>
              <a:t>Make sure you wash over all parts of your hands (including the fronts and backs, between fingers, and around fingernails).</a:t>
            </a:r>
          </a:p>
          <a:p>
            <a:r>
              <a:rPr lang="en-AU" dirty="0"/>
              <a:t>Wash for </a:t>
            </a:r>
            <a:r>
              <a:rPr lang="en-AU" b="1" dirty="0"/>
              <a:t>20 secs </a:t>
            </a:r>
            <a:r>
              <a:rPr lang="en-AU" dirty="0"/>
              <a:t>(you can sing ‘Happy Birthday’ in your head or out loud x 2 = 20 secs)</a:t>
            </a:r>
          </a:p>
          <a:p>
            <a:r>
              <a:rPr lang="en-AU" dirty="0"/>
              <a:t>Also, </a:t>
            </a:r>
            <a:r>
              <a:rPr lang="en-AU" b="1" dirty="0"/>
              <a:t>TRY </a:t>
            </a:r>
            <a:r>
              <a:rPr lang="en-AU" dirty="0"/>
              <a:t>not to touch your eyes, nose or mouth as much as usual to help prevent germs from entering your body.</a:t>
            </a:r>
          </a:p>
          <a:p>
            <a:endParaRPr lang="en-AU" dirty="0"/>
          </a:p>
          <a:p>
            <a:endParaRPr lang="en-AU" dirty="0"/>
          </a:p>
          <a:p>
            <a:endParaRPr lang="en-AU" dirty="0"/>
          </a:p>
        </p:txBody>
      </p:sp>
      <p:pic>
        <p:nvPicPr>
          <p:cNvPr id="4" name="Picture 3">
            <a:extLst>
              <a:ext uri="{FF2B5EF4-FFF2-40B4-BE49-F238E27FC236}">
                <a16:creationId xmlns:a16="http://schemas.microsoft.com/office/drawing/2014/main" id="{AC44D710-7994-49FB-92AA-0D2C6254B7B7}"/>
              </a:ext>
            </a:extLst>
          </p:cNvPr>
          <p:cNvPicPr>
            <a:picLocks noChangeAspect="1"/>
          </p:cNvPicPr>
          <p:nvPr/>
        </p:nvPicPr>
        <p:blipFill rotWithShape="1">
          <a:blip r:embed="rId2"/>
          <a:srcRect l="25834" t="32584" r="43809" b="14269"/>
          <a:stretch/>
        </p:blipFill>
        <p:spPr>
          <a:xfrm>
            <a:off x="6705600" y="851691"/>
            <a:ext cx="5236763" cy="5154618"/>
          </a:xfrm>
          <a:prstGeom prst="rect">
            <a:avLst/>
          </a:prstGeom>
        </p:spPr>
      </p:pic>
    </p:spTree>
    <p:extLst>
      <p:ext uri="{BB962C8B-B14F-4D97-AF65-F5344CB8AC3E}">
        <p14:creationId xmlns:p14="http://schemas.microsoft.com/office/powerpoint/2010/main" val="57818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C863-39C7-4BFE-A0DA-9016854BE640}"/>
              </a:ext>
            </a:extLst>
          </p:cNvPr>
          <p:cNvSpPr>
            <a:spLocks noGrp="1"/>
          </p:cNvSpPr>
          <p:nvPr>
            <p:ph type="title"/>
          </p:nvPr>
        </p:nvSpPr>
        <p:spPr/>
        <p:txBody>
          <a:bodyPr/>
          <a:lstStyle/>
          <a:p>
            <a:pPr algn="ctr"/>
            <a:r>
              <a:rPr lang="en-AU" dirty="0"/>
              <a:t>HAND WASHING </a:t>
            </a:r>
          </a:p>
        </p:txBody>
      </p:sp>
      <p:sp>
        <p:nvSpPr>
          <p:cNvPr id="3" name="Content Placeholder 2">
            <a:extLst>
              <a:ext uri="{FF2B5EF4-FFF2-40B4-BE49-F238E27FC236}">
                <a16:creationId xmlns:a16="http://schemas.microsoft.com/office/drawing/2014/main" id="{4460D2F9-30A0-4C94-B78E-16502C457969}"/>
              </a:ext>
            </a:extLst>
          </p:cNvPr>
          <p:cNvSpPr>
            <a:spLocks noGrp="1"/>
          </p:cNvSpPr>
          <p:nvPr>
            <p:ph idx="1"/>
          </p:nvPr>
        </p:nvSpPr>
        <p:spPr/>
        <p:txBody>
          <a:bodyPr/>
          <a:lstStyle/>
          <a:p>
            <a:pPr marL="0" indent="0">
              <a:buNone/>
            </a:pPr>
            <a:r>
              <a:rPr lang="en-AU" dirty="0"/>
              <a:t>Always wash your hands:</a:t>
            </a:r>
          </a:p>
          <a:p>
            <a:r>
              <a:rPr lang="en-AU" dirty="0"/>
              <a:t>after going to the toilet</a:t>
            </a:r>
          </a:p>
          <a:p>
            <a:r>
              <a:rPr lang="en-AU" dirty="0"/>
              <a:t>before and after eating</a:t>
            </a:r>
          </a:p>
          <a:p>
            <a:r>
              <a:rPr lang="en-AU" dirty="0"/>
              <a:t>after coughing, sneezing or blowing your nose</a:t>
            </a:r>
          </a:p>
          <a:p>
            <a:r>
              <a:rPr lang="en-AU" dirty="0"/>
              <a:t>whenever your hands look dirty</a:t>
            </a:r>
          </a:p>
          <a:p>
            <a:endParaRPr lang="en-AU" dirty="0"/>
          </a:p>
          <a:p>
            <a:endParaRPr lang="en-AU" dirty="0"/>
          </a:p>
        </p:txBody>
      </p:sp>
    </p:spTree>
    <p:extLst>
      <p:ext uri="{BB962C8B-B14F-4D97-AF65-F5344CB8AC3E}">
        <p14:creationId xmlns:p14="http://schemas.microsoft.com/office/powerpoint/2010/main" val="353200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FBF2-BA14-4249-A74A-1483D3A0E5AC}"/>
              </a:ext>
            </a:extLst>
          </p:cNvPr>
          <p:cNvSpPr>
            <a:spLocks noGrp="1"/>
          </p:cNvSpPr>
          <p:nvPr>
            <p:ph type="title"/>
          </p:nvPr>
        </p:nvSpPr>
        <p:spPr/>
        <p:txBody>
          <a:bodyPr/>
          <a:lstStyle/>
          <a:p>
            <a:r>
              <a:rPr lang="en-AU" dirty="0"/>
              <a:t>                               NO SHARING !!!</a:t>
            </a:r>
          </a:p>
        </p:txBody>
      </p:sp>
      <p:sp>
        <p:nvSpPr>
          <p:cNvPr id="3" name="Content Placeholder 2">
            <a:extLst>
              <a:ext uri="{FF2B5EF4-FFF2-40B4-BE49-F238E27FC236}">
                <a16:creationId xmlns:a16="http://schemas.microsoft.com/office/drawing/2014/main" id="{964BAB11-5D02-4C32-93F7-44259ADE4AE9}"/>
              </a:ext>
            </a:extLst>
          </p:cNvPr>
          <p:cNvSpPr>
            <a:spLocks noGrp="1"/>
          </p:cNvSpPr>
          <p:nvPr>
            <p:ph idx="1"/>
          </p:nvPr>
        </p:nvSpPr>
        <p:spPr/>
        <p:txBody>
          <a:bodyPr/>
          <a:lstStyle/>
          <a:p>
            <a:r>
              <a:rPr lang="en-AU" dirty="0"/>
              <a:t> No sharing of water bottles or using school drink fountains (only to refill) </a:t>
            </a:r>
          </a:p>
          <a:p>
            <a:r>
              <a:rPr lang="en-AU" dirty="0"/>
              <a:t> Students are not to share any of their belongings including pens, books etc</a:t>
            </a:r>
          </a:p>
          <a:p>
            <a:r>
              <a:rPr lang="en-AU" dirty="0"/>
              <a:t>No sharing of any food </a:t>
            </a:r>
            <a:r>
              <a:rPr lang="en-AU" dirty="0" err="1"/>
              <a:t>eg</a:t>
            </a:r>
            <a:r>
              <a:rPr lang="en-AU"/>
              <a:t> lunch</a:t>
            </a:r>
            <a:r>
              <a:rPr lang="en-AU" dirty="0"/>
              <a:t>/snacks</a:t>
            </a:r>
          </a:p>
          <a:p>
            <a:endParaRPr lang="en-AU" dirty="0"/>
          </a:p>
          <a:p>
            <a:endParaRPr lang="en-AU" dirty="0"/>
          </a:p>
          <a:p>
            <a:r>
              <a:rPr lang="en-AU" b="1" dirty="0"/>
              <a:t>Please wash your uniform regularly</a:t>
            </a:r>
          </a:p>
          <a:p>
            <a:endParaRPr lang="en-AU" dirty="0"/>
          </a:p>
          <a:p>
            <a:pPr marL="0" indent="0">
              <a:buNone/>
            </a:pPr>
            <a:endParaRPr lang="en-AU" dirty="0"/>
          </a:p>
        </p:txBody>
      </p:sp>
    </p:spTree>
    <p:extLst>
      <p:ext uri="{BB962C8B-B14F-4D97-AF65-F5344CB8AC3E}">
        <p14:creationId xmlns:p14="http://schemas.microsoft.com/office/powerpoint/2010/main" val="294612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2555-DB29-43C9-AC7E-000C2F092FC4}"/>
              </a:ext>
            </a:extLst>
          </p:cNvPr>
          <p:cNvSpPr>
            <a:spLocks noGrp="1"/>
          </p:cNvSpPr>
          <p:nvPr>
            <p:ph type="title"/>
          </p:nvPr>
        </p:nvSpPr>
        <p:spPr/>
        <p:txBody>
          <a:bodyPr/>
          <a:lstStyle/>
          <a:p>
            <a:pPr algn="ctr"/>
            <a:r>
              <a:rPr lang="en-AU" dirty="0"/>
              <a:t>SOCIAL DISTANCING</a:t>
            </a:r>
          </a:p>
        </p:txBody>
      </p:sp>
      <p:sp>
        <p:nvSpPr>
          <p:cNvPr id="5" name="Content Placeholder 4">
            <a:extLst>
              <a:ext uri="{FF2B5EF4-FFF2-40B4-BE49-F238E27FC236}">
                <a16:creationId xmlns:a16="http://schemas.microsoft.com/office/drawing/2014/main" id="{0737EA5E-C7BC-4B9B-BCB1-2799239BB9FA}"/>
              </a:ext>
            </a:extLst>
          </p:cNvPr>
          <p:cNvSpPr>
            <a:spLocks noGrp="1"/>
          </p:cNvSpPr>
          <p:nvPr>
            <p:ph idx="1"/>
          </p:nvPr>
        </p:nvSpPr>
        <p:spPr>
          <a:xfrm>
            <a:off x="1534696" y="2015732"/>
            <a:ext cx="5824047" cy="3450613"/>
          </a:xfrm>
        </p:spPr>
        <p:txBody>
          <a:bodyPr>
            <a:normAutofit fontScale="92500" lnSpcReduction="20000"/>
          </a:bodyPr>
          <a:lstStyle/>
          <a:p>
            <a:r>
              <a:rPr lang="en-AU" dirty="0"/>
              <a:t>Social distancing is important to prevent the spread of coronavirus (COVID-19).</a:t>
            </a:r>
          </a:p>
          <a:p>
            <a:r>
              <a:rPr lang="en-AU" dirty="0"/>
              <a:t>Social distancing basically means keeping further apart from other people.</a:t>
            </a:r>
          </a:p>
          <a:p>
            <a:r>
              <a:rPr lang="en-AU" dirty="0"/>
              <a:t>Health authorities recommend that people should try to keep a distance of 1.5 metres between themselves and others. </a:t>
            </a:r>
          </a:p>
          <a:p>
            <a:r>
              <a:rPr lang="en-AU" dirty="0"/>
              <a:t>At school:  Where possible, staff and students should try to keep 1.5 metres distance from each other both inside and outside of the classrooms.</a:t>
            </a:r>
          </a:p>
          <a:p>
            <a:endParaRPr lang="en-AU" dirty="0"/>
          </a:p>
        </p:txBody>
      </p:sp>
      <p:pic>
        <p:nvPicPr>
          <p:cNvPr id="6" name="Picture 5">
            <a:extLst>
              <a:ext uri="{FF2B5EF4-FFF2-40B4-BE49-F238E27FC236}">
                <a16:creationId xmlns:a16="http://schemas.microsoft.com/office/drawing/2014/main" id="{154CB697-BC80-43CC-BFF6-04157BA9B74D}"/>
              </a:ext>
            </a:extLst>
          </p:cNvPr>
          <p:cNvPicPr>
            <a:picLocks noChangeAspect="1"/>
          </p:cNvPicPr>
          <p:nvPr/>
        </p:nvPicPr>
        <p:blipFill rotWithShape="1">
          <a:blip r:embed="rId2"/>
          <a:srcRect l="44881" t="57993" r="38929" b="9399"/>
          <a:stretch/>
        </p:blipFill>
        <p:spPr>
          <a:xfrm>
            <a:off x="8140421" y="2015732"/>
            <a:ext cx="2914433" cy="3300166"/>
          </a:xfrm>
          <a:prstGeom prst="rect">
            <a:avLst/>
          </a:prstGeom>
        </p:spPr>
      </p:pic>
    </p:spTree>
    <p:extLst>
      <p:ext uri="{BB962C8B-B14F-4D97-AF65-F5344CB8AC3E}">
        <p14:creationId xmlns:p14="http://schemas.microsoft.com/office/powerpoint/2010/main" val="58326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94FD-820F-4BDA-A51D-60EDCB676B98}"/>
              </a:ext>
            </a:extLst>
          </p:cNvPr>
          <p:cNvSpPr>
            <a:spLocks noGrp="1"/>
          </p:cNvSpPr>
          <p:nvPr>
            <p:ph type="title"/>
          </p:nvPr>
        </p:nvSpPr>
        <p:spPr/>
        <p:txBody>
          <a:bodyPr/>
          <a:lstStyle/>
          <a:p>
            <a:pPr algn="ctr"/>
            <a:r>
              <a:rPr lang="en-AU" dirty="0"/>
              <a:t>SOCIAL DISTANCING</a:t>
            </a:r>
          </a:p>
        </p:txBody>
      </p:sp>
      <p:sp>
        <p:nvSpPr>
          <p:cNvPr id="3" name="Content Placeholder 2">
            <a:extLst>
              <a:ext uri="{FF2B5EF4-FFF2-40B4-BE49-F238E27FC236}">
                <a16:creationId xmlns:a16="http://schemas.microsoft.com/office/drawing/2014/main" id="{9B1AF2EF-15E1-4DA9-96D9-06C240464995}"/>
              </a:ext>
            </a:extLst>
          </p:cNvPr>
          <p:cNvSpPr>
            <a:spLocks noGrp="1"/>
          </p:cNvSpPr>
          <p:nvPr>
            <p:ph idx="1"/>
          </p:nvPr>
        </p:nvSpPr>
        <p:spPr>
          <a:xfrm>
            <a:off x="1534697" y="2015732"/>
            <a:ext cx="4964578" cy="3450613"/>
          </a:xfrm>
        </p:spPr>
        <p:txBody>
          <a:bodyPr/>
          <a:lstStyle/>
          <a:p>
            <a:r>
              <a:rPr lang="en-AU" dirty="0"/>
              <a:t>Greetings should take the form of non-contact greetings (i.e. no touching)</a:t>
            </a:r>
          </a:p>
          <a:p>
            <a:r>
              <a:rPr lang="en-AU" dirty="0"/>
              <a:t>Try not to do handshakes, hugs, kisses, high 5s.</a:t>
            </a:r>
          </a:p>
          <a:p>
            <a:r>
              <a:rPr lang="en-AU" dirty="0"/>
              <a:t>Instead smile and wave.</a:t>
            </a:r>
          </a:p>
        </p:txBody>
      </p:sp>
      <p:pic>
        <p:nvPicPr>
          <p:cNvPr id="5" name="Picture 4">
            <a:extLst>
              <a:ext uri="{FF2B5EF4-FFF2-40B4-BE49-F238E27FC236}">
                <a16:creationId xmlns:a16="http://schemas.microsoft.com/office/drawing/2014/main" id="{31888F20-D129-4AFC-A076-80DAAA9FB30B}"/>
              </a:ext>
            </a:extLst>
          </p:cNvPr>
          <p:cNvPicPr>
            <a:picLocks noChangeAspect="1"/>
          </p:cNvPicPr>
          <p:nvPr/>
        </p:nvPicPr>
        <p:blipFill rotWithShape="1">
          <a:blip r:embed="rId2"/>
          <a:srcRect l="27024" t="38937" r="56785" b="32901"/>
          <a:stretch/>
        </p:blipFill>
        <p:spPr>
          <a:xfrm>
            <a:off x="6907237" y="2412666"/>
            <a:ext cx="2078515" cy="2032667"/>
          </a:xfrm>
          <a:prstGeom prst="rect">
            <a:avLst/>
          </a:prstGeom>
        </p:spPr>
      </p:pic>
      <p:pic>
        <p:nvPicPr>
          <p:cNvPr id="6" name="Picture 5">
            <a:extLst>
              <a:ext uri="{FF2B5EF4-FFF2-40B4-BE49-F238E27FC236}">
                <a16:creationId xmlns:a16="http://schemas.microsoft.com/office/drawing/2014/main" id="{B042AD2E-844D-4C21-BEBF-25990948DE3C}"/>
              </a:ext>
            </a:extLst>
          </p:cNvPr>
          <p:cNvPicPr>
            <a:picLocks noChangeAspect="1"/>
          </p:cNvPicPr>
          <p:nvPr/>
        </p:nvPicPr>
        <p:blipFill rotWithShape="1">
          <a:blip r:embed="rId2"/>
          <a:srcRect l="33691" t="15856" r="50118" b="55982"/>
          <a:stretch/>
        </p:blipFill>
        <p:spPr>
          <a:xfrm>
            <a:off x="8976339" y="2412666"/>
            <a:ext cx="2078515" cy="2032667"/>
          </a:xfrm>
          <a:prstGeom prst="rect">
            <a:avLst/>
          </a:prstGeom>
        </p:spPr>
      </p:pic>
    </p:spTree>
    <p:extLst>
      <p:ext uri="{BB962C8B-B14F-4D97-AF65-F5344CB8AC3E}">
        <p14:creationId xmlns:p14="http://schemas.microsoft.com/office/powerpoint/2010/main" val="81948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2D23-B5EF-4584-BF84-1FA55158804E}"/>
              </a:ext>
            </a:extLst>
          </p:cNvPr>
          <p:cNvSpPr>
            <a:spLocks noGrp="1"/>
          </p:cNvSpPr>
          <p:nvPr>
            <p:ph type="title"/>
          </p:nvPr>
        </p:nvSpPr>
        <p:spPr/>
        <p:txBody>
          <a:bodyPr/>
          <a:lstStyle/>
          <a:p>
            <a:pPr algn="ctr"/>
            <a:r>
              <a:rPr lang="en-AU" dirty="0"/>
              <a:t>REMEMBER:</a:t>
            </a:r>
          </a:p>
        </p:txBody>
      </p:sp>
      <p:sp>
        <p:nvSpPr>
          <p:cNvPr id="3" name="Content Placeholder 2">
            <a:extLst>
              <a:ext uri="{FF2B5EF4-FFF2-40B4-BE49-F238E27FC236}">
                <a16:creationId xmlns:a16="http://schemas.microsoft.com/office/drawing/2014/main" id="{ABF3EE4A-166E-48D3-A6E8-B2087C4CF49B}"/>
              </a:ext>
            </a:extLst>
          </p:cNvPr>
          <p:cNvSpPr>
            <a:spLocks noGrp="1"/>
          </p:cNvSpPr>
          <p:nvPr>
            <p:ph idx="1"/>
          </p:nvPr>
        </p:nvSpPr>
        <p:spPr/>
        <p:txBody>
          <a:bodyPr>
            <a:normAutofit fontScale="70000" lnSpcReduction="20000"/>
          </a:bodyPr>
          <a:lstStyle/>
          <a:p>
            <a:pPr marL="0" indent="0">
              <a:buNone/>
            </a:pPr>
            <a:endParaRPr lang="en-AU" dirty="0"/>
          </a:p>
          <a:p>
            <a:r>
              <a:rPr lang="en-AU" b="1" dirty="0"/>
              <a:t>STAY </a:t>
            </a:r>
            <a:r>
              <a:rPr lang="en-AU" dirty="0"/>
              <a:t>at home if you feel sick.</a:t>
            </a:r>
          </a:p>
          <a:p>
            <a:r>
              <a:rPr lang="en-AU" dirty="0"/>
              <a:t>If you don’t feel sick, school is still open and you need </a:t>
            </a:r>
            <a:r>
              <a:rPr lang="en-AU" b="1" dirty="0"/>
              <a:t>COME</a:t>
            </a:r>
            <a:r>
              <a:rPr lang="en-AU" dirty="0"/>
              <a:t> and </a:t>
            </a:r>
            <a:r>
              <a:rPr lang="en-AU" b="1" dirty="0"/>
              <a:t>LEARN.</a:t>
            </a:r>
          </a:p>
          <a:p>
            <a:r>
              <a:rPr lang="en-AU" b="1" dirty="0"/>
              <a:t>CONTINUE </a:t>
            </a:r>
            <a:r>
              <a:rPr lang="en-AU" dirty="0"/>
              <a:t>healthy habits: exercise, drink water, get plenty of sleep.</a:t>
            </a:r>
          </a:p>
          <a:p>
            <a:r>
              <a:rPr lang="en-AU" b="1" dirty="0"/>
              <a:t>FIND </a:t>
            </a:r>
            <a:r>
              <a:rPr lang="en-AU" dirty="0"/>
              <a:t>a healthy balance with media coverage </a:t>
            </a:r>
            <a:r>
              <a:rPr lang="en-AU" b="1" dirty="0"/>
              <a:t>- </a:t>
            </a:r>
            <a:r>
              <a:rPr lang="en-AU" dirty="0"/>
              <a:t>Being exposed to large volumes of negative information can heighten feelings of anxiety. While it’s important to stay informed, you may find it useful to limit your media intake if it is upsetting you or your family. It’s important to get accurate information from credible sources such the World Health Organisation (WHO). </a:t>
            </a:r>
          </a:p>
          <a:p>
            <a:r>
              <a:rPr lang="en-AU" b="1" dirty="0"/>
              <a:t>TALK</a:t>
            </a:r>
            <a:r>
              <a:rPr lang="en-AU" dirty="0"/>
              <a:t> to a friend, family member, teacher  or wellbeing staff member about how you’re feeling if you need to.</a:t>
            </a:r>
          </a:p>
          <a:p>
            <a:pPr lvl="0"/>
            <a:r>
              <a:rPr lang="en-AU" b="1" dirty="0"/>
              <a:t>Kids Help Line</a:t>
            </a:r>
            <a:r>
              <a:rPr lang="en-AU" dirty="0"/>
              <a:t>  </a:t>
            </a:r>
            <a:r>
              <a:rPr lang="en-AU" u="sng" dirty="0">
                <a:hlinkClick r:id="rId2"/>
              </a:rPr>
              <a:t>https://kidshelpline.com.au/get-help/webchat-counselling</a:t>
            </a:r>
            <a:r>
              <a:rPr lang="en-AU" dirty="0"/>
              <a:t>  Offers counselling for kids and adolescents through the telephone, web chat and email.  Phone: </a:t>
            </a:r>
            <a:r>
              <a:rPr lang="en-AU" b="1" dirty="0"/>
              <a:t>1800 55 1800</a:t>
            </a:r>
          </a:p>
          <a:p>
            <a:endParaRPr lang="en-AU" dirty="0"/>
          </a:p>
          <a:p>
            <a:pPr marL="0" indent="0">
              <a:buNone/>
            </a:pPr>
            <a:endParaRPr lang="en-AU" dirty="0"/>
          </a:p>
        </p:txBody>
      </p:sp>
    </p:spTree>
    <p:extLst>
      <p:ext uri="{BB962C8B-B14F-4D97-AF65-F5344CB8AC3E}">
        <p14:creationId xmlns:p14="http://schemas.microsoft.com/office/powerpoint/2010/main" val="315425649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7DFD52E2E9449A1370DA227C51617" ma:contentTypeVersion="9" ma:contentTypeDescription="Create a new document." ma:contentTypeScope="" ma:versionID="b92e91a7cfb8200014d8086a7ac0e147">
  <xsd:schema xmlns:xsd="http://www.w3.org/2001/XMLSchema" xmlns:xs="http://www.w3.org/2001/XMLSchema" xmlns:p="http://schemas.microsoft.com/office/2006/metadata/properties" xmlns:ns3="c10f4a48-0b78-43ad-8a22-6707c806cbc3" targetNamespace="http://schemas.microsoft.com/office/2006/metadata/properties" ma:root="true" ma:fieldsID="45a23c438800d62f14f22cb22028b4b0" ns3:_="">
    <xsd:import namespace="c10f4a48-0b78-43ad-8a22-6707c806cb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f4a48-0b78-43ad-8a22-6707c806c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5801F-87A8-4A13-A5E6-56044FDA4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f4a48-0b78-43ad-8a22-6707c806cb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E319B5-F490-4036-94F7-2ABD78CB3FC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10f4a48-0b78-43ad-8a22-6707c806cbc3"/>
    <ds:schemaRef ds:uri="http://www.w3.org/XML/1998/namespace"/>
  </ds:schemaRefs>
</ds:datastoreItem>
</file>

<file path=customXml/itemProps3.xml><?xml version="1.0" encoding="utf-8"?>
<ds:datastoreItem xmlns:ds="http://schemas.openxmlformats.org/officeDocument/2006/customXml" ds:itemID="{1ED94329-AED2-441C-B8B4-E69A74E972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170</TotalTime>
  <Words>704</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Palatino Linotype</vt:lpstr>
      <vt:lpstr>Gallery</vt:lpstr>
      <vt:lpstr>GOOD  HYGIENE</vt:lpstr>
      <vt:lpstr>GOOD HYGIENE </vt:lpstr>
      <vt:lpstr>COUGHING &amp;  SNEEZING </vt:lpstr>
      <vt:lpstr>HAND WASHING</vt:lpstr>
      <vt:lpstr>HAND WASHING </vt:lpstr>
      <vt:lpstr>                               NO SHARING !!!</vt:lpstr>
      <vt:lpstr>SOCIAL DISTANCING</vt:lpstr>
      <vt:lpstr>SOCIAL DISTANCING</vt:lpstr>
      <vt:lpstr>REMEMBER: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HYGIENE</dc:title>
  <dc:creator>James, Suellen S</dc:creator>
  <cp:lastModifiedBy>Marks, Penelope A</cp:lastModifiedBy>
  <cp:revision>11</cp:revision>
  <cp:lastPrinted>2020-03-20T03:24:59Z</cp:lastPrinted>
  <dcterms:created xsi:type="dcterms:W3CDTF">2020-03-20T01:03:35Z</dcterms:created>
  <dcterms:modified xsi:type="dcterms:W3CDTF">2020-07-30T03:43:28Z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0x0101006EF7DFD52E2E9449A1370DA227C51617</vt:lpwstr>
  </property>
</Properties>
</file>