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8" r:id="rId7"/>
    <p:sldId id="261" r:id="rId8"/>
    <p:sldId id="257" r:id="rId9"/>
    <p:sldId id="259"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s" initials="N" lastIdx="1" clrIdx="0">
    <p:extLst>
      <p:ext uri="{19B8F6BF-5375-455C-9EA6-DF929625EA0E}">
        <p15:presenceInfo xmlns:p15="http://schemas.microsoft.com/office/powerpoint/2012/main" userId="Nicol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7F1FF-FDF4-4C21-8D6A-C71D7362AC48}" v="77" dt="2021-05-16T23:34:00.268"/>
    <p1510:client id="{C68F7242-E5F6-4E69-B8AF-B9624334DF59}" v="24" dt="2021-05-16T23:32:53.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6FDDA-94CC-4C62-86E1-D047C61AE71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AU"/>
        </a:p>
      </dgm:t>
    </dgm:pt>
    <dgm:pt modelId="{6FA30705-AD0E-4776-8561-79045C3E0E8B}" type="pres">
      <dgm:prSet presAssocID="{7406FDDA-94CC-4C62-86E1-D047C61AE712}" presName="Name0" presStyleCnt="0">
        <dgm:presLayoutVars>
          <dgm:chMax val="7"/>
          <dgm:dir/>
          <dgm:animLvl val="lvl"/>
          <dgm:resizeHandles val="exact"/>
        </dgm:presLayoutVars>
      </dgm:prSet>
      <dgm:spPr/>
    </dgm:pt>
  </dgm:ptLst>
  <dgm:cxnLst>
    <dgm:cxn modelId="{829EB985-A741-463D-A6CA-F2F76FE311B1}" type="presOf" srcId="{7406FDDA-94CC-4C62-86E1-D047C61AE712}" destId="{6FA30705-AD0E-4776-8561-79045C3E0E8B}"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FD18-A6C7-45A3-990E-97B57550D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EA56E8B-D06C-4BD6-BB06-3FE47BC86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EA00CDF-7D75-475D-B35D-F05E1D690397}"/>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96AD969D-FEF3-44EC-821D-D79104C071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623B8D-B9BE-4C1A-9D1D-49B32BC94D31}"/>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418101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8356-FBAF-4F15-8EDB-F0044F043BA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4D557AE-57AB-4715-A452-EED20026F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9ACA6E-9340-49F8-A611-E156591B5650}"/>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023D5006-8EC0-4C4D-ACC2-41F8C61F2B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40BD18-F8FF-4D26-8EBE-343263AEB236}"/>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40973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F2E16-B6CD-4E7C-9D52-FC4943BD70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656902-3552-487B-AA65-E89D41B63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A891C0-FFD3-4B86-B53A-60B71B7AA466}"/>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BBC87E9A-28D4-4A97-A031-ACF2E407E8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8BB163-851F-46F4-9FE4-81194A216C8A}"/>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273219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56F2-790D-4B64-8A68-E02DD8D6CDD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AC84F7-5358-4EB4-B8AE-1081356B5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3665AF-87E4-4DBF-895F-626A4B370774}"/>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76754418-2450-4863-8FB8-F1AA60CF31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740FF9-5F90-4758-B6B5-F0AFCC084BA8}"/>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410230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53DC-693A-40B3-A62C-D167B53D9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80B1DFA-FE3F-4D9C-8766-DDCBDC733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17CC-BD40-4E96-98B1-8E537281F971}"/>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BC4F4A6D-8C1D-4071-9538-15A7E0BA84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CA6D7A-B7E8-48B6-B91B-EFCE34BEFC0A}"/>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152491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A5A70-51DB-4C85-9E44-1E154368708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EF01D45-5497-4317-B492-72D1DE582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4B1EF26-BF94-459D-939C-C62EB6936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E0614A8-26DA-4432-92FA-C8F426B5DA82}"/>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6" name="Footer Placeholder 5">
            <a:extLst>
              <a:ext uri="{FF2B5EF4-FFF2-40B4-BE49-F238E27FC236}">
                <a16:creationId xmlns:a16="http://schemas.microsoft.com/office/drawing/2014/main" id="{909006A3-E9B8-4ACB-AA02-09B2D62C375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138D4A-33AD-4837-8DFA-769FEF2C7B01}"/>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235389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0C28-D25F-4AEE-8EB9-DA6E50DB8CE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7FC7039-09E8-4A9B-92E8-3FF577480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25115-E586-4697-A5D3-ADC9AAEB2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F788D35-EF58-4FB1-A5B4-B5E3A42F1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F031A-04E3-4CCC-A4AC-496FC6F32B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66AE011-1835-4953-8DCD-D04D96CDD11A}"/>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8" name="Footer Placeholder 7">
            <a:extLst>
              <a:ext uri="{FF2B5EF4-FFF2-40B4-BE49-F238E27FC236}">
                <a16:creationId xmlns:a16="http://schemas.microsoft.com/office/drawing/2014/main" id="{13C41BCF-D23B-4ED6-A37B-73D2B3658A9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991D6BC-29B9-43E3-901A-0A18F3DF18EB}"/>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331460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E7EB-F2C4-4B00-9286-CA57AAA7D5C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A36396B-9CDA-4723-B03A-F5869986279F}"/>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4" name="Footer Placeholder 3">
            <a:extLst>
              <a:ext uri="{FF2B5EF4-FFF2-40B4-BE49-F238E27FC236}">
                <a16:creationId xmlns:a16="http://schemas.microsoft.com/office/drawing/2014/main" id="{5212D415-B274-477D-AAAB-9C0B976148F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65155BF-5E2B-47D2-9142-106F25691DC2}"/>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188310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46C4F-3FA5-458B-B685-C2746BE4087C}"/>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3" name="Footer Placeholder 2">
            <a:extLst>
              <a:ext uri="{FF2B5EF4-FFF2-40B4-BE49-F238E27FC236}">
                <a16:creationId xmlns:a16="http://schemas.microsoft.com/office/drawing/2014/main" id="{5CF3D6DF-CE95-40BF-A08E-29D2A4BBAA1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6B4CF20-F1A1-4DD2-820E-6281D6FD3A80}"/>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293729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1BFD-1FEB-4E08-82B8-8E22048BA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61FC91C-17A5-41FD-B7CE-44A3461AB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03DD478-9242-4914-A756-4D961D53E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D5869-12B8-4152-B230-E37A799957F1}"/>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6" name="Footer Placeholder 5">
            <a:extLst>
              <a:ext uri="{FF2B5EF4-FFF2-40B4-BE49-F238E27FC236}">
                <a16:creationId xmlns:a16="http://schemas.microsoft.com/office/drawing/2014/main" id="{5440017A-B9B3-473D-BE34-F61F053FA2B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93722B-D493-409D-868D-ED038FCF2CFF}"/>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256522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C868-01A1-4E88-A6DE-19F2C61B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5362D05-9658-4FA7-B3FE-44A9DC2D47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8639580-2BDF-4DB8-A296-B2F2B0F99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5F14FE-EC25-4691-A80F-E7D30A66D49E}"/>
              </a:ext>
            </a:extLst>
          </p:cNvPr>
          <p:cNvSpPr>
            <a:spLocks noGrp="1"/>
          </p:cNvSpPr>
          <p:nvPr>
            <p:ph type="dt" sz="half" idx="10"/>
          </p:nvPr>
        </p:nvSpPr>
        <p:spPr/>
        <p:txBody>
          <a:bodyPr/>
          <a:lstStyle/>
          <a:p>
            <a:fld id="{8D658074-B168-4D49-BBA8-94800383DFAD}" type="datetimeFigureOut">
              <a:rPr lang="en-AU" smtClean="0"/>
              <a:t>3/06/2021</a:t>
            </a:fld>
            <a:endParaRPr lang="en-AU"/>
          </a:p>
        </p:txBody>
      </p:sp>
      <p:sp>
        <p:nvSpPr>
          <p:cNvPr id="6" name="Footer Placeholder 5">
            <a:extLst>
              <a:ext uri="{FF2B5EF4-FFF2-40B4-BE49-F238E27FC236}">
                <a16:creationId xmlns:a16="http://schemas.microsoft.com/office/drawing/2014/main" id="{D609A5AD-07CD-41F9-B778-ABE58FD7C3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161A2E-6812-40C8-97FB-89D9991920DC}"/>
              </a:ext>
            </a:extLst>
          </p:cNvPr>
          <p:cNvSpPr>
            <a:spLocks noGrp="1"/>
          </p:cNvSpPr>
          <p:nvPr>
            <p:ph type="sldNum" sz="quarter" idx="12"/>
          </p:nvPr>
        </p:nvSpPr>
        <p:spPr/>
        <p:txBody>
          <a:bodyPr/>
          <a:lstStyle/>
          <a:p>
            <a:fld id="{86243068-6733-4923-9311-AB947021126D}" type="slidenum">
              <a:rPr lang="en-AU" smtClean="0"/>
              <a:t>‹#›</a:t>
            </a:fld>
            <a:endParaRPr lang="en-AU"/>
          </a:p>
        </p:txBody>
      </p:sp>
    </p:spTree>
    <p:extLst>
      <p:ext uri="{BB962C8B-B14F-4D97-AF65-F5344CB8AC3E}">
        <p14:creationId xmlns:p14="http://schemas.microsoft.com/office/powerpoint/2010/main" val="59423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22276-0D82-441D-8C8E-C4A2BB649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8A2FC1-15EF-45C8-AA9D-AC911E520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B19BFD-F20B-4191-B58B-5F1C67E6D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58074-B168-4D49-BBA8-94800383DFAD}" type="datetimeFigureOut">
              <a:rPr lang="en-AU" smtClean="0"/>
              <a:t>3/06/2021</a:t>
            </a:fld>
            <a:endParaRPr lang="en-AU"/>
          </a:p>
        </p:txBody>
      </p:sp>
      <p:sp>
        <p:nvSpPr>
          <p:cNvPr id="5" name="Footer Placeholder 4">
            <a:extLst>
              <a:ext uri="{FF2B5EF4-FFF2-40B4-BE49-F238E27FC236}">
                <a16:creationId xmlns:a16="http://schemas.microsoft.com/office/drawing/2014/main" id="{BFCDE595-3FF4-41E4-8200-2BE585400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D52C05E-516D-4777-B5AA-61AAC20A0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43068-6733-4923-9311-AB947021126D}" type="slidenum">
              <a:rPr lang="en-AU" smtClean="0"/>
              <a:t>‹#›</a:t>
            </a:fld>
            <a:endParaRPr lang="en-AU"/>
          </a:p>
        </p:txBody>
      </p:sp>
    </p:spTree>
    <p:extLst>
      <p:ext uri="{BB962C8B-B14F-4D97-AF65-F5344CB8AC3E}">
        <p14:creationId xmlns:p14="http://schemas.microsoft.com/office/powerpoint/2010/main" val="1496312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religion/religions/christianity/holydays/calendar.shtml" TargetMode="External"/><Relationship Id="rId7" Type="http://schemas.openxmlformats.org/officeDocument/2006/relationships/image" Target="../media/image10.png"/><Relationship Id="rId2" Type="http://schemas.openxmlformats.org/officeDocument/2006/relationships/hyperlink" Target="https://www.life-church.com.au/about/core-beliefs/" TargetMode="External"/><Relationship Id="rId1" Type="http://schemas.openxmlformats.org/officeDocument/2006/relationships/slideLayout" Target="../slideLayouts/slideLayout2.xml"/><Relationship Id="rId6" Type="http://schemas.openxmlformats.org/officeDocument/2006/relationships/hyperlink" Target="https://www.britannica.com/topic/Christianity/The-history-of-Christianity" TargetMode="External"/><Relationship Id="rId5" Type="http://schemas.openxmlformats.org/officeDocument/2006/relationships/hyperlink" Target="https://slate.com/culture/2017/04/why-is-good-friday-called-good-friday-the-etymology-and-origins-of-the-holidays-name.html" TargetMode="External"/><Relationship Id="rId4" Type="http://schemas.openxmlformats.org/officeDocument/2006/relationships/hyperlink" Target="https://liesyoungwomenbelieve.com/15-reasons-we-celebrate-christma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christianitytoday.com/history/issues/issue-28/important-events-in-church-history-christian-history.html" TargetMode="External"/><Relationship Id="rId3" Type="http://schemas.openxmlformats.org/officeDocument/2006/relationships/hyperlink" Target="https://www.swedishnomad.com/facts-about-christianity/" TargetMode="External"/><Relationship Id="rId7" Type="http://schemas.openxmlformats.org/officeDocument/2006/relationships/hyperlink" Target="https://www.christianity.com/church/church-history/timeline-important-dates-in-ad-christian-history-11542876.html"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bolton.ac.uk/Chaplaincy/Worldviews/Festivals/ChristianFestivals.aspx" TargetMode="External"/><Relationship Id="rId5" Type="http://schemas.openxmlformats.org/officeDocument/2006/relationships/hyperlink" Target="https://www.huffpost.com/entry/who-founded-christianity_b_13821370" TargetMode="External"/><Relationship Id="rId4" Type="http://schemas.openxmlformats.org/officeDocument/2006/relationships/hyperlink" Target="https://www.religion-online.org/book/the-founder-of-christian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CD252-D8E1-4B9C-8E64-921537307CCF}"/>
              </a:ext>
            </a:extLst>
          </p:cNvPr>
          <p:cNvSpPr>
            <a:spLocks noGrp="1"/>
          </p:cNvSpPr>
          <p:nvPr>
            <p:ph type="ctrTitle"/>
          </p:nvPr>
        </p:nvSpPr>
        <p:spPr>
          <a:xfrm>
            <a:off x="804672" y="962246"/>
            <a:ext cx="6437700" cy="2611967"/>
          </a:xfrm>
        </p:spPr>
        <p:txBody>
          <a:bodyPr anchor="b">
            <a:normAutofit/>
          </a:bodyPr>
          <a:lstStyle/>
          <a:p>
            <a:pPr algn="l"/>
            <a:r>
              <a:rPr lang="en-GB" sz="5400"/>
              <a:t>Christianity</a:t>
            </a:r>
            <a:endParaRPr lang="en-AU" sz="5400"/>
          </a:p>
        </p:txBody>
      </p:sp>
      <p:sp>
        <p:nvSpPr>
          <p:cNvPr id="3" name="Subtitle 2">
            <a:extLst>
              <a:ext uri="{FF2B5EF4-FFF2-40B4-BE49-F238E27FC236}">
                <a16:creationId xmlns:a16="http://schemas.microsoft.com/office/drawing/2014/main" id="{8BB07733-C040-4942-9C7F-C1DEC85CFFC3}"/>
              </a:ext>
            </a:extLst>
          </p:cNvPr>
          <p:cNvSpPr>
            <a:spLocks noGrp="1"/>
          </p:cNvSpPr>
          <p:nvPr>
            <p:ph type="subTitle" idx="1"/>
          </p:nvPr>
        </p:nvSpPr>
        <p:spPr>
          <a:xfrm>
            <a:off x="804672" y="3719618"/>
            <a:ext cx="4167376" cy="1155525"/>
          </a:xfrm>
        </p:spPr>
        <p:txBody>
          <a:bodyPr anchor="t">
            <a:normAutofit/>
          </a:bodyPr>
          <a:lstStyle/>
          <a:p>
            <a:pPr algn="l"/>
            <a:r>
              <a:rPr lang="en-GB" sz="2000"/>
              <a:t>By: Nick and Daniel</a:t>
            </a:r>
          </a:p>
        </p:txBody>
      </p:sp>
    </p:spTree>
    <p:extLst>
      <p:ext uri="{BB962C8B-B14F-4D97-AF65-F5344CB8AC3E}">
        <p14:creationId xmlns:p14="http://schemas.microsoft.com/office/powerpoint/2010/main" val="29484271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1ED80F1E-E1D6-450F-B8B2-BB62C9D32447}"/>
              </a:ext>
            </a:extLst>
          </p:cNvPr>
          <p:cNvSpPr txBox="1"/>
          <p:nvPr/>
        </p:nvSpPr>
        <p:spPr>
          <a:xfrm>
            <a:off x="838200" y="365125"/>
            <a:ext cx="53933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Nick’s Bibliography </a:t>
            </a:r>
          </a:p>
        </p:txBody>
      </p:sp>
      <p:sp>
        <p:nvSpPr>
          <p:cNvPr id="78" name="Freeform: Shape 7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EF72D3-652D-41F9-A082-37D615C8AAFC}"/>
              </a:ext>
            </a:extLst>
          </p:cNvPr>
          <p:cNvSpPr>
            <a:spLocks noGrp="1"/>
          </p:cNvSpPr>
          <p:nvPr>
            <p:ph idx="1"/>
          </p:nvPr>
        </p:nvSpPr>
        <p:spPr>
          <a:xfrm>
            <a:off x="838200" y="1825625"/>
            <a:ext cx="5393361" cy="4351338"/>
          </a:xfrm>
        </p:spPr>
        <p:txBody>
          <a:bodyPr vert="horz" lIns="91440" tIns="45720" rIns="91440" bIns="45720" rtlCol="0">
            <a:normAutofit/>
          </a:bodyPr>
          <a:lstStyle/>
          <a:p>
            <a:pPr marL="0" indent="0">
              <a:buNone/>
            </a:pPr>
            <a:r>
              <a:rPr lang="en-US" sz="1500"/>
              <a:t>Fundamental Beliefs – </a:t>
            </a:r>
          </a:p>
          <a:p>
            <a:pPr marL="0" indent="0">
              <a:buNone/>
            </a:pPr>
            <a:r>
              <a:rPr lang="en-US" sz="1500">
                <a:hlinkClick r:id="rId2"/>
              </a:rPr>
              <a:t>https://www.life-church.com.au/about/core-beliefs/</a:t>
            </a:r>
            <a:endParaRPr lang="en-US" sz="1500"/>
          </a:p>
          <a:p>
            <a:pPr marL="0" indent="0">
              <a:buNone/>
            </a:pPr>
            <a:r>
              <a:rPr lang="en-US" sz="1500"/>
              <a:t>Major Events -</a:t>
            </a:r>
            <a:r>
              <a:rPr lang="en-US" sz="1500">
                <a:hlinkClick r:id="rId3"/>
              </a:rPr>
              <a:t> https://www.bbc.co.uk/religion/religions/christianity/holydays/calendar.shtml</a:t>
            </a:r>
            <a:endParaRPr lang="en-US" sz="1500"/>
          </a:p>
          <a:p>
            <a:pPr marL="0" indent="0">
              <a:buNone/>
            </a:pPr>
            <a:r>
              <a:rPr lang="en-US" sz="1500"/>
              <a:t>Christmas –</a:t>
            </a:r>
          </a:p>
          <a:p>
            <a:pPr marL="0" indent="0">
              <a:buNone/>
            </a:pPr>
            <a:r>
              <a:rPr lang="en-US" sz="1500">
                <a:hlinkClick r:id="rId4"/>
              </a:rPr>
              <a:t>https://liesyoungwomenbelieve.com/15-reasons-we-celebrate-christmas/</a:t>
            </a:r>
            <a:endParaRPr lang="en-US" sz="1500"/>
          </a:p>
          <a:p>
            <a:pPr marL="0" indent="0">
              <a:buNone/>
            </a:pPr>
            <a:r>
              <a:rPr lang="en-US" sz="1500"/>
              <a:t>Good Friday –</a:t>
            </a:r>
          </a:p>
          <a:p>
            <a:pPr marL="0" indent="0">
              <a:buNone/>
            </a:pPr>
            <a:r>
              <a:rPr lang="en-US" sz="1500">
                <a:hlinkClick r:id="rId5"/>
              </a:rPr>
              <a:t>https://slate.com/culture/2017/04/why-is-good-friday-called-good-friday-the-etymology-and-origins-of-the-holidays-name.html</a:t>
            </a:r>
            <a:endParaRPr lang="en-US" sz="1500"/>
          </a:p>
          <a:p>
            <a:pPr marL="0" indent="0">
              <a:buNone/>
            </a:pPr>
            <a:r>
              <a:rPr lang="en-US" sz="1500"/>
              <a:t>Why &amp; How Christianity was Formed – </a:t>
            </a:r>
          </a:p>
          <a:p>
            <a:pPr marL="0" indent="0">
              <a:buNone/>
            </a:pPr>
            <a:r>
              <a:rPr lang="en-US" sz="1500">
                <a:hlinkClick r:id="rId6"/>
              </a:rPr>
              <a:t>https://www.britannica.com/topic/Christianity/The-history-of-Christianity</a:t>
            </a:r>
            <a:endParaRPr lang="en-US" sz="1500"/>
          </a:p>
        </p:txBody>
      </p:sp>
      <p:sp>
        <p:nvSpPr>
          <p:cNvPr id="80" name="Oval 7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low confidence">
            <a:extLst>
              <a:ext uri="{FF2B5EF4-FFF2-40B4-BE49-F238E27FC236}">
                <a16:creationId xmlns:a16="http://schemas.microsoft.com/office/drawing/2014/main" id="{D9E46554-9923-4050-81A9-DF23F9D671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82" name="Freeform: Shape 8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4" name="Straight Connector 83">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51779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D80F1E-E1D6-450F-B8B2-BB62C9D32447}"/>
              </a:ext>
            </a:extLst>
          </p:cNvPr>
          <p:cNvSpPr txBox="1"/>
          <p:nvPr/>
        </p:nvSpPr>
        <p:spPr>
          <a:xfrm>
            <a:off x="6739128" y="638089"/>
            <a:ext cx="4818888" cy="1476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kern="1200">
                <a:solidFill>
                  <a:schemeClr val="tx1"/>
                </a:solidFill>
                <a:latin typeface="+mj-lt"/>
                <a:ea typeface="+mj-ea"/>
                <a:cs typeface="+mj-cs"/>
              </a:rPr>
              <a:t>Daniel’s Bibliography </a:t>
            </a:r>
          </a:p>
        </p:txBody>
      </p:sp>
      <p:pic>
        <p:nvPicPr>
          <p:cNvPr id="6" name="Picture 5" descr="Shape&#10;&#10;Description automatically generated with low confidence">
            <a:extLst>
              <a:ext uri="{FF2B5EF4-FFF2-40B4-BE49-F238E27FC236}">
                <a16:creationId xmlns:a16="http://schemas.microsoft.com/office/drawing/2014/main" id="{842D15BE-D23D-42D5-9094-E4718224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699516"/>
            <a:ext cx="5458968" cy="5458968"/>
          </a:xfrm>
          <a:prstGeom prst="rect">
            <a:avLst/>
          </a:prstGeom>
        </p:spPr>
      </p:pic>
      <p:sp>
        <p:nvSpPr>
          <p:cNvPr id="8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EF72D3-652D-41F9-A082-37D615C8AAFC}"/>
              </a:ext>
            </a:extLst>
          </p:cNvPr>
          <p:cNvSpPr>
            <a:spLocks noGrp="1"/>
          </p:cNvSpPr>
          <p:nvPr>
            <p:ph idx="1"/>
          </p:nvPr>
        </p:nvSpPr>
        <p:spPr>
          <a:xfrm>
            <a:off x="6739128" y="2664886"/>
            <a:ext cx="4818888" cy="2918791"/>
          </a:xfrm>
        </p:spPr>
        <p:txBody>
          <a:bodyPr vert="horz" lIns="91440" tIns="45720" rIns="91440" bIns="45720" rtlCol="0" anchor="t">
            <a:normAutofit fontScale="92500" lnSpcReduction="20000"/>
          </a:bodyPr>
          <a:lstStyle/>
          <a:p>
            <a:pPr marL="0" indent="0">
              <a:buNone/>
            </a:pPr>
            <a:r>
              <a:rPr lang="en-US" sz="1400"/>
              <a:t>Unusual Facts - </a:t>
            </a:r>
            <a:endParaRPr lang="en-US" sz="1400">
              <a:hlinkClick r:id="rId3"/>
            </a:endParaRPr>
          </a:p>
          <a:p>
            <a:pPr marL="0" indent="0">
              <a:buNone/>
            </a:pPr>
            <a:r>
              <a:rPr lang="en-US" sz="1400">
                <a:hlinkClick r:id="rId3"/>
              </a:rPr>
              <a:t>https://www.swedishnomad.com/facts-about-christianity/</a:t>
            </a:r>
            <a:endParaRPr lang="en-US" sz="1400"/>
          </a:p>
          <a:p>
            <a:pPr marL="0" indent="0">
              <a:buNone/>
            </a:pPr>
            <a:r>
              <a:rPr lang="en-US" sz="1400"/>
              <a:t>Christianity Founders - </a:t>
            </a:r>
            <a:endParaRPr lang="en-US" sz="1400">
              <a:hlinkClick r:id="rId4"/>
            </a:endParaRPr>
          </a:p>
          <a:p>
            <a:pPr marL="0" indent="0">
              <a:buNone/>
            </a:pPr>
            <a:r>
              <a:rPr lang="en-US" sz="1400">
                <a:hlinkClick r:id="rId4"/>
              </a:rPr>
              <a:t>https://www.religion-online.org/book/the-founder-of-christianity/</a:t>
            </a:r>
            <a:endParaRPr lang="en-US" sz="1400"/>
          </a:p>
          <a:p>
            <a:pPr marL="0" indent="0">
              <a:buNone/>
            </a:pPr>
            <a:r>
              <a:rPr lang="en-US" sz="1400">
                <a:hlinkClick r:id="rId5"/>
              </a:rPr>
              <a:t>https://www.huffpost.com/entry/who-founded-christianity_b_13821370</a:t>
            </a:r>
            <a:endParaRPr lang="en-US" sz="1400"/>
          </a:p>
          <a:p>
            <a:pPr marL="0" indent="0">
              <a:buNone/>
            </a:pPr>
            <a:r>
              <a:rPr lang="en-US" sz="1400"/>
              <a:t>Significant Dates - </a:t>
            </a:r>
            <a:endParaRPr lang="en-US" sz="1400">
              <a:hlinkClick r:id="rId6"/>
            </a:endParaRPr>
          </a:p>
          <a:p>
            <a:pPr marL="0" indent="0">
              <a:buNone/>
            </a:pPr>
            <a:r>
              <a:rPr lang="en-US" sz="1400">
                <a:hlinkClick r:id="rId6"/>
              </a:rPr>
              <a:t>https://www.bolton.ac.uk/Chaplaincy/Worldviews/Festivals/ChristianFestivals.aspx</a:t>
            </a:r>
            <a:endParaRPr lang="en-US" sz="1400"/>
          </a:p>
          <a:p>
            <a:pPr marL="0" indent="0">
              <a:buNone/>
            </a:pPr>
            <a:r>
              <a:rPr lang="en-US" sz="1400">
                <a:hlinkClick r:id="rId7"/>
              </a:rPr>
              <a:t>https://www.christianity.com/church/church-history/timeline-important-dates-in-ad-christian-history-11542876.html</a:t>
            </a:r>
            <a:endParaRPr lang="en-US" sz="1400"/>
          </a:p>
          <a:p>
            <a:pPr marL="0" indent="0">
              <a:buNone/>
            </a:pPr>
            <a:r>
              <a:rPr lang="en-US" sz="1400">
                <a:hlinkClick r:id="rId8"/>
              </a:rPr>
              <a:t>https://www.christianitytoday.com/history/issues/issue-28/important-events-in-church-history-christian-history.html</a:t>
            </a:r>
            <a:endParaRPr lang="en-US" sz="1400"/>
          </a:p>
          <a:p>
            <a:pPr marL="0"/>
            <a:endParaRPr lang="en-US" sz="1400"/>
          </a:p>
        </p:txBody>
      </p:sp>
    </p:spTree>
    <p:extLst>
      <p:ext uri="{BB962C8B-B14F-4D97-AF65-F5344CB8AC3E}">
        <p14:creationId xmlns:p14="http://schemas.microsoft.com/office/powerpoint/2010/main" val="237526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1">
            <a:extLst>
              <a:ext uri="{FF2B5EF4-FFF2-40B4-BE49-F238E27FC236}">
                <a16:creationId xmlns:a16="http://schemas.microsoft.com/office/drawing/2014/main" id="{463482DE-6BE3-418E-B88D-51150A39F896}"/>
              </a:ext>
            </a:extLst>
          </p:cNvPr>
          <p:cNvPicPr>
            <a:picLocks noChangeAspect="1"/>
          </p:cNvPicPr>
          <p:nvPr/>
        </p:nvPicPr>
        <p:blipFill rotWithShape="1">
          <a:blip r:embed="rId2"/>
          <a:srcRect l="5820" r="3271" b="9091"/>
          <a:stretch/>
        </p:blipFill>
        <p:spPr>
          <a:xfrm>
            <a:off x="20" y="10"/>
            <a:ext cx="12191980" cy="6857990"/>
          </a:xfrm>
          <a:prstGeom prst="rect">
            <a:avLst/>
          </a:prstGeom>
        </p:spPr>
      </p:pic>
      <p:sp>
        <p:nvSpPr>
          <p:cNvPr id="24"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1232F-B1B0-419B-97C3-A223D5BC4000}"/>
              </a:ext>
            </a:extLst>
          </p:cNvPr>
          <p:cNvSpPr>
            <a:spLocks noGrp="1"/>
          </p:cNvSpPr>
          <p:nvPr>
            <p:ph type="title"/>
          </p:nvPr>
        </p:nvSpPr>
        <p:spPr>
          <a:xfrm>
            <a:off x="594805" y="640263"/>
            <a:ext cx="3759240" cy="1344975"/>
          </a:xfrm>
        </p:spPr>
        <p:txBody>
          <a:bodyPr>
            <a:normAutofit/>
          </a:bodyPr>
          <a:lstStyle/>
          <a:p>
            <a:r>
              <a:rPr lang="en-GB" sz="4000"/>
              <a:t>Fundamental Beliefs</a:t>
            </a:r>
            <a:endParaRPr lang="en-AU" sz="4000"/>
          </a:p>
        </p:txBody>
      </p:sp>
      <p:sp>
        <p:nvSpPr>
          <p:cNvPr id="3" name="Content Placeholder 2">
            <a:extLst>
              <a:ext uri="{FF2B5EF4-FFF2-40B4-BE49-F238E27FC236}">
                <a16:creationId xmlns:a16="http://schemas.microsoft.com/office/drawing/2014/main" id="{AFC6FA52-8D31-4D35-86AB-2F02160DA951}"/>
              </a:ext>
            </a:extLst>
          </p:cNvPr>
          <p:cNvSpPr>
            <a:spLocks noGrp="1"/>
          </p:cNvSpPr>
          <p:nvPr>
            <p:ph idx="1"/>
          </p:nvPr>
        </p:nvSpPr>
        <p:spPr>
          <a:xfrm>
            <a:off x="594110" y="2121763"/>
            <a:ext cx="3764826" cy="3773010"/>
          </a:xfrm>
        </p:spPr>
        <p:txBody>
          <a:bodyPr vert="horz" lIns="91440" tIns="45720" rIns="91440" bIns="45720" rtlCol="0" anchor="t">
            <a:normAutofit/>
          </a:bodyPr>
          <a:lstStyle/>
          <a:p>
            <a:r>
              <a:rPr lang="en-AU" sz="1400">
                <a:latin typeface="Calibri Light"/>
                <a:ea typeface="+mn-lt"/>
                <a:cs typeface="+mn-lt"/>
              </a:rPr>
              <a:t>Love God.</a:t>
            </a:r>
            <a:endParaRPr lang="en-AU" sz="1400">
              <a:latin typeface="Calibri Light"/>
              <a:cs typeface="Calibri"/>
            </a:endParaRPr>
          </a:p>
          <a:p>
            <a:r>
              <a:rPr lang="en-AU" sz="1400">
                <a:latin typeface="Calibri Light"/>
                <a:ea typeface="+mn-lt"/>
                <a:cs typeface="+mn-lt"/>
              </a:rPr>
              <a:t>Love your </a:t>
            </a:r>
            <a:r>
              <a:rPr lang="en-AU" sz="1400" err="1">
                <a:latin typeface="Calibri Light"/>
                <a:ea typeface="+mn-lt"/>
                <a:cs typeface="+mn-lt"/>
              </a:rPr>
              <a:t>Neighbor</a:t>
            </a:r>
            <a:r>
              <a:rPr lang="en-AU" sz="1400">
                <a:latin typeface="Calibri Light"/>
                <a:ea typeface="+mn-lt"/>
                <a:cs typeface="+mn-lt"/>
              </a:rPr>
              <a:t> as yourself.</a:t>
            </a:r>
            <a:endParaRPr lang="en-AU" sz="1400">
              <a:latin typeface="Calibri Light"/>
              <a:cs typeface="Calibri Light"/>
            </a:endParaRPr>
          </a:p>
          <a:p>
            <a:r>
              <a:rPr lang="en-AU" sz="1400">
                <a:latin typeface="Calibri Light"/>
                <a:ea typeface="+mn-lt"/>
                <a:cs typeface="+mn-lt"/>
              </a:rPr>
              <a:t>Forgive others who have wronged you.</a:t>
            </a:r>
            <a:endParaRPr lang="en-AU" sz="1400">
              <a:latin typeface="Calibri Light"/>
              <a:cs typeface="Calibri Light"/>
            </a:endParaRPr>
          </a:p>
          <a:p>
            <a:r>
              <a:rPr lang="en-AU" sz="1400">
                <a:latin typeface="Calibri Light"/>
                <a:ea typeface="+mn-lt"/>
                <a:cs typeface="+mn-lt"/>
              </a:rPr>
              <a:t>Love your enemies.</a:t>
            </a:r>
            <a:endParaRPr lang="en-AU" sz="1400">
              <a:latin typeface="Calibri Light"/>
              <a:cs typeface="Calibri Light"/>
            </a:endParaRPr>
          </a:p>
          <a:p>
            <a:r>
              <a:rPr lang="en-AU" sz="1400">
                <a:latin typeface="Calibri Light"/>
                <a:ea typeface="+mn-lt"/>
                <a:cs typeface="+mn-lt"/>
              </a:rPr>
              <a:t>Ask God for forgiveness of your sins.</a:t>
            </a:r>
            <a:endParaRPr lang="en-AU" sz="1400">
              <a:latin typeface="Calibri Light"/>
              <a:cs typeface="Calibri Light"/>
            </a:endParaRPr>
          </a:p>
          <a:p>
            <a:r>
              <a:rPr lang="en-AU" sz="1400">
                <a:latin typeface="Calibri Light"/>
                <a:ea typeface="+mn-lt"/>
                <a:cs typeface="+mn-lt"/>
              </a:rPr>
              <a:t>Jesus is the Messiah and was given the authority to forgive others.</a:t>
            </a:r>
            <a:endParaRPr lang="en-AU" sz="1400">
              <a:latin typeface="Calibri Light"/>
              <a:cs typeface="Calibri Light"/>
            </a:endParaRPr>
          </a:p>
          <a:p>
            <a:r>
              <a:rPr lang="en-AU" sz="1400">
                <a:latin typeface="Calibri Light"/>
                <a:ea typeface="+mn-lt"/>
                <a:cs typeface="+mn-lt"/>
              </a:rPr>
              <a:t>Repentance of sins is essential.</a:t>
            </a:r>
            <a:endParaRPr lang="en-AU" sz="1400">
              <a:latin typeface="Calibri Light"/>
              <a:cs typeface="Calibri Light"/>
            </a:endParaRPr>
          </a:p>
          <a:p>
            <a:r>
              <a:rPr lang="en-AU" sz="1400">
                <a:latin typeface="Calibri Light"/>
                <a:ea typeface="+mn-lt"/>
                <a:cs typeface="+mn-lt"/>
              </a:rPr>
              <a:t>Don’t be hypocritical.</a:t>
            </a:r>
            <a:endParaRPr lang="en-AU" sz="1400">
              <a:latin typeface="Calibri Light"/>
              <a:cs typeface="Calibri Light"/>
            </a:endParaRPr>
          </a:p>
          <a:p>
            <a:r>
              <a:rPr lang="en-AU" sz="1400">
                <a:latin typeface="Calibri Light"/>
                <a:ea typeface="+mn-lt"/>
                <a:cs typeface="+mn-lt"/>
              </a:rPr>
              <a:t>Don’t judge others.</a:t>
            </a:r>
            <a:endParaRPr lang="en-AU" sz="1400">
              <a:latin typeface="Calibri Light"/>
              <a:cs typeface="Calibri Light"/>
            </a:endParaRPr>
          </a:p>
          <a:p>
            <a:r>
              <a:rPr lang="en-AU" sz="1400">
                <a:latin typeface="Calibri Light"/>
                <a:ea typeface="+mn-lt"/>
                <a:cs typeface="+mn-lt"/>
              </a:rPr>
              <a:t>The Kingdom of God is near. It’s not the rich and powerful—but the weak and poor—who will inherit this kingdom.</a:t>
            </a:r>
            <a:endParaRPr lang="en-AU" sz="1400">
              <a:latin typeface="Calibri Light"/>
              <a:cs typeface="Calibri Light"/>
            </a:endParaRPr>
          </a:p>
          <a:p>
            <a:endParaRPr lang="en-AU" sz="1400">
              <a:cs typeface="Calibri"/>
            </a:endParaRPr>
          </a:p>
        </p:txBody>
      </p:sp>
      <p:sp>
        <p:nvSpPr>
          <p:cNvPr id="7" name="TextBox 6">
            <a:extLst>
              <a:ext uri="{FF2B5EF4-FFF2-40B4-BE49-F238E27FC236}">
                <a16:creationId xmlns:a16="http://schemas.microsoft.com/office/drawing/2014/main" id="{CB444117-1B93-4988-AB5B-38AC705FBAE6}"/>
              </a:ext>
            </a:extLst>
          </p:cNvPr>
          <p:cNvSpPr txBox="1"/>
          <p:nvPr/>
        </p:nvSpPr>
        <p:spPr>
          <a:xfrm>
            <a:off x="-65651" y="-32008"/>
            <a:ext cx="805070" cy="261610"/>
          </a:xfrm>
          <a:prstGeom prst="rect">
            <a:avLst/>
          </a:prstGeom>
          <a:noFill/>
        </p:spPr>
        <p:txBody>
          <a:bodyPr wrap="square" rtlCol="0">
            <a:spAutoFit/>
          </a:bodyPr>
          <a:lstStyle/>
          <a:p>
            <a:pPr>
              <a:spcAft>
                <a:spcPts val="600"/>
              </a:spcAft>
            </a:pPr>
            <a:r>
              <a:rPr lang="en-GB" sz="1050">
                <a:solidFill>
                  <a:schemeClr val="bg1"/>
                </a:solidFill>
              </a:rPr>
              <a:t>Nick</a:t>
            </a:r>
            <a:endParaRPr lang="en-AU" sz="1050">
              <a:solidFill>
                <a:schemeClr val="bg1"/>
              </a:solidFill>
            </a:endParaRPr>
          </a:p>
        </p:txBody>
      </p:sp>
    </p:spTree>
    <p:extLst>
      <p:ext uri="{BB962C8B-B14F-4D97-AF65-F5344CB8AC3E}">
        <p14:creationId xmlns:p14="http://schemas.microsoft.com/office/powerpoint/2010/main" val="38539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42B711E-09CF-40D9-AD19-F8844AAF5830}"/>
              </a:ext>
            </a:extLst>
          </p:cNvPr>
          <p:cNvSpPr>
            <a:spLocks noGrp="1"/>
          </p:cNvSpPr>
          <p:nvPr>
            <p:ph type="title"/>
          </p:nvPr>
        </p:nvSpPr>
        <p:spPr>
          <a:xfrm>
            <a:off x="4097784" y="853180"/>
            <a:ext cx="4019107" cy="629979"/>
          </a:xfrm>
        </p:spPr>
        <p:txBody>
          <a:bodyPr anchor="b">
            <a:normAutofit/>
          </a:bodyPr>
          <a:lstStyle/>
          <a:p>
            <a:pPr algn="ctr"/>
            <a:r>
              <a:rPr lang="en-GB" sz="2800">
                <a:solidFill>
                  <a:schemeClr val="bg1">
                    <a:alpha val="60000"/>
                  </a:schemeClr>
                </a:solidFill>
              </a:rPr>
              <a:t>Major Events</a:t>
            </a:r>
            <a:endParaRPr lang="en-AU" sz="2800">
              <a:solidFill>
                <a:schemeClr val="bg1">
                  <a:alpha val="60000"/>
                </a:schemeClr>
              </a:solidFill>
            </a:endParaRPr>
          </a:p>
        </p:txBody>
      </p:sp>
      <p:pic>
        <p:nvPicPr>
          <p:cNvPr id="16" name="Picture 2" descr="Unlearned History: Why Do We Celebrate Christmas on December 25?">
            <a:extLst>
              <a:ext uri="{FF2B5EF4-FFF2-40B4-BE49-F238E27FC236}">
                <a16:creationId xmlns:a16="http://schemas.microsoft.com/office/drawing/2014/main" id="{E57E82A1-4E69-4F4E-B853-53C624390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86" r="27922" b="2"/>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94183548-21E1-4017-A4E3-73CD3A57A77A}"/>
              </a:ext>
            </a:extLst>
          </p:cNvPr>
          <p:cNvSpPr>
            <a:spLocks noGrp="1"/>
          </p:cNvSpPr>
          <p:nvPr>
            <p:ph idx="1"/>
          </p:nvPr>
        </p:nvSpPr>
        <p:spPr>
          <a:xfrm>
            <a:off x="3669283" y="1483159"/>
            <a:ext cx="2235938" cy="4231841"/>
          </a:xfrm>
        </p:spPr>
        <p:txBody>
          <a:bodyPr anchor="t">
            <a:normAutofit fontScale="32500" lnSpcReduction="20000"/>
          </a:bodyPr>
          <a:lstStyle/>
          <a:p>
            <a:pPr marL="0" indent="0" algn="ctr" rtl="0">
              <a:spcBef>
                <a:spcPts val="1000"/>
              </a:spcBef>
              <a:spcAft>
                <a:spcPts val="1000"/>
              </a:spcAft>
              <a:buNone/>
            </a:pPr>
            <a:r>
              <a:rPr lang="en-GB" sz="8000">
                <a:solidFill>
                  <a:schemeClr val="bg1"/>
                </a:solidFill>
              </a:rPr>
              <a:t>Christmas – </a:t>
            </a:r>
          </a:p>
          <a:p>
            <a:pPr marL="0" indent="0" algn="ctr">
              <a:spcAft>
                <a:spcPts val="1000"/>
              </a:spcAft>
              <a:buNone/>
            </a:pPr>
            <a:r>
              <a:rPr lang="en-GB" sz="4000" b="0" i="0" u="none" strike="noStrike">
                <a:solidFill>
                  <a:schemeClr val="bg1"/>
                </a:solidFill>
                <a:effectLst/>
                <a:latin typeface="Arial"/>
                <a:cs typeface="Arial"/>
              </a:rPr>
              <a:t>The 25th of December is the time when Western Christians celebrate the birth of Jesus who Christians believe to be both the </a:t>
            </a:r>
            <a:r>
              <a:rPr lang="en-GB" sz="4000">
                <a:solidFill>
                  <a:schemeClr val="bg1"/>
                </a:solidFill>
                <a:latin typeface="Arial"/>
                <a:cs typeface="Arial"/>
              </a:rPr>
              <a:t>Messiah  </a:t>
            </a:r>
            <a:r>
              <a:rPr lang="en-GB" sz="4000" b="0" i="0" u="none" strike="noStrike">
                <a:solidFill>
                  <a:schemeClr val="bg1"/>
                </a:solidFill>
                <a:effectLst/>
                <a:latin typeface="Arial"/>
                <a:cs typeface="Arial"/>
              </a:rPr>
              <a:t>and son of God</a:t>
            </a:r>
            <a:r>
              <a:rPr lang="en-GB" sz="4000">
                <a:solidFill>
                  <a:schemeClr val="bg1"/>
                </a:solidFill>
                <a:latin typeface="Arial"/>
                <a:cs typeface="Arial"/>
              </a:rPr>
              <a:t>.</a:t>
            </a:r>
            <a:r>
              <a:rPr lang="en-GB" sz="4000" b="0" i="0" u="none" strike="noStrike">
                <a:solidFill>
                  <a:schemeClr val="bg1"/>
                </a:solidFill>
                <a:effectLst/>
                <a:latin typeface="Arial"/>
                <a:cs typeface="Arial"/>
              </a:rPr>
              <a:t> Eastern Orthodox Christians celebrate the birth on the 7th January.</a:t>
            </a:r>
            <a:endParaRPr lang="en-GB" sz="4000" b="0">
              <a:solidFill>
                <a:schemeClr val="bg1"/>
              </a:solidFill>
              <a:effectLst/>
              <a:latin typeface="Calibri" panose="020F0502020204030204"/>
              <a:cs typeface="Calibri" panose="020F0502020204030204"/>
            </a:endParaRPr>
          </a:p>
          <a:p>
            <a:pPr marL="0" indent="0" algn="ctr" rtl="0">
              <a:spcBef>
                <a:spcPts val="1000"/>
              </a:spcBef>
              <a:spcAft>
                <a:spcPts val="1000"/>
              </a:spcAft>
              <a:buNone/>
            </a:pPr>
            <a:r>
              <a:rPr lang="en-GB" sz="4000" b="0" i="0" u="none" strike="noStrike">
                <a:solidFill>
                  <a:schemeClr val="bg1"/>
                </a:solidFill>
                <a:effectLst/>
                <a:latin typeface="Arial"/>
                <a:cs typeface="Arial"/>
              </a:rPr>
              <a:t>Jesus' birth or 'nativity' is described in the Bible, in the New Testament Gospels of Matthew and Luke. There is disagreement among Christians about the status of the accounts, some regarding them as describing theological truths but not historical ones. </a:t>
            </a:r>
            <a:endParaRPr lang="en-GB" sz="4000" b="0">
              <a:solidFill>
                <a:schemeClr val="bg1"/>
              </a:solidFill>
              <a:effectLst/>
              <a:latin typeface="Arial"/>
              <a:cs typeface="Arial"/>
            </a:endParaRPr>
          </a:p>
        </p:txBody>
      </p:sp>
      <p:pic>
        <p:nvPicPr>
          <p:cNvPr id="18" name="Picture 4" descr="Good Friday - Wikipedia">
            <a:extLst>
              <a:ext uri="{FF2B5EF4-FFF2-40B4-BE49-F238E27FC236}">
                <a16:creationId xmlns:a16="http://schemas.microsoft.com/office/drawing/2014/main" id="{CF4DCC66-D88A-4505-A781-A1C84A270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 r="4994"/>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4AAB482A-F64D-458A-8484-4480C5849701}"/>
              </a:ext>
            </a:extLst>
          </p:cNvPr>
          <p:cNvSpPr txBox="1">
            <a:spLocks/>
          </p:cNvSpPr>
          <p:nvPr/>
        </p:nvSpPr>
        <p:spPr>
          <a:xfrm>
            <a:off x="5962722" y="1483159"/>
            <a:ext cx="2525168" cy="435133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Font typeface="Arial" panose="020B0604020202020204" pitchFamily="34" charset="0"/>
              <a:buNone/>
            </a:pPr>
            <a:r>
              <a:rPr lang="en-GB" sz="3200">
                <a:solidFill>
                  <a:schemeClr val="bg1"/>
                </a:solidFill>
              </a:rPr>
              <a:t>Good Friday - </a:t>
            </a:r>
          </a:p>
          <a:p>
            <a:pPr marL="0" indent="0" algn="ctr">
              <a:spcAft>
                <a:spcPts val="1000"/>
              </a:spcAft>
              <a:buNone/>
            </a:pPr>
            <a:r>
              <a:rPr lang="en-GB" sz="2000" b="0" i="0" u="none" strike="noStrike">
                <a:solidFill>
                  <a:schemeClr val="bg1"/>
                </a:solidFill>
                <a:effectLst/>
                <a:latin typeface="Arial"/>
                <a:cs typeface="Arial"/>
              </a:rPr>
              <a:t>Good Friday, the Friday before Easter, the day on which Christians annually observe the commemoration of the Crucifixion of Jesus Christ. From the early days of Christianity, Good Friday was observed as a day of sorrow, penance, and fasting. Good Friday is celebrated on Friday, April 2, 2021.</a:t>
            </a:r>
            <a:r>
              <a:rPr lang="en-GB" sz="2000">
                <a:solidFill>
                  <a:schemeClr val="bg1"/>
                </a:solidFill>
                <a:latin typeface="Arial"/>
                <a:cs typeface="Arial"/>
              </a:rPr>
              <a:t> </a:t>
            </a:r>
            <a:endParaRPr lang="en-GB" sz="2000" b="0" i="0" u="none" strike="noStrike">
              <a:solidFill>
                <a:schemeClr val="bg1"/>
              </a:solidFill>
              <a:effectLst/>
              <a:latin typeface="Arial" panose="020B0604020202020204" pitchFamily="34" charset="0"/>
              <a:cs typeface="Arial"/>
            </a:endParaRPr>
          </a:p>
          <a:p>
            <a:pPr marL="0" indent="0" algn="ctr">
              <a:spcAft>
                <a:spcPts val="1000"/>
              </a:spcAft>
              <a:buNone/>
            </a:pPr>
            <a:r>
              <a:rPr lang="en-GB" sz="2000" b="0" i="0" u="none" strike="noStrike">
                <a:solidFill>
                  <a:schemeClr val="bg1"/>
                </a:solidFill>
                <a:effectLst/>
                <a:latin typeface="Arial"/>
                <a:cs typeface="Arial"/>
              </a:rPr>
              <a:t>It’s also followed by Easter, the day when Jesus was raised from the dead.</a:t>
            </a:r>
            <a:r>
              <a:rPr lang="en-GB" sz="2000">
                <a:solidFill>
                  <a:schemeClr val="bg1"/>
                </a:solidFill>
                <a:latin typeface="Arial"/>
                <a:cs typeface="Arial"/>
              </a:rPr>
              <a:t> </a:t>
            </a:r>
            <a:endParaRPr lang="en-GB" sz="2400">
              <a:solidFill>
                <a:schemeClr val="bg1"/>
              </a:solidFill>
            </a:endParaRPr>
          </a:p>
        </p:txBody>
      </p:sp>
      <p:sp>
        <p:nvSpPr>
          <p:cNvPr id="10" name="TextBox 9">
            <a:extLst>
              <a:ext uri="{FF2B5EF4-FFF2-40B4-BE49-F238E27FC236}">
                <a16:creationId xmlns:a16="http://schemas.microsoft.com/office/drawing/2014/main" id="{C4E029F4-5CF2-4335-AFC5-E97C434EB798}"/>
              </a:ext>
            </a:extLst>
          </p:cNvPr>
          <p:cNvSpPr txBox="1"/>
          <p:nvPr/>
        </p:nvSpPr>
        <p:spPr>
          <a:xfrm>
            <a:off x="-65651" y="-32008"/>
            <a:ext cx="805070" cy="261610"/>
          </a:xfrm>
          <a:prstGeom prst="rect">
            <a:avLst/>
          </a:prstGeom>
          <a:noFill/>
        </p:spPr>
        <p:txBody>
          <a:bodyPr wrap="square" rtlCol="0">
            <a:spAutoFit/>
          </a:bodyPr>
          <a:lstStyle/>
          <a:p>
            <a:pPr>
              <a:spcAft>
                <a:spcPts val="600"/>
              </a:spcAft>
            </a:pPr>
            <a:r>
              <a:rPr lang="en-GB" sz="1050">
                <a:solidFill>
                  <a:schemeClr val="bg1"/>
                </a:solidFill>
              </a:rPr>
              <a:t>Nick</a:t>
            </a:r>
            <a:endParaRPr lang="en-AU" sz="1050">
              <a:solidFill>
                <a:schemeClr val="bg1"/>
              </a:solidFill>
            </a:endParaRPr>
          </a:p>
        </p:txBody>
      </p:sp>
    </p:spTree>
    <p:extLst>
      <p:ext uri="{BB962C8B-B14F-4D97-AF65-F5344CB8AC3E}">
        <p14:creationId xmlns:p14="http://schemas.microsoft.com/office/powerpoint/2010/main" val="288233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B45D9C-5920-44FF-9F81-B3B9C7AAB8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33"/>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itle 1">
            <a:extLst>
              <a:ext uri="{FF2B5EF4-FFF2-40B4-BE49-F238E27FC236}">
                <a16:creationId xmlns:a16="http://schemas.microsoft.com/office/drawing/2014/main" id="{A96E927E-F58C-4BD0-A2D5-C35147ECCF61}"/>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Reasons for Events</a:t>
            </a:r>
          </a:p>
        </p:txBody>
      </p:sp>
      <p:sp>
        <p:nvSpPr>
          <p:cNvPr id="22" name="Content Placeholder 2">
            <a:extLst>
              <a:ext uri="{FF2B5EF4-FFF2-40B4-BE49-F238E27FC236}">
                <a16:creationId xmlns:a16="http://schemas.microsoft.com/office/drawing/2014/main" id="{1F0E4C9F-288A-413C-9267-2BA033F30B71}"/>
              </a:ext>
            </a:extLst>
          </p:cNvPr>
          <p:cNvSpPr txBox="1">
            <a:spLocks/>
          </p:cNvSpPr>
          <p:nvPr/>
        </p:nvSpPr>
        <p:spPr>
          <a:xfrm>
            <a:off x="129542" y="4782522"/>
            <a:ext cx="5072618" cy="124924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1400"/>
              <a:t>Christmas – </a:t>
            </a:r>
          </a:p>
          <a:p>
            <a:pPr marL="0" indent="0">
              <a:spcAft>
                <a:spcPts val="1000"/>
              </a:spcAft>
              <a:buNone/>
            </a:pPr>
            <a:r>
              <a:rPr lang="en-US" sz="1400"/>
              <a:t>Christmas is celebrated to remember the birth of Jesus Christ, who Christians believe is the Son of God. The name 'Christmas' comes from the Mass of Christ (or Jesus). A Mass service (which is sometimes called Communion or Eucharist) is where Christians remember that Jesus died for us and then came back to life.</a:t>
            </a:r>
          </a:p>
          <a:p>
            <a:endParaRPr lang="en-US" sz="1400"/>
          </a:p>
        </p:txBody>
      </p:sp>
      <p:sp>
        <p:nvSpPr>
          <p:cNvPr id="24" name="Content Placeholder 2">
            <a:extLst>
              <a:ext uri="{FF2B5EF4-FFF2-40B4-BE49-F238E27FC236}">
                <a16:creationId xmlns:a16="http://schemas.microsoft.com/office/drawing/2014/main" id="{42D25F20-268A-406E-B0FD-9D87EBC3CB78}"/>
              </a:ext>
            </a:extLst>
          </p:cNvPr>
          <p:cNvSpPr txBox="1">
            <a:spLocks/>
          </p:cNvSpPr>
          <p:nvPr/>
        </p:nvSpPr>
        <p:spPr>
          <a:xfrm>
            <a:off x="5327084" y="4782522"/>
            <a:ext cx="5353797" cy="12649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1200"/>
              <a:t>Good Friday - </a:t>
            </a:r>
            <a:endParaRPr lang="en-GB" sz="1200">
              <a:cs typeface="Calibri"/>
            </a:endParaRPr>
          </a:p>
          <a:p>
            <a:pPr marL="0" indent="0">
              <a:spcAft>
                <a:spcPts val="1000"/>
              </a:spcAft>
              <a:buNone/>
            </a:pPr>
            <a:r>
              <a:rPr lang="en-GB" sz="1200" b="0" i="0" u="none" strike="noStrike">
                <a:effectLst/>
                <a:cs typeface="Arial"/>
              </a:rPr>
              <a:t>Despite its name, Good Friday is a day for </a:t>
            </a:r>
            <a:r>
              <a:rPr lang="en-GB" sz="1200" b="0" i="0" u="none" strike="noStrike" err="1">
                <a:effectLst/>
                <a:cs typeface="Arial"/>
              </a:rPr>
              <a:t>somber</a:t>
            </a:r>
            <a:r>
              <a:rPr lang="en-GB" sz="1200" b="0" i="0" u="none" strike="noStrike">
                <a:effectLst/>
                <a:cs typeface="Arial"/>
              </a:rPr>
              <a:t> reflection. Each Friday before Easter, Christians solemnly </a:t>
            </a:r>
            <a:r>
              <a:rPr lang="en-GB" sz="1200" b="0" i="0" u="none" strike="noStrike" err="1">
                <a:effectLst/>
                <a:cs typeface="Arial"/>
              </a:rPr>
              <a:t>honor</a:t>
            </a:r>
            <a:r>
              <a:rPr lang="en-GB" sz="1200" b="0" i="0" u="none" strike="noStrike">
                <a:effectLst/>
                <a:cs typeface="Arial"/>
              </a:rPr>
              <a:t> the way Jesus suffered and died for their sins. They might attend a service that recounts Jesus’s painful crucifixion, and some even refrain from eating to show their sorrow.</a:t>
            </a:r>
            <a:endParaRPr lang="en-GB" sz="1200" b="0">
              <a:effectLst/>
              <a:cs typeface="Arial"/>
            </a:endParaRPr>
          </a:p>
          <a:p>
            <a:pPr marL="0" indent="0">
              <a:buNone/>
            </a:pPr>
            <a:endParaRPr lang="en-GB" sz="1200">
              <a:cs typeface="Calibri"/>
            </a:endParaRPr>
          </a:p>
        </p:txBody>
      </p:sp>
      <p:sp>
        <p:nvSpPr>
          <p:cNvPr id="10" name="TextBox 9">
            <a:extLst>
              <a:ext uri="{FF2B5EF4-FFF2-40B4-BE49-F238E27FC236}">
                <a16:creationId xmlns:a16="http://schemas.microsoft.com/office/drawing/2014/main" id="{CE698D6B-59E3-4518-B935-894CAC5E9AF6}"/>
              </a:ext>
            </a:extLst>
          </p:cNvPr>
          <p:cNvSpPr txBox="1"/>
          <p:nvPr/>
        </p:nvSpPr>
        <p:spPr>
          <a:xfrm>
            <a:off x="-65651" y="-32008"/>
            <a:ext cx="805070" cy="261610"/>
          </a:xfrm>
          <a:prstGeom prst="rect">
            <a:avLst/>
          </a:prstGeom>
          <a:noFill/>
        </p:spPr>
        <p:txBody>
          <a:bodyPr wrap="square" rtlCol="0">
            <a:spAutoFit/>
          </a:bodyPr>
          <a:lstStyle/>
          <a:p>
            <a:pPr>
              <a:spcAft>
                <a:spcPts val="600"/>
              </a:spcAft>
            </a:pPr>
            <a:r>
              <a:rPr lang="en-GB" sz="1050"/>
              <a:t>Nick</a:t>
            </a:r>
            <a:endParaRPr lang="en-AU" sz="1050"/>
          </a:p>
        </p:txBody>
      </p:sp>
    </p:spTree>
    <p:extLst>
      <p:ext uri="{BB962C8B-B14F-4D97-AF65-F5344CB8AC3E}">
        <p14:creationId xmlns:p14="http://schemas.microsoft.com/office/powerpoint/2010/main" val="1202235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10">
        <p:sndAc>
          <p:stSnd>
            <p:snd r:embed="rId2" name="drumroll.wav"/>
          </p:stSnd>
        </p:sndAc>
      </p:transition>
    </mc:Choice>
    <mc:Fallback xmlns="">
      <p:transition advTm="10">
        <p:sndAc>
          <p:stSnd>
            <p:snd r:embed="rId4" name="drumroll.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B940F7ED-6194-41D2-B1C1-07F7FED20F3E}"/>
              </a:ext>
            </a:extLst>
          </p:cNvPr>
          <p:cNvPicPr>
            <a:picLocks noChangeAspect="1"/>
          </p:cNvPicPr>
          <p:nvPr/>
        </p:nvPicPr>
        <p:blipFill rotWithShape="1">
          <a:blip r:embed="rId2"/>
          <a:srcRect t="30933" r="9091" b="88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7803444-238F-4E44-81D5-C5A16295733F}"/>
              </a:ext>
            </a:extLst>
          </p:cNvPr>
          <p:cNvSpPr>
            <a:spLocks noGrp="1"/>
          </p:cNvSpPr>
          <p:nvPr>
            <p:ph type="title"/>
          </p:nvPr>
        </p:nvSpPr>
        <p:spPr>
          <a:xfrm>
            <a:off x="594805" y="640263"/>
            <a:ext cx="3759240" cy="1344975"/>
          </a:xfrm>
        </p:spPr>
        <p:txBody>
          <a:bodyPr>
            <a:normAutofit fontScale="90000"/>
          </a:bodyPr>
          <a:lstStyle/>
          <a:p>
            <a:r>
              <a:rPr lang="en-AU" sz="3100">
                <a:cs typeface="Calibri Light"/>
              </a:rPr>
              <a:t>Why &amp; How Christianity was Formed</a:t>
            </a:r>
            <a:endParaRPr lang="en-AU" sz="3100"/>
          </a:p>
        </p:txBody>
      </p:sp>
      <p:sp>
        <p:nvSpPr>
          <p:cNvPr id="6" name="Content Placeholder 5">
            <a:extLst>
              <a:ext uri="{FF2B5EF4-FFF2-40B4-BE49-F238E27FC236}">
                <a16:creationId xmlns:a16="http://schemas.microsoft.com/office/drawing/2014/main" id="{B4F34358-0704-424D-AC8E-F19ABD2AB36B}"/>
              </a:ext>
            </a:extLst>
          </p:cNvPr>
          <p:cNvSpPr>
            <a:spLocks noGrp="1"/>
          </p:cNvSpPr>
          <p:nvPr>
            <p:ph idx="1"/>
          </p:nvPr>
        </p:nvSpPr>
        <p:spPr>
          <a:xfrm>
            <a:off x="594110" y="2121763"/>
            <a:ext cx="3764826" cy="3773010"/>
          </a:xfrm>
        </p:spPr>
        <p:txBody>
          <a:bodyPr vert="horz" lIns="91440" tIns="45720" rIns="91440" bIns="45720" rtlCol="0" anchor="t">
            <a:normAutofit/>
          </a:bodyPr>
          <a:lstStyle/>
          <a:p>
            <a:pPr marL="0" indent="0">
              <a:buNone/>
            </a:pPr>
            <a:r>
              <a:rPr lang="en-AU" sz="1300">
                <a:ea typeface="+mn-lt"/>
                <a:cs typeface="+mn-lt"/>
              </a:rPr>
              <a:t>Christianity began in the 1st century AD after Jesus died and was claimed to be resurrected, as a small group of Jewish people in Judea, but quickly spread throughout the Roman empire. Despite early persecution of Christians, it later became the state religion. </a:t>
            </a:r>
          </a:p>
          <a:p>
            <a:pPr marL="0" indent="0">
              <a:buNone/>
            </a:pPr>
            <a:endParaRPr lang="en-AU" sz="1300">
              <a:ea typeface="+mn-lt"/>
              <a:cs typeface="+mn-lt"/>
            </a:endParaRPr>
          </a:p>
          <a:p>
            <a:pPr marL="0" indent="0">
              <a:buNone/>
            </a:pPr>
            <a:r>
              <a:rPr lang="en-AU" sz="1300">
                <a:ea typeface="+mn-lt"/>
                <a:cs typeface="+mn-lt"/>
              </a:rPr>
              <a:t>Christianity kept many practices from Jewish tradition. Christianity thought the Jewish scriptures to be sacred and used mostly the Septuagint translation of the Torah (the first five books of the Old Testament), the Hebrew Prophets and Writings (the rest of the Old Testament books) and added other texts as the New Testament. Christians professed Jesus to be the God of Israel, having taken human form, and considered Jesus to be the Messiah (Christ) who had been prophesied about in the Old Testament and so was expected by the people of Israel.</a:t>
            </a:r>
            <a:endParaRPr lang="en-AU" sz="1300">
              <a:cs typeface="Calibri" panose="020F0502020204030204"/>
            </a:endParaRPr>
          </a:p>
        </p:txBody>
      </p:sp>
      <p:sp>
        <p:nvSpPr>
          <p:cNvPr id="7" name="TextBox 6">
            <a:extLst>
              <a:ext uri="{FF2B5EF4-FFF2-40B4-BE49-F238E27FC236}">
                <a16:creationId xmlns:a16="http://schemas.microsoft.com/office/drawing/2014/main" id="{58505AF7-653D-4529-B4E9-CC01B8F4A000}"/>
              </a:ext>
            </a:extLst>
          </p:cNvPr>
          <p:cNvSpPr txBox="1"/>
          <p:nvPr/>
        </p:nvSpPr>
        <p:spPr>
          <a:xfrm>
            <a:off x="-65651" y="-32008"/>
            <a:ext cx="805070" cy="261610"/>
          </a:xfrm>
          <a:prstGeom prst="rect">
            <a:avLst/>
          </a:prstGeom>
          <a:noFill/>
        </p:spPr>
        <p:txBody>
          <a:bodyPr wrap="square" rtlCol="0">
            <a:spAutoFit/>
          </a:bodyPr>
          <a:lstStyle/>
          <a:p>
            <a:r>
              <a:rPr lang="en-GB" sz="1050">
                <a:solidFill>
                  <a:schemeClr val="bg1"/>
                </a:solidFill>
              </a:rPr>
              <a:t>Nick</a:t>
            </a:r>
            <a:endParaRPr lang="en-AU" sz="1050">
              <a:solidFill>
                <a:schemeClr val="bg1"/>
              </a:solidFill>
            </a:endParaRPr>
          </a:p>
        </p:txBody>
      </p:sp>
    </p:spTree>
    <p:extLst>
      <p:ext uri="{BB962C8B-B14F-4D97-AF65-F5344CB8AC3E}">
        <p14:creationId xmlns:p14="http://schemas.microsoft.com/office/powerpoint/2010/main" val="266984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C0A3D09-AAB1-48AE-97D2-05F675E8137F}"/>
              </a:ext>
            </a:extLst>
          </p:cNvPr>
          <p:cNvPicPr>
            <a:picLocks noChangeAspect="1"/>
          </p:cNvPicPr>
          <p:nvPr/>
        </p:nvPicPr>
        <p:blipFill rotWithShape="1">
          <a:blip r:embed="rId2"/>
          <a:srcRect t="31739" r="3954" b="17736"/>
          <a:stretch/>
        </p:blipFill>
        <p:spPr>
          <a:xfrm>
            <a:off x="3522469" y="10"/>
            <a:ext cx="8669532" cy="6857990"/>
          </a:xfrm>
          <a:prstGeom prst="rect">
            <a:avLst/>
          </a:prstGeom>
        </p:spPr>
      </p:pic>
      <p:sp>
        <p:nvSpPr>
          <p:cNvPr id="10"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5B2D0-1B7F-4DC6-8F32-9032BA3E532B}"/>
              </a:ext>
            </a:extLst>
          </p:cNvPr>
          <p:cNvSpPr>
            <a:spLocks noGrp="1"/>
          </p:cNvSpPr>
          <p:nvPr>
            <p:ph type="title"/>
          </p:nvPr>
        </p:nvSpPr>
        <p:spPr>
          <a:xfrm>
            <a:off x="371094" y="1161288"/>
            <a:ext cx="3438144" cy="1124712"/>
          </a:xfrm>
        </p:spPr>
        <p:txBody>
          <a:bodyPr anchor="b">
            <a:normAutofit/>
          </a:bodyPr>
          <a:lstStyle/>
          <a:p>
            <a:r>
              <a:rPr lang="en-GB" sz="2800">
                <a:cs typeface="Calibri Light"/>
              </a:rPr>
              <a:t>Unusual facts</a:t>
            </a:r>
            <a:endParaRPr lang="en-GB"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ontent Placeholder 19">
            <a:extLst>
              <a:ext uri="{FF2B5EF4-FFF2-40B4-BE49-F238E27FC236}">
                <a16:creationId xmlns:a16="http://schemas.microsoft.com/office/drawing/2014/main" id="{18D0AA24-D6D7-4CB7-9BBC-A2E4B4EC80EF}"/>
              </a:ext>
            </a:extLst>
          </p:cNvPr>
          <p:cNvGraphicFramePr>
            <a:graphicFrameLocks noGrp="1"/>
          </p:cNvGraphicFramePr>
          <p:nvPr>
            <p:ph idx="1"/>
            <p:extLst>
              <p:ext uri="{D42A27DB-BD31-4B8C-83A1-F6EECF244321}">
                <p14:modId xmlns:p14="http://schemas.microsoft.com/office/powerpoint/2010/main" val="1143925247"/>
              </p:ext>
            </p:extLst>
          </p:nvPr>
        </p:nvGraphicFramePr>
        <p:xfrm>
          <a:off x="371094" y="2171715"/>
          <a:ext cx="6371886" cy="3983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6B389373-25A7-46C0-97A4-260ABB887116}"/>
              </a:ext>
            </a:extLst>
          </p:cNvPr>
          <p:cNvSpPr txBox="1">
            <a:spLocks/>
          </p:cNvSpPr>
          <p:nvPr/>
        </p:nvSpPr>
        <p:spPr>
          <a:xfrm>
            <a:off x="160185" y="2444337"/>
            <a:ext cx="6997425" cy="42809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ea typeface="+mn-lt"/>
                <a:cs typeface="+mn-lt"/>
              </a:rPr>
              <a:t>There are more than 2.4 billion Christians worldwide, which makes Christianity the largest religion in the world.</a:t>
            </a:r>
          </a:p>
          <a:p>
            <a:r>
              <a:rPr lang="en-GB" sz="1600">
                <a:cs typeface="Calibri"/>
              </a:rPr>
              <a:t>Christianity uses Sunday as their holy day for other religions such as Muslims who's holy day is Friday.</a:t>
            </a:r>
          </a:p>
          <a:p>
            <a:r>
              <a:rPr lang="en-GB" sz="1600">
                <a:cs typeface="Calibri"/>
              </a:rPr>
              <a:t>Since </a:t>
            </a:r>
            <a:r>
              <a:rPr lang="en-GB" sz="1600">
                <a:ea typeface="+mn-lt"/>
                <a:cs typeface="+mn-lt"/>
              </a:rPr>
              <a:t>the first printed Bible, the Holy book of Christianity has spread worldwide, and it consistently ranks as the most popular book in many countries around the world. An estimated 100 million Bibles are sold each year.</a:t>
            </a:r>
          </a:p>
          <a:p>
            <a:r>
              <a:rPr lang="en-GB" sz="1600">
                <a:ea typeface="+mn-lt"/>
                <a:cs typeface="+mn-lt"/>
              </a:rPr>
              <a:t>Christianity has the same god as Judaism and Islam. They all stem from the same origins of Abraham, and it’s known as one of the Abrahamic religions. </a:t>
            </a:r>
          </a:p>
          <a:p>
            <a:r>
              <a:rPr lang="en-GB" sz="1600">
                <a:ea typeface="+mn-lt"/>
                <a:cs typeface="+mn-lt"/>
              </a:rPr>
              <a:t>Every Christian should be baptized to cleanse your soul and become free of your original sin. Since the sin of Adam and Eve, the first people who ate from the tree of knowledge in the Garden of Eden, every human has inherited their sin. </a:t>
            </a:r>
          </a:p>
          <a:p>
            <a:r>
              <a:rPr lang="en-GB" sz="1600">
                <a:ea typeface="+mn-lt"/>
                <a:cs typeface="+mn-lt"/>
              </a:rPr>
              <a:t>More than 70 million people have been killed for their Christian faith</a:t>
            </a:r>
            <a:endParaRPr lang="en-GB" sz="1600">
              <a:cs typeface="Calibri"/>
            </a:endParaRPr>
          </a:p>
          <a:p>
            <a:r>
              <a:rPr lang="en-GB" sz="1600">
                <a:ea typeface="+mn-lt"/>
                <a:cs typeface="+mn-lt"/>
              </a:rPr>
              <a:t>The Church murdered and persecuted godless and non-Christian people during the holy inquisition</a:t>
            </a:r>
            <a:endParaRPr lang="en-GB" sz="1600">
              <a:cs typeface="Calibri"/>
            </a:endParaRPr>
          </a:p>
          <a:p>
            <a:endParaRPr lang="en-GB" sz="1600">
              <a:cs typeface="Calibri"/>
            </a:endParaRPr>
          </a:p>
        </p:txBody>
      </p:sp>
      <p:sp>
        <p:nvSpPr>
          <p:cNvPr id="11" name="TextBox 10">
            <a:extLst>
              <a:ext uri="{FF2B5EF4-FFF2-40B4-BE49-F238E27FC236}">
                <a16:creationId xmlns:a16="http://schemas.microsoft.com/office/drawing/2014/main" id="{8B79529C-277B-4C52-B2D3-C6F9C6F3922A}"/>
              </a:ext>
            </a:extLst>
          </p:cNvPr>
          <p:cNvSpPr txBox="1"/>
          <p:nvPr/>
        </p:nvSpPr>
        <p:spPr>
          <a:xfrm>
            <a:off x="-65651" y="-32008"/>
            <a:ext cx="805070" cy="261610"/>
          </a:xfrm>
          <a:prstGeom prst="rect">
            <a:avLst/>
          </a:prstGeom>
          <a:noFill/>
        </p:spPr>
        <p:txBody>
          <a:bodyPr wrap="square" rtlCol="0">
            <a:spAutoFit/>
          </a:bodyPr>
          <a:lstStyle/>
          <a:p>
            <a:r>
              <a:rPr lang="en-GB" sz="1050"/>
              <a:t>Daniel</a:t>
            </a:r>
            <a:endParaRPr lang="en-AU" sz="1050"/>
          </a:p>
        </p:txBody>
      </p:sp>
    </p:spTree>
    <p:extLst>
      <p:ext uri="{BB962C8B-B14F-4D97-AF65-F5344CB8AC3E}">
        <p14:creationId xmlns:p14="http://schemas.microsoft.com/office/powerpoint/2010/main" val="17219215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ristian worldview traditions - RE:ONLINE">
            <a:extLst>
              <a:ext uri="{FF2B5EF4-FFF2-40B4-BE49-F238E27FC236}">
                <a16:creationId xmlns:a16="http://schemas.microsoft.com/office/drawing/2014/main" id="{F1FBC84C-55B7-441E-A606-EF61B746998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557" r="31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134F1B-9528-3044-9CE1-A9CE6E54585D}"/>
              </a:ext>
            </a:extLst>
          </p:cNvPr>
          <p:cNvSpPr>
            <a:spLocks noGrp="1"/>
          </p:cNvSpPr>
          <p:nvPr>
            <p:ph type="title"/>
          </p:nvPr>
        </p:nvSpPr>
        <p:spPr>
          <a:xfrm>
            <a:off x="838201" y="1065862"/>
            <a:ext cx="3313164" cy="4726276"/>
          </a:xfrm>
        </p:spPr>
        <p:txBody>
          <a:bodyPr>
            <a:normAutofit/>
          </a:bodyPr>
          <a:lstStyle/>
          <a:p>
            <a:pPr algn="r"/>
            <a:r>
              <a:rPr lang="en-AU" sz="4000">
                <a:solidFill>
                  <a:srgbClr val="FFFFFF"/>
                </a:solidFill>
              </a:rPr>
              <a:t>Christianity’s founders </a:t>
            </a:r>
            <a:endParaRPr lang="en-US" sz="4000">
              <a:solidFill>
                <a:srgbClr val="FFFFFF"/>
              </a:solidFill>
            </a:endParaRP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A39432-A680-E745-8B68-F385B0B1AD9E}"/>
              </a:ext>
            </a:extLst>
          </p:cNvPr>
          <p:cNvSpPr>
            <a:spLocks noGrp="1"/>
          </p:cNvSpPr>
          <p:nvPr>
            <p:ph idx="1"/>
          </p:nvPr>
        </p:nvSpPr>
        <p:spPr>
          <a:xfrm>
            <a:off x="5155379" y="1065862"/>
            <a:ext cx="5744685" cy="4726276"/>
          </a:xfrm>
        </p:spPr>
        <p:txBody>
          <a:bodyPr anchor="ctr">
            <a:normAutofit/>
          </a:bodyPr>
          <a:lstStyle/>
          <a:p>
            <a:r>
              <a:rPr lang="en-AU" sz="2000">
                <a:solidFill>
                  <a:srgbClr val="FFFFFF"/>
                </a:solidFill>
              </a:rPr>
              <a:t>The founder of Christianity is very uncertain some will say that it was Jesus while others will say Paul, it’s very undecided overall as it’s hard to say if what Jesus was preaching is really Christianity  and not Judaism. Nowhere in the New Testament does Jesus or Paul say  state that they are rejecting Judaism and  what they  preach could be seen as Judaism, Christianity or something else entirely so who are the founders of Christianity? Really it’s subjective and there isn’t a definitive answer according to most.</a:t>
            </a:r>
            <a:endParaRPr lang="en-US" sz="2000">
              <a:solidFill>
                <a:srgbClr val="FFFFFF"/>
              </a:solidFill>
            </a:endParaRPr>
          </a:p>
        </p:txBody>
      </p:sp>
      <p:sp>
        <p:nvSpPr>
          <p:cNvPr id="8" name="TextBox 7">
            <a:extLst>
              <a:ext uri="{FF2B5EF4-FFF2-40B4-BE49-F238E27FC236}">
                <a16:creationId xmlns:a16="http://schemas.microsoft.com/office/drawing/2014/main" id="{D748A260-8CE5-40FD-B163-92AF2084C4D9}"/>
              </a:ext>
            </a:extLst>
          </p:cNvPr>
          <p:cNvSpPr txBox="1"/>
          <p:nvPr/>
        </p:nvSpPr>
        <p:spPr>
          <a:xfrm>
            <a:off x="-65651" y="-32008"/>
            <a:ext cx="805070" cy="261610"/>
          </a:xfrm>
          <a:prstGeom prst="rect">
            <a:avLst/>
          </a:prstGeom>
          <a:noFill/>
        </p:spPr>
        <p:txBody>
          <a:bodyPr wrap="square" rtlCol="0">
            <a:spAutoFit/>
          </a:bodyPr>
          <a:lstStyle/>
          <a:p>
            <a:r>
              <a:rPr lang="en-GB" sz="1050"/>
              <a:t>Daniel</a:t>
            </a:r>
            <a:endParaRPr lang="en-AU" sz="1050"/>
          </a:p>
        </p:txBody>
      </p:sp>
    </p:spTree>
    <p:extLst>
      <p:ext uri="{BB962C8B-B14F-4D97-AF65-F5344CB8AC3E}">
        <p14:creationId xmlns:p14="http://schemas.microsoft.com/office/powerpoint/2010/main" val="23577898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A25AFA8-0C6E-4669-9A20-F0362F0D8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9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80848-9A4A-9848-ACD5-EE0C26C99E00}"/>
              </a:ext>
            </a:extLst>
          </p:cNvPr>
          <p:cNvSpPr>
            <a:spLocks noGrp="1"/>
          </p:cNvSpPr>
          <p:nvPr>
            <p:ph type="title"/>
          </p:nvPr>
        </p:nvSpPr>
        <p:spPr>
          <a:xfrm>
            <a:off x="371094" y="1161288"/>
            <a:ext cx="3438144" cy="1124712"/>
          </a:xfrm>
        </p:spPr>
        <p:txBody>
          <a:bodyPr anchor="b">
            <a:normAutofit/>
          </a:bodyPr>
          <a:lstStyle/>
          <a:p>
            <a:r>
              <a:rPr lang="en-AU" sz="2800"/>
              <a:t>Significant dates</a:t>
            </a:r>
            <a:endParaRPr lang="en-US" sz="280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2684AE-C689-9345-96C0-0CFD572FC814}"/>
              </a:ext>
            </a:extLst>
          </p:cNvPr>
          <p:cNvSpPr>
            <a:spLocks noGrp="1"/>
          </p:cNvSpPr>
          <p:nvPr>
            <p:ph idx="1"/>
          </p:nvPr>
        </p:nvSpPr>
        <p:spPr>
          <a:xfrm>
            <a:off x="371094" y="2718054"/>
            <a:ext cx="3438906" cy="3207258"/>
          </a:xfrm>
        </p:spPr>
        <p:txBody>
          <a:bodyPr anchor="t">
            <a:normAutofit lnSpcReduction="10000"/>
          </a:bodyPr>
          <a:lstStyle/>
          <a:p>
            <a:r>
              <a:rPr lang="en-AU" sz="1400"/>
              <a:t>Christmas: Christmas is of course the day Jesus our saviour  was born this is a very significant date fir Christian’s it’s very highly celebrated within most of not all Christian households.</a:t>
            </a:r>
          </a:p>
          <a:p>
            <a:endParaRPr lang="en-AU" sz="1400"/>
          </a:p>
          <a:p>
            <a:r>
              <a:rPr lang="en-AU" sz="1400"/>
              <a:t> All saints day: </a:t>
            </a:r>
            <a:r>
              <a:rPr lang="en-AU" sz="1400" b="0" i="0" u="none" strike="noStrike">
                <a:effectLst/>
              </a:rPr>
              <a:t>All Saints' Day, also called All Hallows' Day,w21` Hallowmas, or Feast of All Saints, in the Christian church, a day commemorating all the saints of the church, both known and unknown, who have attained heaven</a:t>
            </a:r>
          </a:p>
          <a:p>
            <a:r>
              <a:rPr lang="en-AU" sz="1400"/>
              <a:t>Ascension day: ascension day is the Thursday forty days after Easter, where Christian’s celebrate the ascension of Christ into heaven.</a:t>
            </a:r>
          </a:p>
          <a:p>
            <a:endParaRPr lang="en-US" sz="1200"/>
          </a:p>
        </p:txBody>
      </p:sp>
      <p:sp>
        <p:nvSpPr>
          <p:cNvPr id="11" name="TextBox 10">
            <a:extLst>
              <a:ext uri="{FF2B5EF4-FFF2-40B4-BE49-F238E27FC236}">
                <a16:creationId xmlns:a16="http://schemas.microsoft.com/office/drawing/2014/main" id="{FC77A580-424C-4CEE-86C3-6FE754A4B06D}"/>
              </a:ext>
            </a:extLst>
          </p:cNvPr>
          <p:cNvSpPr txBox="1"/>
          <p:nvPr/>
        </p:nvSpPr>
        <p:spPr>
          <a:xfrm>
            <a:off x="-65651" y="-32008"/>
            <a:ext cx="805070" cy="261610"/>
          </a:xfrm>
          <a:prstGeom prst="rect">
            <a:avLst/>
          </a:prstGeom>
          <a:noFill/>
        </p:spPr>
        <p:txBody>
          <a:bodyPr wrap="square" rtlCol="0">
            <a:spAutoFit/>
          </a:bodyPr>
          <a:lstStyle/>
          <a:p>
            <a:r>
              <a:rPr lang="en-GB" sz="1050"/>
              <a:t>Daniel</a:t>
            </a:r>
            <a:endParaRPr lang="en-AU" sz="1050"/>
          </a:p>
        </p:txBody>
      </p:sp>
    </p:spTree>
    <p:extLst>
      <p:ext uri="{BB962C8B-B14F-4D97-AF65-F5344CB8AC3E}">
        <p14:creationId xmlns:p14="http://schemas.microsoft.com/office/powerpoint/2010/main" val="27829258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F143-EB48-404E-98B5-27E3864DB0D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Bibliography</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Logo, icon&#10;&#10;Description automatically generated">
            <a:extLst>
              <a:ext uri="{FF2B5EF4-FFF2-40B4-BE49-F238E27FC236}">
                <a16:creationId xmlns:a16="http://schemas.microsoft.com/office/drawing/2014/main" id="{F5465206-7110-4537-988A-6D5F5C03F1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26" r="1" b="1"/>
          <a:stretch/>
        </p:blipFill>
        <p:spPr>
          <a:xfrm>
            <a:off x="79778" y="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799575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44260EFE272444BA5E7610BA985874" ma:contentTypeVersion="8" ma:contentTypeDescription="Create a new document." ma:contentTypeScope="" ma:versionID="3bb15a535894392143f6b6d59f89176c">
  <xsd:schema xmlns:xsd="http://www.w3.org/2001/XMLSchema" xmlns:xs="http://www.w3.org/2001/XMLSchema" xmlns:p="http://schemas.microsoft.com/office/2006/metadata/properties" xmlns:ns3="0f2de44e-5aeb-48b1-be99-7d13ecec18fb" xmlns:ns4="fb601557-e30e-4379-9d80-d08b29ee7247" targetNamespace="http://schemas.microsoft.com/office/2006/metadata/properties" ma:root="true" ma:fieldsID="0559caa4af9384fd6ff521ed131b5395" ns3:_="" ns4:_="">
    <xsd:import namespace="0f2de44e-5aeb-48b1-be99-7d13ecec18fb"/>
    <xsd:import namespace="fb601557-e30e-4379-9d80-d08b29ee72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de44e-5aeb-48b1-be99-7d13ecec1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01557-e30e-4379-9d80-d08b29ee72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4975A7-C3B0-4195-8505-2C1DC0B9CF2C}">
  <ds:schemaRefs>
    <ds:schemaRef ds:uri="0f2de44e-5aeb-48b1-be99-7d13ecec18fb"/>
    <ds:schemaRef ds:uri="fb601557-e30e-4379-9d80-d08b29ee72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9525B7B8-5C01-4FDB-A17D-20393B072155}">
  <ds:schemaRefs>
    <ds:schemaRef ds:uri="http://schemas.microsoft.com/sharepoint/v3/contenttype/forms"/>
  </ds:schemaRefs>
</ds:datastoreItem>
</file>

<file path=customXml/itemProps3.xml><?xml version="1.0" encoding="utf-8"?>
<ds:datastoreItem xmlns:ds="http://schemas.openxmlformats.org/officeDocument/2006/customXml" ds:itemID="{EB605142-5E38-4287-B555-3F4F53811C3B}">
  <ds:schemaRef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terms/"/>
    <ds:schemaRef ds:uri="http://purl.org/dc/dcmitype/"/>
    <ds:schemaRef ds:uri="fb601557-e30e-4379-9d80-d08b29ee7247"/>
    <ds:schemaRef ds:uri="0f2de44e-5aeb-48b1-be99-7d13ecec18f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TotalTime>
  <Words>1118</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Christianity</vt:lpstr>
      <vt:lpstr>Fundamental Beliefs</vt:lpstr>
      <vt:lpstr>Major Events</vt:lpstr>
      <vt:lpstr>Reasons for Events</vt:lpstr>
      <vt:lpstr>Why &amp; How Christianity was Formed</vt:lpstr>
      <vt:lpstr>Unusual facts</vt:lpstr>
      <vt:lpstr>Christianity’s founders </vt:lpstr>
      <vt:lpstr>Significant dates</vt:lpstr>
      <vt:lpstr>Bibliography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dc:title>
  <dc:creator>Nick Anbar</dc:creator>
  <cp:lastModifiedBy>Kersten Beus</cp:lastModifiedBy>
  <cp:revision>2</cp:revision>
  <dcterms:created xsi:type="dcterms:W3CDTF">2021-05-02T23:20:50Z</dcterms:created>
  <dcterms:modified xsi:type="dcterms:W3CDTF">2021-06-03T04:15:36Z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0x0101000444260EFE272444BA5E7610BA985874</vt:lpwstr>
  </property>
</Properties>
</file>