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21"/>
  </p:notesMasterIdLst>
  <p:handoutMasterIdLst>
    <p:handoutMasterId r:id="rId22"/>
  </p:handoutMasterIdLst>
  <p:sldIdLst>
    <p:sldId id="273" r:id="rId3"/>
    <p:sldId id="268" r:id="rId4"/>
    <p:sldId id="264" r:id="rId5"/>
    <p:sldId id="274" r:id="rId6"/>
    <p:sldId id="275" r:id="rId7"/>
    <p:sldId id="276" r:id="rId8"/>
    <p:sldId id="277" r:id="rId9"/>
    <p:sldId id="278" r:id="rId10"/>
    <p:sldId id="279" r:id="rId11"/>
    <p:sldId id="280" r:id="rId12"/>
    <p:sldId id="281" r:id="rId13"/>
    <p:sldId id="282" r:id="rId14"/>
    <p:sldId id="283" r:id="rId15"/>
    <p:sldId id="284" r:id="rId16"/>
    <p:sldId id="270" r:id="rId17"/>
    <p:sldId id="285" r:id="rId18"/>
    <p:sldId id="286" r:id="rId19"/>
    <p:sldId id="287" r:id="rId20"/>
  </p:sldIdLst>
  <p:sldSz cx="9144000" cy="6858000" type="screen4x3"/>
  <p:notesSz cx="6858000" cy="9144000"/>
  <p:embeddedFontLst>
    <p:embeddedFont>
      <p:font typeface="Roboto" panose="02000000000000000000" pitchFamily="2" charset="0"/>
      <p:regular r:id="rId23"/>
      <p:bold r:id="rId24"/>
      <p:italic r:id="rId25"/>
      <p:boldItalic r:id="rId26"/>
    </p:embeddedFont>
    <p:embeddedFont>
      <p:font typeface="Twinkl" panose="020B0604020202020204" charset="0"/>
      <p:regular r:id="rId27"/>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C81"/>
    <a:srgbClr val="689428"/>
    <a:srgbClr val="CFE09B"/>
    <a:srgbClr val="AFDEFA"/>
    <a:srgbClr val="01A8E7"/>
    <a:srgbClr val="21A6F9"/>
    <a:srgbClr val="4DB1E3"/>
    <a:srgbClr val="E34192"/>
    <a:srgbClr val="18A0DB"/>
    <a:srgbClr val="DE1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94" autoAdjust="0"/>
    <p:restoredTop sz="94660"/>
  </p:normalViewPr>
  <p:slideViewPr>
    <p:cSldViewPr snapToGrid="0" showGuides="1">
      <p:cViewPr varScale="1">
        <p:scale>
          <a:sx n="64" d="100"/>
          <a:sy n="64" d="100"/>
        </p:scale>
        <p:origin x="1164" y="3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sorterViewPr>
    <p:cViewPr>
      <p:scale>
        <a:sx n="80" d="100"/>
        <a:sy n="80" d="100"/>
      </p:scale>
      <p:origin x="0" y="0"/>
    </p:cViewPr>
  </p:sorterViewPr>
  <p:notesViewPr>
    <p:cSldViewPr snapToGrid="0" showGuides="1">
      <p:cViewPr varScale="1">
        <p:scale>
          <a:sx n="58" d="100"/>
          <a:sy n="58" d="100"/>
        </p:scale>
        <p:origin x="19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21/06/2024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21/06/2024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hyperlink" Target="https://www.twinkl.co.uk/resources/northern-ireland-resources/eco-schools-northern-ireland-northern-ireland/climate-action-eco-schools-northern-ireland-northern-ireland"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hyperlink" Target="https://www.twinkl.co.uk/resources/northern-ireland-resources/eco-schools-northern-ireland-northern-ireland/climate-action-eco-schools-northern-ireland-northern-ireland"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id="{9C243265-3EF9-6D4B-0261-2DC04795B4F7}"/>
              </a:ext>
            </a:extLst>
          </p:cNvPr>
          <p:cNvSpPr/>
          <p:nvPr userDrawn="1"/>
        </p:nvSpPr>
        <p:spPr>
          <a:xfrm>
            <a:off x="0" y="5839691"/>
            <a:ext cx="9144000" cy="1018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7040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s Editable">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89AF2E5A-21A6-4DED-A279-863F1FD479A6}"/>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20" name="Group 19">
            <a:extLst>
              <a:ext uri="{FF2B5EF4-FFF2-40B4-BE49-F238E27FC236}">
                <a16:creationId xmlns:a16="http://schemas.microsoft.com/office/drawing/2014/main" id="{0F0C260B-7A5F-4EEA-B147-DE8B78F68034}"/>
              </a:ext>
            </a:extLst>
          </p:cNvPr>
          <p:cNvGrpSpPr/>
          <p:nvPr userDrawn="1"/>
        </p:nvGrpSpPr>
        <p:grpSpPr>
          <a:xfrm>
            <a:off x="733079" y="3957995"/>
            <a:ext cx="7643458" cy="2002840"/>
            <a:chOff x="744892" y="3707365"/>
            <a:chExt cx="7643458" cy="2002840"/>
          </a:xfrm>
        </p:grpSpPr>
        <p:sp>
          <p:nvSpPr>
            <p:cNvPr id="21" name="Rectangle 20">
              <a:extLst>
                <a:ext uri="{FF2B5EF4-FFF2-40B4-BE49-F238E27FC236}">
                  <a16:creationId xmlns:a16="http://schemas.microsoft.com/office/drawing/2014/main" id="{55E2DD96-F714-4CFE-8121-9BD618AA74C8}"/>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22" name="Rectangle 21">
              <a:extLst>
                <a:ext uri="{FF2B5EF4-FFF2-40B4-BE49-F238E27FC236}">
                  <a16:creationId xmlns:a16="http://schemas.microsoft.com/office/drawing/2014/main" id="{110E9556-8ED8-404D-9793-60568C040CEB}"/>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
        <p:nvSpPr>
          <p:cNvPr id="23" name="TextBox 22">
            <a:extLst>
              <a:ext uri="{FF2B5EF4-FFF2-40B4-BE49-F238E27FC236}">
                <a16:creationId xmlns:a16="http://schemas.microsoft.com/office/drawing/2014/main" id="{A19C2661-D570-405D-A1E4-6CF9CAC8BE24}"/>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grpSp>
        <p:nvGrpSpPr>
          <p:cNvPr id="40" name="Group 39">
            <a:extLst>
              <a:ext uri="{FF2B5EF4-FFF2-40B4-BE49-F238E27FC236}">
                <a16:creationId xmlns:a16="http://schemas.microsoft.com/office/drawing/2014/main" id="{C6AC6D2F-10A3-489C-9A80-706183C3A327}"/>
              </a:ext>
            </a:extLst>
          </p:cNvPr>
          <p:cNvGrpSpPr/>
          <p:nvPr userDrawn="1"/>
        </p:nvGrpSpPr>
        <p:grpSpPr>
          <a:xfrm>
            <a:off x="735818" y="1678482"/>
            <a:ext cx="7643458" cy="2002840"/>
            <a:chOff x="744892" y="3707365"/>
            <a:chExt cx="7643458" cy="2002840"/>
          </a:xfrm>
        </p:grpSpPr>
        <p:sp>
          <p:nvSpPr>
            <p:cNvPr id="41" name="Rectangle 40">
              <a:extLst>
                <a:ext uri="{FF2B5EF4-FFF2-40B4-BE49-F238E27FC236}">
                  <a16:creationId xmlns:a16="http://schemas.microsoft.com/office/drawing/2014/main" id="{B0D18F5C-122B-478C-AA2E-1A9D89C3D4CD}"/>
                </a:ext>
              </a:extLst>
            </p:cNvPr>
            <p:cNvSpPr/>
            <p:nvPr/>
          </p:nvSpPr>
          <p:spPr>
            <a:xfrm>
              <a:off x="744892" y="3707365"/>
              <a:ext cx="1741673"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noAutofit/>
            </a:bodyPr>
            <a:lstStyle/>
            <a:p>
              <a:r>
                <a:rPr lang="en-GB" sz="1600" b="1" dirty="0">
                  <a:latin typeface="Roboto" panose="02000000000000000000" pitchFamily="2" charset="0"/>
                  <a:ea typeface="Roboto" panose="02000000000000000000" pitchFamily="2" charset="0"/>
                </a:rPr>
                <a:t>Insert Text Here</a:t>
              </a:r>
            </a:p>
          </p:txBody>
        </p:sp>
        <p:sp>
          <p:nvSpPr>
            <p:cNvPr id="42" name="Rectangle 41">
              <a:extLst>
                <a:ext uri="{FF2B5EF4-FFF2-40B4-BE49-F238E27FC236}">
                  <a16:creationId xmlns:a16="http://schemas.microsoft.com/office/drawing/2014/main" id="{43633EA5-BFCB-47C1-B42E-6602A01D8301}"/>
                </a:ext>
              </a:extLst>
            </p:cNvPr>
            <p:cNvSpPr/>
            <p:nvPr/>
          </p:nvSpPr>
          <p:spPr>
            <a:xfrm>
              <a:off x="755650" y="3981325"/>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Lorem ipsum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sit </a:t>
              </a:r>
              <a:r>
                <a:rPr lang="en-GB" sz="1400" dirty="0" err="1">
                  <a:latin typeface="Roboto" panose="02000000000000000000" pitchFamily="2" charset="0"/>
                  <a:ea typeface="Roboto" panose="02000000000000000000" pitchFamily="2" charset="0"/>
                </a:rPr>
                <a:t>amet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consectetur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adipiscing</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sed</a:t>
              </a:r>
              <a:r>
                <a:rPr lang="en-GB" sz="1400" dirty="0">
                  <a:latin typeface="Roboto" panose="02000000000000000000" pitchFamily="2" charset="0"/>
                  <a:ea typeface="Roboto" panose="02000000000000000000" pitchFamily="2" charset="0"/>
                </a:rPr>
                <a:t> do </a:t>
              </a:r>
              <a:r>
                <a:rPr lang="en-GB" sz="1400" dirty="0" err="1">
                  <a:latin typeface="Roboto" panose="02000000000000000000" pitchFamily="2" charset="0"/>
                  <a:ea typeface="Roboto" panose="02000000000000000000" pitchFamily="2" charset="0"/>
                </a:rPr>
                <a:t>eiusmod</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tempor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incididunt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labore et dolore magna </a:t>
              </a:r>
              <a:r>
                <a:rPr lang="en-GB" sz="1400" dirty="0" err="1">
                  <a:latin typeface="Roboto" panose="02000000000000000000" pitchFamily="2" charset="0"/>
                  <a:ea typeface="Roboto" panose="02000000000000000000" pitchFamily="2" charset="0"/>
                </a:rPr>
                <a:t>aliqua</a:t>
              </a:r>
              <a:r>
                <a:rPr lang="en-GB" sz="1400" dirty="0">
                  <a:latin typeface="Roboto" panose="02000000000000000000" pitchFamily="2" charset="0"/>
                  <a:ea typeface="Roboto" panose="02000000000000000000" pitchFamily="2" charset="0"/>
                </a:rPr>
                <a:t>. Ut </a:t>
              </a:r>
              <a:r>
                <a:rPr lang="en-GB" sz="1400" dirty="0" err="1">
                  <a:latin typeface="Roboto" panose="02000000000000000000" pitchFamily="2" charset="0"/>
                  <a:ea typeface="Roboto" panose="02000000000000000000" pitchFamily="2" charset="0"/>
                </a:rPr>
                <a:t>enim</a:t>
              </a:r>
              <a:r>
                <a:rPr lang="en-GB" sz="1400" dirty="0">
                  <a:latin typeface="Roboto" panose="02000000000000000000" pitchFamily="2" charset="0"/>
                  <a:ea typeface="Roboto" panose="02000000000000000000" pitchFamily="2" charset="0"/>
                </a:rPr>
                <a:t> ad minim </a:t>
              </a:r>
              <a:r>
                <a:rPr lang="en-GB" sz="1400" dirty="0" err="1">
                  <a:latin typeface="Roboto" panose="02000000000000000000" pitchFamily="2" charset="0"/>
                  <a:ea typeface="Roboto" panose="02000000000000000000" pitchFamily="2" charset="0"/>
                </a:rPr>
                <a:t>veniam</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quis</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nostrud</a:t>
              </a:r>
              <a:r>
                <a:rPr lang="en-GB" sz="1400" dirty="0">
                  <a:latin typeface="Roboto" panose="02000000000000000000" pitchFamily="2" charset="0"/>
                  <a:ea typeface="Roboto" panose="02000000000000000000" pitchFamily="2" charset="0"/>
                </a:rPr>
                <a:t> exercitation </a:t>
              </a:r>
              <a:r>
                <a:rPr lang="en-GB" sz="1400" dirty="0" err="1">
                  <a:latin typeface="Roboto" panose="02000000000000000000" pitchFamily="2" charset="0"/>
                  <a:ea typeface="Roboto" panose="02000000000000000000" pitchFamily="2" charset="0"/>
                </a:rPr>
                <a:t>ullamco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laboris</a:t>
              </a:r>
              <a:r>
                <a:rPr lang="en-GB" sz="1400" dirty="0">
                  <a:latin typeface="Roboto" panose="02000000000000000000" pitchFamily="2" charset="0"/>
                  <a:ea typeface="Roboto" panose="02000000000000000000" pitchFamily="2" charset="0"/>
                </a:rPr>
                <a:t> nisi </a:t>
              </a:r>
              <a:r>
                <a:rPr lang="en-GB" sz="1400" dirty="0" err="1">
                  <a:latin typeface="Roboto" panose="02000000000000000000" pitchFamily="2" charset="0"/>
                  <a:ea typeface="Roboto" panose="02000000000000000000" pitchFamily="2" charset="0"/>
                </a:rPr>
                <a:t>ut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aliquip</a:t>
              </a:r>
              <a:r>
                <a:rPr lang="en-GB" sz="1400" dirty="0">
                  <a:latin typeface="Roboto" panose="02000000000000000000" pitchFamily="2" charset="0"/>
                  <a:ea typeface="Roboto" panose="02000000000000000000" pitchFamily="2" charset="0"/>
                </a:rPr>
                <a:t> ex </a:t>
              </a:r>
              <a:r>
                <a:rPr lang="en-GB" sz="1400" dirty="0" err="1">
                  <a:latin typeface="Roboto" panose="02000000000000000000" pitchFamily="2" charset="0"/>
                  <a:ea typeface="Roboto" panose="02000000000000000000" pitchFamily="2" charset="0"/>
                </a:rPr>
                <a:t>ea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commodo</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consequat</a:t>
              </a:r>
              <a:r>
                <a:rPr lang="en-GB" sz="1400" dirty="0">
                  <a:latin typeface="Roboto" panose="02000000000000000000" pitchFamily="2" charset="0"/>
                  <a:ea typeface="Roboto" panose="02000000000000000000" pitchFamily="2" charset="0"/>
                </a:rPr>
                <a:t>. Duis </a:t>
              </a:r>
              <a:r>
                <a:rPr lang="en-GB" sz="1400" dirty="0" err="1">
                  <a:latin typeface="Roboto" panose="02000000000000000000" pitchFamily="2" charset="0"/>
                  <a:ea typeface="Roboto" panose="02000000000000000000" pitchFamily="2" charset="0"/>
                </a:rPr>
                <a:t>aute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irure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dolor</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reprehenderit</a:t>
              </a:r>
              <a:r>
                <a:rPr lang="en-GB" sz="1400" dirty="0">
                  <a:latin typeface="Roboto" panose="02000000000000000000" pitchFamily="2" charset="0"/>
                  <a:ea typeface="Roboto" panose="02000000000000000000" pitchFamily="2" charset="0"/>
                </a:rPr>
                <a:t> in </a:t>
              </a:r>
              <a:r>
                <a:rPr lang="en-GB" sz="1400" dirty="0" err="1">
                  <a:latin typeface="Roboto" panose="02000000000000000000" pitchFamily="2" charset="0"/>
                  <a:ea typeface="Roboto" panose="02000000000000000000" pitchFamily="2" charset="0"/>
                </a:rPr>
                <a:t>voluptate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velit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esse</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cillum</a:t>
              </a:r>
              <a:r>
                <a:rPr lang="en-GB" sz="1400" dirty="0">
                  <a:latin typeface="Roboto" panose="02000000000000000000" pitchFamily="2" charset="0"/>
                  <a:ea typeface="Roboto" panose="02000000000000000000" pitchFamily="2" charset="0"/>
                </a:rPr>
                <a:t> dolore </a:t>
              </a:r>
              <a:r>
                <a:rPr lang="en-GB" sz="1400" dirty="0" err="1">
                  <a:latin typeface="Roboto" panose="02000000000000000000" pitchFamily="2" charset="0"/>
                  <a:ea typeface="Roboto" panose="02000000000000000000" pitchFamily="2" charset="0"/>
                </a:rPr>
                <a:t>eu</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fugiat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nulla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pariatur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Excepteur</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sint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occaecat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cupidatat</a:t>
              </a:r>
              <a:r>
                <a:rPr lang="en-GB" sz="1400" dirty="0">
                  <a:latin typeface="Roboto" panose="02000000000000000000" pitchFamily="2" charset="0"/>
                  <a:ea typeface="Roboto" panose="02000000000000000000" pitchFamily="2" charset="0"/>
                </a:rPr>
                <a:t> non </a:t>
              </a:r>
              <a:r>
                <a:rPr lang="en-GB" sz="1400" dirty="0" err="1">
                  <a:latin typeface="Roboto" panose="02000000000000000000" pitchFamily="2" charset="0"/>
                  <a:ea typeface="Roboto" panose="02000000000000000000" pitchFamily="2" charset="0"/>
                </a:rPr>
                <a:t>proident</a:t>
              </a:r>
              <a:r>
                <a:rPr lang="en-GB" sz="1400" dirty="0">
                  <a:latin typeface="Roboto" panose="02000000000000000000" pitchFamily="2" charset="0"/>
                  <a:ea typeface="Roboto" panose="02000000000000000000" pitchFamily="2" charset="0"/>
                </a:rPr>
                <a:t>, sunt in culpa qui </a:t>
              </a:r>
              <a:r>
                <a:rPr lang="en-GB" sz="1400" dirty="0" err="1">
                  <a:latin typeface="Roboto" panose="02000000000000000000" pitchFamily="2" charset="0"/>
                  <a:ea typeface="Roboto" panose="02000000000000000000" pitchFamily="2" charset="0"/>
                </a:rPr>
                <a:t>officia</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deserunt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mollit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anim</a:t>
              </a:r>
              <a:r>
                <a:rPr lang="en-GB" sz="1400" dirty="0">
                  <a:latin typeface="Roboto" panose="02000000000000000000" pitchFamily="2" charset="0"/>
                  <a:ea typeface="Roboto" panose="02000000000000000000" pitchFamily="2" charset="0"/>
                </a:rPr>
                <a:t> id </a:t>
              </a:r>
              <a:r>
                <a:rPr lang="en-GB" sz="1400" dirty="0" err="1">
                  <a:latin typeface="Roboto" panose="02000000000000000000" pitchFamily="2" charset="0"/>
                  <a:ea typeface="Roboto" panose="02000000000000000000" pitchFamily="2" charset="0"/>
                </a:rPr>
                <a:t>est</a:t>
              </a:r>
              <a:r>
                <a:rPr lang="en-GB" sz="1400" dirty="0">
                  <a:latin typeface="Roboto" panose="02000000000000000000" pitchFamily="2" charset="0"/>
                  <a:ea typeface="Roboto" panose="02000000000000000000" pitchFamily="2" charset="0"/>
                </a:rPr>
                <a:t> </a:t>
              </a:r>
              <a:r>
                <a:rPr lang="en-GB" sz="1400" dirty="0" err="1">
                  <a:latin typeface="Roboto" panose="02000000000000000000" pitchFamily="2" charset="0"/>
                  <a:ea typeface="Roboto" panose="02000000000000000000" pitchFamily="2" charset="0"/>
                </a:rPr>
                <a:t>laborum</a:t>
              </a:r>
              <a:r>
                <a:rPr lang="en-GB" sz="1400" dirty="0">
                  <a:latin typeface="Roboto" panose="02000000000000000000" pitchFamily="2" charset="0"/>
                  <a:ea typeface="Roboto" panose="02000000000000000000" pitchFamily="2" charset="0"/>
                </a:rPr>
                <a:t>.</a:t>
              </a:r>
            </a:p>
          </p:txBody>
        </p:sp>
      </p:grpSp>
    </p:spTree>
    <p:extLst>
      <p:ext uri="{BB962C8B-B14F-4D97-AF65-F5344CB8AC3E}">
        <p14:creationId xmlns:p14="http://schemas.microsoft.com/office/powerpoint/2010/main" val="383787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nimation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grpSp>
        <p:nvGrpSpPr>
          <p:cNvPr id="41" name="Group 40">
            <a:extLst>
              <a:ext uri="{FF2B5EF4-FFF2-40B4-BE49-F238E27FC236}">
                <a16:creationId xmlns:a16="http://schemas.microsoft.com/office/drawing/2014/main" id="{2BB4EA30-0107-4362-9222-C6055ABF324A}"/>
              </a:ext>
            </a:extLst>
          </p:cNvPr>
          <p:cNvGrpSpPr/>
          <p:nvPr userDrawn="1"/>
        </p:nvGrpSpPr>
        <p:grpSpPr>
          <a:xfrm>
            <a:off x="743835" y="1681195"/>
            <a:ext cx="7644513" cy="2295228"/>
            <a:chOff x="743837" y="1344834"/>
            <a:chExt cx="7644513" cy="2295228"/>
          </a:xfrm>
        </p:grpSpPr>
        <p:sp>
          <p:nvSpPr>
            <p:cNvPr id="42" name="Rectangle 41">
              <a:extLst>
                <a:ext uri="{FF2B5EF4-FFF2-40B4-BE49-F238E27FC236}">
                  <a16:creationId xmlns:a16="http://schemas.microsoft.com/office/drawing/2014/main" id="{0DF60415-D303-4DFE-A6B8-E0AB42EF4DDC}"/>
                </a:ext>
              </a:extLst>
            </p:cNvPr>
            <p:cNvSpPr/>
            <p:nvPr/>
          </p:nvSpPr>
          <p:spPr>
            <a:xfrm>
              <a:off x="743837" y="1344834"/>
              <a:ext cx="1266195" cy="273960"/>
            </a:xfrm>
            <a:prstGeom prst="rect">
              <a:avLst/>
            </a:prstGeom>
            <a:solidFill>
              <a:srgbClr val="689428"/>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Animations</a:t>
              </a:r>
            </a:p>
          </p:txBody>
        </p:sp>
        <p:sp>
          <p:nvSpPr>
            <p:cNvPr id="43" name="Rectangle 42">
              <a:extLst>
                <a:ext uri="{FF2B5EF4-FFF2-40B4-BE49-F238E27FC236}">
                  <a16:creationId xmlns:a16="http://schemas.microsoft.com/office/drawing/2014/main" id="{6A96975B-C3DC-451D-8423-D15D5BCDB436}"/>
                </a:ext>
              </a:extLst>
            </p:cNvPr>
            <p:cNvSpPr/>
            <p:nvPr/>
          </p:nvSpPr>
          <p:spPr>
            <a:xfrm>
              <a:off x="755650" y="1618794"/>
              <a:ext cx="7632700" cy="2021268"/>
            </a:xfrm>
            <a:prstGeom prst="rect">
              <a:avLst/>
            </a:prstGeom>
            <a:noFill/>
            <a:ln w="19050">
              <a:solidFill>
                <a:srgbClr val="689428"/>
              </a:solidFill>
            </a:ln>
          </p:spPr>
          <p:txBody>
            <a:bodyPr wrap="square" lIns="216000" tIns="216000" rIns="216000" bIns="216000">
              <a:spAutoFit/>
            </a:bodyPr>
            <a:lstStyle/>
            <a:p>
              <a:pPr>
                <a:spcAft>
                  <a:spcPts val="600"/>
                </a:spcAft>
              </a:pPr>
              <a:r>
                <a:rPr lang="en-GB" sz="1400" dirty="0">
                  <a:latin typeface="Roboto" panose="02000000000000000000" pitchFamily="2" charset="0"/>
                  <a:ea typeface="Roboto" panose="02000000000000000000" pitchFamily="2" charset="0"/>
                </a:rPr>
                <a:t>This resource has been designed with animations to make it as fun and engaging as possible. To view the content in the correct formatting, please view the PowerPoint in ‘slide show mode’. This takes you from desktop to presentation mode. If you view the slides out of ‘slide show mode’, you may find that some of the text and images overlap each other and/or are difficult to read. </a:t>
              </a:r>
            </a:p>
            <a:p>
              <a:pPr>
                <a:spcAft>
                  <a:spcPts val="600"/>
                </a:spcAft>
              </a:pPr>
              <a:r>
                <a:rPr lang="en-GB" sz="1400" dirty="0">
                  <a:latin typeface="Roboto" panose="02000000000000000000" pitchFamily="2" charset="0"/>
                  <a:ea typeface="Roboto" panose="02000000000000000000" pitchFamily="2" charset="0"/>
                </a:rPr>
                <a:t>To enter slide show mode, go to the </a:t>
              </a:r>
              <a:r>
                <a:rPr lang="en-GB" sz="1400" b="1" dirty="0">
                  <a:latin typeface="Roboto" panose="02000000000000000000" pitchFamily="2" charset="0"/>
                  <a:ea typeface="Roboto" panose="02000000000000000000" pitchFamily="2" charset="0"/>
                </a:rPr>
                <a:t>slide show menu tab </a:t>
              </a:r>
              <a:r>
                <a:rPr lang="en-GB" sz="1400" dirty="0">
                  <a:latin typeface="Roboto" panose="02000000000000000000" pitchFamily="2" charset="0"/>
                  <a:ea typeface="Roboto" panose="02000000000000000000" pitchFamily="2" charset="0"/>
                </a:rPr>
                <a:t>and select either </a:t>
              </a:r>
              <a:r>
                <a:rPr lang="en-GB" sz="1400" b="1" dirty="0">
                  <a:latin typeface="Roboto" panose="02000000000000000000" pitchFamily="2" charset="0"/>
                  <a:ea typeface="Roboto" panose="02000000000000000000" pitchFamily="2" charset="0"/>
                </a:rPr>
                <a:t>from beginning</a:t>
              </a:r>
              <a:r>
                <a:rPr lang="en-GB" sz="1400" dirty="0">
                  <a:latin typeface="Roboto" panose="02000000000000000000" pitchFamily="2" charset="0"/>
                  <a:ea typeface="Roboto" panose="02000000000000000000" pitchFamily="2" charset="0"/>
                </a:rPr>
                <a:t> </a:t>
              </a:r>
              <a:r>
                <a:rPr lang="en-GB" sz="1400" b="1" dirty="0">
                  <a:latin typeface="Roboto" panose="02000000000000000000" pitchFamily="2" charset="0"/>
                  <a:ea typeface="Roboto" panose="02000000000000000000" pitchFamily="2" charset="0"/>
                </a:rPr>
                <a:t>or from current slide</a:t>
              </a:r>
              <a:r>
                <a:rPr lang="en-GB" sz="1400" dirty="0">
                  <a:latin typeface="Roboto" panose="02000000000000000000" pitchFamily="2" charset="0"/>
                  <a:ea typeface="Roboto" panose="02000000000000000000" pitchFamily="2" charset="0"/>
                </a:rPr>
                <a:t>.</a:t>
              </a:r>
            </a:p>
          </p:txBody>
        </p:sp>
      </p:grpSp>
      <p:sp>
        <p:nvSpPr>
          <p:cNvPr id="44" name="Rectangle 43">
            <a:extLst>
              <a:ext uri="{FF2B5EF4-FFF2-40B4-BE49-F238E27FC236}">
                <a16:creationId xmlns:a16="http://schemas.microsoft.com/office/drawing/2014/main" id="{C01BCBF7-EAB4-4398-AAB8-B60AC3555113}"/>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sp>
        <p:nvSpPr>
          <p:cNvPr id="45" name="TextBox 44">
            <a:extLst>
              <a:ext uri="{FF2B5EF4-FFF2-40B4-BE49-F238E27FC236}">
                <a16:creationId xmlns:a16="http://schemas.microsoft.com/office/drawing/2014/main" id="{3F3091BF-D025-46EF-A448-B4F13C76E242}"/>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689428"/>
                </a:solidFill>
                <a:latin typeface="Roboto" panose="02000000000000000000" pitchFamily="2" charset="0"/>
                <a:ea typeface="Roboto" panose="02000000000000000000" pitchFamily="2" charset="0"/>
              </a:rPr>
              <a:t>Disclaimer</a:t>
            </a:r>
            <a:endParaRPr lang="en-GB" sz="2800" b="1" dirty="0">
              <a:solidFill>
                <a:srgbClr val="689428"/>
              </a:solidFill>
            </a:endParaRPr>
          </a:p>
        </p:txBody>
      </p:sp>
    </p:spTree>
    <p:extLst>
      <p:ext uri="{BB962C8B-B14F-4D97-AF65-F5344CB8AC3E}">
        <p14:creationId xmlns:p14="http://schemas.microsoft.com/office/powerpoint/2010/main" val="138645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38151"/>
            <a:ext cx="8220075" cy="994306"/>
          </a:xfrm>
          <a:prstGeom prst="roundRect">
            <a:avLst>
              <a:gd name="adj" fmla="val 9641"/>
            </a:avLst>
          </a:prstGeom>
        </p:spPr>
        <p:txBody>
          <a:bodyPr>
            <a:noAutofit/>
          </a:bodyPr>
          <a:lstStyle>
            <a:lvl1pPr>
              <a:defRPr sz="3600">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9828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2" name="Rounded Rectangle 24">
            <a:extLst>
              <a:ext uri="{FF2B5EF4-FFF2-40B4-BE49-F238E27FC236}">
                <a16:creationId xmlns:a16="http://schemas.microsoft.com/office/drawing/2014/main" id="{D00ECC8E-1AC3-4E6C-A19B-0A141ABB9071}"/>
              </a:ext>
            </a:extLst>
          </p:cNvPr>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3" name="Rounded Rectangle 23">
            <a:extLst>
              <a:ext uri="{FF2B5EF4-FFF2-40B4-BE49-F238E27FC236}">
                <a16:creationId xmlns:a16="http://schemas.microsoft.com/office/drawing/2014/main" id="{D34100E7-28EA-4EB7-A437-37BB3EE7034D}"/>
              </a:ext>
            </a:extLst>
          </p:cNvPr>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2" name="Text Placeholder 9">
            <a:extLst>
              <a:ext uri="{FF2B5EF4-FFF2-40B4-BE49-F238E27FC236}">
                <a16:creationId xmlns:a16="http://schemas.microsoft.com/office/drawing/2014/main" id="{BAFFD08E-D8F1-4950-9C0C-AB7477306E53}"/>
              </a:ext>
            </a:extLst>
          </p:cNvPr>
          <p:cNvSpPr>
            <a:spLocks noGrp="1"/>
          </p:cNvSpPr>
          <p:nvPr>
            <p:ph type="body" sz="quarter" idx="10" hasCustomPrompt="1"/>
          </p:nvPr>
        </p:nvSpPr>
        <p:spPr>
          <a:xfrm>
            <a:off x="755651" y="1037017"/>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3" name="Text Placeholder 9">
            <a:extLst>
              <a:ext uri="{FF2B5EF4-FFF2-40B4-BE49-F238E27FC236}">
                <a16:creationId xmlns:a16="http://schemas.microsoft.com/office/drawing/2014/main" id="{D99DBCE3-B6AA-4708-994C-5096C6F0D38E}"/>
              </a:ext>
            </a:extLst>
          </p:cNvPr>
          <p:cNvSpPr>
            <a:spLocks noGrp="1"/>
          </p:cNvSpPr>
          <p:nvPr>
            <p:ph type="body" sz="quarter" idx="11" hasCustomPrompt="1"/>
          </p:nvPr>
        </p:nvSpPr>
        <p:spPr>
          <a:xfrm>
            <a:off x="755651" y="3445623"/>
            <a:ext cx="7632699" cy="1469216"/>
          </a:xfrm>
          <a:prstGeom prst="roundRect">
            <a:avLst>
              <a:gd name="adj" fmla="val 2585"/>
            </a:avLst>
          </a:prstGeom>
        </p:spPr>
        <p:txBody>
          <a:bodyPr>
            <a:spAutoFit/>
          </a:bodyPr>
          <a:lstStyle>
            <a:lvl1pPr>
              <a:defRPr/>
            </a:lvl1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sz="1800" dirty="0">
                <a:latin typeface="Twinkl" pitchFamily="50" charset="0"/>
              </a:rPr>
              <a:t>Sub statement</a:t>
            </a:r>
          </a:p>
        </p:txBody>
      </p:sp>
      <p:sp>
        <p:nvSpPr>
          <p:cNvPr id="15" name="Text Placeholder 8">
            <a:extLst>
              <a:ext uri="{FF2B5EF4-FFF2-40B4-BE49-F238E27FC236}">
                <a16:creationId xmlns:a16="http://schemas.microsoft.com/office/drawing/2014/main" id="{E9191366-6C10-435F-A2F8-6CBD1318FD96}"/>
              </a:ext>
            </a:extLst>
          </p:cNvPr>
          <p:cNvSpPr>
            <a:spLocks noGrp="1"/>
          </p:cNvSpPr>
          <p:nvPr>
            <p:ph type="body" sz="quarter" idx="12" hasCustomPrompt="1"/>
          </p:nvPr>
        </p:nvSpPr>
        <p:spPr>
          <a:xfrm>
            <a:off x="755650" y="512763"/>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Aim</a:t>
            </a:r>
            <a:endParaRPr lang="en-GB" dirty="0"/>
          </a:p>
        </p:txBody>
      </p:sp>
      <p:sp>
        <p:nvSpPr>
          <p:cNvPr id="17" name="Text Placeholder 8">
            <a:extLst>
              <a:ext uri="{FF2B5EF4-FFF2-40B4-BE49-F238E27FC236}">
                <a16:creationId xmlns:a16="http://schemas.microsoft.com/office/drawing/2014/main" id="{6758EDAF-8492-4BF5-93A1-EA11C5D83003}"/>
              </a:ext>
            </a:extLst>
          </p:cNvPr>
          <p:cNvSpPr>
            <a:spLocks noGrp="1"/>
          </p:cNvSpPr>
          <p:nvPr>
            <p:ph type="body" sz="quarter" idx="13" hasCustomPrompt="1"/>
          </p:nvPr>
        </p:nvSpPr>
        <p:spPr>
          <a:xfrm>
            <a:off x="755649" y="2930434"/>
            <a:ext cx="7632700" cy="503237"/>
          </a:xfrm>
          <a:prstGeom prst="roundRect">
            <a:avLst>
              <a:gd name="adj" fmla="val 2585"/>
            </a:avLst>
          </a:prstGeom>
        </p:spPr>
        <p:txBody>
          <a:bodyPr lIns="0" tIns="252000" rIns="0" bIns="0" anchor="ctr" anchorCtr="0">
            <a:noAutofit/>
          </a:bodyPr>
          <a:lstStyle>
            <a:lvl1pPr marL="0" indent="0" algn="ctr">
              <a:buNone/>
              <a:defRPr sz="3600" b="1"/>
            </a:lvl1pPr>
          </a:lstStyle>
          <a:p>
            <a:pPr lvl="0"/>
            <a:r>
              <a:rPr lang="en-US" dirty="0"/>
              <a:t>Success Criteria</a:t>
            </a:r>
            <a:endParaRPr lang="en-GB" dirty="0"/>
          </a:p>
        </p:txBody>
      </p:sp>
    </p:spTree>
    <p:extLst>
      <p:ext uri="{BB962C8B-B14F-4D97-AF65-F5344CB8AC3E}">
        <p14:creationId xmlns:p14="http://schemas.microsoft.com/office/powerpoint/2010/main" val="2257523209"/>
      </p:ext>
    </p:extLst>
  </p:cSld>
  <p:clrMapOvr>
    <a:masterClrMapping/>
  </p:clrMapOvr>
  <p:extLst>
    <p:ext uri="{DCECCB84-F9BA-43D5-87BE-67443E8EF086}">
      <p15:sldGuideLst xmlns:p15="http://schemas.microsoft.com/office/powerpoint/2012/main">
        <p15:guide id="1" orient="horz" pos="640"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hlinkClick r:id="rId4"/>
            <a:extLst>
              <a:ext uri="{FF2B5EF4-FFF2-40B4-BE49-F238E27FC236}">
                <a16:creationId xmlns:a16="http://schemas.microsoft.com/office/drawing/2014/main" id="{1386A2EF-D07C-B06D-5D80-23AEB7FE3178}"/>
              </a:ext>
            </a:extLst>
          </p:cNvPr>
          <p:cNvSpPr/>
          <p:nvPr userDrawn="1"/>
        </p:nvSpPr>
        <p:spPr>
          <a:xfrm>
            <a:off x="0" y="5839691"/>
            <a:ext cx="9144000" cy="10183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1973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udio/Video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7" name="Rectangle 6">
            <a:extLst>
              <a:ext uri="{FF2B5EF4-FFF2-40B4-BE49-F238E27FC236}">
                <a16:creationId xmlns:a16="http://schemas.microsoft.com/office/drawing/2014/main" id="{FFC63B62-F6F8-4A70-935A-0CBCE04C051B}"/>
              </a:ext>
            </a:extLst>
          </p:cNvPr>
          <p:cNvSpPr/>
          <p:nvPr userDrawn="1"/>
        </p:nvSpPr>
        <p:spPr>
          <a:xfrm>
            <a:off x="755650"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9" name="Rectangle 8">
            <a:extLst>
              <a:ext uri="{FF2B5EF4-FFF2-40B4-BE49-F238E27FC236}">
                <a16:creationId xmlns:a16="http://schemas.microsoft.com/office/drawing/2014/main" id="{F19AD57E-3485-41E5-86B7-DD796C8FF6EE}"/>
              </a:ext>
            </a:extLst>
          </p:cNvPr>
          <p:cNvSpPr/>
          <p:nvPr userDrawn="1"/>
        </p:nvSpPr>
        <p:spPr>
          <a:xfrm>
            <a:off x="3380669"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sp>
        <p:nvSpPr>
          <p:cNvPr id="10" name="Rectangle 9">
            <a:extLst>
              <a:ext uri="{FF2B5EF4-FFF2-40B4-BE49-F238E27FC236}">
                <a16:creationId xmlns:a16="http://schemas.microsoft.com/office/drawing/2014/main" id="{2A702136-D7DD-49CD-A4E0-42B0D1BAFEFE}"/>
              </a:ext>
            </a:extLst>
          </p:cNvPr>
          <p:cNvSpPr/>
          <p:nvPr userDrawn="1"/>
        </p:nvSpPr>
        <p:spPr>
          <a:xfrm>
            <a:off x="6005688" y="2209045"/>
            <a:ext cx="2382662" cy="3604671"/>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
          </a:p>
        </p:txBody>
      </p:sp>
      <p:pic>
        <p:nvPicPr>
          <p:cNvPr id="12" name="Picture 1">
            <a:extLst>
              <a:ext uri="{FF2B5EF4-FFF2-40B4-BE49-F238E27FC236}">
                <a16:creationId xmlns:a16="http://schemas.microsoft.com/office/drawing/2014/main" id="{3124EECE-F7EF-4595-9620-68FD0E5E79F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88144" y="2435955"/>
            <a:ext cx="1717675" cy="1150938"/>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606CC5B3-3D32-4C6C-8E1F-3758561C1FA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88144" y="3771617"/>
            <a:ext cx="1717675" cy="185737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5" name="Rectangle 14">
            <a:extLst>
              <a:ext uri="{FF2B5EF4-FFF2-40B4-BE49-F238E27FC236}">
                <a16:creationId xmlns:a16="http://schemas.microsoft.com/office/drawing/2014/main" id="{BF1001AF-39AD-4F6C-8CC7-DE3F05F47402}"/>
              </a:ext>
            </a:extLst>
          </p:cNvPr>
          <p:cNvSpPr/>
          <p:nvPr userDrawn="1"/>
        </p:nvSpPr>
        <p:spPr>
          <a:xfrm>
            <a:off x="450762" y="5938338"/>
            <a:ext cx="8226000" cy="295275"/>
          </a:xfrm>
          <a:prstGeom prst="rect">
            <a:avLst/>
          </a:prstGeom>
          <a:solidFill>
            <a:srgbClr val="E34192"/>
          </a:solidFill>
          <a:ln>
            <a:solidFill>
              <a:srgbClr val="E341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100" b="1" dirty="0">
                <a:solidFill>
                  <a:schemeClr val="bg1"/>
                </a:solidFill>
                <a:latin typeface="Roboto" panose="02000000000000000000" pitchFamily="2" charset="0"/>
                <a:ea typeface="Roboto" panose="02000000000000000000" pitchFamily="2" charset="0"/>
                <a:cs typeface="Arial" panose="020B0604020202020204" pitchFamily="34" charset="0"/>
              </a:rPr>
              <a:t>Please note the embedded audio may not be compatible with earlier versions of PowerPoint. </a:t>
            </a:r>
          </a:p>
        </p:txBody>
      </p:sp>
      <p:grpSp>
        <p:nvGrpSpPr>
          <p:cNvPr id="16" name="Group 15">
            <a:extLst>
              <a:ext uri="{FF2B5EF4-FFF2-40B4-BE49-F238E27FC236}">
                <a16:creationId xmlns:a16="http://schemas.microsoft.com/office/drawing/2014/main" id="{F4C02CD7-54FA-442D-8552-484866B452A3}"/>
              </a:ext>
            </a:extLst>
          </p:cNvPr>
          <p:cNvGrpSpPr/>
          <p:nvPr userDrawn="1"/>
        </p:nvGrpSpPr>
        <p:grpSpPr>
          <a:xfrm>
            <a:off x="653175" y="1186618"/>
            <a:ext cx="2485137" cy="4640495"/>
            <a:chOff x="653175" y="1293580"/>
            <a:chExt cx="2485137" cy="4640495"/>
          </a:xfrm>
        </p:grpSpPr>
        <p:sp>
          <p:nvSpPr>
            <p:cNvPr id="17" name="Rectangle 16">
              <a:extLst>
                <a:ext uri="{FF2B5EF4-FFF2-40B4-BE49-F238E27FC236}">
                  <a16:creationId xmlns:a16="http://schemas.microsoft.com/office/drawing/2014/main" id="{70129BA9-07CA-4E45-BE89-A3B3D8B06794}"/>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Open the downloaded folder and copy all the files.</a:t>
              </a:r>
            </a:p>
          </p:txBody>
        </p:sp>
        <p:sp>
          <p:nvSpPr>
            <p:cNvPr id="18" name="Oval 17">
              <a:extLst>
                <a:ext uri="{FF2B5EF4-FFF2-40B4-BE49-F238E27FC236}">
                  <a16:creationId xmlns:a16="http://schemas.microsoft.com/office/drawing/2014/main" id="{06AD645D-EF4C-43B9-BC02-E73591ACFEA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1</a:t>
              </a:r>
            </a:p>
          </p:txBody>
        </p:sp>
      </p:grpSp>
      <p:grpSp>
        <p:nvGrpSpPr>
          <p:cNvPr id="19" name="Group 18">
            <a:extLst>
              <a:ext uri="{FF2B5EF4-FFF2-40B4-BE49-F238E27FC236}">
                <a16:creationId xmlns:a16="http://schemas.microsoft.com/office/drawing/2014/main" id="{08DFAC45-3E54-4D6A-98C4-CF211C83922E}"/>
              </a:ext>
            </a:extLst>
          </p:cNvPr>
          <p:cNvGrpSpPr/>
          <p:nvPr userDrawn="1"/>
        </p:nvGrpSpPr>
        <p:grpSpPr>
          <a:xfrm>
            <a:off x="3278194" y="1186618"/>
            <a:ext cx="2485137" cy="4640495"/>
            <a:chOff x="653175" y="1293580"/>
            <a:chExt cx="2485137" cy="4640495"/>
          </a:xfrm>
        </p:grpSpPr>
        <p:sp>
          <p:nvSpPr>
            <p:cNvPr id="20" name="Rectangle 19">
              <a:extLst>
                <a:ext uri="{FF2B5EF4-FFF2-40B4-BE49-F238E27FC236}">
                  <a16:creationId xmlns:a16="http://schemas.microsoft.com/office/drawing/2014/main" id="{F0CD5D4D-4B63-46DB-9525-B34F30B13615}"/>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Paste the copied files into a new folder.</a:t>
              </a:r>
            </a:p>
          </p:txBody>
        </p:sp>
        <p:sp>
          <p:nvSpPr>
            <p:cNvPr id="21" name="Oval 20">
              <a:extLst>
                <a:ext uri="{FF2B5EF4-FFF2-40B4-BE49-F238E27FC236}">
                  <a16:creationId xmlns:a16="http://schemas.microsoft.com/office/drawing/2014/main" id="{E921D1FD-6ED8-4721-9B13-952826BF7583}"/>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2</a:t>
              </a:r>
            </a:p>
          </p:txBody>
        </p:sp>
      </p:grpSp>
      <p:grpSp>
        <p:nvGrpSpPr>
          <p:cNvPr id="22" name="Group 21">
            <a:extLst>
              <a:ext uri="{FF2B5EF4-FFF2-40B4-BE49-F238E27FC236}">
                <a16:creationId xmlns:a16="http://schemas.microsoft.com/office/drawing/2014/main" id="{2E64373C-29B9-44AD-BBFF-1C2B6CB8B856}"/>
              </a:ext>
            </a:extLst>
          </p:cNvPr>
          <p:cNvGrpSpPr/>
          <p:nvPr userDrawn="1"/>
        </p:nvGrpSpPr>
        <p:grpSpPr>
          <a:xfrm>
            <a:off x="5903213" y="1186618"/>
            <a:ext cx="2485137" cy="4640495"/>
            <a:chOff x="653175" y="1293580"/>
            <a:chExt cx="2485137" cy="4640495"/>
          </a:xfrm>
        </p:grpSpPr>
        <p:sp>
          <p:nvSpPr>
            <p:cNvPr id="23" name="Rectangle 22">
              <a:extLst>
                <a:ext uri="{FF2B5EF4-FFF2-40B4-BE49-F238E27FC236}">
                  <a16:creationId xmlns:a16="http://schemas.microsoft.com/office/drawing/2014/main" id="{3F8F64B4-C8AD-4F3A-AC24-CC1D1D7B43F0}"/>
                </a:ext>
              </a:extLst>
            </p:cNvPr>
            <p:cNvSpPr/>
            <p:nvPr/>
          </p:nvSpPr>
          <p:spPr>
            <a:xfrm>
              <a:off x="755650" y="1352601"/>
              <a:ext cx="2382662" cy="4581474"/>
            </a:xfrm>
            <a:prstGeom prst="rect">
              <a:avLst/>
            </a:prstGeom>
            <a:noFill/>
            <a:ln>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lIns="216000" tIns="180000" rIns="216000" bIns="180000" anchor="t" anchorCtr="0"/>
            <a:lstStyle/>
            <a:p>
              <a:pPr>
                <a:defRPr/>
              </a:pPr>
              <a:r>
                <a:rPr lang="en-GB" sz="1400" dirty="0">
                  <a:solidFill>
                    <a:schemeClr val="tx1"/>
                  </a:solidFill>
                  <a:latin typeface="Roboto" panose="02000000000000000000" pitchFamily="2" charset="0"/>
                  <a:ea typeface="Roboto" panose="02000000000000000000" pitchFamily="2" charset="0"/>
                  <a:cs typeface="Arial" panose="020B0604020202020204" pitchFamily="34" charset="0"/>
                </a:rPr>
                <a:t>To use the PowerPoint, enable editing and put into slide show mode.</a:t>
              </a:r>
            </a:p>
          </p:txBody>
        </p:sp>
        <p:sp>
          <p:nvSpPr>
            <p:cNvPr id="24" name="Oval 23">
              <a:extLst>
                <a:ext uri="{FF2B5EF4-FFF2-40B4-BE49-F238E27FC236}">
                  <a16:creationId xmlns:a16="http://schemas.microsoft.com/office/drawing/2014/main" id="{306893F1-C2B6-43EB-825A-DA5B276C8908}"/>
                </a:ext>
              </a:extLst>
            </p:cNvPr>
            <p:cNvSpPr/>
            <p:nvPr/>
          </p:nvSpPr>
          <p:spPr>
            <a:xfrm>
              <a:off x="653175" y="1293580"/>
              <a:ext cx="301052" cy="301052"/>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Roboto" panose="02000000000000000000" pitchFamily="2" charset="0"/>
                  <a:ea typeface="Roboto" panose="02000000000000000000" pitchFamily="2" charset="0"/>
                </a:rPr>
                <a:t>3</a:t>
              </a:r>
            </a:p>
          </p:txBody>
        </p:sp>
      </p:grpSp>
      <p:pic>
        <p:nvPicPr>
          <p:cNvPr id="25" name="Picture 24">
            <a:extLst>
              <a:ext uri="{FF2B5EF4-FFF2-40B4-BE49-F238E27FC236}">
                <a16:creationId xmlns:a16="http://schemas.microsoft.com/office/drawing/2014/main" id="{F8E75E30-3E3D-4F9B-9EF6-9A9630C27CBB}"/>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720306" y="2435955"/>
            <a:ext cx="1703388" cy="2003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E55EBE21-985E-4E8F-B68C-A7F9AB89D609}"/>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6114362" y="3710564"/>
            <a:ext cx="2165314" cy="1601754"/>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12AA4B95-3CCC-45E1-B7B1-343CCBC6F42A}"/>
              </a:ext>
            </a:extLst>
          </p:cNvPr>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6114344" y="2435955"/>
            <a:ext cx="2165350" cy="225425"/>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grpSp>
        <p:nvGrpSpPr>
          <p:cNvPr id="28" name="Group 27">
            <a:extLst>
              <a:ext uri="{FF2B5EF4-FFF2-40B4-BE49-F238E27FC236}">
                <a16:creationId xmlns:a16="http://schemas.microsoft.com/office/drawing/2014/main" id="{EB959152-16E0-47A5-9814-E4CDFB5F1B4A}"/>
              </a:ext>
            </a:extLst>
          </p:cNvPr>
          <p:cNvGrpSpPr/>
          <p:nvPr userDrawn="1"/>
        </p:nvGrpSpPr>
        <p:grpSpPr>
          <a:xfrm>
            <a:off x="6114362" y="2862122"/>
            <a:ext cx="2165350" cy="690207"/>
            <a:chOff x="6137101" y="2837944"/>
            <a:chExt cx="2165350" cy="690207"/>
          </a:xfrm>
        </p:grpSpPr>
        <p:grpSp>
          <p:nvGrpSpPr>
            <p:cNvPr id="29" name="Group 28">
              <a:extLst>
                <a:ext uri="{FF2B5EF4-FFF2-40B4-BE49-F238E27FC236}">
                  <a16:creationId xmlns:a16="http://schemas.microsoft.com/office/drawing/2014/main" id="{2AA9C2EC-978E-419F-A507-D371B5CA5B55}"/>
                </a:ext>
              </a:extLst>
            </p:cNvPr>
            <p:cNvGrpSpPr>
              <a:grpSpLocks/>
            </p:cNvGrpSpPr>
            <p:nvPr/>
          </p:nvGrpSpPr>
          <p:grpSpPr bwMode="auto">
            <a:xfrm>
              <a:off x="6137101" y="2837944"/>
              <a:ext cx="2165350" cy="647700"/>
              <a:chOff x="6164808" y="2589878"/>
              <a:chExt cx="2165459" cy="647296"/>
            </a:xfrm>
          </p:grpSpPr>
          <p:pic>
            <p:nvPicPr>
              <p:cNvPr id="31" name="Picture 30">
                <a:extLst>
                  <a:ext uri="{FF2B5EF4-FFF2-40B4-BE49-F238E27FC236}">
                    <a16:creationId xmlns:a16="http://schemas.microsoft.com/office/drawing/2014/main" id="{B5145F20-A130-4EC9-B902-0B2D234C1C06}"/>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164808" y="2589878"/>
                <a:ext cx="2165459" cy="647296"/>
              </a:xfrm>
              <a:prstGeom prst="rect">
                <a:avLst/>
              </a:prstGeom>
              <a:noFill/>
              <a:ln w="12700">
                <a:solidFill>
                  <a:srgbClr val="E34192"/>
                </a:solidFill>
                <a:miter lim="800000"/>
                <a:headEnd/>
                <a:tailEnd/>
              </a:ln>
              <a:extLst>
                <a:ext uri="{909E8E84-426E-40DD-AFC4-6F175D3DCCD1}">
                  <a14:hiddenFill xmlns:a14="http://schemas.microsoft.com/office/drawing/2010/main">
                    <a:solidFill>
                      <a:srgbClr val="FFFFFF"/>
                    </a:solidFill>
                  </a14:hiddenFill>
                </a:ext>
              </a:extLst>
            </p:spPr>
          </p:pic>
          <p:cxnSp>
            <p:nvCxnSpPr>
              <p:cNvPr id="32" name="Straight Arrow Connector 31">
                <a:extLst>
                  <a:ext uri="{FF2B5EF4-FFF2-40B4-BE49-F238E27FC236}">
                    <a16:creationId xmlns:a16="http://schemas.microsoft.com/office/drawing/2014/main" id="{7209CC96-78F3-4B82-BE38-23F76BEC0573}"/>
                  </a:ext>
                </a:extLst>
              </p:cNvPr>
              <p:cNvCxnSpPr/>
              <p:nvPr/>
            </p:nvCxnSpPr>
            <p:spPr>
              <a:xfrm flipH="1">
                <a:off x="7949742" y="2768837"/>
                <a:ext cx="79379" cy="287158"/>
              </a:xfrm>
              <a:prstGeom prst="straightConnector1">
                <a:avLst/>
              </a:prstGeom>
              <a:ln w="19050">
                <a:solidFill>
                  <a:srgbClr val="18A0DB"/>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Oval 29">
              <a:extLst>
                <a:ext uri="{FF2B5EF4-FFF2-40B4-BE49-F238E27FC236}">
                  <a16:creationId xmlns:a16="http://schemas.microsoft.com/office/drawing/2014/main" id="{289AD21C-A27E-4E30-8AB2-27CBD6E49F15}"/>
                </a:ext>
              </a:extLst>
            </p:cNvPr>
            <p:cNvSpPr/>
            <p:nvPr/>
          </p:nvSpPr>
          <p:spPr>
            <a:xfrm>
              <a:off x="7790917" y="3317748"/>
              <a:ext cx="210403" cy="210403"/>
            </a:xfrm>
            <a:prstGeom prst="ellipse">
              <a:avLst/>
            </a:prstGeom>
            <a:noFill/>
            <a:ln w="19050">
              <a:solidFill>
                <a:srgbClr val="18A0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5" name="TextBox 44">
            <a:extLst>
              <a:ext uri="{FF2B5EF4-FFF2-40B4-BE49-F238E27FC236}">
                <a16:creationId xmlns:a16="http://schemas.microsoft.com/office/drawing/2014/main" id="{3642231C-A2F6-4367-90C6-0767E987F9A9}"/>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Guidance for Video/Audio in PowerPoints</a:t>
            </a:r>
            <a:endParaRPr lang="en-GB" sz="2800" b="1" dirty="0">
              <a:solidFill>
                <a:srgbClr val="E34192"/>
              </a:solidFill>
            </a:endParaRPr>
          </a:p>
        </p:txBody>
      </p:sp>
    </p:spTree>
    <p:extLst>
      <p:ext uri="{BB962C8B-B14F-4D97-AF65-F5344CB8AC3E}">
        <p14:creationId xmlns:p14="http://schemas.microsoft.com/office/powerpoint/2010/main" val="395936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0" name="Rectangle 9">
            <a:extLst>
              <a:ext uri="{FF2B5EF4-FFF2-40B4-BE49-F238E27FC236}">
                <a16:creationId xmlns:a16="http://schemas.microsoft.com/office/drawing/2014/main" id="{7223ECE9-6F1A-4E72-ACE0-06F71C468FD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1" name="Group 10">
            <a:extLst>
              <a:ext uri="{FF2B5EF4-FFF2-40B4-BE49-F238E27FC236}">
                <a16:creationId xmlns:a16="http://schemas.microsoft.com/office/drawing/2014/main" id="{5F05BBF0-ECD1-4FE4-937E-1F73A27AF916}"/>
              </a:ext>
            </a:extLst>
          </p:cNvPr>
          <p:cNvGrpSpPr/>
          <p:nvPr userDrawn="1"/>
        </p:nvGrpSpPr>
        <p:grpSpPr>
          <a:xfrm>
            <a:off x="743837" y="1681195"/>
            <a:ext cx="7644513" cy="2002840"/>
            <a:chOff x="743837" y="1344834"/>
            <a:chExt cx="7644513" cy="2002840"/>
          </a:xfrm>
        </p:grpSpPr>
        <p:sp>
          <p:nvSpPr>
            <p:cNvPr id="12" name="Rectangle 11">
              <a:extLst>
                <a:ext uri="{FF2B5EF4-FFF2-40B4-BE49-F238E27FC236}">
                  <a16:creationId xmlns:a16="http://schemas.microsoft.com/office/drawing/2014/main" id="{D52A1D21-ED2B-43AD-B353-E06410A36383}"/>
                </a:ext>
              </a:extLst>
            </p:cNvPr>
            <p:cNvSpPr/>
            <p:nvPr/>
          </p:nvSpPr>
          <p:spPr>
            <a:xfrm>
              <a:off x="743837" y="1344834"/>
              <a:ext cx="2703717"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Websites</a:t>
              </a:r>
            </a:p>
          </p:txBody>
        </p:sp>
        <p:sp>
          <p:nvSpPr>
            <p:cNvPr id="13" name="Rectangle 12">
              <a:extLst>
                <a:ext uri="{FF2B5EF4-FFF2-40B4-BE49-F238E27FC236}">
                  <a16:creationId xmlns:a16="http://schemas.microsoft.com/office/drawing/2014/main" id="{1FFC9EFA-95C1-4D1B-B736-D82D578BE355}"/>
                </a:ext>
              </a:extLst>
            </p:cNvPr>
            <p:cNvSpPr/>
            <p:nvPr/>
          </p:nvSpPr>
          <p:spPr>
            <a:xfrm>
              <a:off x="755650" y="1618794"/>
              <a:ext cx="7632700" cy="1728880"/>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websites. Please be aware that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You should also be aware that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the case. We are not responsible for the content of external sites.</a:t>
              </a:r>
            </a:p>
          </p:txBody>
        </p:sp>
      </p:grpSp>
      <p:sp>
        <p:nvSpPr>
          <p:cNvPr id="16" name="TextBox 15">
            <a:extLst>
              <a:ext uri="{FF2B5EF4-FFF2-40B4-BE49-F238E27FC236}">
                <a16:creationId xmlns:a16="http://schemas.microsoft.com/office/drawing/2014/main" id="{3E809478-62E0-4C7A-83A2-03913DD4D89E}"/>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21165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ternal Video Websites Disclaimer">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4" name="Title 2">
            <a:extLst>
              <a:ext uri="{FF2B5EF4-FFF2-40B4-BE49-F238E27FC236}">
                <a16:creationId xmlns:a16="http://schemas.microsoft.com/office/drawing/2014/main" id="{A7697262-5601-4023-B08E-475497092739}"/>
              </a:ext>
            </a:extLst>
          </p:cNvPr>
          <p:cNvSpPr>
            <a:spLocks/>
          </p:cNvSpPr>
          <p:nvPr userDrawn="1"/>
        </p:nvSpPr>
        <p:spPr bwMode="auto">
          <a:xfrm>
            <a:off x="457200" y="6283683"/>
            <a:ext cx="8220075" cy="715963"/>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252000" tIns="252000" rIns="252000" bIns="252000" anchor="ctr" anchorCtr="1"/>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algn="ctr" eaLnBrk="1" hangingPunct="1">
              <a:lnSpc>
                <a:spcPct val="90000"/>
              </a:lnSpc>
            </a:pPr>
            <a:r>
              <a:rPr lang="en-GB" altLang="en-US" sz="1000" dirty="0">
                <a:solidFill>
                  <a:schemeClr val="bg1"/>
                </a:solidFill>
                <a:latin typeface="Roboto" panose="02000000000000000000" pitchFamily="2" charset="0"/>
                <a:ea typeface="Roboto" panose="02000000000000000000" pitchFamily="2" charset="0"/>
                <a:cs typeface="Arial" panose="020B0604020202020204" pitchFamily="34" charset="0"/>
              </a:rPr>
              <a:t>You may wish to delete this slide before beginning the presentation.</a:t>
            </a:r>
          </a:p>
        </p:txBody>
      </p:sp>
      <p:sp>
        <p:nvSpPr>
          <p:cNvPr id="16" name="Rectangle 15">
            <a:extLst>
              <a:ext uri="{FF2B5EF4-FFF2-40B4-BE49-F238E27FC236}">
                <a16:creationId xmlns:a16="http://schemas.microsoft.com/office/drawing/2014/main" id="{E98D6414-A260-404A-9274-A35AB2A1EA5A}"/>
              </a:ext>
            </a:extLst>
          </p:cNvPr>
          <p:cNvSpPr/>
          <p:nvPr userDrawn="1"/>
        </p:nvSpPr>
        <p:spPr>
          <a:xfrm>
            <a:off x="743836" y="1163960"/>
            <a:ext cx="7644513" cy="307777"/>
          </a:xfrm>
          <a:prstGeom prst="rect">
            <a:avLst/>
          </a:prstGeom>
        </p:spPr>
        <p:txBody>
          <a:bodyPr wrap="square">
            <a:spAutoFit/>
          </a:bodyPr>
          <a:lstStyle/>
          <a:p>
            <a:pPr algn="ctr"/>
            <a:r>
              <a:rPr lang="en-GB" sz="1400" dirty="0">
                <a:latin typeface="Roboto" panose="02000000000000000000" pitchFamily="2" charset="0"/>
                <a:ea typeface="Roboto" panose="02000000000000000000" pitchFamily="2" charset="0"/>
              </a:rPr>
              <a:t>We hope you find the information on our website and resources useful. </a:t>
            </a:r>
            <a:endParaRPr lang="en-GB" sz="1400" dirty="0"/>
          </a:p>
        </p:txBody>
      </p:sp>
      <p:grpSp>
        <p:nvGrpSpPr>
          <p:cNvPr id="17" name="Group 16">
            <a:extLst>
              <a:ext uri="{FF2B5EF4-FFF2-40B4-BE49-F238E27FC236}">
                <a16:creationId xmlns:a16="http://schemas.microsoft.com/office/drawing/2014/main" id="{5688A155-CC1C-4CA5-824A-88B66BF4B7D8}"/>
              </a:ext>
            </a:extLst>
          </p:cNvPr>
          <p:cNvGrpSpPr/>
          <p:nvPr userDrawn="1"/>
        </p:nvGrpSpPr>
        <p:grpSpPr>
          <a:xfrm>
            <a:off x="733079" y="1681195"/>
            <a:ext cx="7643458" cy="2649171"/>
            <a:chOff x="744892" y="3707365"/>
            <a:chExt cx="7643458" cy="2649171"/>
          </a:xfrm>
        </p:grpSpPr>
        <p:sp>
          <p:nvSpPr>
            <p:cNvPr id="18" name="Rectangle 17">
              <a:extLst>
                <a:ext uri="{FF2B5EF4-FFF2-40B4-BE49-F238E27FC236}">
                  <a16:creationId xmlns:a16="http://schemas.microsoft.com/office/drawing/2014/main" id="{B519C287-0C36-43FA-A38F-45E9B4A11B4D}"/>
                </a:ext>
              </a:extLst>
            </p:cNvPr>
            <p:cNvSpPr/>
            <p:nvPr/>
          </p:nvSpPr>
          <p:spPr>
            <a:xfrm>
              <a:off x="744892" y="3707365"/>
              <a:ext cx="3214972" cy="273960"/>
            </a:xfrm>
            <a:prstGeom prst="rect">
              <a:avLst/>
            </a:prstGeom>
            <a:solidFill>
              <a:srgbClr val="E3419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r>
                <a:rPr lang="en-GB" sz="1600" b="1" dirty="0">
                  <a:latin typeface="Roboto" panose="02000000000000000000" pitchFamily="2" charset="0"/>
                  <a:ea typeface="Roboto" panose="02000000000000000000" pitchFamily="2" charset="0"/>
                </a:rPr>
                <a:t>Links to External Video Websites</a:t>
              </a:r>
            </a:p>
          </p:txBody>
        </p:sp>
        <p:sp>
          <p:nvSpPr>
            <p:cNvPr id="19" name="Rectangle 18">
              <a:extLst>
                <a:ext uri="{FF2B5EF4-FFF2-40B4-BE49-F238E27FC236}">
                  <a16:creationId xmlns:a16="http://schemas.microsoft.com/office/drawing/2014/main" id="{F9BBE2CC-1604-46EB-BCDA-9F6AB7410668}"/>
                </a:ext>
              </a:extLst>
            </p:cNvPr>
            <p:cNvSpPr/>
            <p:nvPr/>
          </p:nvSpPr>
          <p:spPr>
            <a:xfrm>
              <a:off x="755650" y="3981325"/>
              <a:ext cx="7632700" cy="2375211"/>
            </a:xfrm>
            <a:prstGeom prst="rect">
              <a:avLst/>
            </a:prstGeom>
            <a:solidFill>
              <a:schemeClr val="bg1"/>
            </a:solidFill>
            <a:ln w="19050">
              <a:solidFill>
                <a:srgbClr val="18A0DB"/>
              </a:solidFill>
            </a:ln>
          </p:spPr>
          <p:txBody>
            <a:bodyPr wrap="square" lIns="216000" tIns="216000" rIns="216000" bIns="216000">
              <a:spAutoFit/>
            </a:bodyPr>
            <a:lstStyle/>
            <a:p>
              <a:r>
                <a:rPr lang="en-GB" sz="1400" dirty="0">
                  <a:latin typeface="Roboto" panose="02000000000000000000" pitchFamily="2" charset="0"/>
                  <a:ea typeface="Roboto" panose="02000000000000000000" pitchFamily="2" charset="0"/>
                </a:rPr>
                <a:t>This resource contains links to external video websites. These websites often have </a:t>
              </a:r>
              <a:r>
                <a:rPr lang="en-GB" sz="1400" dirty="0" err="1">
                  <a:latin typeface="Roboto" panose="02000000000000000000" pitchFamily="2" charset="0"/>
                  <a:ea typeface="Roboto" panose="02000000000000000000" pitchFamily="2" charset="0"/>
                </a:rPr>
                <a:t>autoplay</a:t>
              </a:r>
              <a:r>
                <a:rPr lang="en-GB" sz="1400" dirty="0">
                  <a:latin typeface="Roboto" panose="02000000000000000000" pitchFamily="2" charset="0"/>
                  <a:ea typeface="Roboto" panose="02000000000000000000" pitchFamily="2" charset="0"/>
                </a:rPr>
                <a:t> features meaning that other videos will play after the video you are watching finishes. You should disable this feature before using the video in any classroom or similar setting.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assumes no responsibility for the contents of linked websites. The inclusion of any link in this resource should not be taken as an endorsement of any kind by </a:t>
              </a:r>
              <a:r>
                <a:rPr lang="en-GB" sz="1400" dirty="0" err="1">
                  <a:latin typeface="Roboto" panose="02000000000000000000" pitchFamily="2" charset="0"/>
                  <a:ea typeface="Roboto" panose="02000000000000000000" pitchFamily="2" charset="0"/>
                </a:rPr>
                <a:t>Twinkl</a:t>
              </a:r>
              <a:r>
                <a:rPr lang="en-GB" sz="1400" dirty="0">
                  <a:latin typeface="Roboto" panose="02000000000000000000" pitchFamily="2" charset="0"/>
                  <a:ea typeface="Roboto" panose="02000000000000000000" pitchFamily="2" charset="0"/>
                </a:rPr>
                <a:t> of the linked website or any association with its operators. We have no control over the availability of the linked pages. If the link is not working, please let us know by contacting </a:t>
              </a:r>
              <a:r>
                <a:rPr lang="en-GB" sz="1400" dirty="0" err="1">
                  <a:latin typeface="Roboto" panose="02000000000000000000" pitchFamily="2" charset="0"/>
                  <a:ea typeface="Roboto" panose="02000000000000000000" pitchFamily="2" charset="0"/>
                </a:rPr>
                <a:t>TwinklCares</a:t>
              </a:r>
              <a:r>
                <a:rPr lang="en-GB" sz="1400" dirty="0">
                  <a:latin typeface="Roboto" panose="02000000000000000000" pitchFamily="2" charset="0"/>
                  <a:ea typeface="Roboto" panose="02000000000000000000" pitchFamily="2" charset="0"/>
                </a:rPr>
                <a:t> and we will try to fix it, although we can assume no responsibility if this is </a:t>
              </a:r>
              <a:br>
                <a:rPr lang="en-GB" sz="1400" dirty="0">
                  <a:latin typeface="Roboto" panose="02000000000000000000" pitchFamily="2" charset="0"/>
                  <a:ea typeface="Roboto" panose="02000000000000000000" pitchFamily="2" charset="0"/>
                </a:rPr>
              </a:br>
              <a:r>
                <a:rPr lang="en-GB" sz="1400" dirty="0">
                  <a:latin typeface="Roboto" panose="02000000000000000000" pitchFamily="2" charset="0"/>
                  <a:ea typeface="Roboto" panose="02000000000000000000" pitchFamily="2" charset="0"/>
                </a:rPr>
                <a:t>the case.</a:t>
              </a:r>
            </a:p>
          </p:txBody>
        </p:sp>
      </p:grpSp>
      <p:sp>
        <p:nvSpPr>
          <p:cNvPr id="20" name="TextBox 19">
            <a:extLst>
              <a:ext uri="{FF2B5EF4-FFF2-40B4-BE49-F238E27FC236}">
                <a16:creationId xmlns:a16="http://schemas.microsoft.com/office/drawing/2014/main" id="{DFBBCB53-5B3E-420F-B980-49AC69553407}"/>
              </a:ext>
            </a:extLst>
          </p:cNvPr>
          <p:cNvSpPr txBox="1"/>
          <p:nvPr userDrawn="1"/>
        </p:nvSpPr>
        <p:spPr>
          <a:xfrm>
            <a:off x="755650" y="668014"/>
            <a:ext cx="7632700" cy="523220"/>
          </a:xfrm>
          <a:prstGeom prst="rect">
            <a:avLst/>
          </a:prstGeom>
          <a:noFill/>
        </p:spPr>
        <p:txBody>
          <a:bodyPr wrap="square">
            <a:spAutoFit/>
          </a:bodyPr>
          <a:lstStyle/>
          <a:p>
            <a:pPr lvl="0" algn="ctr"/>
            <a:r>
              <a:rPr lang="en-US" sz="2800" b="1" dirty="0">
                <a:solidFill>
                  <a:srgbClr val="E34192"/>
                </a:solidFill>
                <a:latin typeface="Roboto" panose="02000000000000000000" pitchFamily="2" charset="0"/>
                <a:ea typeface="Roboto" panose="02000000000000000000" pitchFamily="2" charset="0"/>
              </a:rPr>
              <a:t>Disclaimer/s</a:t>
            </a:r>
            <a:endParaRPr lang="en-GB" sz="2800" b="1" dirty="0">
              <a:solidFill>
                <a:srgbClr val="E34192"/>
              </a:solidFill>
            </a:endParaRPr>
          </a:p>
        </p:txBody>
      </p:sp>
    </p:spTree>
    <p:extLst>
      <p:ext uri="{BB962C8B-B14F-4D97-AF65-F5344CB8AC3E}">
        <p14:creationId xmlns:p14="http://schemas.microsoft.com/office/powerpoint/2010/main" val="67150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GB"/>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2" r:id="rId3"/>
    <p:sldLayoutId id="2147483673" r:id="rId4"/>
    <p:sldLayoutId id="2147483663" r:id="rId5"/>
    <p:sldLayoutId id="2147483666" r:id="rId6"/>
  </p:sldLayoutIdLst>
  <p:txStyles>
    <p:titleStyle>
      <a:lvl1pPr algn="l" defTabSz="914400" rtl="0" eaLnBrk="1" latinLnBrk="0" hangingPunct="1">
        <a:lnSpc>
          <a:spcPct val="90000"/>
        </a:lnSpc>
        <a:spcBef>
          <a:spcPct val="0"/>
        </a:spcBef>
        <a:buNone/>
        <a:defRPr sz="36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28093"/>
      </p:ext>
    </p:extLst>
  </p:cSld>
  <p:clrMap bg1="lt1" tx1="dk1" bg2="lt2" tx2="dk2" accent1="accent1" accent2="accent2" accent3="accent3" accent4="accent4" accent5="accent5" accent6="accent6" hlink="hlink" folHlink="folHlink"/>
  <p:sldLayoutIdLst>
    <p:sldLayoutId id="2147483667" r:id="rId1"/>
    <p:sldLayoutId id="2147483669" r:id="rId2"/>
    <p:sldLayoutId id="2147483670" r:id="rId3"/>
    <p:sldLayoutId id="2147483671"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3.xml"/><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2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2FAFDCF-B886-2C93-F9F9-40EF6C749EFF}"/>
              </a:ext>
            </a:extLst>
          </p:cNvPr>
          <p:cNvSpPr txBox="1"/>
          <p:nvPr/>
        </p:nvSpPr>
        <p:spPr>
          <a:xfrm>
            <a:off x="4449699" y="3564971"/>
            <a:ext cx="3938650" cy="912966"/>
          </a:xfrm>
          <a:prstGeom prst="roundRect">
            <a:avLst/>
          </a:prstGeom>
          <a:solidFill>
            <a:schemeClr val="bg1"/>
          </a:solidFill>
          <a:ln w="28575">
            <a:solidFill>
              <a:srgbClr val="689428"/>
            </a:solidFill>
          </a:ln>
        </p:spPr>
        <p:txBody>
          <a:bodyPr wrap="square" lIns="216000" tIns="180000" rIns="180000" bIns="180000">
            <a:spAutoFit/>
          </a:bodyPr>
          <a:lstStyle/>
          <a:p>
            <a:pPr algn="ctr"/>
            <a:r>
              <a:rPr lang="en-GB" sz="3000" b="1" dirty="0"/>
              <a:t>450 years</a:t>
            </a:r>
            <a:endParaRPr lang="en-GB" sz="3000" dirty="0"/>
          </a:p>
        </p:txBody>
      </p:sp>
      <p:sp>
        <p:nvSpPr>
          <p:cNvPr id="2" name="Rectangle 1">
            <a:extLst>
              <a:ext uri="{FF2B5EF4-FFF2-40B4-BE49-F238E27FC236}">
                <a16:creationId xmlns:a16="http://schemas.microsoft.com/office/drawing/2014/main" id="{081F3A50-F667-6E7C-E7A3-C5BDABF117C7}"/>
              </a:ext>
            </a:extLst>
          </p:cNvPr>
          <p:cNvSpPr/>
          <p:nvPr/>
        </p:nvSpPr>
        <p:spPr>
          <a:xfrm>
            <a:off x="0" y="699184"/>
            <a:ext cx="7612912" cy="994306"/>
          </a:xfrm>
          <a:prstGeom prst="rect">
            <a:avLst/>
          </a:prstGeom>
          <a:solidFill>
            <a:srgbClr val="689428"/>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lIns="756000" rtlCol="0" anchor="ctr"/>
          <a:lstStyle/>
          <a:p>
            <a:r>
              <a:rPr lang="en-GB" sz="3600" b="1" dirty="0">
                <a:solidFill>
                  <a:prstClr val="white"/>
                </a:solidFill>
                <a:latin typeface="Twinkl" pitchFamily="2" charset="0"/>
                <a:ea typeface="+mj-ea"/>
                <a:cs typeface="+mj-cs"/>
              </a:rPr>
              <a:t>Plastic cup</a:t>
            </a:r>
          </a:p>
        </p:txBody>
      </p:sp>
      <p:sp>
        <p:nvSpPr>
          <p:cNvPr id="18" name="Oval 17">
            <a:extLst>
              <a:ext uri="{FF2B5EF4-FFF2-40B4-BE49-F238E27FC236}">
                <a16:creationId xmlns:a16="http://schemas.microsoft.com/office/drawing/2014/main" id="{96893216-817A-6EDE-836A-31418DBD8D3A}"/>
              </a:ext>
            </a:extLst>
          </p:cNvPr>
          <p:cNvSpPr/>
          <p:nvPr/>
        </p:nvSpPr>
        <p:spPr>
          <a:xfrm>
            <a:off x="6889159" y="699184"/>
            <a:ext cx="1499190" cy="1499190"/>
          </a:xfrm>
          <a:prstGeom prst="ellipse">
            <a:avLst/>
          </a:prstGeom>
          <a:solidFill>
            <a:srgbClr val="CFE09B"/>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C49263A-4F3D-9805-97EA-1C6F4E3D949E}"/>
              </a:ext>
            </a:extLst>
          </p:cNvPr>
          <p:cNvSpPr txBox="1"/>
          <p:nvPr/>
        </p:nvSpPr>
        <p:spPr>
          <a:xfrm>
            <a:off x="7159918" y="434237"/>
            <a:ext cx="830079" cy="2092881"/>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13000" b="1" dirty="0">
                <a:ln w="28575">
                  <a:solidFill>
                    <a:srgbClr val="689428"/>
                  </a:solidFill>
                </a:ln>
                <a:solidFill>
                  <a:schemeClr val="bg1"/>
                </a:solidFill>
              </a:rPr>
              <a:t>?</a:t>
            </a:r>
          </a:p>
        </p:txBody>
      </p:sp>
      <p:sp>
        <p:nvSpPr>
          <p:cNvPr id="8" name="TextBox 7">
            <a:extLst>
              <a:ext uri="{FF2B5EF4-FFF2-40B4-BE49-F238E27FC236}">
                <a16:creationId xmlns:a16="http://schemas.microsoft.com/office/drawing/2014/main" id="{D2B197F4-413B-E830-6BF1-81B1A1A24915}"/>
              </a:ext>
            </a:extLst>
          </p:cNvPr>
          <p:cNvSpPr txBox="1"/>
          <p:nvPr/>
        </p:nvSpPr>
        <p:spPr>
          <a:xfrm>
            <a:off x="5858540" y="5333203"/>
            <a:ext cx="2529809" cy="708654"/>
          </a:xfrm>
          <a:prstGeom prst="roundRect">
            <a:avLst/>
          </a:prstGeom>
          <a:solidFill>
            <a:srgbClr val="689428"/>
          </a:solidFill>
          <a:ln w="28575">
            <a:solidFill>
              <a:srgbClr val="689428"/>
            </a:solidFill>
          </a:ln>
        </p:spPr>
        <p:txBody>
          <a:bodyPr wrap="square" lIns="180000" tIns="180000" rIns="180000" bIns="180000">
            <a:spAutoFit/>
          </a:bodyPr>
          <a:lstStyle/>
          <a:p>
            <a:pPr algn="ctr">
              <a:spcAft>
                <a:spcPts val="1200"/>
              </a:spcAft>
            </a:pPr>
            <a:r>
              <a:rPr lang="en-GB" b="1" dirty="0">
                <a:solidFill>
                  <a:schemeClr val="bg1"/>
                </a:solidFill>
              </a:rPr>
              <a:t>Show Answer</a:t>
            </a:r>
          </a:p>
        </p:txBody>
      </p:sp>
      <p:sp>
        <p:nvSpPr>
          <p:cNvPr id="9" name="Oval 8">
            <a:extLst>
              <a:ext uri="{FF2B5EF4-FFF2-40B4-BE49-F238E27FC236}">
                <a16:creationId xmlns:a16="http://schemas.microsoft.com/office/drawing/2014/main" id="{5777B73A-B5D1-9BE9-035B-A1AF77955E2A}"/>
              </a:ext>
            </a:extLst>
          </p:cNvPr>
          <p:cNvSpPr/>
          <p:nvPr/>
        </p:nvSpPr>
        <p:spPr>
          <a:xfrm>
            <a:off x="755651" y="2103207"/>
            <a:ext cx="3938650" cy="3938650"/>
          </a:xfrm>
          <a:prstGeom prst="ellipse">
            <a:avLst/>
          </a:prstGeom>
          <a:solidFill>
            <a:srgbClr val="CFE09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cup, indoor, glass, blender&#10;&#10;Description automatically generated">
            <a:extLst>
              <a:ext uri="{FF2B5EF4-FFF2-40B4-BE49-F238E27FC236}">
                <a16:creationId xmlns:a16="http://schemas.microsoft.com/office/drawing/2014/main" id="{33486A36-F939-A3CA-96FF-BBDA277B16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82186" y="2580283"/>
            <a:ext cx="2485580" cy="3293029"/>
          </a:xfrm>
          <a:prstGeom prst="rect">
            <a:avLst/>
          </a:prstGeom>
        </p:spPr>
      </p:pic>
    </p:spTree>
    <p:extLst>
      <p:ext uri="{BB962C8B-B14F-4D97-AF65-F5344CB8AC3E}">
        <p14:creationId xmlns:p14="http://schemas.microsoft.com/office/powerpoint/2010/main" val="102454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6"/>
                                        </p:tgtEl>
                                        <p:attrNameLst>
                                          <p:attrName>r</p:attrName>
                                        </p:attrNameLst>
                                      </p:cBhvr>
                                    </p:animRot>
                                    <p:animRot by="-240000">
                                      <p:cBhvr>
                                        <p:cTn id="10" dur="200" fill="hold">
                                          <p:stCondLst>
                                            <p:cond delay="200"/>
                                          </p:stCondLst>
                                        </p:cTn>
                                        <p:tgtEl>
                                          <p:spTgt spid="6"/>
                                        </p:tgtEl>
                                        <p:attrNameLst>
                                          <p:attrName>r</p:attrName>
                                        </p:attrNameLst>
                                      </p:cBhvr>
                                    </p:animRot>
                                    <p:animRot by="240000">
                                      <p:cBhvr>
                                        <p:cTn id="11" dur="200" fill="hold">
                                          <p:stCondLst>
                                            <p:cond delay="400"/>
                                          </p:stCondLst>
                                        </p:cTn>
                                        <p:tgtEl>
                                          <p:spTgt spid="6"/>
                                        </p:tgtEl>
                                        <p:attrNameLst>
                                          <p:attrName>r</p:attrName>
                                        </p:attrNameLst>
                                      </p:cBhvr>
                                    </p:animRot>
                                    <p:animRot by="-240000">
                                      <p:cBhvr>
                                        <p:cTn id="12" dur="200" fill="hold">
                                          <p:stCondLst>
                                            <p:cond delay="600"/>
                                          </p:stCondLst>
                                        </p:cTn>
                                        <p:tgtEl>
                                          <p:spTgt spid="6"/>
                                        </p:tgtEl>
                                        <p:attrNameLst>
                                          <p:attrName>r</p:attrName>
                                        </p:attrNameLst>
                                      </p:cBhvr>
                                    </p:animRot>
                                    <p:animRot by="120000">
                                      <p:cBhvr>
                                        <p:cTn id="13" dur="200" fill="hold">
                                          <p:stCondLst>
                                            <p:cond delay="800"/>
                                          </p:stCondLst>
                                        </p:cTn>
                                        <p:tgtEl>
                                          <p:spTgt spid="6"/>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22" presetClass="exit" presetSubtype="2" fill="hold" grpId="1" nodeType="clickEffect">
                                  <p:stCondLst>
                                    <p:cond delay="0"/>
                                  </p:stCondLst>
                                  <p:childTnLst>
                                    <p:animEffect transition="out" filter="wipe(right)">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14" grpId="0" animBg="1"/>
      <p:bldP spid="1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2FAFDCF-B886-2C93-F9F9-40EF6C749EFF}"/>
              </a:ext>
            </a:extLst>
          </p:cNvPr>
          <p:cNvSpPr txBox="1"/>
          <p:nvPr/>
        </p:nvSpPr>
        <p:spPr>
          <a:xfrm>
            <a:off x="4449699" y="3564971"/>
            <a:ext cx="3938650" cy="912966"/>
          </a:xfrm>
          <a:prstGeom prst="roundRect">
            <a:avLst/>
          </a:prstGeom>
          <a:solidFill>
            <a:schemeClr val="bg1"/>
          </a:solidFill>
          <a:ln w="28575">
            <a:solidFill>
              <a:srgbClr val="689428"/>
            </a:solidFill>
          </a:ln>
        </p:spPr>
        <p:txBody>
          <a:bodyPr wrap="square" lIns="216000" tIns="180000" rIns="180000" bIns="180000">
            <a:spAutoFit/>
          </a:bodyPr>
          <a:lstStyle/>
          <a:p>
            <a:pPr algn="ctr"/>
            <a:r>
              <a:rPr lang="en-GB" sz="3000" b="1" dirty="0"/>
              <a:t>450 years</a:t>
            </a:r>
            <a:endParaRPr lang="en-GB" sz="3000" dirty="0"/>
          </a:p>
        </p:txBody>
      </p:sp>
      <p:sp>
        <p:nvSpPr>
          <p:cNvPr id="2" name="Rectangle 1">
            <a:extLst>
              <a:ext uri="{FF2B5EF4-FFF2-40B4-BE49-F238E27FC236}">
                <a16:creationId xmlns:a16="http://schemas.microsoft.com/office/drawing/2014/main" id="{081F3A50-F667-6E7C-E7A3-C5BDABF117C7}"/>
              </a:ext>
            </a:extLst>
          </p:cNvPr>
          <p:cNvSpPr/>
          <p:nvPr/>
        </p:nvSpPr>
        <p:spPr>
          <a:xfrm>
            <a:off x="0" y="699184"/>
            <a:ext cx="7612912" cy="994306"/>
          </a:xfrm>
          <a:prstGeom prst="rect">
            <a:avLst/>
          </a:prstGeom>
          <a:solidFill>
            <a:srgbClr val="689428"/>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lIns="756000" rtlCol="0" anchor="ctr"/>
          <a:lstStyle/>
          <a:p>
            <a:r>
              <a:rPr lang="en-GB" sz="3600" b="1" dirty="0">
                <a:solidFill>
                  <a:prstClr val="white"/>
                </a:solidFill>
                <a:latin typeface="Twinkl" pitchFamily="2" charset="0"/>
                <a:ea typeface="+mj-ea"/>
                <a:cs typeface="+mj-cs"/>
              </a:rPr>
              <a:t>Plastic bottle</a:t>
            </a:r>
          </a:p>
        </p:txBody>
      </p:sp>
      <p:sp>
        <p:nvSpPr>
          <p:cNvPr id="18" name="Oval 17">
            <a:extLst>
              <a:ext uri="{FF2B5EF4-FFF2-40B4-BE49-F238E27FC236}">
                <a16:creationId xmlns:a16="http://schemas.microsoft.com/office/drawing/2014/main" id="{96893216-817A-6EDE-836A-31418DBD8D3A}"/>
              </a:ext>
            </a:extLst>
          </p:cNvPr>
          <p:cNvSpPr/>
          <p:nvPr/>
        </p:nvSpPr>
        <p:spPr>
          <a:xfrm>
            <a:off x="6889159" y="699184"/>
            <a:ext cx="1499190" cy="1499190"/>
          </a:xfrm>
          <a:prstGeom prst="ellipse">
            <a:avLst/>
          </a:prstGeom>
          <a:solidFill>
            <a:srgbClr val="CFE09B"/>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C49263A-4F3D-9805-97EA-1C6F4E3D949E}"/>
              </a:ext>
            </a:extLst>
          </p:cNvPr>
          <p:cNvSpPr txBox="1"/>
          <p:nvPr/>
        </p:nvSpPr>
        <p:spPr>
          <a:xfrm>
            <a:off x="7159918" y="434237"/>
            <a:ext cx="830079" cy="2092881"/>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13000" b="1" dirty="0">
                <a:ln w="28575">
                  <a:solidFill>
                    <a:srgbClr val="689428"/>
                  </a:solidFill>
                </a:ln>
                <a:solidFill>
                  <a:schemeClr val="bg1"/>
                </a:solidFill>
              </a:rPr>
              <a:t>?</a:t>
            </a:r>
          </a:p>
        </p:txBody>
      </p:sp>
      <p:sp>
        <p:nvSpPr>
          <p:cNvPr id="8" name="TextBox 7">
            <a:extLst>
              <a:ext uri="{FF2B5EF4-FFF2-40B4-BE49-F238E27FC236}">
                <a16:creationId xmlns:a16="http://schemas.microsoft.com/office/drawing/2014/main" id="{D2B197F4-413B-E830-6BF1-81B1A1A24915}"/>
              </a:ext>
            </a:extLst>
          </p:cNvPr>
          <p:cNvSpPr txBox="1"/>
          <p:nvPr/>
        </p:nvSpPr>
        <p:spPr>
          <a:xfrm>
            <a:off x="5858540" y="5333203"/>
            <a:ext cx="2529809" cy="708654"/>
          </a:xfrm>
          <a:prstGeom prst="roundRect">
            <a:avLst/>
          </a:prstGeom>
          <a:solidFill>
            <a:srgbClr val="689428"/>
          </a:solidFill>
          <a:ln w="28575">
            <a:solidFill>
              <a:srgbClr val="689428"/>
            </a:solidFill>
          </a:ln>
        </p:spPr>
        <p:txBody>
          <a:bodyPr wrap="square" lIns="180000" tIns="180000" rIns="180000" bIns="180000">
            <a:spAutoFit/>
          </a:bodyPr>
          <a:lstStyle/>
          <a:p>
            <a:pPr algn="ctr">
              <a:spcAft>
                <a:spcPts val="1200"/>
              </a:spcAft>
            </a:pPr>
            <a:r>
              <a:rPr lang="en-GB" b="1" dirty="0">
                <a:solidFill>
                  <a:schemeClr val="bg1"/>
                </a:solidFill>
              </a:rPr>
              <a:t>Show Answer</a:t>
            </a:r>
          </a:p>
        </p:txBody>
      </p:sp>
      <p:sp>
        <p:nvSpPr>
          <p:cNvPr id="9" name="Oval 8">
            <a:extLst>
              <a:ext uri="{FF2B5EF4-FFF2-40B4-BE49-F238E27FC236}">
                <a16:creationId xmlns:a16="http://schemas.microsoft.com/office/drawing/2014/main" id="{5777B73A-B5D1-9BE9-035B-A1AF77955E2A}"/>
              </a:ext>
            </a:extLst>
          </p:cNvPr>
          <p:cNvSpPr/>
          <p:nvPr/>
        </p:nvSpPr>
        <p:spPr>
          <a:xfrm>
            <a:off x="755651" y="2103207"/>
            <a:ext cx="3938650" cy="3938650"/>
          </a:xfrm>
          <a:prstGeom prst="ellipse">
            <a:avLst/>
          </a:prstGeom>
          <a:solidFill>
            <a:srgbClr val="CFE09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10;&#10;Description automatically generated">
            <a:extLst>
              <a:ext uri="{FF2B5EF4-FFF2-40B4-BE49-F238E27FC236}">
                <a16:creationId xmlns:a16="http://schemas.microsoft.com/office/drawing/2014/main" id="{FDB107EC-E60E-9980-186D-8BBC7266997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040" y="2230101"/>
            <a:ext cx="1132420" cy="3684862"/>
          </a:xfrm>
          <a:prstGeom prst="rect">
            <a:avLst/>
          </a:prstGeom>
        </p:spPr>
      </p:pic>
    </p:spTree>
    <p:extLst>
      <p:ext uri="{BB962C8B-B14F-4D97-AF65-F5344CB8AC3E}">
        <p14:creationId xmlns:p14="http://schemas.microsoft.com/office/powerpoint/2010/main" val="334413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22" presetClass="exit" presetSubtype="2" fill="hold" grpId="1" nodeType="clickEffect">
                                  <p:stCondLst>
                                    <p:cond delay="0"/>
                                  </p:stCondLst>
                                  <p:childTnLst>
                                    <p:animEffect transition="out" filter="wipe(right)">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14" grpId="0" animBg="1"/>
      <p:bldP spid="14"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2FAFDCF-B886-2C93-F9F9-40EF6C749EFF}"/>
              </a:ext>
            </a:extLst>
          </p:cNvPr>
          <p:cNvSpPr txBox="1"/>
          <p:nvPr/>
        </p:nvSpPr>
        <p:spPr>
          <a:xfrm>
            <a:off x="4449699" y="3564971"/>
            <a:ext cx="3938650" cy="912966"/>
          </a:xfrm>
          <a:prstGeom prst="roundRect">
            <a:avLst/>
          </a:prstGeom>
          <a:solidFill>
            <a:schemeClr val="bg1"/>
          </a:solidFill>
          <a:ln w="28575">
            <a:solidFill>
              <a:srgbClr val="689428"/>
            </a:solidFill>
          </a:ln>
        </p:spPr>
        <p:txBody>
          <a:bodyPr wrap="square" lIns="216000" tIns="180000" rIns="180000" bIns="180000">
            <a:spAutoFit/>
          </a:bodyPr>
          <a:lstStyle/>
          <a:p>
            <a:pPr algn="ctr"/>
            <a:r>
              <a:rPr lang="en-GB" sz="3000" b="1" dirty="0"/>
              <a:t>500 years</a:t>
            </a:r>
            <a:endParaRPr lang="en-GB" sz="3000" dirty="0"/>
          </a:p>
        </p:txBody>
      </p:sp>
      <p:sp>
        <p:nvSpPr>
          <p:cNvPr id="2" name="Rectangle 1">
            <a:extLst>
              <a:ext uri="{FF2B5EF4-FFF2-40B4-BE49-F238E27FC236}">
                <a16:creationId xmlns:a16="http://schemas.microsoft.com/office/drawing/2014/main" id="{081F3A50-F667-6E7C-E7A3-C5BDABF117C7}"/>
              </a:ext>
            </a:extLst>
          </p:cNvPr>
          <p:cNvSpPr/>
          <p:nvPr/>
        </p:nvSpPr>
        <p:spPr>
          <a:xfrm>
            <a:off x="0" y="699184"/>
            <a:ext cx="7612912" cy="994306"/>
          </a:xfrm>
          <a:prstGeom prst="rect">
            <a:avLst/>
          </a:prstGeom>
          <a:solidFill>
            <a:srgbClr val="689428"/>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lIns="756000" rtlCol="0" anchor="ctr"/>
          <a:lstStyle/>
          <a:p>
            <a:r>
              <a:rPr lang="en-GB" sz="3600" b="1" dirty="0">
                <a:solidFill>
                  <a:prstClr val="white"/>
                </a:solidFill>
                <a:latin typeface="Twinkl" pitchFamily="2" charset="0"/>
                <a:ea typeface="+mj-ea"/>
                <a:cs typeface="+mj-cs"/>
              </a:rPr>
              <a:t>Disposable nappy</a:t>
            </a:r>
          </a:p>
        </p:txBody>
      </p:sp>
      <p:sp>
        <p:nvSpPr>
          <p:cNvPr id="18" name="Oval 17">
            <a:extLst>
              <a:ext uri="{FF2B5EF4-FFF2-40B4-BE49-F238E27FC236}">
                <a16:creationId xmlns:a16="http://schemas.microsoft.com/office/drawing/2014/main" id="{96893216-817A-6EDE-836A-31418DBD8D3A}"/>
              </a:ext>
            </a:extLst>
          </p:cNvPr>
          <p:cNvSpPr/>
          <p:nvPr/>
        </p:nvSpPr>
        <p:spPr>
          <a:xfrm>
            <a:off x="6889159" y="699184"/>
            <a:ext cx="1499190" cy="1499190"/>
          </a:xfrm>
          <a:prstGeom prst="ellipse">
            <a:avLst/>
          </a:prstGeom>
          <a:solidFill>
            <a:srgbClr val="CFE09B"/>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C49263A-4F3D-9805-97EA-1C6F4E3D949E}"/>
              </a:ext>
            </a:extLst>
          </p:cNvPr>
          <p:cNvSpPr txBox="1"/>
          <p:nvPr/>
        </p:nvSpPr>
        <p:spPr>
          <a:xfrm>
            <a:off x="7159918" y="434237"/>
            <a:ext cx="830079" cy="2092881"/>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13000" b="1" dirty="0">
                <a:ln w="28575">
                  <a:solidFill>
                    <a:srgbClr val="689428"/>
                  </a:solidFill>
                </a:ln>
                <a:solidFill>
                  <a:schemeClr val="bg1"/>
                </a:solidFill>
              </a:rPr>
              <a:t>?</a:t>
            </a:r>
          </a:p>
        </p:txBody>
      </p:sp>
      <p:sp>
        <p:nvSpPr>
          <p:cNvPr id="8" name="TextBox 7">
            <a:extLst>
              <a:ext uri="{FF2B5EF4-FFF2-40B4-BE49-F238E27FC236}">
                <a16:creationId xmlns:a16="http://schemas.microsoft.com/office/drawing/2014/main" id="{D2B197F4-413B-E830-6BF1-81B1A1A24915}"/>
              </a:ext>
            </a:extLst>
          </p:cNvPr>
          <p:cNvSpPr txBox="1"/>
          <p:nvPr/>
        </p:nvSpPr>
        <p:spPr>
          <a:xfrm>
            <a:off x="5858540" y="5333203"/>
            <a:ext cx="2529809" cy="708654"/>
          </a:xfrm>
          <a:prstGeom prst="roundRect">
            <a:avLst/>
          </a:prstGeom>
          <a:solidFill>
            <a:srgbClr val="689428"/>
          </a:solidFill>
          <a:ln w="28575">
            <a:solidFill>
              <a:srgbClr val="689428"/>
            </a:solidFill>
          </a:ln>
        </p:spPr>
        <p:txBody>
          <a:bodyPr wrap="square" lIns="180000" tIns="180000" rIns="180000" bIns="180000">
            <a:spAutoFit/>
          </a:bodyPr>
          <a:lstStyle/>
          <a:p>
            <a:pPr algn="ctr">
              <a:spcAft>
                <a:spcPts val="1200"/>
              </a:spcAft>
            </a:pPr>
            <a:r>
              <a:rPr lang="en-GB" b="1" dirty="0">
                <a:solidFill>
                  <a:schemeClr val="bg1"/>
                </a:solidFill>
              </a:rPr>
              <a:t>Show Answer</a:t>
            </a:r>
          </a:p>
        </p:txBody>
      </p:sp>
      <p:sp>
        <p:nvSpPr>
          <p:cNvPr id="9" name="Oval 8">
            <a:extLst>
              <a:ext uri="{FF2B5EF4-FFF2-40B4-BE49-F238E27FC236}">
                <a16:creationId xmlns:a16="http://schemas.microsoft.com/office/drawing/2014/main" id="{5777B73A-B5D1-9BE9-035B-A1AF77955E2A}"/>
              </a:ext>
            </a:extLst>
          </p:cNvPr>
          <p:cNvSpPr/>
          <p:nvPr/>
        </p:nvSpPr>
        <p:spPr>
          <a:xfrm>
            <a:off x="755651" y="2103207"/>
            <a:ext cx="3938650" cy="3938650"/>
          </a:xfrm>
          <a:prstGeom prst="ellipse">
            <a:avLst/>
          </a:prstGeom>
          <a:solidFill>
            <a:srgbClr val="CFE09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text&#10;&#10;Description automatically generated">
            <a:extLst>
              <a:ext uri="{FF2B5EF4-FFF2-40B4-BE49-F238E27FC236}">
                <a16:creationId xmlns:a16="http://schemas.microsoft.com/office/drawing/2014/main" id="{80094264-B389-9FB0-9F49-DF8C2238427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34782" y="2264997"/>
            <a:ext cx="1980387" cy="3615070"/>
          </a:xfrm>
          <a:prstGeom prst="rect">
            <a:avLst/>
          </a:prstGeom>
        </p:spPr>
      </p:pic>
    </p:spTree>
    <p:extLst>
      <p:ext uri="{BB962C8B-B14F-4D97-AF65-F5344CB8AC3E}">
        <p14:creationId xmlns:p14="http://schemas.microsoft.com/office/powerpoint/2010/main" val="1824216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6"/>
                                        </p:tgtEl>
                                        <p:attrNameLst>
                                          <p:attrName>r</p:attrName>
                                        </p:attrNameLst>
                                      </p:cBhvr>
                                    </p:animRot>
                                    <p:animRot by="-240000">
                                      <p:cBhvr>
                                        <p:cTn id="10" dur="200" fill="hold">
                                          <p:stCondLst>
                                            <p:cond delay="200"/>
                                          </p:stCondLst>
                                        </p:cTn>
                                        <p:tgtEl>
                                          <p:spTgt spid="6"/>
                                        </p:tgtEl>
                                        <p:attrNameLst>
                                          <p:attrName>r</p:attrName>
                                        </p:attrNameLst>
                                      </p:cBhvr>
                                    </p:animRot>
                                    <p:animRot by="240000">
                                      <p:cBhvr>
                                        <p:cTn id="11" dur="200" fill="hold">
                                          <p:stCondLst>
                                            <p:cond delay="400"/>
                                          </p:stCondLst>
                                        </p:cTn>
                                        <p:tgtEl>
                                          <p:spTgt spid="6"/>
                                        </p:tgtEl>
                                        <p:attrNameLst>
                                          <p:attrName>r</p:attrName>
                                        </p:attrNameLst>
                                      </p:cBhvr>
                                    </p:animRot>
                                    <p:animRot by="-240000">
                                      <p:cBhvr>
                                        <p:cTn id="12" dur="200" fill="hold">
                                          <p:stCondLst>
                                            <p:cond delay="600"/>
                                          </p:stCondLst>
                                        </p:cTn>
                                        <p:tgtEl>
                                          <p:spTgt spid="6"/>
                                        </p:tgtEl>
                                        <p:attrNameLst>
                                          <p:attrName>r</p:attrName>
                                        </p:attrNameLst>
                                      </p:cBhvr>
                                    </p:animRot>
                                    <p:animRot by="120000">
                                      <p:cBhvr>
                                        <p:cTn id="13" dur="200" fill="hold">
                                          <p:stCondLst>
                                            <p:cond delay="800"/>
                                          </p:stCondLst>
                                        </p:cTn>
                                        <p:tgtEl>
                                          <p:spTgt spid="6"/>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22" presetClass="exit" presetSubtype="2" fill="hold" grpId="1" nodeType="clickEffect">
                                  <p:stCondLst>
                                    <p:cond delay="0"/>
                                  </p:stCondLst>
                                  <p:childTnLst>
                                    <p:animEffect transition="out" filter="wipe(right)">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14" grpId="0" animBg="1"/>
      <p:bldP spid="1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2FAFDCF-B886-2C93-F9F9-40EF6C749EFF}"/>
              </a:ext>
            </a:extLst>
          </p:cNvPr>
          <p:cNvSpPr txBox="1"/>
          <p:nvPr/>
        </p:nvSpPr>
        <p:spPr>
          <a:xfrm>
            <a:off x="4449699" y="3564971"/>
            <a:ext cx="3938650" cy="912966"/>
          </a:xfrm>
          <a:prstGeom prst="roundRect">
            <a:avLst/>
          </a:prstGeom>
          <a:solidFill>
            <a:schemeClr val="bg1"/>
          </a:solidFill>
          <a:ln w="28575">
            <a:solidFill>
              <a:srgbClr val="689428"/>
            </a:solidFill>
          </a:ln>
        </p:spPr>
        <p:txBody>
          <a:bodyPr wrap="square" lIns="216000" tIns="180000" rIns="180000" bIns="180000">
            <a:spAutoFit/>
          </a:bodyPr>
          <a:lstStyle/>
          <a:p>
            <a:pPr algn="ctr"/>
            <a:r>
              <a:rPr lang="en-GB" sz="3000" b="1" dirty="0"/>
              <a:t>500 years</a:t>
            </a:r>
            <a:endParaRPr lang="en-GB" sz="3000" dirty="0"/>
          </a:p>
        </p:txBody>
      </p:sp>
      <p:sp>
        <p:nvSpPr>
          <p:cNvPr id="2" name="Rectangle 1">
            <a:extLst>
              <a:ext uri="{FF2B5EF4-FFF2-40B4-BE49-F238E27FC236}">
                <a16:creationId xmlns:a16="http://schemas.microsoft.com/office/drawing/2014/main" id="{081F3A50-F667-6E7C-E7A3-C5BDABF117C7}"/>
              </a:ext>
            </a:extLst>
          </p:cNvPr>
          <p:cNvSpPr/>
          <p:nvPr/>
        </p:nvSpPr>
        <p:spPr>
          <a:xfrm>
            <a:off x="0" y="699184"/>
            <a:ext cx="7612912" cy="994306"/>
          </a:xfrm>
          <a:prstGeom prst="rect">
            <a:avLst/>
          </a:prstGeom>
          <a:solidFill>
            <a:srgbClr val="689428"/>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lIns="756000" rtlCol="0" anchor="ctr"/>
          <a:lstStyle/>
          <a:p>
            <a:r>
              <a:rPr lang="en-GB" sz="3600" b="1" dirty="0">
                <a:solidFill>
                  <a:prstClr val="white"/>
                </a:solidFill>
                <a:latin typeface="Twinkl" pitchFamily="2" charset="0"/>
                <a:ea typeface="+mj-ea"/>
                <a:cs typeface="+mj-cs"/>
              </a:rPr>
              <a:t>Plastic toothbrush</a:t>
            </a:r>
          </a:p>
        </p:txBody>
      </p:sp>
      <p:sp>
        <p:nvSpPr>
          <p:cNvPr id="18" name="Oval 17">
            <a:extLst>
              <a:ext uri="{FF2B5EF4-FFF2-40B4-BE49-F238E27FC236}">
                <a16:creationId xmlns:a16="http://schemas.microsoft.com/office/drawing/2014/main" id="{96893216-817A-6EDE-836A-31418DBD8D3A}"/>
              </a:ext>
            </a:extLst>
          </p:cNvPr>
          <p:cNvSpPr/>
          <p:nvPr/>
        </p:nvSpPr>
        <p:spPr>
          <a:xfrm>
            <a:off x="6889159" y="699184"/>
            <a:ext cx="1499190" cy="1499190"/>
          </a:xfrm>
          <a:prstGeom prst="ellipse">
            <a:avLst/>
          </a:prstGeom>
          <a:solidFill>
            <a:srgbClr val="CFE09B"/>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C49263A-4F3D-9805-97EA-1C6F4E3D949E}"/>
              </a:ext>
            </a:extLst>
          </p:cNvPr>
          <p:cNvSpPr txBox="1"/>
          <p:nvPr/>
        </p:nvSpPr>
        <p:spPr>
          <a:xfrm>
            <a:off x="7159918" y="434237"/>
            <a:ext cx="830079" cy="2092881"/>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13000" b="1" dirty="0">
                <a:ln w="28575">
                  <a:solidFill>
                    <a:srgbClr val="689428"/>
                  </a:solidFill>
                </a:ln>
                <a:solidFill>
                  <a:schemeClr val="bg1"/>
                </a:solidFill>
              </a:rPr>
              <a:t>?</a:t>
            </a:r>
          </a:p>
        </p:txBody>
      </p:sp>
      <p:sp>
        <p:nvSpPr>
          <p:cNvPr id="8" name="TextBox 7">
            <a:extLst>
              <a:ext uri="{FF2B5EF4-FFF2-40B4-BE49-F238E27FC236}">
                <a16:creationId xmlns:a16="http://schemas.microsoft.com/office/drawing/2014/main" id="{D2B197F4-413B-E830-6BF1-81B1A1A24915}"/>
              </a:ext>
            </a:extLst>
          </p:cNvPr>
          <p:cNvSpPr txBox="1"/>
          <p:nvPr/>
        </p:nvSpPr>
        <p:spPr>
          <a:xfrm>
            <a:off x="5858540" y="5333203"/>
            <a:ext cx="2529809" cy="708654"/>
          </a:xfrm>
          <a:prstGeom prst="roundRect">
            <a:avLst/>
          </a:prstGeom>
          <a:solidFill>
            <a:srgbClr val="689428"/>
          </a:solidFill>
          <a:ln w="28575">
            <a:solidFill>
              <a:srgbClr val="689428"/>
            </a:solidFill>
          </a:ln>
        </p:spPr>
        <p:txBody>
          <a:bodyPr wrap="square" lIns="180000" tIns="180000" rIns="180000" bIns="180000">
            <a:spAutoFit/>
          </a:bodyPr>
          <a:lstStyle/>
          <a:p>
            <a:pPr algn="ctr">
              <a:spcAft>
                <a:spcPts val="1200"/>
              </a:spcAft>
            </a:pPr>
            <a:r>
              <a:rPr lang="en-GB" b="1" dirty="0">
                <a:solidFill>
                  <a:schemeClr val="bg1"/>
                </a:solidFill>
              </a:rPr>
              <a:t>Show Answer</a:t>
            </a:r>
          </a:p>
        </p:txBody>
      </p:sp>
      <p:sp>
        <p:nvSpPr>
          <p:cNvPr id="9" name="Oval 8">
            <a:extLst>
              <a:ext uri="{FF2B5EF4-FFF2-40B4-BE49-F238E27FC236}">
                <a16:creationId xmlns:a16="http://schemas.microsoft.com/office/drawing/2014/main" id="{5777B73A-B5D1-9BE9-035B-A1AF77955E2A}"/>
              </a:ext>
            </a:extLst>
          </p:cNvPr>
          <p:cNvSpPr/>
          <p:nvPr/>
        </p:nvSpPr>
        <p:spPr>
          <a:xfrm>
            <a:off x="755651" y="2103207"/>
            <a:ext cx="3938650" cy="3938650"/>
          </a:xfrm>
          <a:prstGeom prst="ellipse">
            <a:avLst/>
          </a:prstGeom>
          <a:solidFill>
            <a:srgbClr val="CFE09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lose-up of a pen&#10;&#10;Description automatically generated with medium confidence">
            <a:extLst>
              <a:ext uri="{FF2B5EF4-FFF2-40B4-BE49-F238E27FC236}">
                <a16:creationId xmlns:a16="http://schemas.microsoft.com/office/drawing/2014/main" id="{9303DDF5-E09D-836F-71D0-424AF9E520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71798" y="2071045"/>
            <a:ext cx="2038965" cy="3970812"/>
          </a:xfrm>
          <a:prstGeom prst="rect">
            <a:avLst/>
          </a:prstGeom>
        </p:spPr>
      </p:pic>
    </p:spTree>
    <p:extLst>
      <p:ext uri="{BB962C8B-B14F-4D97-AF65-F5344CB8AC3E}">
        <p14:creationId xmlns:p14="http://schemas.microsoft.com/office/powerpoint/2010/main" val="3536678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22" presetClass="exit" presetSubtype="2" fill="hold" grpId="1" nodeType="clickEffect">
                                  <p:stCondLst>
                                    <p:cond delay="0"/>
                                  </p:stCondLst>
                                  <p:childTnLst>
                                    <p:animEffect transition="out" filter="wipe(right)">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14" grpId="0" animBg="1"/>
      <p:bldP spid="1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7D6B292F-7CCF-548F-0E38-E8ABA155F376}"/>
              </a:ext>
            </a:extLst>
          </p:cNvPr>
          <p:cNvSpPr txBox="1"/>
          <p:nvPr/>
        </p:nvSpPr>
        <p:spPr>
          <a:xfrm>
            <a:off x="755650" y="4420630"/>
            <a:ext cx="6857262" cy="1015121"/>
          </a:xfrm>
          <a:prstGeom prst="roundRect">
            <a:avLst/>
          </a:prstGeom>
          <a:solidFill>
            <a:srgbClr val="CFE09B"/>
          </a:solidFill>
          <a:ln w="28575">
            <a:noFill/>
          </a:ln>
        </p:spPr>
        <p:txBody>
          <a:bodyPr wrap="square" lIns="180000" tIns="180000" rIns="180000" bIns="180000">
            <a:spAutoFit/>
          </a:bodyPr>
          <a:lstStyle/>
          <a:p>
            <a:r>
              <a:rPr lang="en-GB" dirty="0"/>
              <a:t>Over 7.5 billion tonnes of plastic have never </a:t>
            </a:r>
            <a:br>
              <a:rPr lang="en-GB" dirty="0"/>
            </a:br>
            <a:r>
              <a:rPr lang="en-GB" dirty="0"/>
              <a:t>been recycled. </a:t>
            </a:r>
          </a:p>
        </p:txBody>
      </p:sp>
      <p:pic>
        <p:nvPicPr>
          <p:cNvPr id="5" name="Picture 4" descr="A cartoon of a person running&#10;&#10;Description automatically generated with low confidence">
            <a:extLst>
              <a:ext uri="{FF2B5EF4-FFF2-40B4-BE49-F238E27FC236}">
                <a16:creationId xmlns:a16="http://schemas.microsoft.com/office/drawing/2014/main" id="{9F9091EF-4F76-86C8-E02A-951C961B43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58624" y="3060652"/>
            <a:ext cx="5140196" cy="3919706"/>
          </a:xfrm>
          <a:prstGeom prst="rect">
            <a:avLst/>
          </a:prstGeom>
        </p:spPr>
      </p:pic>
      <p:sp>
        <p:nvSpPr>
          <p:cNvPr id="2" name="Rectangle 1">
            <a:extLst>
              <a:ext uri="{FF2B5EF4-FFF2-40B4-BE49-F238E27FC236}">
                <a16:creationId xmlns:a16="http://schemas.microsoft.com/office/drawing/2014/main" id="{081F3A50-F667-6E7C-E7A3-C5BDABF117C7}"/>
              </a:ext>
            </a:extLst>
          </p:cNvPr>
          <p:cNvSpPr/>
          <p:nvPr/>
        </p:nvSpPr>
        <p:spPr>
          <a:xfrm>
            <a:off x="0" y="699184"/>
            <a:ext cx="7612912" cy="994306"/>
          </a:xfrm>
          <a:prstGeom prst="rect">
            <a:avLst/>
          </a:prstGeom>
          <a:solidFill>
            <a:srgbClr val="689428"/>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lIns="756000" rtlCol="0" anchor="ctr"/>
          <a:lstStyle/>
          <a:p>
            <a:r>
              <a:rPr lang="en-GB" sz="3600" b="1" dirty="0">
                <a:solidFill>
                  <a:prstClr val="white"/>
                </a:solidFill>
                <a:latin typeface="Twinkl" pitchFamily="2" charset="0"/>
                <a:ea typeface="+mj-ea"/>
                <a:cs typeface="+mj-cs"/>
              </a:rPr>
              <a:t>Tackling plastic</a:t>
            </a:r>
            <a:endParaRPr lang="en-US" dirty="0"/>
          </a:p>
        </p:txBody>
      </p:sp>
      <p:sp>
        <p:nvSpPr>
          <p:cNvPr id="18" name="Oval 17">
            <a:extLst>
              <a:ext uri="{FF2B5EF4-FFF2-40B4-BE49-F238E27FC236}">
                <a16:creationId xmlns:a16="http://schemas.microsoft.com/office/drawing/2014/main" id="{96893216-817A-6EDE-836A-31418DBD8D3A}"/>
              </a:ext>
            </a:extLst>
          </p:cNvPr>
          <p:cNvSpPr/>
          <p:nvPr/>
        </p:nvSpPr>
        <p:spPr>
          <a:xfrm>
            <a:off x="6889159" y="699184"/>
            <a:ext cx="1499190" cy="1499190"/>
          </a:xfrm>
          <a:prstGeom prst="ellipse">
            <a:avLst/>
          </a:prstGeom>
          <a:solidFill>
            <a:srgbClr val="CFE09B"/>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a:extLst>
              <a:ext uri="{FF2B5EF4-FFF2-40B4-BE49-F238E27FC236}">
                <a16:creationId xmlns:a16="http://schemas.microsoft.com/office/drawing/2014/main" id="{861D9DE3-6371-E3A5-25BC-4AD257193F89}"/>
              </a:ext>
            </a:extLst>
          </p:cNvPr>
          <p:cNvSpPr/>
          <p:nvPr/>
        </p:nvSpPr>
        <p:spPr>
          <a:xfrm>
            <a:off x="755650" y="2236130"/>
            <a:ext cx="5899729" cy="1692771"/>
          </a:xfrm>
          <a:prstGeom prst="rect">
            <a:avLst/>
          </a:prstGeom>
        </p:spPr>
        <p:txBody>
          <a:bodyPr wrap="square" lIns="0" tIns="0" rIns="0" bIns="0">
            <a:spAutoFit/>
          </a:bodyPr>
          <a:lstStyle/>
          <a:p>
            <a:pPr lvl="0">
              <a:spcAft>
                <a:spcPts val="2400"/>
              </a:spcAft>
            </a:pPr>
            <a:r>
              <a:rPr lang="en-GB" dirty="0"/>
              <a:t>In 2019, around 80% of litter found on Northern Ireland beaches was plastic.</a:t>
            </a:r>
          </a:p>
          <a:p>
            <a:pPr lvl="0">
              <a:spcAft>
                <a:spcPts val="2400"/>
              </a:spcAft>
            </a:pPr>
            <a:r>
              <a:rPr lang="en-GB" dirty="0"/>
              <a:t>It has been predicted that there could be more plastic in our sea than fish by the year 2050 if we don’t start tackling our plastic problem.</a:t>
            </a:r>
          </a:p>
        </p:txBody>
      </p:sp>
      <p:pic>
        <p:nvPicPr>
          <p:cNvPr id="25" name="Picture 24">
            <a:extLst>
              <a:ext uri="{FF2B5EF4-FFF2-40B4-BE49-F238E27FC236}">
                <a16:creationId xmlns:a16="http://schemas.microsoft.com/office/drawing/2014/main" id="{F960BEB2-2D91-ABF9-EE43-C01BB2215C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28722" y="569383"/>
            <a:ext cx="1125847" cy="1666747"/>
          </a:xfrm>
          <a:prstGeom prst="rect">
            <a:avLst/>
          </a:prstGeom>
        </p:spPr>
      </p:pic>
    </p:spTree>
    <p:extLst>
      <p:ext uri="{BB962C8B-B14F-4D97-AF65-F5344CB8AC3E}">
        <p14:creationId xmlns:p14="http://schemas.microsoft.com/office/powerpoint/2010/main" val="307459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animEffect transition="in" filter="fade">
                                      <p:cBhvr>
                                        <p:cTn id="11" dur="500"/>
                                        <p:tgtEl>
                                          <p:spTgt spid="19">
                                            <p:txEl>
                                              <p:pRg st="1" end="1"/>
                                            </p:txEl>
                                          </p:spTgt>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893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2DC6A-55E9-7C80-A95E-5354E5641761}"/>
              </a:ext>
            </a:extLst>
          </p:cNvPr>
          <p:cNvSpPr>
            <a:spLocks noGrp="1"/>
          </p:cNvSpPr>
          <p:nvPr>
            <p:ph type="title"/>
          </p:nvPr>
        </p:nvSpPr>
        <p:spPr>
          <a:xfrm>
            <a:off x="461962" y="537221"/>
            <a:ext cx="8220075" cy="994306"/>
          </a:xfrm>
        </p:spPr>
        <p:txBody>
          <a:bodyPr/>
          <a:lstStyle/>
          <a:p>
            <a:pPr algn="ctr"/>
            <a:r>
              <a:rPr lang="en-AU" dirty="0"/>
              <a:t>Plastic Free July – What Can You Do?</a:t>
            </a:r>
          </a:p>
        </p:txBody>
      </p:sp>
      <p:pic>
        <p:nvPicPr>
          <p:cNvPr id="1026" name="Picture 2" descr="Carrots- 1kg Bag – Harvest Markets">
            <a:extLst>
              <a:ext uri="{FF2B5EF4-FFF2-40B4-BE49-F238E27FC236}">
                <a16:creationId xmlns:a16="http://schemas.microsoft.com/office/drawing/2014/main" id="{501A0DFB-3630-CE58-5F01-C872C05805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1195" y="2301392"/>
            <a:ext cx="2490651" cy="1654381"/>
          </a:xfrm>
          <a:prstGeom prst="rect">
            <a:avLst/>
          </a:prstGeom>
          <a:noFill/>
          <a:extLst>
            <a:ext uri="{909E8E84-426E-40DD-AFC4-6F175D3DCCD1}">
              <a14:hiddenFill xmlns:a14="http://schemas.microsoft.com/office/drawing/2010/main">
                <a:solidFill>
                  <a:srgbClr val="FFFFFF"/>
                </a:solidFill>
              </a14:hiddenFill>
            </a:ext>
          </a:extLst>
        </p:spPr>
      </p:pic>
      <p:sp>
        <p:nvSpPr>
          <p:cNvPr id="3" name="Text">
            <a:extLst>
              <a:ext uri="{FF2B5EF4-FFF2-40B4-BE49-F238E27FC236}">
                <a16:creationId xmlns:a16="http://schemas.microsoft.com/office/drawing/2014/main" id="{DBF12B83-2852-E47D-42FF-0CB7F3BC8B2A}"/>
              </a:ext>
            </a:extLst>
          </p:cNvPr>
          <p:cNvSpPr/>
          <p:nvPr/>
        </p:nvSpPr>
        <p:spPr>
          <a:xfrm>
            <a:off x="648098" y="1609965"/>
            <a:ext cx="7511927" cy="615553"/>
          </a:xfrm>
          <a:prstGeom prst="rect">
            <a:avLst/>
          </a:prstGeom>
        </p:spPr>
        <p:txBody>
          <a:bodyPr wrap="square" lIns="0" tIns="0" rIns="0" bIns="0">
            <a:spAutoFit/>
          </a:bodyPr>
          <a:lstStyle/>
          <a:p>
            <a:pPr lvl="0">
              <a:spcAft>
                <a:spcPts val="2400"/>
              </a:spcAft>
            </a:pPr>
            <a:r>
              <a:rPr lang="en-GB" sz="2000" dirty="0"/>
              <a:t>If everyone can make just </a:t>
            </a:r>
            <a:r>
              <a:rPr lang="en-GB" sz="2000" b="1" dirty="0"/>
              <a:t>one change</a:t>
            </a:r>
            <a:r>
              <a:rPr lang="en-GB" sz="2000" dirty="0"/>
              <a:t>, that will really help the environment. Here are some ideas!</a:t>
            </a:r>
          </a:p>
        </p:txBody>
      </p:sp>
      <p:pic>
        <p:nvPicPr>
          <p:cNvPr id="1028" name="Picture 4" descr="Ever Eco Reusable Produce Bags RPET Mesh - 4 Pack">
            <a:extLst>
              <a:ext uri="{FF2B5EF4-FFF2-40B4-BE49-F238E27FC236}">
                <a16:creationId xmlns:a16="http://schemas.microsoft.com/office/drawing/2014/main" id="{8442EECB-2A39-3EEA-3EC3-64DCA94DD1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62260" y="2225517"/>
            <a:ext cx="1997765" cy="19977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hanging the world, one toothbrush at a time | by Susan ...">
            <a:extLst>
              <a:ext uri="{FF2B5EF4-FFF2-40B4-BE49-F238E27FC236}">
                <a16:creationId xmlns:a16="http://schemas.microsoft.com/office/drawing/2014/main" id="{4E8509E6-E4EF-345C-D068-1F1CE111FB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8882" y="4090827"/>
            <a:ext cx="1735276" cy="231441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amboo Toothbrushes — Paramount Dental Sydney">
            <a:extLst>
              <a:ext uri="{FF2B5EF4-FFF2-40B4-BE49-F238E27FC236}">
                <a16:creationId xmlns:a16="http://schemas.microsoft.com/office/drawing/2014/main" id="{1CCC8536-AA10-E403-8623-8B5D536CF84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3974" y="4644544"/>
            <a:ext cx="2574235" cy="1592808"/>
          </a:xfrm>
          <a:prstGeom prst="rect">
            <a:avLst/>
          </a:prstGeom>
          <a:noFill/>
          <a:extLst>
            <a:ext uri="{909E8E84-426E-40DD-AFC4-6F175D3DCCD1}">
              <a14:hiddenFill xmlns:a14="http://schemas.microsoft.com/office/drawing/2010/main">
                <a:solidFill>
                  <a:srgbClr val="FFFFFF"/>
                </a:solidFill>
              </a14:hiddenFill>
            </a:ext>
          </a:extLst>
        </p:spPr>
      </p:pic>
      <p:sp>
        <p:nvSpPr>
          <p:cNvPr id="4" name="Text">
            <a:extLst>
              <a:ext uri="{FF2B5EF4-FFF2-40B4-BE49-F238E27FC236}">
                <a16:creationId xmlns:a16="http://schemas.microsoft.com/office/drawing/2014/main" id="{FB130383-AFD2-38C2-A2CC-B452E1220438}"/>
              </a:ext>
            </a:extLst>
          </p:cNvPr>
          <p:cNvSpPr/>
          <p:nvPr/>
        </p:nvSpPr>
        <p:spPr>
          <a:xfrm>
            <a:off x="3556319" y="2619192"/>
            <a:ext cx="2351467" cy="923330"/>
          </a:xfrm>
          <a:prstGeom prst="rect">
            <a:avLst/>
          </a:prstGeom>
        </p:spPr>
        <p:txBody>
          <a:bodyPr wrap="square" lIns="0" tIns="0" rIns="0" bIns="0">
            <a:spAutoFit/>
          </a:bodyPr>
          <a:lstStyle/>
          <a:p>
            <a:pPr lvl="0" algn="ctr">
              <a:spcAft>
                <a:spcPts val="2400"/>
              </a:spcAft>
            </a:pPr>
            <a:r>
              <a:rPr lang="en-GB" sz="2000" dirty="0"/>
              <a:t>Buy loose fruit &amp; veggies using reusable bags</a:t>
            </a:r>
          </a:p>
        </p:txBody>
      </p:sp>
      <p:sp>
        <p:nvSpPr>
          <p:cNvPr id="5" name="Text">
            <a:extLst>
              <a:ext uri="{FF2B5EF4-FFF2-40B4-BE49-F238E27FC236}">
                <a16:creationId xmlns:a16="http://schemas.microsoft.com/office/drawing/2014/main" id="{33B9705A-111A-7B38-48E2-B299918BB837}"/>
              </a:ext>
            </a:extLst>
          </p:cNvPr>
          <p:cNvSpPr/>
          <p:nvPr/>
        </p:nvSpPr>
        <p:spPr>
          <a:xfrm>
            <a:off x="3143332" y="4979283"/>
            <a:ext cx="2351467" cy="923330"/>
          </a:xfrm>
          <a:prstGeom prst="rect">
            <a:avLst/>
          </a:prstGeom>
        </p:spPr>
        <p:txBody>
          <a:bodyPr wrap="square" lIns="0" tIns="0" rIns="0" bIns="0">
            <a:spAutoFit/>
          </a:bodyPr>
          <a:lstStyle/>
          <a:p>
            <a:pPr lvl="0" algn="ctr">
              <a:spcAft>
                <a:spcPts val="2400"/>
              </a:spcAft>
            </a:pPr>
            <a:r>
              <a:rPr lang="en-GB" sz="2000" dirty="0"/>
              <a:t>Replace a plastic toothbrush with a bamboo one.</a:t>
            </a:r>
          </a:p>
        </p:txBody>
      </p:sp>
    </p:spTree>
    <p:extLst>
      <p:ext uri="{BB962C8B-B14F-4D97-AF65-F5344CB8AC3E}">
        <p14:creationId xmlns:p14="http://schemas.microsoft.com/office/powerpoint/2010/main" val="3566372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a:extLst>
              <a:ext uri="{FF2B5EF4-FFF2-40B4-BE49-F238E27FC236}">
                <a16:creationId xmlns:a16="http://schemas.microsoft.com/office/drawing/2014/main" id="{999A6982-DC36-CCB5-2164-3E0993B8023D}"/>
              </a:ext>
            </a:extLst>
          </p:cNvPr>
          <p:cNvSpPr/>
          <p:nvPr/>
        </p:nvSpPr>
        <p:spPr>
          <a:xfrm>
            <a:off x="3240157" y="1262269"/>
            <a:ext cx="2483757" cy="923330"/>
          </a:xfrm>
          <a:prstGeom prst="rect">
            <a:avLst/>
          </a:prstGeom>
        </p:spPr>
        <p:txBody>
          <a:bodyPr wrap="square" lIns="0" tIns="0" rIns="0" bIns="0">
            <a:spAutoFit/>
          </a:bodyPr>
          <a:lstStyle/>
          <a:p>
            <a:pPr lvl="0" algn="ctr">
              <a:spcAft>
                <a:spcPts val="2400"/>
              </a:spcAft>
            </a:pPr>
            <a:r>
              <a:rPr lang="en-GB" sz="2000" dirty="0"/>
              <a:t>Use a reusable cup instead of takeaway cups.</a:t>
            </a:r>
          </a:p>
        </p:txBody>
      </p:sp>
      <p:pic>
        <p:nvPicPr>
          <p:cNvPr id="2050" name="Picture 2" descr="Takeaway coffee cup and lid - large ...">
            <a:extLst>
              <a:ext uri="{FF2B5EF4-FFF2-40B4-BE49-F238E27FC236}">
                <a16:creationId xmlns:a16="http://schemas.microsoft.com/office/drawing/2014/main" id="{8882F034-82EB-7BDA-5337-3DCB71791D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248" y="785731"/>
            <a:ext cx="1672465" cy="20432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lastic Reusable Coffee Cup">
            <a:extLst>
              <a:ext uri="{FF2B5EF4-FFF2-40B4-BE49-F238E27FC236}">
                <a16:creationId xmlns:a16="http://schemas.microsoft.com/office/drawing/2014/main" id="{F5E143F1-240B-CAB3-7708-6B69E1748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125" y="785730"/>
            <a:ext cx="2043207" cy="204320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remier Foods Mr Kipling investment to drive cake growth">
            <a:extLst>
              <a:ext uri="{FF2B5EF4-FFF2-40B4-BE49-F238E27FC236}">
                <a16:creationId xmlns:a16="http://schemas.microsoft.com/office/drawing/2014/main" id="{F5E9A5D5-FC22-BE27-C2C0-27CC3253D92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9571" y="3869260"/>
            <a:ext cx="2713797" cy="1944213"/>
          </a:xfrm>
          <a:prstGeom prst="rect">
            <a:avLst/>
          </a:prstGeom>
          <a:noFill/>
          <a:extLst>
            <a:ext uri="{909E8E84-426E-40DD-AFC4-6F175D3DCCD1}">
              <a14:hiddenFill xmlns:a14="http://schemas.microsoft.com/office/drawing/2010/main">
                <a:solidFill>
                  <a:srgbClr val="FFFFFF"/>
                </a:solidFill>
              </a14:hiddenFill>
            </a:ext>
          </a:extLst>
        </p:spPr>
      </p:pic>
      <p:sp>
        <p:nvSpPr>
          <p:cNvPr id="4" name="Text">
            <a:extLst>
              <a:ext uri="{FF2B5EF4-FFF2-40B4-BE49-F238E27FC236}">
                <a16:creationId xmlns:a16="http://schemas.microsoft.com/office/drawing/2014/main" id="{C7F00A55-C093-F044-4B9C-5C3AF8AB9B1E}"/>
              </a:ext>
            </a:extLst>
          </p:cNvPr>
          <p:cNvSpPr/>
          <p:nvPr/>
        </p:nvSpPr>
        <p:spPr>
          <a:xfrm>
            <a:off x="3330121" y="4274590"/>
            <a:ext cx="2483757" cy="1538883"/>
          </a:xfrm>
          <a:prstGeom prst="rect">
            <a:avLst/>
          </a:prstGeom>
        </p:spPr>
        <p:txBody>
          <a:bodyPr wrap="square" lIns="0" tIns="0" rIns="0" bIns="0">
            <a:spAutoFit/>
          </a:bodyPr>
          <a:lstStyle/>
          <a:p>
            <a:pPr lvl="0" algn="ctr">
              <a:spcAft>
                <a:spcPts val="2400"/>
              </a:spcAft>
            </a:pPr>
            <a:r>
              <a:rPr lang="en-GB" sz="2000" dirty="0"/>
              <a:t>Make your own snacks and treats instead of buying them – also saves money!</a:t>
            </a:r>
          </a:p>
        </p:txBody>
      </p:sp>
      <p:pic>
        <p:nvPicPr>
          <p:cNvPr id="2056" name="Picture 8" descr="Chocolate Cupcakes">
            <a:extLst>
              <a:ext uri="{FF2B5EF4-FFF2-40B4-BE49-F238E27FC236}">
                <a16:creationId xmlns:a16="http://schemas.microsoft.com/office/drawing/2014/main" id="{C276B18B-D50E-BD1F-D8C2-4EC213EC3A1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2769"/>
          <a:stretch/>
        </p:blipFill>
        <p:spPr bwMode="auto">
          <a:xfrm>
            <a:off x="5896583" y="4165130"/>
            <a:ext cx="2384290" cy="1907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266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almolive Aroma Morning Tonic Body Wash ...">
            <a:extLst>
              <a:ext uri="{FF2B5EF4-FFF2-40B4-BE49-F238E27FC236}">
                <a16:creationId xmlns:a16="http://schemas.microsoft.com/office/drawing/2014/main" id="{57786D36-81FE-4B8C-A7D7-5F0FE2553E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993" y="90632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ar soap work better than liquid soap ...">
            <a:extLst>
              <a:ext uri="{FF2B5EF4-FFF2-40B4-BE49-F238E27FC236}">
                <a16:creationId xmlns:a16="http://schemas.microsoft.com/office/drawing/2014/main" id="{5FD4BC65-1475-E07E-3E0E-0196C658D0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9507" y="1385499"/>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a:extLst>
              <a:ext uri="{FF2B5EF4-FFF2-40B4-BE49-F238E27FC236}">
                <a16:creationId xmlns:a16="http://schemas.microsoft.com/office/drawing/2014/main" id="{6FEFC8FD-2CF6-A31F-A1F2-125408B9C23B}"/>
              </a:ext>
            </a:extLst>
          </p:cNvPr>
          <p:cNvSpPr/>
          <p:nvPr/>
        </p:nvSpPr>
        <p:spPr>
          <a:xfrm>
            <a:off x="2773018" y="1977888"/>
            <a:ext cx="2483757" cy="615553"/>
          </a:xfrm>
          <a:prstGeom prst="rect">
            <a:avLst/>
          </a:prstGeom>
        </p:spPr>
        <p:txBody>
          <a:bodyPr wrap="square" lIns="0" tIns="0" rIns="0" bIns="0">
            <a:spAutoFit/>
          </a:bodyPr>
          <a:lstStyle/>
          <a:p>
            <a:pPr lvl="0" algn="ctr">
              <a:spcAft>
                <a:spcPts val="2400"/>
              </a:spcAft>
            </a:pPr>
            <a:r>
              <a:rPr lang="en-GB" sz="2000" dirty="0"/>
              <a:t>Use soap instead of shower gel. </a:t>
            </a:r>
          </a:p>
        </p:txBody>
      </p:sp>
      <p:sp>
        <p:nvSpPr>
          <p:cNvPr id="4" name="Text">
            <a:extLst>
              <a:ext uri="{FF2B5EF4-FFF2-40B4-BE49-F238E27FC236}">
                <a16:creationId xmlns:a16="http://schemas.microsoft.com/office/drawing/2014/main" id="{3114CDB7-3692-6252-D355-D0F78B7A4825}"/>
              </a:ext>
            </a:extLst>
          </p:cNvPr>
          <p:cNvSpPr/>
          <p:nvPr/>
        </p:nvSpPr>
        <p:spPr>
          <a:xfrm>
            <a:off x="3005750" y="4264560"/>
            <a:ext cx="2483757" cy="615553"/>
          </a:xfrm>
          <a:prstGeom prst="rect">
            <a:avLst/>
          </a:prstGeom>
        </p:spPr>
        <p:txBody>
          <a:bodyPr wrap="square" lIns="0" tIns="0" rIns="0" bIns="0">
            <a:spAutoFit/>
          </a:bodyPr>
          <a:lstStyle/>
          <a:p>
            <a:pPr lvl="0">
              <a:spcAft>
                <a:spcPts val="2400"/>
              </a:spcAft>
            </a:pPr>
            <a:r>
              <a:rPr lang="en-GB" sz="2000" dirty="0"/>
              <a:t>Try to have more trash free lunches!</a:t>
            </a:r>
          </a:p>
        </p:txBody>
      </p:sp>
      <p:pic>
        <p:nvPicPr>
          <p:cNvPr id="1030" name="Picture 6" descr="glad wrap, ziplock bags ...">
            <a:extLst>
              <a:ext uri="{FF2B5EF4-FFF2-40B4-BE49-F238E27FC236}">
                <a16:creationId xmlns:a16="http://schemas.microsoft.com/office/drawing/2014/main" id="{16F721A8-B52B-DDDD-66B8-9AA83616C2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682" y="3912059"/>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am salad with cheese takeaway ready made sandwich white bread in plastic  packet container on white background, cutout Stock Photo - Alamy">
            <a:extLst>
              <a:ext uri="{FF2B5EF4-FFF2-40B4-BE49-F238E27FC236}">
                <a16:creationId xmlns:a16="http://schemas.microsoft.com/office/drawing/2014/main" id="{30672290-4A38-E7B0-E8E7-0263F3BC405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932" b="17458"/>
          <a:stretch/>
        </p:blipFill>
        <p:spPr bwMode="auto">
          <a:xfrm>
            <a:off x="796993" y="3756991"/>
            <a:ext cx="1820310" cy="2246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457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7014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F3A50-F667-6E7C-E7A3-C5BDABF117C7}"/>
              </a:ext>
            </a:extLst>
          </p:cNvPr>
          <p:cNvSpPr/>
          <p:nvPr/>
        </p:nvSpPr>
        <p:spPr>
          <a:xfrm>
            <a:off x="0" y="699184"/>
            <a:ext cx="7612912" cy="994306"/>
          </a:xfrm>
          <a:prstGeom prst="rect">
            <a:avLst/>
          </a:prstGeom>
          <a:solidFill>
            <a:srgbClr val="689428"/>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lIns="756000" rtlCol="0" anchor="ctr"/>
          <a:lstStyle/>
          <a:p>
            <a:r>
              <a:rPr lang="en-GB" sz="3600" b="1" dirty="0">
                <a:solidFill>
                  <a:prstClr val="white"/>
                </a:solidFill>
                <a:latin typeface="Twinkl" pitchFamily="2" charset="0"/>
                <a:ea typeface="+mj-ea"/>
                <a:cs typeface="+mj-cs"/>
              </a:rPr>
              <a:t>Tackling plastic</a:t>
            </a:r>
            <a:endParaRPr lang="en-US" dirty="0"/>
          </a:p>
        </p:txBody>
      </p:sp>
      <p:sp>
        <p:nvSpPr>
          <p:cNvPr id="18" name="Oval 17">
            <a:extLst>
              <a:ext uri="{FF2B5EF4-FFF2-40B4-BE49-F238E27FC236}">
                <a16:creationId xmlns:a16="http://schemas.microsoft.com/office/drawing/2014/main" id="{96893216-817A-6EDE-836A-31418DBD8D3A}"/>
              </a:ext>
            </a:extLst>
          </p:cNvPr>
          <p:cNvSpPr/>
          <p:nvPr/>
        </p:nvSpPr>
        <p:spPr>
          <a:xfrm>
            <a:off x="6889159" y="699184"/>
            <a:ext cx="1499190" cy="1499190"/>
          </a:xfrm>
          <a:prstGeom prst="ellipse">
            <a:avLst/>
          </a:prstGeom>
          <a:solidFill>
            <a:srgbClr val="CFE09B"/>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a:extLst>
              <a:ext uri="{FF2B5EF4-FFF2-40B4-BE49-F238E27FC236}">
                <a16:creationId xmlns:a16="http://schemas.microsoft.com/office/drawing/2014/main" id="{861D9DE3-6371-E3A5-25BC-4AD257193F89}"/>
              </a:ext>
            </a:extLst>
          </p:cNvPr>
          <p:cNvSpPr/>
          <p:nvPr/>
        </p:nvSpPr>
        <p:spPr>
          <a:xfrm>
            <a:off x="755650" y="2075215"/>
            <a:ext cx="7632700" cy="707886"/>
          </a:xfrm>
          <a:prstGeom prst="rect">
            <a:avLst/>
          </a:prstGeom>
        </p:spPr>
        <p:txBody>
          <a:bodyPr wrap="square" lIns="0" tIns="0" rIns="0" bIns="0">
            <a:spAutoFit/>
          </a:bodyPr>
          <a:lstStyle/>
          <a:p>
            <a:pPr>
              <a:spcAft>
                <a:spcPts val="1200"/>
              </a:spcAft>
            </a:pPr>
            <a:r>
              <a:rPr lang="en-GB" b="1" dirty="0"/>
              <a:t>Plastic is everywhere!</a:t>
            </a:r>
          </a:p>
          <a:p>
            <a:pPr>
              <a:spcAft>
                <a:spcPts val="1200"/>
              </a:spcAft>
            </a:pPr>
            <a:r>
              <a:rPr lang="en-GB" dirty="0"/>
              <a:t>It is useful material that helps us in our busy lives.</a:t>
            </a:r>
          </a:p>
        </p:txBody>
      </p:sp>
      <p:pic>
        <p:nvPicPr>
          <p:cNvPr id="25" name="Picture 24">
            <a:extLst>
              <a:ext uri="{FF2B5EF4-FFF2-40B4-BE49-F238E27FC236}">
                <a16:creationId xmlns:a16="http://schemas.microsoft.com/office/drawing/2014/main" id="{F960BEB2-2D91-ABF9-EE43-C01BB2215CB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28722" y="569383"/>
            <a:ext cx="1125847" cy="1666747"/>
          </a:xfrm>
          <a:prstGeom prst="rect">
            <a:avLst/>
          </a:prstGeom>
        </p:spPr>
      </p:pic>
      <p:sp>
        <p:nvSpPr>
          <p:cNvPr id="27" name="TextBox 26">
            <a:extLst>
              <a:ext uri="{FF2B5EF4-FFF2-40B4-BE49-F238E27FC236}">
                <a16:creationId xmlns:a16="http://schemas.microsoft.com/office/drawing/2014/main" id="{E137DEE9-BF4B-480F-F468-BFF0823E62B7}"/>
              </a:ext>
            </a:extLst>
          </p:cNvPr>
          <p:cNvSpPr txBox="1"/>
          <p:nvPr/>
        </p:nvSpPr>
        <p:spPr>
          <a:xfrm>
            <a:off x="734384" y="5260461"/>
            <a:ext cx="7653965" cy="708654"/>
          </a:xfrm>
          <a:prstGeom prst="roundRect">
            <a:avLst/>
          </a:prstGeom>
          <a:solidFill>
            <a:schemeClr val="bg1"/>
          </a:solidFill>
          <a:ln w="28575">
            <a:solidFill>
              <a:srgbClr val="689428"/>
            </a:solidFill>
          </a:ln>
        </p:spPr>
        <p:txBody>
          <a:bodyPr wrap="square" lIns="180000" tIns="180000" rIns="180000" bIns="180000">
            <a:spAutoFit/>
          </a:bodyPr>
          <a:lstStyle/>
          <a:p>
            <a:pPr algn="ctr">
              <a:spcAft>
                <a:spcPts val="1200"/>
              </a:spcAft>
            </a:pPr>
            <a:r>
              <a:rPr lang="en-GB" b="1" dirty="0"/>
              <a:t>However, we often misuse plastic and this causes a problem.</a:t>
            </a:r>
          </a:p>
        </p:txBody>
      </p:sp>
      <p:grpSp>
        <p:nvGrpSpPr>
          <p:cNvPr id="43" name="Group 42">
            <a:extLst>
              <a:ext uri="{FF2B5EF4-FFF2-40B4-BE49-F238E27FC236}">
                <a16:creationId xmlns:a16="http://schemas.microsoft.com/office/drawing/2014/main" id="{A3D53678-6720-C191-5D98-BD9A726DB2AC}"/>
              </a:ext>
            </a:extLst>
          </p:cNvPr>
          <p:cNvGrpSpPr/>
          <p:nvPr/>
        </p:nvGrpSpPr>
        <p:grpSpPr>
          <a:xfrm>
            <a:off x="1670729" y="3063997"/>
            <a:ext cx="1711728" cy="1916531"/>
            <a:chOff x="1670729" y="3063997"/>
            <a:chExt cx="1711728" cy="1916531"/>
          </a:xfrm>
        </p:grpSpPr>
        <p:sp>
          <p:nvSpPr>
            <p:cNvPr id="28" name="Oval 27">
              <a:extLst>
                <a:ext uri="{FF2B5EF4-FFF2-40B4-BE49-F238E27FC236}">
                  <a16:creationId xmlns:a16="http://schemas.microsoft.com/office/drawing/2014/main" id="{7638AE45-CE7D-03D0-E4D3-2F9F099FE113}"/>
                </a:ext>
              </a:extLst>
            </p:cNvPr>
            <p:cNvSpPr/>
            <p:nvPr/>
          </p:nvSpPr>
          <p:spPr>
            <a:xfrm>
              <a:off x="1670729" y="3153092"/>
              <a:ext cx="1711728" cy="1711728"/>
            </a:xfrm>
            <a:prstGeom prst="ellipse">
              <a:avLst/>
            </a:prstGeom>
            <a:solidFill>
              <a:srgbClr val="CFE09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33" descr="A picture containing light&#10;&#10;Description automatically generated">
              <a:extLst>
                <a:ext uri="{FF2B5EF4-FFF2-40B4-BE49-F238E27FC236}">
                  <a16:creationId xmlns:a16="http://schemas.microsoft.com/office/drawing/2014/main" id="{2AF7FD36-4432-2C54-CA4A-DDCB302024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27963" y="3063997"/>
              <a:ext cx="597260" cy="1916531"/>
            </a:xfrm>
            <a:prstGeom prst="rect">
              <a:avLst/>
            </a:prstGeom>
          </p:spPr>
        </p:pic>
      </p:grpSp>
      <p:grpSp>
        <p:nvGrpSpPr>
          <p:cNvPr id="44" name="Group 43">
            <a:extLst>
              <a:ext uri="{FF2B5EF4-FFF2-40B4-BE49-F238E27FC236}">
                <a16:creationId xmlns:a16="http://schemas.microsoft.com/office/drawing/2014/main" id="{F48B8C1B-9452-BFDB-020E-759AE4AB2E58}"/>
              </a:ext>
            </a:extLst>
          </p:cNvPr>
          <p:cNvGrpSpPr/>
          <p:nvPr/>
        </p:nvGrpSpPr>
        <p:grpSpPr>
          <a:xfrm>
            <a:off x="3716136" y="3028722"/>
            <a:ext cx="1711728" cy="1883898"/>
            <a:chOff x="3716136" y="3028722"/>
            <a:chExt cx="1711728" cy="1883898"/>
          </a:xfrm>
        </p:grpSpPr>
        <p:sp>
          <p:nvSpPr>
            <p:cNvPr id="29" name="Oval 28">
              <a:extLst>
                <a:ext uri="{FF2B5EF4-FFF2-40B4-BE49-F238E27FC236}">
                  <a16:creationId xmlns:a16="http://schemas.microsoft.com/office/drawing/2014/main" id="{F56A47C9-42D5-75A6-F2E4-28D5288B699B}"/>
                </a:ext>
              </a:extLst>
            </p:cNvPr>
            <p:cNvSpPr/>
            <p:nvPr/>
          </p:nvSpPr>
          <p:spPr>
            <a:xfrm>
              <a:off x="3716136" y="3153092"/>
              <a:ext cx="1711728" cy="1711728"/>
            </a:xfrm>
            <a:prstGeom prst="ellipse">
              <a:avLst/>
            </a:prstGeom>
            <a:solidFill>
              <a:srgbClr val="CFE09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Picture 37" descr="A picture containing text&#10;&#10;Description automatically generated">
              <a:extLst>
                <a:ext uri="{FF2B5EF4-FFF2-40B4-BE49-F238E27FC236}">
                  <a16:creationId xmlns:a16="http://schemas.microsoft.com/office/drawing/2014/main" id="{EA5E66EE-94F0-929B-CF2B-26B639500A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81116" y="3028722"/>
              <a:ext cx="1360500" cy="1883898"/>
            </a:xfrm>
            <a:prstGeom prst="rect">
              <a:avLst/>
            </a:prstGeom>
          </p:spPr>
        </p:pic>
      </p:grpSp>
      <p:grpSp>
        <p:nvGrpSpPr>
          <p:cNvPr id="45" name="Group 44">
            <a:extLst>
              <a:ext uri="{FF2B5EF4-FFF2-40B4-BE49-F238E27FC236}">
                <a16:creationId xmlns:a16="http://schemas.microsoft.com/office/drawing/2014/main" id="{DE2AE030-AB21-157E-263E-B56F9190C5C7}"/>
              </a:ext>
            </a:extLst>
          </p:cNvPr>
          <p:cNvGrpSpPr/>
          <p:nvPr/>
        </p:nvGrpSpPr>
        <p:grpSpPr>
          <a:xfrm>
            <a:off x="5761543" y="3153092"/>
            <a:ext cx="1711728" cy="1722387"/>
            <a:chOff x="5761543" y="3153092"/>
            <a:chExt cx="1711728" cy="1722387"/>
          </a:xfrm>
        </p:grpSpPr>
        <p:sp>
          <p:nvSpPr>
            <p:cNvPr id="30" name="Oval 29">
              <a:extLst>
                <a:ext uri="{FF2B5EF4-FFF2-40B4-BE49-F238E27FC236}">
                  <a16:creationId xmlns:a16="http://schemas.microsoft.com/office/drawing/2014/main" id="{32284AEF-3599-D041-6862-56F598F41879}"/>
                </a:ext>
              </a:extLst>
            </p:cNvPr>
            <p:cNvSpPr/>
            <p:nvPr/>
          </p:nvSpPr>
          <p:spPr>
            <a:xfrm>
              <a:off x="5761543" y="3153092"/>
              <a:ext cx="1711728" cy="1711728"/>
            </a:xfrm>
            <a:prstGeom prst="ellipse">
              <a:avLst/>
            </a:prstGeom>
            <a:solidFill>
              <a:srgbClr val="CFE09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Picture 41" descr="A glass of beer&#10;&#10;Description automatically generated with low confidence">
              <a:extLst>
                <a:ext uri="{FF2B5EF4-FFF2-40B4-BE49-F238E27FC236}">
                  <a16:creationId xmlns:a16="http://schemas.microsoft.com/office/drawing/2014/main" id="{97988091-1CB4-F0C7-471D-2393261B20D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21661" y="3163751"/>
              <a:ext cx="875056" cy="1711728"/>
            </a:xfrm>
            <a:prstGeom prst="rect">
              <a:avLst/>
            </a:prstGeom>
          </p:spPr>
        </p:pic>
      </p:grpSp>
    </p:spTree>
    <p:extLst>
      <p:ext uri="{BB962C8B-B14F-4D97-AF65-F5344CB8AC3E}">
        <p14:creationId xmlns:p14="http://schemas.microsoft.com/office/powerpoint/2010/main" val="128623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animEffect transition="in" filter="fade">
                                      <p:cBhvr>
                                        <p:cTn id="11" dur="500"/>
                                        <p:tgtEl>
                                          <p:spTgt spid="19">
                                            <p:txEl>
                                              <p:pRg st="1" end="1"/>
                                            </p:txEl>
                                          </p:spTgt>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p:cTn id="15" dur="500" fill="hold"/>
                                        <p:tgtEl>
                                          <p:spTgt spid="43"/>
                                        </p:tgtEl>
                                        <p:attrNameLst>
                                          <p:attrName>ppt_w</p:attrName>
                                        </p:attrNameLst>
                                      </p:cBhvr>
                                      <p:tavLst>
                                        <p:tav tm="0">
                                          <p:val>
                                            <p:fltVal val="0"/>
                                          </p:val>
                                        </p:tav>
                                        <p:tav tm="100000">
                                          <p:val>
                                            <p:strVal val="#ppt_w"/>
                                          </p:val>
                                        </p:tav>
                                      </p:tavLst>
                                    </p:anim>
                                    <p:anim calcmode="lin" valueType="num">
                                      <p:cBhvr>
                                        <p:cTn id="16" dur="500" fill="hold"/>
                                        <p:tgtEl>
                                          <p:spTgt spid="43"/>
                                        </p:tgtEl>
                                        <p:attrNameLst>
                                          <p:attrName>ppt_h</p:attrName>
                                        </p:attrNameLst>
                                      </p:cBhvr>
                                      <p:tavLst>
                                        <p:tav tm="0">
                                          <p:val>
                                            <p:fltVal val="0"/>
                                          </p:val>
                                        </p:tav>
                                        <p:tav tm="100000">
                                          <p:val>
                                            <p:strVal val="#ppt_h"/>
                                          </p:val>
                                        </p:tav>
                                      </p:tavLst>
                                    </p:anim>
                                    <p:animEffect transition="in" filter="fade">
                                      <p:cBhvr>
                                        <p:cTn id="17" dur="500"/>
                                        <p:tgtEl>
                                          <p:spTgt spid="43"/>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500" fill="hold"/>
                                        <p:tgtEl>
                                          <p:spTgt spid="44"/>
                                        </p:tgtEl>
                                        <p:attrNameLst>
                                          <p:attrName>ppt_w</p:attrName>
                                        </p:attrNameLst>
                                      </p:cBhvr>
                                      <p:tavLst>
                                        <p:tav tm="0">
                                          <p:val>
                                            <p:fltVal val="0"/>
                                          </p:val>
                                        </p:tav>
                                        <p:tav tm="100000">
                                          <p:val>
                                            <p:strVal val="#ppt_w"/>
                                          </p:val>
                                        </p:tav>
                                      </p:tavLst>
                                    </p:anim>
                                    <p:anim calcmode="lin" valueType="num">
                                      <p:cBhvr>
                                        <p:cTn id="22" dur="500" fill="hold"/>
                                        <p:tgtEl>
                                          <p:spTgt spid="44"/>
                                        </p:tgtEl>
                                        <p:attrNameLst>
                                          <p:attrName>ppt_h</p:attrName>
                                        </p:attrNameLst>
                                      </p:cBhvr>
                                      <p:tavLst>
                                        <p:tav tm="0">
                                          <p:val>
                                            <p:fltVal val="0"/>
                                          </p:val>
                                        </p:tav>
                                        <p:tav tm="100000">
                                          <p:val>
                                            <p:strVal val="#ppt_h"/>
                                          </p:val>
                                        </p:tav>
                                      </p:tavLst>
                                    </p:anim>
                                    <p:animEffect transition="in" filter="fade">
                                      <p:cBhvr>
                                        <p:cTn id="23" dur="500"/>
                                        <p:tgtEl>
                                          <p:spTgt spid="44"/>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500" fill="hold"/>
                                        <p:tgtEl>
                                          <p:spTgt spid="45"/>
                                        </p:tgtEl>
                                        <p:attrNameLst>
                                          <p:attrName>ppt_w</p:attrName>
                                        </p:attrNameLst>
                                      </p:cBhvr>
                                      <p:tavLst>
                                        <p:tav tm="0">
                                          <p:val>
                                            <p:fltVal val="0"/>
                                          </p:val>
                                        </p:tav>
                                        <p:tav tm="100000">
                                          <p:val>
                                            <p:strVal val="#ppt_w"/>
                                          </p:val>
                                        </p:tav>
                                      </p:tavLst>
                                    </p:anim>
                                    <p:anim calcmode="lin" valueType="num">
                                      <p:cBhvr>
                                        <p:cTn id="28" dur="500" fill="hold"/>
                                        <p:tgtEl>
                                          <p:spTgt spid="45"/>
                                        </p:tgtEl>
                                        <p:attrNameLst>
                                          <p:attrName>ppt_h</p:attrName>
                                        </p:attrNameLst>
                                      </p:cBhvr>
                                      <p:tavLst>
                                        <p:tav tm="0">
                                          <p:val>
                                            <p:fltVal val="0"/>
                                          </p:val>
                                        </p:tav>
                                        <p:tav tm="100000">
                                          <p:val>
                                            <p:strVal val="#ppt_h"/>
                                          </p:val>
                                        </p:tav>
                                      </p:tavLst>
                                    </p:anim>
                                    <p:animEffect transition="in" filter="fade">
                                      <p:cBhvr>
                                        <p:cTn id="29" dur="500"/>
                                        <p:tgtEl>
                                          <p:spTgt spid="45"/>
                                        </p:tgtEl>
                                      </p:cBhvr>
                                    </p:animEffect>
                                  </p:childTnLst>
                                </p:cTn>
                              </p:par>
                            </p:childTnLst>
                          </p:cTn>
                        </p:par>
                        <p:par>
                          <p:cTn id="30" fill="hold">
                            <p:stCondLst>
                              <p:cond delay="2500"/>
                            </p:stCondLst>
                            <p:childTnLst>
                              <p:par>
                                <p:cTn id="31" presetID="2" presetClass="entr" presetSubtype="4"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ppt_x"/>
                                          </p:val>
                                        </p:tav>
                                        <p:tav tm="100000">
                                          <p:val>
                                            <p:strVal val="#ppt_x"/>
                                          </p:val>
                                        </p:tav>
                                      </p:tavLst>
                                    </p:anim>
                                    <p:anim calcmode="lin" valueType="num">
                                      <p:cBhvr additive="base">
                                        <p:cTn id="3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F3A50-F667-6E7C-E7A3-C5BDABF117C7}"/>
              </a:ext>
            </a:extLst>
          </p:cNvPr>
          <p:cNvSpPr/>
          <p:nvPr/>
        </p:nvSpPr>
        <p:spPr>
          <a:xfrm>
            <a:off x="0" y="699184"/>
            <a:ext cx="7612912" cy="994306"/>
          </a:xfrm>
          <a:prstGeom prst="rect">
            <a:avLst/>
          </a:prstGeom>
          <a:solidFill>
            <a:srgbClr val="689428"/>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lIns="756000" rtlCol="0" anchor="ctr"/>
          <a:lstStyle/>
          <a:p>
            <a:r>
              <a:rPr lang="en-GB" sz="3600" b="1" dirty="0">
                <a:solidFill>
                  <a:prstClr val="white"/>
                </a:solidFill>
                <a:latin typeface="Twinkl" pitchFamily="2" charset="0"/>
                <a:ea typeface="+mj-ea"/>
                <a:cs typeface="+mj-cs"/>
              </a:rPr>
              <a:t>Tackling plastic</a:t>
            </a:r>
            <a:endParaRPr lang="en-US" dirty="0"/>
          </a:p>
        </p:txBody>
      </p:sp>
      <p:sp>
        <p:nvSpPr>
          <p:cNvPr id="21" name="Oval 20">
            <a:extLst>
              <a:ext uri="{FF2B5EF4-FFF2-40B4-BE49-F238E27FC236}">
                <a16:creationId xmlns:a16="http://schemas.microsoft.com/office/drawing/2014/main" id="{60FFE802-4846-157E-8C0F-E3A410AA53D2}"/>
              </a:ext>
            </a:extLst>
          </p:cNvPr>
          <p:cNvSpPr/>
          <p:nvPr/>
        </p:nvSpPr>
        <p:spPr>
          <a:xfrm>
            <a:off x="6889159" y="699184"/>
            <a:ext cx="1499190" cy="1499190"/>
          </a:xfrm>
          <a:prstGeom prst="ellipse">
            <a:avLst/>
          </a:prstGeom>
          <a:solidFill>
            <a:srgbClr val="CFE09B"/>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FA6E10A2-4487-8DD1-D592-28A6BCF09239}"/>
              </a:ext>
            </a:extLst>
          </p:cNvPr>
          <p:cNvSpPr txBox="1"/>
          <p:nvPr/>
        </p:nvSpPr>
        <p:spPr>
          <a:xfrm>
            <a:off x="2562447" y="3986825"/>
            <a:ext cx="5825902" cy="1321588"/>
          </a:xfrm>
          <a:prstGeom prst="roundRect">
            <a:avLst/>
          </a:prstGeom>
          <a:solidFill>
            <a:srgbClr val="CFE09B"/>
          </a:solidFill>
          <a:ln w="28575">
            <a:noFill/>
          </a:ln>
        </p:spPr>
        <p:txBody>
          <a:bodyPr wrap="square" lIns="1224000" tIns="180000" rIns="180000" bIns="180000">
            <a:spAutoFit/>
          </a:bodyPr>
          <a:lstStyle/>
          <a:p>
            <a:r>
              <a:rPr lang="en-GB" dirty="0"/>
              <a:t>Most plastic ends up in </a:t>
            </a:r>
            <a:r>
              <a:rPr lang="en-GB" b="1" dirty="0"/>
              <a:t>landfill</a:t>
            </a:r>
            <a:r>
              <a:rPr lang="en-GB" dirty="0"/>
              <a:t> or the </a:t>
            </a:r>
            <a:r>
              <a:rPr lang="en-GB" b="1" dirty="0"/>
              <a:t>environment</a:t>
            </a:r>
            <a:r>
              <a:rPr lang="en-GB" dirty="0"/>
              <a:t> and can take hundreds </a:t>
            </a:r>
            <a:br>
              <a:rPr lang="en-GB" dirty="0"/>
            </a:br>
            <a:r>
              <a:rPr lang="en-GB" dirty="0"/>
              <a:t>of years to break down.</a:t>
            </a:r>
          </a:p>
        </p:txBody>
      </p:sp>
      <p:sp>
        <p:nvSpPr>
          <p:cNvPr id="19" name="Text">
            <a:extLst>
              <a:ext uri="{FF2B5EF4-FFF2-40B4-BE49-F238E27FC236}">
                <a16:creationId xmlns:a16="http://schemas.microsoft.com/office/drawing/2014/main" id="{861D9DE3-6371-E3A5-25BC-4AD257193F89}"/>
              </a:ext>
            </a:extLst>
          </p:cNvPr>
          <p:cNvSpPr/>
          <p:nvPr/>
        </p:nvSpPr>
        <p:spPr>
          <a:xfrm>
            <a:off x="3870250" y="2433543"/>
            <a:ext cx="4518099" cy="1138773"/>
          </a:xfrm>
          <a:prstGeom prst="rect">
            <a:avLst/>
          </a:prstGeom>
        </p:spPr>
        <p:txBody>
          <a:bodyPr wrap="square" lIns="0" tIns="0" rIns="0" bIns="0">
            <a:spAutoFit/>
          </a:bodyPr>
          <a:lstStyle/>
          <a:p>
            <a:pPr>
              <a:spcAft>
                <a:spcPts val="2400"/>
              </a:spcAft>
            </a:pPr>
            <a:r>
              <a:rPr lang="en-GB" dirty="0"/>
              <a:t>We use plastic every day.</a:t>
            </a:r>
          </a:p>
          <a:p>
            <a:pPr>
              <a:spcAft>
                <a:spcPts val="2400"/>
              </a:spcAft>
            </a:pPr>
            <a:r>
              <a:rPr lang="en-GB" dirty="0"/>
              <a:t>Most of it is thrown away within minutes </a:t>
            </a:r>
            <a:br>
              <a:rPr lang="en-GB" dirty="0"/>
            </a:br>
            <a:r>
              <a:rPr lang="en-GB" dirty="0"/>
              <a:t>of using it.</a:t>
            </a:r>
          </a:p>
        </p:txBody>
      </p:sp>
      <p:pic>
        <p:nvPicPr>
          <p:cNvPr id="25" name="Picture 24">
            <a:extLst>
              <a:ext uri="{FF2B5EF4-FFF2-40B4-BE49-F238E27FC236}">
                <a16:creationId xmlns:a16="http://schemas.microsoft.com/office/drawing/2014/main" id="{F960BEB2-2D91-ABF9-EE43-C01BB2215CB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28722" y="569383"/>
            <a:ext cx="1125847" cy="1666747"/>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0E45F1D9-A008-CCB7-4DE6-7C9D6CDE16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5650" y="1913541"/>
            <a:ext cx="3012584" cy="4146569"/>
          </a:xfrm>
          <a:prstGeom prst="rect">
            <a:avLst/>
          </a:prstGeom>
        </p:spPr>
      </p:pic>
    </p:spTree>
    <p:extLst>
      <p:ext uri="{BB962C8B-B14F-4D97-AF65-F5344CB8AC3E}">
        <p14:creationId xmlns:p14="http://schemas.microsoft.com/office/powerpoint/2010/main" val="326013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animEffect transition="in" filter="fade">
                                      <p:cBhvr>
                                        <p:cTn id="11" dur="500"/>
                                        <p:tgtEl>
                                          <p:spTgt spid="19">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ED18E9DB-B99B-6AEF-A8BA-CE47A72987B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6283" y="1309607"/>
            <a:ext cx="7612913" cy="4785030"/>
          </a:xfrm>
          <a:prstGeom prst="roundRect">
            <a:avLst>
              <a:gd name="adj" fmla="val 3488"/>
            </a:avLst>
          </a:prstGeom>
          <a:noFill/>
          <a:ln w="28575">
            <a:solidFill>
              <a:srgbClr val="689428"/>
            </a:solidFill>
          </a:ln>
        </p:spPr>
      </p:pic>
      <p:sp>
        <p:nvSpPr>
          <p:cNvPr id="2" name="Rectangle 1">
            <a:extLst>
              <a:ext uri="{FF2B5EF4-FFF2-40B4-BE49-F238E27FC236}">
                <a16:creationId xmlns:a16="http://schemas.microsoft.com/office/drawing/2014/main" id="{081F3A50-F667-6E7C-E7A3-C5BDABF117C7}"/>
              </a:ext>
            </a:extLst>
          </p:cNvPr>
          <p:cNvSpPr/>
          <p:nvPr/>
        </p:nvSpPr>
        <p:spPr>
          <a:xfrm>
            <a:off x="0" y="699184"/>
            <a:ext cx="7612912" cy="994306"/>
          </a:xfrm>
          <a:prstGeom prst="rect">
            <a:avLst/>
          </a:prstGeom>
          <a:solidFill>
            <a:srgbClr val="689428"/>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lIns="756000" rtlCol="0" anchor="ctr"/>
          <a:lstStyle/>
          <a:p>
            <a:r>
              <a:rPr lang="en-GB" sz="3600" b="1" dirty="0">
                <a:solidFill>
                  <a:prstClr val="white"/>
                </a:solidFill>
                <a:latin typeface="Twinkl" pitchFamily="2" charset="0"/>
                <a:ea typeface="+mj-ea"/>
                <a:cs typeface="+mj-cs"/>
              </a:rPr>
              <a:t>What is a landfill?</a:t>
            </a:r>
            <a:endParaRPr lang="en-US" dirty="0"/>
          </a:p>
        </p:txBody>
      </p:sp>
      <p:sp>
        <p:nvSpPr>
          <p:cNvPr id="20" name="Oval 19">
            <a:extLst>
              <a:ext uri="{FF2B5EF4-FFF2-40B4-BE49-F238E27FC236}">
                <a16:creationId xmlns:a16="http://schemas.microsoft.com/office/drawing/2014/main" id="{C13317F2-8F5A-7076-3A21-F360818C9683}"/>
              </a:ext>
            </a:extLst>
          </p:cNvPr>
          <p:cNvSpPr/>
          <p:nvPr/>
        </p:nvSpPr>
        <p:spPr>
          <a:xfrm>
            <a:off x="6889159" y="699184"/>
            <a:ext cx="1499190" cy="1499190"/>
          </a:xfrm>
          <a:prstGeom prst="ellipse">
            <a:avLst/>
          </a:prstGeom>
          <a:solidFill>
            <a:srgbClr val="CFE09B"/>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FD87FBA3-9CCC-E3DC-FD3D-8100709726F2}"/>
              </a:ext>
            </a:extLst>
          </p:cNvPr>
          <p:cNvSpPr txBox="1"/>
          <p:nvPr/>
        </p:nvSpPr>
        <p:spPr>
          <a:xfrm>
            <a:off x="743538" y="5090149"/>
            <a:ext cx="7644811" cy="1015121"/>
          </a:xfrm>
          <a:prstGeom prst="roundRect">
            <a:avLst/>
          </a:prstGeom>
          <a:solidFill>
            <a:schemeClr val="bg1"/>
          </a:solidFill>
          <a:ln w="28575">
            <a:solidFill>
              <a:srgbClr val="689428"/>
            </a:solidFill>
          </a:ln>
        </p:spPr>
        <p:txBody>
          <a:bodyPr wrap="square" lIns="180000" tIns="180000" rIns="180000" bIns="180000">
            <a:spAutoFit/>
          </a:bodyPr>
          <a:lstStyle/>
          <a:p>
            <a:pPr algn="ctr">
              <a:spcAft>
                <a:spcPts val="1200"/>
              </a:spcAft>
            </a:pPr>
            <a:r>
              <a:rPr lang="en-GB" b="1" dirty="0"/>
              <a:t>Landfill sites are the most common places where</a:t>
            </a:r>
            <a:br>
              <a:rPr lang="en-GB" b="1" dirty="0"/>
            </a:br>
            <a:r>
              <a:rPr lang="en-GB" b="1" dirty="0"/>
              <a:t>household waste is disposed of.</a:t>
            </a:r>
          </a:p>
        </p:txBody>
      </p:sp>
      <p:pic>
        <p:nvPicPr>
          <p:cNvPr id="10" name="Picture 9" descr="A picture containing text, vector graphics&#10;&#10;Description automatically generated">
            <a:extLst>
              <a:ext uri="{FF2B5EF4-FFF2-40B4-BE49-F238E27FC236}">
                <a16:creationId xmlns:a16="http://schemas.microsoft.com/office/drawing/2014/main" id="{79683632-17EC-D000-17A5-132B1A097C4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99077" y="850605"/>
            <a:ext cx="1562312" cy="1095327"/>
          </a:xfrm>
          <a:prstGeom prst="rect">
            <a:avLst/>
          </a:prstGeom>
        </p:spPr>
      </p:pic>
    </p:spTree>
    <p:extLst>
      <p:ext uri="{BB962C8B-B14F-4D97-AF65-F5344CB8AC3E}">
        <p14:creationId xmlns:p14="http://schemas.microsoft.com/office/powerpoint/2010/main" val="277947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ounded Rectangle 36">
            <a:extLst>
              <a:ext uri="{FF2B5EF4-FFF2-40B4-BE49-F238E27FC236}">
                <a16:creationId xmlns:a16="http://schemas.microsoft.com/office/drawing/2014/main" id="{AE5ECAB4-346C-E62D-7ED3-704CD0C387DB}"/>
              </a:ext>
            </a:extLst>
          </p:cNvPr>
          <p:cNvSpPr/>
          <p:nvPr/>
        </p:nvSpPr>
        <p:spPr>
          <a:xfrm>
            <a:off x="743538" y="1297172"/>
            <a:ext cx="2384516" cy="4797465"/>
          </a:xfrm>
          <a:prstGeom prst="roundRect">
            <a:avLst>
              <a:gd name="adj" fmla="val 7225"/>
            </a:avLst>
          </a:prstGeom>
          <a:blipFill>
            <a:blip r:embed="rId2" cstate="screen">
              <a:extLst>
                <a:ext uri="{28A0092B-C50C-407E-A947-70E740481C1C}">
                  <a14:useLocalDpi xmlns:a14="http://schemas.microsoft.com/office/drawing/2010/main"/>
                </a:ext>
              </a:extLst>
            </a:blip>
            <a:srcRect/>
            <a:stretch>
              <a:fillRect/>
            </a:stretch>
          </a:blip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a:extLst>
              <a:ext uri="{FF2B5EF4-FFF2-40B4-BE49-F238E27FC236}">
                <a16:creationId xmlns:a16="http://schemas.microsoft.com/office/drawing/2014/main" id="{596D3CFE-4CCB-B875-AC64-5BC0D573CF09}"/>
              </a:ext>
            </a:extLst>
          </p:cNvPr>
          <p:cNvSpPr/>
          <p:nvPr/>
        </p:nvSpPr>
        <p:spPr>
          <a:xfrm>
            <a:off x="6012382" y="1297172"/>
            <a:ext cx="2384516" cy="4797465"/>
          </a:xfrm>
          <a:prstGeom prst="roundRect">
            <a:avLst>
              <a:gd name="adj" fmla="val 7225"/>
            </a:avLst>
          </a:prstGeom>
          <a:blipFill>
            <a:blip r:embed="rId3" cstate="screen">
              <a:extLst>
                <a:ext uri="{28A0092B-C50C-407E-A947-70E740481C1C}">
                  <a14:useLocalDpi xmlns:a14="http://schemas.microsoft.com/office/drawing/2010/main"/>
                </a:ext>
              </a:extLst>
            </a:blip>
            <a:srcRect/>
            <a:stretch>
              <a:fillRect/>
            </a:stretch>
          </a:blip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AE90CFC2-6445-82EB-18B9-27F4B5D56F3F}"/>
              </a:ext>
            </a:extLst>
          </p:cNvPr>
          <p:cNvSpPr/>
          <p:nvPr/>
        </p:nvSpPr>
        <p:spPr>
          <a:xfrm>
            <a:off x="3373685" y="1297172"/>
            <a:ext cx="2384516" cy="4797465"/>
          </a:xfrm>
          <a:prstGeom prst="roundRect">
            <a:avLst>
              <a:gd name="adj" fmla="val 7225"/>
            </a:avLst>
          </a:prstGeom>
          <a:blipFill>
            <a:blip r:embed="rId4" cstate="screen">
              <a:extLst>
                <a:ext uri="{28A0092B-C50C-407E-A947-70E740481C1C}">
                  <a14:useLocalDpi xmlns:a14="http://schemas.microsoft.com/office/drawing/2010/main"/>
                </a:ext>
              </a:extLst>
            </a:blip>
            <a:srcRect/>
            <a:stretch>
              <a:fillRect t="4130"/>
            </a:stretch>
          </a:blip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081F3A50-F667-6E7C-E7A3-C5BDABF117C7}"/>
              </a:ext>
            </a:extLst>
          </p:cNvPr>
          <p:cNvSpPr/>
          <p:nvPr/>
        </p:nvSpPr>
        <p:spPr>
          <a:xfrm>
            <a:off x="0" y="699184"/>
            <a:ext cx="7612912" cy="994306"/>
          </a:xfrm>
          <a:prstGeom prst="rect">
            <a:avLst/>
          </a:prstGeom>
          <a:solidFill>
            <a:srgbClr val="689428"/>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lIns="756000" rtlCol="0" anchor="ctr"/>
          <a:lstStyle/>
          <a:p>
            <a:r>
              <a:rPr lang="en-GB" sz="3600" b="1" dirty="0">
                <a:solidFill>
                  <a:prstClr val="white"/>
                </a:solidFill>
                <a:latin typeface="Twinkl" pitchFamily="2" charset="0"/>
                <a:ea typeface="+mj-ea"/>
                <a:cs typeface="+mj-cs"/>
              </a:rPr>
              <a:t>What is the environment?</a:t>
            </a:r>
            <a:endParaRPr lang="en-US" dirty="0"/>
          </a:p>
        </p:txBody>
      </p:sp>
      <p:sp>
        <p:nvSpPr>
          <p:cNvPr id="18" name="Oval 17">
            <a:extLst>
              <a:ext uri="{FF2B5EF4-FFF2-40B4-BE49-F238E27FC236}">
                <a16:creationId xmlns:a16="http://schemas.microsoft.com/office/drawing/2014/main" id="{96893216-817A-6EDE-836A-31418DBD8D3A}"/>
              </a:ext>
            </a:extLst>
          </p:cNvPr>
          <p:cNvSpPr/>
          <p:nvPr/>
        </p:nvSpPr>
        <p:spPr>
          <a:xfrm>
            <a:off x="6889159" y="699184"/>
            <a:ext cx="1499190" cy="1499190"/>
          </a:xfrm>
          <a:prstGeom prst="ellipse">
            <a:avLst/>
          </a:prstGeom>
          <a:solidFill>
            <a:srgbClr val="CFE09B"/>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FFC2C19F-F686-055D-2011-AD21A49B1211}"/>
              </a:ext>
            </a:extLst>
          </p:cNvPr>
          <p:cNvSpPr txBox="1"/>
          <p:nvPr/>
        </p:nvSpPr>
        <p:spPr>
          <a:xfrm>
            <a:off x="743538" y="5090149"/>
            <a:ext cx="7644811" cy="1015121"/>
          </a:xfrm>
          <a:prstGeom prst="roundRect">
            <a:avLst/>
          </a:prstGeom>
          <a:solidFill>
            <a:schemeClr val="bg1"/>
          </a:solidFill>
          <a:ln w="28575">
            <a:solidFill>
              <a:srgbClr val="689428"/>
            </a:solidFill>
          </a:ln>
        </p:spPr>
        <p:txBody>
          <a:bodyPr wrap="square" lIns="180000" tIns="180000" rIns="180000" bIns="180000">
            <a:spAutoFit/>
          </a:bodyPr>
          <a:lstStyle/>
          <a:p>
            <a:pPr algn="ctr"/>
            <a:r>
              <a:rPr lang="en-GB" b="1" dirty="0"/>
              <a:t>The environment is anything that surrounds us. </a:t>
            </a:r>
            <a:r>
              <a:rPr lang="en-GB" dirty="0"/>
              <a:t>It includes living </a:t>
            </a:r>
            <a:br>
              <a:rPr lang="en-GB" dirty="0"/>
            </a:br>
            <a:r>
              <a:rPr lang="en-GB" dirty="0"/>
              <a:t>and non-living things, such as water, forests, deserts and animals.</a:t>
            </a:r>
          </a:p>
        </p:txBody>
      </p:sp>
      <p:pic>
        <p:nvPicPr>
          <p:cNvPr id="10" name="Picture 9" descr="A picture containing text&#10;&#10;Description automatically generated">
            <a:extLst>
              <a:ext uri="{FF2B5EF4-FFF2-40B4-BE49-F238E27FC236}">
                <a16:creationId xmlns:a16="http://schemas.microsoft.com/office/drawing/2014/main" id="{2C7FD166-E13F-AAF0-CB23-3A8C83949B5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93462" y="742097"/>
            <a:ext cx="1720793" cy="1441185"/>
          </a:xfrm>
          <a:prstGeom prst="rect">
            <a:avLst/>
          </a:prstGeom>
        </p:spPr>
      </p:pic>
    </p:spTree>
    <p:extLst>
      <p:ext uri="{BB962C8B-B14F-4D97-AF65-F5344CB8AC3E}">
        <p14:creationId xmlns:p14="http://schemas.microsoft.com/office/powerpoint/2010/main" val="341928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500"/>
                                        <p:tgtEl>
                                          <p:spTgt spid="3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up)">
                                      <p:cBhvr>
                                        <p:cTn id="15" dur="500"/>
                                        <p:tgtEl>
                                          <p:spTgt spid="3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6"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F3A50-F667-6E7C-E7A3-C5BDABF117C7}"/>
              </a:ext>
            </a:extLst>
          </p:cNvPr>
          <p:cNvSpPr/>
          <p:nvPr/>
        </p:nvSpPr>
        <p:spPr>
          <a:xfrm>
            <a:off x="0" y="699184"/>
            <a:ext cx="7612912" cy="994306"/>
          </a:xfrm>
          <a:prstGeom prst="rect">
            <a:avLst/>
          </a:prstGeom>
          <a:solidFill>
            <a:srgbClr val="689428"/>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lIns="756000" rtlCol="0" anchor="ctr"/>
          <a:lstStyle/>
          <a:p>
            <a:r>
              <a:rPr lang="en-GB" sz="3600" b="1" dirty="0">
                <a:solidFill>
                  <a:prstClr val="white"/>
                </a:solidFill>
                <a:latin typeface="Twinkl" pitchFamily="2" charset="0"/>
                <a:ea typeface="+mj-ea"/>
                <a:cs typeface="+mj-cs"/>
              </a:rPr>
              <a:t>Quiz</a:t>
            </a:r>
            <a:endParaRPr lang="en-US" dirty="0"/>
          </a:p>
        </p:txBody>
      </p:sp>
      <p:sp>
        <p:nvSpPr>
          <p:cNvPr id="18" name="Oval 17">
            <a:extLst>
              <a:ext uri="{FF2B5EF4-FFF2-40B4-BE49-F238E27FC236}">
                <a16:creationId xmlns:a16="http://schemas.microsoft.com/office/drawing/2014/main" id="{96893216-817A-6EDE-836A-31418DBD8D3A}"/>
              </a:ext>
            </a:extLst>
          </p:cNvPr>
          <p:cNvSpPr/>
          <p:nvPr/>
        </p:nvSpPr>
        <p:spPr>
          <a:xfrm>
            <a:off x="6889159" y="699184"/>
            <a:ext cx="1499190" cy="1499190"/>
          </a:xfrm>
          <a:prstGeom prst="ellipse">
            <a:avLst/>
          </a:prstGeom>
          <a:solidFill>
            <a:srgbClr val="CFE09B"/>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C49263A-4F3D-9805-97EA-1C6F4E3D949E}"/>
              </a:ext>
            </a:extLst>
          </p:cNvPr>
          <p:cNvSpPr txBox="1"/>
          <p:nvPr/>
        </p:nvSpPr>
        <p:spPr>
          <a:xfrm>
            <a:off x="7159918" y="434237"/>
            <a:ext cx="830079" cy="2092881"/>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13000" b="1" dirty="0">
                <a:ln w="28575">
                  <a:solidFill>
                    <a:srgbClr val="689428"/>
                  </a:solidFill>
                </a:ln>
                <a:solidFill>
                  <a:schemeClr val="bg1"/>
                </a:solidFill>
              </a:rPr>
              <a:t>?</a:t>
            </a:r>
          </a:p>
        </p:txBody>
      </p:sp>
      <p:pic>
        <p:nvPicPr>
          <p:cNvPr id="5" name="Picture 4" descr="A cartoon of a child&#10;&#10;Description automatically generated with low confidence">
            <a:extLst>
              <a:ext uri="{FF2B5EF4-FFF2-40B4-BE49-F238E27FC236}">
                <a16:creationId xmlns:a16="http://schemas.microsoft.com/office/drawing/2014/main" id="{9DA32797-5409-E9A6-0325-50515B87EB3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5006172" y="2304699"/>
            <a:ext cx="3201078" cy="6858000"/>
          </a:xfrm>
          <a:prstGeom prst="rect">
            <a:avLst/>
          </a:prstGeom>
        </p:spPr>
      </p:pic>
      <p:sp>
        <p:nvSpPr>
          <p:cNvPr id="7" name="Oval Callout 6">
            <a:extLst>
              <a:ext uri="{FF2B5EF4-FFF2-40B4-BE49-F238E27FC236}">
                <a16:creationId xmlns:a16="http://schemas.microsoft.com/office/drawing/2014/main" id="{0F2E22EF-4978-B8A5-48D4-654B19265BA2}"/>
              </a:ext>
            </a:extLst>
          </p:cNvPr>
          <p:cNvSpPr/>
          <p:nvPr/>
        </p:nvSpPr>
        <p:spPr>
          <a:xfrm>
            <a:off x="822632" y="2203690"/>
            <a:ext cx="4247336" cy="3335788"/>
          </a:xfrm>
          <a:prstGeom prst="wedgeEllipseCallout">
            <a:avLst>
              <a:gd name="adj1" fmla="val 72384"/>
              <a:gd name="adj2" fmla="val -5057"/>
            </a:avLst>
          </a:prstGeom>
          <a:solidFill>
            <a:schemeClr val="bg1"/>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rtlCol="0" anchor="ctr"/>
          <a:lstStyle/>
          <a:p>
            <a:pPr algn="ctr">
              <a:spcAft>
                <a:spcPts val="1200"/>
              </a:spcAft>
            </a:pPr>
            <a:r>
              <a:rPr lang="en-US" sz="2000" dirty="0">
                <a:solidFill>
                  <a:schemeClr val="tx1"/>
                </a:solidFill>
              </a:rPr>
              <a:t>Some plastics take a long time to break down.</a:t>
            </a:r>
          </a:p>
          <a:p>
            <a:pPr algn="ctr">
              <a:spcAft>
                <a:spcPts val="1200"/>
              </a:spcAft>
            </a:pPr>
            <a:r>
              <a:rPr lang="en-US" sz="2000" dirty="0">
                <a:solidFill>
                  <a:schemeClr val="tx1"/>
                </a:solidFill>
              </a:rPr>
              <a:t> </a:t>
            </a:r>
            <a:r>
              <a:rPr lang="en-US" sz="2000" b="1" dirty="0">
                <a:solidFill>
                  <a:schemeClr val="tx1"/>
                </a:solidFill>
              </a:rPr>
              <a:t>Can you guess how long it takes for some of these plastic items to break down?</a:t>
            </a:r>
          </a:p>
        </p:txBody>
      </p:sp>
    </p:spTree>
    <p:extLst>
      <p:ext uri="{BB962C8B-B14F-4D97-AF65-F5344CB8AC3E}">
        <p14:creationId xmlns:p14="http://schemas.microsoft.com/office/powerpoint/2010/main" val="144572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2FAFDCF-B886-2C93-F9F9-40EF6C749EFF}"/>
              </a:ext>
            </a:extLst>
          </p:cNvPr>
          <p:cNvSpPr txBox="1"/>
          <p:nvPr/>
        </p:nvSpPr>
        <p:spPr>
          <a:xfrm>
            <a:off x="4449699" y="3564971"/>
            <a:ext cx="3938650" cy="912966"/>
          </a:xfrm>
          <a:prstGeom prst="roundRect">
            <a:avLst/>
          </a:prstGeom>
          <a:solidFill>
            <a:schemeClr val="bg1"/>
          </a:solidFill>
          <a:ln w="28575">
            <a:solidFill>
              <a:srgbClr val="689428"/>
            </a:solidFill>
          </a:ln>
        </p:spPr>
        <p:txBody>
          <a:bodyPr wrap="square" lIns="216000" tIns="180000" rIns="180000" bIns="180000">
            <a:spAutoFit/>
          </a:bodyPr>
          <a:lstStyle/>
          <a:p>
            <a:pPr algn="ctr"/>
            <a:r>
              <a:rPr lang="en-GB" sz="3000" b="1" dirty="0"/>
              <a:t>20 years </a:t>
            </a:r>
            <a:endParaRPr lang="en-GB" sz="3000" dirty="0"/>
          </a:p>
        </p:txBody>
      </p:sp>
      <p:sp>
        <p:nvSpPr>
          <p:cNvPr id="2" name="Rectangle 1">
            <a:extLst>
              <a:ext uri="{FF2B5EF4-FFF2-40B4-BE49-F238E27FC236}">
                <a16:creationId xmlns:a16="http://schemas.microsoft.com/office/drawing/2014/main" id="{081F3A50-F667-6E7C-E7A3-C5BDABF117C7}"/>
              </a:ext>
            </a:extLst>
          </p:cNvPr>
          <p:cNvSpPr/>
          <p:nvPr/>
        </p:nvSpPr>
        <p:spPr>
          <a:xfrm>
            <a:off x="0" y="699184"/>
            <a:ext cx="7612912" cy="994306"/>
          </a:xfrm>
          <a:prstGeom prst="rect">
            <a:avLst/>
          </a:prstGeom>
          <a:solidFill>
            <a:srgbClr val="689428"/>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lIns="756000" rtlCol="0" anchor="ctr"/>
          <a:lstStyle/>
          <a:p>
            <a:r>
              <a:rPr lang="en-GB" sz="3600" b="1" dirty="0">
                <a:solidFill>
                  <a:prstClr val="white"/>
                </a:solidFill>
                <a:latin typeface="Twinkl" pitchFamily="2" charset="0"/>
                <a:ea typeface="+mj-ea"/>
                <a:cs typeface="+mj-cs"/>
              </a:rPr>
              <a:t>Plastic bag</a:t>
            </a:r>
          </a:p>
        </p:txBody>
      </p:sp>
      <p:sp>
        <p:nvSpPr>
          <p:cNvPr id="18" name="Oval 17">
            <a:extLst>
              <a:ext uri="{FF2B5EF4-FFF2-40B4-BE49-F238E27FC236}">
                <a16:creationId xmlns:a16="http://schemas.microsoft.com/office/drawing/2014/main" id="{96893216-817A-6EDE-836A-31418DBD8D3A}"/>
              </a:ext>
            </a:extLst>
          </p:cNvPr>
          <p:cNvSpPr/>
          <p:nvPr/>
        </p:nvSpPr>
        <p:spPr>
          <a:xfrm>
            <a:off x="6889159" y="699184"/>
            <a:ext cx="1499190" cy="1499190"/>
          </a:xfrm>
          <a:prstGeom prst="ellipse">
            <a:avLst/>
          </a:prstGeom>
          <a:solidFill>
            <a:srgbClr val="CFE09B"/>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C49263A-4F3D-9805-97EA-1C6F4E3D949E}"/>
              </a:ext>
            </a:extLst>
          </p:cNvPr>
          <p:cNvSpPr txBox="1"/>
          <p:nvPr/>
        </p:nvSpPr>
        <p:spPr>
          <a:xfrm>
            <a:off x="7159918" y="434237"/>
            <a:ext cx="830079" cy="2092881"/>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13000" b="1" dirty="0">
                <a:ln w="28575">
                  <a:solidFill>
                    <a:srgbClr val="689428"/>
                  </a:solidFill>
                </a:ln>
                <a:solidFill>
                  <a:schemeClr val="bg1"/>
                </a:solidFill>
              </a:rPr>
              <a:t>?</a:t>
            </a:r>
          </a:p>
        </p:txBody>
      </p:sp>
      <p:sp>
        <p:nvSpPr>
          <p:cNvPr id="8" name="TextBox 7">
            <a:extLst>
              <a:ext uri="{FF2B5EF4-FFF2-40B4-BE49-F238E27FC236}">
                <a16:creationId xmlns:a16="http://schemas.microsoft.com/office/drawing/2014/main" id="{D2B197F4-413B-E830-6BF1-81B1A1A24915}"/>
              </a:ext>
            </a:extLst>
          </p:cNvPr>
          <p:cNvSpPr txBox="1"/>
          <p:nvPr/>
        </p:nvSpPr>
        <p:spPr>
          <a:xfrm>
            <a:off x="5858540" y="5333203"/>
            <a:ext cx="2529809" cy="708654"/>
          </a:xfrm>
          <a:prstGeom prst="roundRect">
            <a:avLst/>
          </a:prstGeom>
          <a:solidFill>
            <a:srgbClr val="689428"/>
          </a:solidFill>
          <a:ln w="28575">
            <a:solidFill>
              <a:srgbClr val="689428"/>
            </a:solidFill>
          </a:ln>
        </p:spPr>
        <p:txBody>
          <a:bodyPr wrap="square" lIns="180000" tIns="180000" rIns="180000" bIns="180000">
            <a:spAutoFit/>
          </a:bodyPr>
          <a:lstStyle/>
          <a:p>
            <a:pPr algn="ctr">
              <a:spcAft>
                <a:spcPts val="1200"/>
              </a:spcAft>
            </a:pPr>
            <a:r>
              <a:rPr lang="en-GB" b="1" dirty="0">
                <a:solidFill>
                  <a:schemeClr val="bg1"/>
                </a:solidFill>
              </a:rPr>
              <a:t>Show Answer</a:t>
            </a:r>
          </a:p>
        </p:txBody>
      </p:sp>
      <p:sp>
        <p:nvSpPr>
          <p:cNvPr id="9" name="Oval 8">
            <a:extLst>
              <a:ext uri="{FF2B5EF4-FFF2-40B4-BE49-F238E27FC236}">
                <a16:creationId xmlns:a16="http://schemas.microsoft.com/office/drawing/2014/main" id="{5777B73A-B5D1-9BE9-035B-A1AF77955E2A}"/>
              </a:ext>
            </a:extLst>
          </p:cNvPr>
          <p:cNvSpPr/>
          <p:nvPr/>
        </p:nvSpPr>
        <p:spPr>
          <a:xfrm>
            <a:off x="755651" y="2103207"/>
            <a:ext cx="3938650" cy="3938650"/>
          </a:xfrm>
          <a:prstGeom prst="ellipse">
            <a:avLst/>
          </a:prstGeom>
          <a:solidFill>
            <a:srgbClr val="CFE09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text&#10;&#10;Description automatically generated">
            <a:extLst>
              <a:ext uri="{FF2B5EF4-FFF2-40B4-BE49-F238E27FC236}">
                <a16:creationId xmlns:a16="http://schemas.microsoft.com/office/drawing/2014/main" id="{83FA049F-9954-8D86-7835-7021705720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50605" y="2410160"/>
            <a:ext cx="2282364" cy="3160412"/>
          </a:xfrm>
          <a:prstGeom prst="rect">
            <a:avLst/>
          </a:prstGeom>
        </p:spPr>
      </p:pic>
    </p:spTree>
    <p:extLst>
      <p:ext uri="{BB962C8B-B14F-4D97-AF65-F5344CB8AC3E}">
        <p14:creationId xmlns:p14="http://schemas.microsoft.com/office/powerpoint/2010/main" val="134664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6"/>
                                        </p:tgtEl>
                                        <p:attrNameLst>
                                          <p:attrName>r</p:attrName>
                                        </p:attrNameLst>
                                      </p:cBhvr>
                                    </p:animRot>
                                    <p:animRot by="-240000">
                                      <p:cBhvr>
                                        <p:cTn id="10" dur="200" fill="hold">
                                          <p:stCondLst>
                                            <p:cond delay="200"/>
                                          </p:stCondLst>
                                        </p:cTn>
                                        <p:tgtEl>
                                          <p:spTgt spid="6"/>
                                        </p:tgtEl>
                                        <p:attrNameLst>
                                          <p:attrName>r</p:attrName>
                                        </p:attrNameLst>
                                      </p:cBhvr>
                                    </p:animRot>
                                    <p:animRot by="240000">
                                      <p:cBhvr>
                                        <p:cTn id="11" dur="200" fill="hold">
                                          <p:stCondLst>
                                            <p:cond delay="400"/>
                                          </p:stCondLst>
                                        </p:cTn>
                                        <p:tgtEl>
                                          <p:spTgt spid="6"/>
                                        </p:tgtEl>
                                        <p:attrNameLst>
                                          <p:attrName>r</p:attrName>
                                        </p:attrNameLst>
                                      </p:cBhvr>
                                    </p:animRot>
                                    <p:animRot by="-240000">
                                      <p:cBhvr>
                                        <p:cTn id="12" dur="200" fill="hold">
                                          <p:stCondLst>
                                            <p:cond delay="600"/>
                                          </p:stCondLst>
                                        </p:cTn>
                                        <p:tgtEl>
                                          <p:spTgt spid="6"/>
                                        </p:tgtEl>
                                        <p:attrNameLst>
                                          <p:attrName>r</p:attrName>
                                        </p:attrNameLst>
                                      </p:cBhvr>
                                    </p:animRot>
                                    <p:animRot by="120000">
                                      <p:cBhvr>
                                        <p:cTn id="13" dur="200" fill="hold">
                                          <p:stCondLst>
                                            <p:cond delay="800"/>
                                          </p:stCondLst>
                                        </p:cTn>
                                        <p:tgtEl>
                                          <p:spTgt spid="6"/>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22" presetClass="exit" presetSubtype="2" fill="hold" grpId="1" nodeType="clickEffect">
                                  <p:stCondLst>
                                    <p:cond delay="0"/>
                                  </p:stCondLst>
                                  <p:childTnLst>
                                    <p:animEffect transition="out" filter="wipe(right)">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14" grpId="0" animBg="1"/>
      <p:bldP spid="1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2FAFDCF-B886-2C93-F9F9-40EF6C749EFF}"/>
              </a:ext>
            </a:extLst>
          </p:cNvPr>
          <p:cNvSpPr txBox="1"/>
          <p:nvPr/>
        </p:nvSpPr>
        <p:spPr>
          <a:xfrm>
            <a:off x="4449699" y="3564971"/>
            <a:ext cx="3938650" cy="912966"/>
          </a:xfrm>
          <a:prstGeom prst="roundRect">
            <a:avLst/>
          </a:prstGeom>
          <a:solidFill>
            <a:schemeClr val="bg1"/>
          </a:solidFill>
          <a:ln w="28575">
            <a:solidFill>
              <a:srgbClr val="689428"/>
            </a:solidFill>
          </a:ln>
        </p:spPr>
        <p:txBody>
          <a:bodyPr wrap="square" lIns="216000" tIns="180000" rIns="180000" bIns="180000">
            <a:spAutoFit/>
          </a:bodyPr>
          <a:lstStyle/>
          <a:p>
            <a:pPr algn="ctr"/>
            <a:r>
              <a:rPr lang="en-GB" sz="3000" b="1" dirty="0"/>
              <a:t>200 years</a:t>
            </a:r>
            <a:endParaRPr lang="en-GB" sz="3000" dirty="0"/>
          </a:p>
        </p:txBody>
      </p:sp>
      <p:sp>
        <p:nvSpPr>
          <p:cNvPr id="2" name="Rectangle 1">
            <a:extLst>
              <a:ext uri="{FF2B5EF4-FFF2-40B4-BE49-F238E27FC236}">
                <a16:creationId xmlns:a16="http://schemas.microsoft.com/office/drawing/2014/main" id="{081F3A50-F667-6E7C-E7A3-C5BDABF117C7}"/>
              </a:ext>
            </a:extLst>
          </p:cNvPr>
          <p:cNvSpPr/>
          <p:nvPr/>
        </p:nvSpPr>
        <p:spPr>
          <a:xfrm>
            <a:off x="0" y="699184"/>
            <a:ext cx="7612912" cy="994306"/>
          </a:xfrm>
          <a:prstGeom prst="rect">
            <a:avLst/>
          </a:prstGeom>
          <a:solidFill>
            <a:srgbClr val="689428"/>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lIns="756000" rtlCol="0" anchor="ctr"/>
          <a:lstStyle/>
          <a:p>
            <a:r>
              <a:rPr lang="en-GB" sz="3600" b="1" dirty="0">
                <a:solidFill>
                  <a:prstClr val="white"/>
                </a:solidFill>
                <a:latin typeface="Twinkl" pitchFamily="2" charset="0"/>
                <a:ea typeface="+mj-ea"/>
                <a:cs typeface="+mj-cs"/>
              </a:rPr>
              <a:t>Plastic straw</a:t>
            </a:r>
          </a:p>
        </p:txBody>
      </p:sp>
      <p:sp>
        <p:nvSpPr>
          <p:cNvPr id="18" name="Oval 17">
            <a:extLst>
              <a:ext uri="{FF2B5EF4-FFF2-40B4-BE49-F238E27FC236}">
                <a16:creationId xmlns:a16="http://schemas.microsoft.com/office/drawing/2014/main" id="{96893216-817A-6EDE-836A-31418DBD8D3A}"/>
              </a:ext>
            </a:extLst>
          </p:cNvPr>
          <p:cNvSpPr/>
          <p:nvPr/>
        </p:nvSpPr>
        <p:spPr>
          <a:xfrm>
            <a:off x="6889159" y="699184"/>
            <a:ext cx="1499190" cy="1499190"/>
          </a:xfrm>
          <a:prstGeom prst="ellipse">
            <a:avLst/>
          </a:prstGeom>
          <a:solidFill>
            <a:srgbClr val="CFE09B"/>
          </a:solidFill>
          <a:ln w="28575">
            <a:solidFill>
              <a:srgbClr val="6894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C49263A-4F3D-9805-97EA-1C6F4E3D949E}"/>
              </a:ext>
            </a:extLst>
          </p:cNvPr>
          <p:cNvSpPr txBox="1"/>
          <p:nvPr/>
        </p:nvSpPr>
        <p:spPr>
          <a:xfrm>
            <a:off x="7159918" y="434237"/>
            <a:ext cx="830079" cy="2092881"/>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13000" b="1" dirty="0">
                <a:ln w="28575">
                  <a:solidFill>
                    <a:srgbClr val="689428"/>
                  </a:solidFill>
                </a:ln>
                <a:solidFill>
                  <a:schemeClr val="bg1"/>
                </a:solidFill>
              </a:rPr>
              <a:t>?</a:t>
            </a:r>
          </a:p>
        </p:txBody>
      </p:sp>
      <p:sp>
        <p:nvSpPr>
          <p:cNvPr id="8" name="TextBox 7">
            <a:extLst>
              <a:ext uri="{FF2B5EF4-FFF2-40B4-BE49-F238E27FC236}">
                <a16:creationId xmlns:a16="http://schemas.microsoft.com/office/drawing/2014/main" id="{D2B197F4-413B-E830-6BF1-81B1A1A24915}"/>
              </a:ext>
            </a:extLst>
          </p:cNvPr>
          <p:cNvSpPr txBox="1"/>
          <p:nvPr/>
        </p:nvSpPr>
        <p:spPr>
          <a:xfrm>
            <a:off x="5858540" y="5333203"/>
            <a:ext cx="2529809" cy="708654"/>
          </a:xfrm>
          <a:prstGeom prst="roundRect">
            <a:avLst/>
          </a:prstGeom>
          <a:solidFill>
            <a:srgbClr val="689428"/>
          </a:solidFill>
          <a:ln w="28575">
            <a:solidFill>
              <a:srgbClr val="689428"/>
            </a:solidFill>
          </a:ln>
        </p:spPr>
        <p:txBody>
          <a:bodyPr wrap="square" lIns="180000" tIns="180000" rIns="180000" bIns="180000">
            <a:spAutoFit/>
          </a:bodyPr>
          <a:lstStyle/>
          <a:p>
            <a:pPr algn="ctr">
              <a:spcAft>
                <a:spcPts val="1200"/>
              </a:spcAft>
            </a:pPr>
            <a:r>
              <a:rPr lang="en-GB" b="1" dirty="0">
                <a:solidFill>
                  <a:schemeClr val="bg1"/>
                </a:solidFill>
              </a:rPr>
              <a:t>Show Answer</a:t>
            </a:r>
          </a:p>
        </p:txBody>
      </p:sp>
      <p:sp>
        <p:nvSpPr>
          <p:cNvPr id="9" name="Oval 8">
            <a:extLst>
              <a:ext uri="{FF2B5EF4-FFF2-40B4-BE49-F238E27FC236}">
                <a16:creationId xmlns:a16="http://schemas.microsoft.com/office/drawing/2014/main" id="{5777B73A-B5D1-9BE9-035B-A1AF77955E2A}"/>
              </a:ext>
            </a:extLst>
          </p:cNvPr>
          <p:cNvSpPr/>
          <p:nvPr/>
        </p:nvSpPr>
        <p:spPr>
          <a:xfrm>
            <a:off x="755651" y="2103207"/>
            <a:ext cx="3938650" cy="3938650"/>
          </a:xfrm>
          <a:prstGeom prst="ellipse">
            <a:avLst/>
          </a:prstGeom>
          <a:solidFill>
            <a:srgbClr val="CFE09B"/>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stationary, light&#10;&#10;Description automatically generated">
            <a:extLst>
              <a:ext uri="{FF2B5EF4-FFF2-40B4-BE49-F238E27FC236}">
                <a16:creationId xmlns:a16="http://schemas.microsoft.com/office/drawing/2014/main" id="{84D2A1C9-E90A-BBC0-453B-F60FCBC15EC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517308">
            <a:off x="1726975" y="1958437"/>
            <a:ext cx="1752015" cy="4200379"/>
          </a:xfrm>
          <a:prstGeom prst="rect">
            <a:avLst/>
          </a:prstGeom>
        </p:spPr>
      </p:pic>
    </p:spTree>
    <p:extLst>
      <p:ext uri="{BB962C8B-B14F-4D97-AF65-F5344CB8AC3E}">
        <p14:creationId xmlns:p14="http://schemas.microsoft.com/office/powerpoint/2010/main" val="252605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5"/>
                                        </p:tgtEl>
                                        <p:attrNameLst>
                                          <p:attrName>r</p:attrName>
                                        </p:attrNameLst>
                                      </p:cBhvr>
                                    </p:animRot>
                                    <p:animRot by="-240000">
                                      <p:cBhvr>
                                        <p:cTn id="10" dur="200" fill="hold">
                                          <p:stCondLst>
                                            <p:cond delay="200"/>
                                          </p:stCondLst>
                                        </p:cTn>
                                        <p:tgtEl>
                                          <p:spTgt spid="5"/>
                                        </p:tgtEl>
                                        <p:attrNameLst>
                                          <p:attrName>r</p:attrName>
                                        </p:attrNameLst>
                                      </p:cBhvr>
                                    </p:animRot>
                                    <p:animRot by="240000">
                                      <p:cBhvr>
                                        <p:cTn id="11" dur="200" fill="hold">
                                          <p:stCondLst>
                                            <p:cond delay="400"/>
                                          </p:stCondLst>
                                        </p:cTn>
                                        <p:tgtEl>
                                          <p:spTgt spid="5"/>
                                        </p:tgtEl>
                                        <p:attrNameLst>
                                          <p:attrName>r</p:attrName>
                                        </p:attrNameLst>
                                      </p:cBhvr>
                                    </p:animRot>
                                    <p:animRot by="-240000">
                                      <p:cBhvr>
                                        <p:cTn id="12" dur="200" fill="hold">
                                          <p:stCondLst>
                                            <p:cond delay="600"/>
                                          </p:stCondLst>
                                        </p:cTn>
                                        <p:tgtEl>
                                          <p:spTgt spid="5"/>
                                        </p:tgtEl>
                                        <p:attrNameLst>
                                          <p:attrName>r</p:attrName>
                                        </p:attrNameLst>
                                      </p:cBhvr>
                                    </p:animRot>
                                    <p:animRot by="120000">
                                      <p:cBhvr>
                                        <p:cTn id="13" dur="200" fill="hold">
                                          <p:stCondLst>
                                            <p:cond delay="800"/>
                                          </p:stCondLst>
                                        </p:cTn>
                                        <p:tgtEl>
                                          <p:spTgt spid="5"/>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22" presetClass="exit" presetSubtype="2" fill="hold" grpId="1" nodeType="clickEffect">
                                  <p:stCondLst>
                                    <p:cond delay="0"/>
                                  </p:stCondLst>
                                  <p:childTnLst>
                                    <p:animEffect transition="out" filter="wipe(right)">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14" grpId="0" animBg="1"/>
      <p:bldP spid="14" grpId="1" animBg="1"/>
    </p:bldLst>
  </p:timing>
</p:sld>
</file>

<file path=ppt/theme/theme1.xml><?xml version="1.0" encoding="utf-8"?>
<a:theme xmlns:a="http://schemas.openxmlformats.org/drawingml/2006/main" name="Slide Layouts">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Bold"/>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 id="{AEAE8EFC-84E1-44A5-B19D-1CAE340B02B6}" vid="{010B92F8-2E9D-4993-ABC6-5071BBCC9E2D}"/>
    </a:ext>
  </a:extLst>
</a:theme>
</file>

<file path=ppt/theme/theme2.xml><?xml version="1.0" encoding="utf-8"?>
<a:theme xmlns:a="http://schemas.openxmlformats.org/drawingml/2006/main" name="Disclaimers/Guidan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AEAE8EFC-84E1-44A5-B19D-1CAE340B02B6}" vid="{1AD28E7D-A90E-4DFD-B834-C66F360CCA3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Layouts</Template>
  <TotalTime>3705</TotalTime>
  <Words>337</Words>
  <Application>Microsoft Office PowerPoint</Application>
  <PresentationFormat>On-screen Show (4:3)</PresentationFormat>
  <Paragraphs>52</Paragraphs>
  <Slides>18</Slides>
  <Notes>0</Notes>
  <HiddenSlides>1</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Twinkl</vt:lpstr>
      <vt:lpstr>Arial</vt:lpstr>
      <vt:lpstr>Calibri</vt:lpstr>
      <vt:lpstr>Roboto</vt:lpstr>
      <vt:lpstr>Slide Layouts</vt:lpstr>
      <vt:lpstr>Disclaimers/Guidance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Plastic Free July – What Can You Do?</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Twinkl Twinkl</dc:creator>
  <cp:lastModifiedBy>Michelle Metcalf</cp:lastModifiedBy>
  <cp:revision>42</cp:revision>
  <dcterms:created xsi:type="dcterms:W3CDTF">2022-05-04T13:09:32Z</dcterms:created>
  <dcterms:modified xsi:type="dcterms:W3CDTF">2024-06-23T09:13:04Z</dcterms:modified>
</cp:coreProperties>
</file>