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11/5/2021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11/5/2021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11/5/2021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11/5/2021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11/5/2021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42B3-6537-014D-A9E5-B2FAB057D550}"/>
              </a:ext>
            </a:extLst>
          </p:cNvPr>
          <p:cNvSpPr>
            <a:spLocks noGrp="1"/>
          </p:cNvSpPr>
          <p:nvPr>
            <p:ph type="ctrTitle"/>
          </p:nvPr>
        </p:nvSpPr>
        <p:spPr/>
        <p:txBody>
          <a:bodyPr/>
          <a:lstStyle/>
          <a:p>
            <a:r>
              <a:rPr lang="en-AU" dirty="0"/>
              <a:t>Impression of Mary</a:t>
            </a:r>
            <a:endParaRPr lang="en-US" dirty="0"/>
          </a:p>
        </p:txBody>
      </p:sp>
      <p:sp>
        <p:nvSpPr>
          <p:cNvPr id="3" name="Subtitle 2">
            <a:extLst>
              <a:ext uri="{FF2B5EF4-FFF2-40B4-BE49-F238E27FC236}">
                <a16:creationId xmlns:a16="http://schemas.microsoft.com/office/drawing/2014/main" id="{75D0174E-05E6-7649-B836-40F296DDB4C1}"/>
              </a:ext>
            </a:extLst>
          </p:cNvPr>
          <p:cNvSpPr>
            <a:spLocks noGrp="1"/>
          </p:cNvSpPr>
          <p:nvPr>
            <p:ph type="subTitle" idx="1"/>
          </p:nvPr>
        </p:nvSpPr>
        <p:spPr/>
        <p:txBody>
          <a:bodyPr/>
          <a:lstStyle/>
          <a:p>
            <a:r>
              <a:rPr lang="en-AU" dirty="0"/>
              <a:t>By Darren </a:t>
            </a:r>
            <a:endParaRPr lang="en-US" dirty="0"/>
          </a:p>
        </p:txBody>
      </p:sp>
    </p:spTree>
    <p:extLst>
      <p:ext uri="{BB962C8B-B14F-4D97-AF65-F5344CB8AC3E}">
        <p14:creationId xmlns:p14="http://schemas.microsoft.com/office/powerpoint/2010/main" val="2575894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6754-9B2A-D741-9325-D951BF896FB5}"/>
              </a:ext>
            </a:extLst>
          </p:cNvPr>
          <p:cNvSpPr>
            <a:spLocks noGrp="1"/>
          </p:cNvSpPr>
          <p:nvPr>
            <p:ph type="title"/>
          </p:nvPr>
        </p:nvSpPr>
        <p:spPr>
          <a:xfrm>
            <a:off x="6846137" y="727626"/>
            <a:ext cx="4602152" cy="1718225"/>
          </a:xfrm>
        </p:spPr>
        <p:txBody>
          <a:bodyPr>
            <a:normAutofit/>
          </a:bodyPr>
          <a:lstStyle/>
          <a:p>
            <a:r>
              <a:rPr lang="en-AU" dirty="0"/>
              <a:t>The Virgin in Prayer </a:t>
            </a:r>
            <a:endParaRPr lang="en-US" dirty="0"/>
          </a:p>
        </p:txBody>
      </p:sp>
      <p:sp>
        <p:nvSpPr>
          <p:cNvPr id="11" name="Rectangle 10">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4" name="Picture 4">
            <a:extLst>
              <a:ext uri="{FF2B5EF4-FFF2-40B4-BE49-F238E27FC236}">
                <a16:creationId xmlns:a16="http://schemas.microsoft.com/office/drawing/2014/main" id="{1997DDDF-4F72-124E-ADD6-619EB1555FF5}"/>
              </a:ext>
            </a:extLst>
          </p:cNvPr>
          <p:cNvPicPr>
            <a:picLocks noChangeAspect="1"/>
          </p:cNvPicPr>
          <p:nvPr/>
        </p:nvPicPr>
        <p:blipFill rotWithShape="1">
          <a:blip r:embed="rId2"/>
          <a:srcRect t="3841" r="2" b="7781"/>
          <a:stretch/>
        </p:blipFill>
        <p:spPr>
          <a:xfrm>
            <a:off x="407432" y="419292"/>
            <a:ext cx="5522976" cy="6053328"/>
          </a:xfrm>
          <a:prstGeom prst="rect">
            <a:avLst/>
          </a:prstGeom>
        </p:spPr>
      </p:pic>
      <p:sp>
        <p:nvSpPr>
          <p:cNvPr id="8" name="Content Placeholder 7">
            <a:extLst>
              <a:ext uri="{FF2B5EF4-FFF2-40B4-BE49-F238E27FC236}">
                <a16:creationId xmlns:a16="http://schemas.microsoft.com/office/drawing/2014/main" id="{9C5D3ABB-E8AF-4ED9-8F5E-4CD6FACD7FB6}"/>
              </a:ext>
            </a:extLst>
          </p:cNvPr>
          <p:cNvSpPr>
            <a:spLocks noGrp="1"/>
          </p:cNvSpPr>
          <p:nvPr>
            <p:ph idx="1"/>
          </p:nvPr>
        </p:nvSpPr>
        <p:spPr>
          <a:xfrm>
            <a:off x="6846137" y="2538919"/>
            <a:ext cx="4602152" cy="3596880"/>
          </a:xfrm>
        </p:spPr>
        <p:txBody>
          <a:bodyPr>
            <a:normAutofit/>
          </a:bodyPr>
          <a:lstStyle/>
          <a:p>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Virgin In Prayer , is an iconic painting, done by Artist Francesco de'Rossi,  it was made between 1640 – 50. The painting consisted of </a:t>
            </a:r>
            <a:r>
              <a:rPr lang="en-AU" sz="18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Real Oil Paints, Real Brushes, Real Artists. And was a primate example of Real Art. Each oil painting </a:t>
            </a:r>
            <a:r>
              <a:rPr lang="en-AU"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was </a:t>
            </a:r>
            <a:r>
              <a:rPr lang="en-AU" sz="18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created by hand using only the finest canvas and oil paints available. And makes it’s an extremely realistic and nice to look at.</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935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C9189FD-C63D-E64C-B58C-70556D2B6A47}"/>
              </a:ext>
            </a:extLst>
          </p:cNvPr>
          <p:cNvPicPr>
            <a:picLocks noChangeAspect="1"/>
          </p:cNvPicPr>
          <p:nvPr/>
        </p:nvPicPr>
        <p:blipFill rotWithShape="1">
          <a:blip r:embed="rId2"/>
          <a:srcRect r="4813" b="-2"/>
          <a:stretch/>
        </p:blipFill>
        <p:spPr>
          <a:xfrm>
            <a:off x="190846" y="237744"/>
            <a:ext cx="4040033" cy="6382512"/>
          </a:xfrm>
          <a:prstGeom prst="rect">
            <a:avLst/>
          </a:prstGeom>
        </p:spPr>
      </p:pic>
      <p:sp>
        <p:nvSpPr>
          <p:cNvPr id="11" name="Rectangle 10">
            <a:extLst>
              <a:ext uri="{FF2B5EF4-FFF2-40B4-BE49-F238E27FC236}">
                <a16:creationId xmlns:a16="http://schemas.microsoft.com/office/drawing/2014/main" id="{BE7270DF-375F-4ECC-989A-D033E481AE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9465"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475717C-0EEB-A04A-9D8B-F2B03CD363F4}"/>
              </a:ext>
            </a:extLst>
          </p:cNvPr>
          <p:cNvSpPr>
            <a:spLocks noGrp="1"/>
          </p:cNvSpPr>
          <p:nvPr>
            <p:ph type="title"/>
          </p:nvPr>
        </p:nvSpPr>
        <p:spPr>
          <a:xfrm>
            <a:off x="4965192" y="642593"/>
            <a:ext cx="6280826" cy="1746504"/>
          </a:xfrm>
        </p:spPr>
        <p:txBody>
          <a:bodyPr>
            <a:normAutofit/>
          </a:bodyPr>
          <a:lstStyle/>
          <a:p>
            <a:r>
              <a:rPr lang="en-AU" dirty="0"/>
              <a:t>The Madonna of the book</a:t>
            </a:r>
            <a:endParaRPr lang="en-US" dirty="0"/>
          </a:p>
        </p:txBody>
      </p:sp>
      <p:sp>
        <p:nvSpPr>
          <p:cNvPr id="8" name="Content Placeholder 7">
            <a:extLst>
              <a:ext uri="{FF2B5EF4-FFF2-40B4-BE49-F238E27FC236}">
                <a16:creationId xmlns:a16="http://schemas.microsoft.com/office/drawing/2014/main" id="{6A27F535-3DAC-41FC-AF1E-7B76C8BB47FF}"/>
              </a:ext>
            </a:extLst>
          </p:cNvPr>
          <p:cNvSpPr>
            <a:spLocks noGrp="1"/>
          </p:cNvSpPr>
          <p:nvPr>
            <p:ph idx="1"/>
          </p:nvPr>
        </p:nvSpPr>
        <p:spPr>
          <a:xfrm>
            <a:off x="4965192" y="2386584"/>
            <a:ext cx="6280826" cy="3648456"/>
          </a:xfrm>
        </p:spPr>
        <p:txBody>
          <a:bodyPr>
            <a:normAutofit/>
          </a:bodyPr>
          <a:lstStyle/>
          <a:p>
            <a:r>
              <a:rPr lang="en-AU" dirty="0"/>
              <a:t>The Madonna of the book, (or the Madonna del Libro was painted by Italian Renaissance artist Sandro Botticelli. It was a small painting which was painted between 1480 and 1481and is preserved in the Poldi Pezzoli Museum in Milan. The painting show shows a very elegant energy and shows Mary sharing a moment with her son Jesus </a:t>
            </a:r>
            <a:endParaRPr lang="en-US" dirty="0"/>
          </a:p>
        </p:txBody>
      </p:sp>
    </p:spTree>
    <p:extLst>
      <p:ext uri="{BB962C8B-B14F-4D97-AF65-F5344CB8AC3E}">
        <p14:creationId xmlns:p14="http://schemas.microsoft.com/office/powerpoint/2010/main" val="260167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A4280-3E8B-A242-A19E-3C735AF1C836}"/>
              </a:ext>
            </a:extLst>
          </p:cNvPr>
          <p:cNvSpPr>
            <a:spLocks noGrp="1"/>
          </p:cNvSpPr>
          <p:nvPr>
            <p:ph type="title"/>
          </p:nvPr>
        </p:nvSpPr>
        <p:spPr>
          <a:xfrm>
            <a:off x="7064082" y="642594"/>
            <a:ext cx="4472921" cy="1371600"/>
          </a:xfrm>
        </p:spPr>
        <p:txBody>
          <a:bodyPr>
            <a:normAutofit/>
          </a:bodyPr>
          <a:lstStyle/>
          <a:p>
            <a:r>
              <a:rPr lang="en-AU" dirty="0"/>
              <a:t>Comparison </a:t>
            </a:r>
            <a:endParaRPr lang="en-US" dirty="0"/>
          </a:p>
        </p:txBody>
      </p:sp>
      <p:sp>
        <p:nvSpPr>
          <p:cNvPr id="12" name="Rectangle 11">
            <a:extLst>
              <a:ext uri="{FF2B5EF4-FFF2-40B4-BE49-F238E27FC236}">
                <a16:creationId xmlns:a16="http://schemas.microsoft.com/office/drawing/2014/main" id="{8751C0E9-4187-482F-9E57-6F626A9C4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1E68A26B-0635-A04F-BBFB-503FACDB8AD2}"/>
              </a:ext>
            </a:extLst>
          </p:cNvPr>
          <p:cNvPicPr>
            <a:picLocks noChangeAspect="1"/>
          </p:cNvPicPr>
          <p:nvPr/>
        </p:nvPicPr>
        <p:blipFill>
          <a:blip r:embed="rId2"/>
          <a:stretch>
            <a:fillRect/>
          </a:stretch>
        </p:blipFill>
        <p:spPr>
          <a:xfrm>
            <a:off x="381254" y="233264"/>
            <a:ext cx="3028408" cy="3755625"/>
          </a:xfrm>
          <a:prstGeom prst="rect">
            <a:avLst/>
          </a:prstGeom>
        </p:spPr>
      </p:pic>
      <p:sp>
        <p:nvSpPr>
          <p:cNvPr id="14" name="Rectangle 13">
            <a:extLst>
              <a:ext uri="{FF2B5EF4-FFF2-40B4-BE49-F238E27FC236}">
                <a16:creationId xmlns:a16="http://schemas.microsoft.com/office/drawing/2014/main" id="{A5D494F4-DB8B-4D3D-A107-4E84A0B74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2243" y="239052"/>
            <a:ext cx="2722671" cy="2474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3FC58BE-64BA-44F6-B62D-AA29B1BF6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264" y="4154694"/>
            <a:ext cx="3324388" cy="247004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1F44A8FB-F8D8-D34F-A6A7-A6F47BF7853E}"/>
              </a:ext>
            </a:extLst>
          </p:cNvPr>
          <p:cNvPicPr>
            <a:picLocks noChangeAspect="1"/>
          </p:cNvPicPr>
          <p:nvPr/>
        </p:nvPicPr>
        <p:blipFill>
          <a:blip r:embed="rId3"/>
          <a:stretch>
            <a:fillRect/>
          </a:stretch>
        </p:blipFill>
        <p:spPr>
          <a:xfrm>
            <a:off x="3806744" y="2874858"/>
            <a:ext cx="2493668" cy="3749878"/>
          </a:xfrm>
          <a:prstGeom prst="rect">
            <a:avLst/>
          </a:prstGeom>
        </p:spPr>
      </p:pic>
      <p:sp>
        <p:nvSpPr>
          <p:cNvPr id="9" name="Content Placeholder 8">
            <a:extLst>
              <a:ext uri="{FF2B5EF4-FFF2-40B4-BE49-F238E27FC236}">
                <a16:creationId xmlns:a16="http://schemas.microsoft.com/office/drawing/2014/main" id="{00696F62-4B11-4D5B-9CDB-8ED4C9D638DA}"/>
              </a:ext>
            </a:extLst>
          </p:cNvPr>
          <p:cNvSpPr>
            <a:spLocks noGrp="1"/>
          </p:cNvSpPr>
          <p:nvPr>
            <p:ph idx="1"/>
          </p:nvPr>
        </p:nvSpPr>
        <p:spPr>
          <a:xfrm>
            <a:off x="7064082" y="2103120"/>
            <a:ext cx="4472922" cy="3931920"/>
          </a:xfrm>
        </p:spPr>
        <p:txBody>
          <a:bodyPr>
            <a:normAutofit fontScale="92500" lnSpcReduction="20000"/>
          </a:bodyPr>
          <a:lstStyle/>
          <a:p>
            <a:r>
              <a:rPr lang="en-AU" dirty="0"/>
              <a:t>In both these paintings Mary is shown wearing a blue garment and wearing a red shirt underneath. It symbolises the virgins purity and  Symbolises the sky. </a:t>
            </a:r>
          </a:p>
          <a:p>
            <a:r>
              <a:rPr lang="en-AU" dirty="0"/>
              <a:t>In the Madonna of the book painting, Mary is seen with a Halo on her head aswell as having Jesus in her arms. </a:t>
            </a:r>
          </a:p>
          <a:p>
            <a:r>
              <a:rPr lang="en-AU" dirty="0"/>
              <a:t>Mary is depicted as a very calm and and peaceful person in both paintings. She is seen as a kindhearted women.</a:t>
            </a:r>
          </a:p>
          <a:p>
            <a:r>
              <a:rPr lang="en-AU" dirty="0"/>
              <a:t>The art styles between both these paintings are very different. The virgin in prayer painting is done in oil paints, while the Madonna of the book is done in more generalised methods </a:t>
            </a:r>
          </a:p>
        </p:txBody>
      </p:sp>
    </p:spTree>
    <p:extLst>
      <p:ext uri="{BB962C8B-B14F-4D97-AF65-F5344CB8AC3E}">
        <p14:creationId xmlns:p14="http://schemas.microsoft.com/office/powerpoint/2010/main" val="8229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1EAE-B642-7A4D-B0B5-8991E4B1AF23}"/>
              </a:ext>
            </a:extLst>
          </p:cNvPr>
          <p:cNvSpPr>
            <a:spLocks noGrp="1"/>
          </p:cNvSpPr>
          <p:nvPr>
            <p:ph type="title"/>
          </p:nvPr>
        </p:nvSpPr>
        <p:spPr>
          <a:xfrm>
            <a:off x="6579450" y="727627"/>
            <a:ext cx="4957553" cy="1645920"/>
          </a:xfrm>
        </p:spPr>
        <p:txBody>
          <a:bodyPr>
            <a:normAutofit/>
          </a:bodyPr>
          <a:lstStyle/>
          <a:p>
            <a:r>
              <a:rPr lang="en-AU" dirty="0"/>
              <a:t>Bible scripture </a:t>
            </a:r>
            <a:endParaRPr lang="en-US" dirty="0"/>
          </a:p>
        </p:txBody>
      </p:sp>
      <p:sp>
        <p:nvSpPr>
          <p:cNvPr id="10" name="Rectangle 9">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pic>
        <p:nvPicPr>
          <p:cNvPr id="5" name="Picture 5">
            <a:extLst>
              <a:ext uri="{FF2B5EF4-FFF2-40B4-BE49-F238E27FC236}">
                <a16:creationId xmlns:a16="http://schemas.microsoft.com/office/drawing/2014/main" id="{A96299F5-C78E-524D-B743-97F781535C3F}"/>
              </a:ext>
            </a:extLst>
          </p:cNvPr>
          <p:cNvPicPr>
            <a:picLocks noChangeAspect="1"/>
          </p:cNvPicPr>
          <p:nvPr/>
        </p:nvPicPr>
        <p:blipFill>
          <a:blip r:embed="rId2"/>
          <a:stretch>
            <a:fillRect/>
          </a:stretch>
        </p:blipFill>
        <p:spPr>
          <a:xfrm>
            <a:off x="1929282" y="1206902"/>
            <a:ext cx="2963908" cy="4457005"/>
          </a:xfrm>
          <a:prstGeom prst="rect">
            <a:avLst/>
          </a:prstGeom>
        </p:spPr>
      </p:pic>
      <p:sp>
        <p:nvSpPr>
          <p:cNvPr id="3" name="Content Placeholder 2">
            <a:extLst>
              <a:ext uri="{FF2B5EF4-FFF2-40B4-BE49-F238E27FC236}">
                <a16:creationId xmlns:a16="http://schemas.microsoft.com/office/drawing/2014/main" id="{5CABBC28-0F4A-8442-B2ED-963E2833922A}"/>
              </a:ext>
            </a:extLst>
          </p:cNvPr>
          <p:cNvSpPr>
            <a:spLocks noGrp="1"/>
          </p:cNvSpPr>
          <p:nvPr>
            <p:ph idx="1"/>
          </p:nvPr>
        </p:nvSpPr>
        <p:spPr>
          <a:xfrm>
            <a:off x="6579450" y="2538919"/>
            <a:ext cx="4957554" cy="3496120"/>
          </a:xfrm>
        </p:spPr>
        <p:txBody>
          <a:bodyPr>
            <a:normAutofit/>
          </a:bodyPr>
          <a:lstStyle/>
          <a:p>
            <a:r>
              <a:rPr lang="en-AU" dirty="0"/>
              <a:t>Matthew 1:18-25 </a:t>
            </a:r>
          </a:p>
          <a:p>
            <a:endParaRPr lang="en-AU" dirty="0"/>
          </a:p>
          <a:p>
            <a:r>
              <a:rPr lang="en-AU" dirty="0"/>
              <a:t>Jesus is shown as very young in the painting so the birth of Jesus is the closest reference to such a painting. There aren’t many stores of Jesus as a young long so this is the </a:t>
            </a:r>
            <a:r>
              <a:rPr lang="en-AU"/>
              <a:t>closest reference </a:t>
            </a:r>
            <a:endParaRPr lang="en-AU" dirty="0"/>
          </a:p>
        </p:txBody>
      </p:sp>
    </p:spTree>
    <p:extLst>
      <p:ext uri="{BB962C8B-B14F-4D97-AF65-F5344CB8AC3E}">
        <p14:creationId xmlns:p14="http://schemas.microsoft.com/office/powerpoint/2010/main" val="1128482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2</TotalTime>
  <Words>306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Garamond</vt:lpstr>
      <vt:lpstr>Savon</vt:lpstr>
      <vt:lpstr>Impression of Mary</vt:lpstr>
      <vt:lpstr>The Virgin in Prayer </vt:lpstr>
      <vt:lpstr>The Madonna of the book</vt:lpstr>
      <vt:lpstr>Comparison </vt:lpstr>
      <vt:lpstr>Bible scripture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Impression of Mary</dc:title>
  <dc:creator>Darren Razu</dc:creator>
  <cp:lastModifiedBy>Kersten Beus</cp:lastModifiedBy>
  <cp:revision>3</cp:revision>
  <dcterms:created xsi:type="dcterms:W3CDTF">2021-11-04T00:34:56Z</dcterms:created>
  <dcterms:modified xsi:type="dcterms:W3CDTF">2021-11-04T21:25:49Z</dcterms:modified>
</cp:coreProperties>
</file>