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9" r:id="rId4"/>
    <p:sldId id="258" r:id="rId5"/>
    <p:sldId id="260" r:id="rId6"/>
    <p:sldId id="266" r:id="rId7"/>
    <p:sldId id="267" r:id="rId8"/>
    <p:sldId id="268" r:id="rId9"/>
    <p:sldId id="269" r:id="rId10"/>
    <p:sldId id="270"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93" d="100"/>
          <a:sy n="93" d="100"/>
        </p:scale>
        <p:origin x="5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D997-93BE-4671-8904-B0F2D608C3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6DB0E-C18B-43A1-AA6F-0357C5A44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0C2C97-DEA8-4837-AEA6-52862370E496}"/>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5" name="Footer Placeholder 4">
            <a:extLst>
              <a:ext uri="{FF2B5EF4-FFF2-40B4-BE49-F238E27FC236}">
                <a16:creationId xmlns:a16="http://schemas.microsoft.com/office/drawing/2014/main" id="{D765D458-93AF-41A2-BC6C-A20302D05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DCEA1-75C3-4426-BA8A-0345F59A1790}"/>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137549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F0BC-527B-4431-BEA4-6C7719061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EB0E59-56DF-49C4-8F9F-5D89DD2CA2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B711-7936-4AAD-83FF-74AADFC8C081}"/>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5" name="Footer Placeholder 4">
            <a:extLst>
              <a:ext uri="{FF2B5EF4-FFF2-40B4-BE49-F238E27FC236}">
                <a16:creationId xmlns:a16="http://schemas.microsoft.com/office/drawing/2014/main" id="{3CD5D807-0328-4C0C-8156-7B82F277E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0D4B8-B7A2-4FCF-A0E3-D2A02BC24854}"/>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147575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DCB74-9E3C-4682-A2A2-57F5904F94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85CAF-AC74-4A34-BA8E-57B16DC13A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A510D-3E72-4659-8943-5EB1AAC9C6AF}"/>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5" name="Footer Placeholder 4">
            <a:extLst>
              <a:ext uri="{FF2B5EF4-FFF2-40B4-BE49-F238E27FC236}">
                <a16:creationId xmlns:a16="http://schemas.microsoft.com/office/drawing/2014/main" id="{566DDB28-8658-4FAC-8E75-917E21501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92986-DDD9-434F-BF89-A28DC27CC922}"/>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359881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8D1A-D32C-4B8A-BD8E-0EE917370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D369C-BD4C-44B0-9076-D250248E3D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90935-D763-4668-9EF4-02FAF7ABAECA}"/>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5" name="Footer Placeholder 4">
            <a:extLst>
              <a:ext uri="{FF2B5EF4-FFF2-40B4-BE49-F238E27FC236}">
                <a16:creationId xmlns:a16="http://schemas.microsoft.com/office/drawing/2014/main" id="{5B2D9FD2-7516-4060-9F09-E0E8C8804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9CBBE-1367-43FD-9821-67AFDD09650E}"/>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302170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F484-B70D-466A-AE09-F418F6ABFA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465370-BF29-4E2E-A9CE-2E3FEBB95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DDDB6E-0109-418B-B0E6-288FBA166B21}"/>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5" name="Footer Placeholder 4">
            <a:extLst>
              <a:ext uri="{FF2B5EF4-FFF2-40B4-BE49-F238E27FC236}">
                <a16:creationId xmlns:a16="http://schemas.microsoft.com/office/drawing/2014/main" id="{884C24B7-0806-4C57-B922-832958DCA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836BC-4296-47F2-8BAF-3CDA06B84A87}"/>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159305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B216-3057-4A29-89E3-0ED4F9CBA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7E776-8975-4A40-B6A7-35D0F7F7CF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16AC95-0F67-4F1A-AF61-F3B4AD50B1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23C41A-45A0-4D5E-AEFA-A5D41E40B8FF}"/>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6" name="Footer Placeholder 5">
            <a:extLst>
              <a:ext uri="{FF2B5EF4-FFF2-40B4-BE49-F238E27FC236}">
                <a16:creationId xmlns:a16="http://schemas.microsoft.com/office/drawing/2014/main" id="{D02358B6-373A-4A8B-85BB-7E86B9639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A3E9C-8BF2-498F-BCFD-1C227F68D759}"/>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380946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832F-64B8-4314-A3B7-5ECAF5E253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1AE94F-7ECF-4F29-BAEC-FC0D74429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17F3D0-0AB5-4195-9BA8-6CA5E75C85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C4EEAA-C97D-47F5-8BC1-809639964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D09CED-D24B-4E05-AE3D-F2712ED705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091B4-8817-43B3-B3D2-A5657EE11D36}"/>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8" name="Footer Placeholder 7">
            <a:extLst>
              <a:ext uri="{FF2B5EF4-FFF2-40B4-BE49-F238E27FC236}">
                <a16:creationId xmlns:a16="http://schemas.microsoft.com/office/drawing/2014/main" id="{326DBDB6-B78C-4F6C-87CD-00379E62E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69567-CDD8-46B0-A77A-33592069E593}"/>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334202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9F04-0D6C-41CD-8E16-8359403194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BCA9A4-BAE2-4473-A692-935DA6CA5F56}"/>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4" name="Footer Placeholder 3">
            <a:extLst>
              <a:ext uri="{FF2B5EF4-FFF2-40B4-BE49-F238E27FC236}">
                <a16:creationId xmlns:a16="http://schemas.microsoft.com/office/drawing/2014/main" id="{3B2FCE54-5B5B-4871-8E14-00C226FD0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3C51BE-0292-45B5-B700-A3FC01522960}"/>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97125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66A7C-5CF7-4B4A-B6A8-DE2646ABB26F}"/>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3" name="Footer Placeholder 2">
            <a:extLst>
              <a:ext uri="{FF2B5EF4-FFF2-40B4-BE49-F238E27FC236}">
                <a16:creationId xmlns:a16="http://schemas.microsoft.com/office/drawing/2014/main" id="{C822391B-CECF-4486-BFAA-109F6454B2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2327F0-32AF-459B-97DA-3F1D232E9D3C}"/>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229434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4D0E-6B53-4431-86D2-FEB90DCA5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FEA2AF-88DA-4B92-9715-A811D67A7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08601-607A-4E9F-B1B8-460875178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0773F3-C99D-4848-A76B-616747E15FFE}"/>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6" name="Footer Placeholder 5">
            <a:extLst>
              <a:ext uri="{FF2B5EF4-FFF2-40B4-BE49-F238E27FC236}">
                <a16:creationId xmlns:a16="http://schemas.microsoft.com/office/drawing/2014/main" id="{5E48D8F9-0905-4B90-BF87-67E1005AF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D3D86-BA4F-492E-8064-A8DDF0F6E542}"/>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103039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C4C1-A1E9-4F82-B33E-42EB10288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06D43-C727-4FAB-A554-1B18EB004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9D6FF8-0F62-4875-986C-D08DD15E3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2467FB-CE21-4884-8A3F-5F63B1BE0916}"/>
              </a:ext>
            </a:extLst>
          </p:cNvPr>
          <p:cNvSpPr>
            <a:spLocks noGrp="1"/>
          </p:cNvSpPr>
          <p:nvPr>
            <p:ph type="dt" sz="half" idx="10"/>
          </p:nvPr>
        </p:nvSpPr>
        <p:spPr/>
        <p:txBody>
          <a:bodyPr/>
          <a:lstStyle/>
          <a:p>
            <a:fld id="{2EC23589-B356-433B-8B7B-F51741EAD2C8}" type="datetimeFigureOut">
              <a:rPr lang="en-US" smtClean="0"/>
              <a:t>5/26/2019</a:t>
            </a:fld>
            <a:endParaRPr lang="en-US"/>
          </a:p>
        </p:txBody>
      </p:sp>
      <p:sp>
        <p:nvSpPr>
          <p:cNvPr id="6" name="Footer Placeholder 5">
            <a:extLst>
              <a:ext uri="{FF2B5EF4-FFF2-40B4-BE49-F238E27FC236}">
                <a16:creationId xmlns:a16="http://schemas.microsoft.com/office/drawing/2014/main" id="{A0FB5A11-015D-4ED9-BD4C-919A907B6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A6F48-F668-4AB7-9CA7-460879D7FAC3}"/>
              </a:ext>
            </a:extLst>
          </p:cNvPr>
          <p:cNvSpPr>
            <a:spLocks noGrp="1"/>
          </p:cNvSpPr>
          <p:nvPr>
            <p:ph type="sldNum" sz="quarter" idx="12"/>
          </p:nvPr>
        </p:nvSpPr>
        <p:spPr/>
        <p:txBody>
          <a:bodyPr/>
          <a:lstStyle/>
          <a:p>
            <a:fld id="{459D1CB5-1144-4AF4-9C04-589FE88275B3}" type="slidenum">
              <a:rPr lang="en-US" smtClean="0"/>
              <a:t>‹#›</a:t>
            </a:fld>
            <a:endParaRPr lang="en-US"/>
          </a:p>
        </p:txBody>
      </p:sp>
    </p:spTree>
    <p:extLst>
      <p:ext uri="{BB962C8B-B14F-4D97-AF65-F5344CB8AC3E}">
        <p14:creationId xmlns:p14="http://schemas.microsoft.com/office/powerpoint/2010/main" val="94501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1B604-6344-4330-BD27-CDA0AEBEA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307F43-D550-42CA-9721-BDF272AA6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9DCDE-6B8C-4F03-ADE0-7D1AE65F5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23589-B356-433B-8B7B-F51741EAD2C8}" type="datetimeFigureOut">
              <a:rPr lang="en-US" smtClean="0"/>
              <a:t>5/26/2019</a:t>
            </a:fld>
            <a:endParaRPr lang="en-US"/>
          </a:p>
        </p:txBody>
      </p:sp>
      <p:sp>
        <p:nvSpPr>
          <p:cNvPr id="5" name="Footer Placeholder 4">
            <a:extLst>
              <a:ext uri="{FF2B5EF4-FFF2-40B4-BE49-F238E27FC236}">
                <a16:creationId xmlns:a16="http://schemas.microsoft.com/office/drawing/2014/main" id="{073B8238-71B4-4A7E-9C2B-2F24FC368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11443-518E-4AA3-A5B5-78F8C6FE8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D1CB5-1144-4AF4-9C04-589FE88275B3}" type="slidenum">
              <a:rPr lang="en-US" smtClean="0"/>
              <a:t>‹#›</a:t>
            </a:fld>
            <a:endParaRPr lang="en-US"/>
          </a:p>
        </p:txBody>
      </p:sp>
    </p:spTree>
    <p:extLst>
      <p:ext uri="{BB962C8B-B14F-4D97-AF65-F5344CB8AC3E}">
        <p14:creationId xmlns:p14="http://schemas.microsoft.com/office/powerpoint/2010/main" val="296861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6FC28-6AE0-4A1E-A471-43DFD8D881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2883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21E8-11B6-44CE-B8AB-2B4B6F542F7E}"/>
              </a:ext>
            </a:extLst>
          </p:cNvPr>
          <p:cNvSpPr>
            <a:spLocks noGrp="1"/>
          </p:cNvSpPr>
          <p:nvPr>
            <p:ph type="title"/>
          </p:nvPr>
        </p:nvSpPr>
        <p:spPr/>
        <p:txBody>
          <a:bodyPr/>
          <a:lstStyle/>
          <a:p>
            <a:r>
              <a:rPr lang="en-AU" b="1" u="sng" dirty="0">
                <a:solidFill>
                  <a:srgbClr val="FF0000"/>
                </a:solidFill>
              </a:rPr>
              <a:t>FACILITATION:</a:t>
            </a:r>
          </a:p>
        </p:txBody>
      </p:sp>
      <p:sp>
        <p:nvSpPr>
          <p:cNvPr id="4" name="Rectangle 3">
            <a:extLst>
              <a:ext uri="{FF2B5EF4-FFF2-40B4-BE49-F238E27FC236}">
                <a16:creationId xmlns:a16="http://schemas.microsoft.com/office/drawing/2014/main" id="{893C4BB3-E856-4184-B4F8-8388127A8CD4}"/>
              </a:ext>
            </a:extLst>
          </p:cNvPr>
          <p:cNvSpPr/>
          <p:nvPr/>
        </p:nvSpPr>
        <p:spPr>
          <a:xfrm>
            <a:off x="914399" y="1601236"/>
            <a:ext cx="4331777" cy="3156826"/>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Delivery:</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-1 x Head Coach to manage program (depending on student numbers)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-1 x Development Coach to assist.</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-NGA Equipment including </a:t>
            </a:r>
            <a:r>
              <a:rPr lang="en-US" dirty="0" err="1">
                <a:latin typeface="Calibri" panose="020F0502020204030204" pitchFamily="34" charset="0"/>
                <a:ea typeface="Calibri" panose="020F0502020204030204" pitchFamily="34" charset="0"/>
                <a:cs typeface="Times New Roman" panose="02020603050405020304" pitchFamily="18" charset="0"/>
              </a:rPr>
              <a:t>footy’s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heltSec620.jpg">
            <a:extLst>
              <a:ext uri="{FF2B5EF4-FFF2-40B4-BE49-F238E27FC236}">
                <a16:creationId xmlns:a16="http://schemas.microsoft.com/office/drawing/2014/main" id="{4DDFB665-2C74-4E1D-956F-DBAD8EEB3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476250"/>
            <a:ext cx="59055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2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78E3-C0CD-49F7-BBF1-F61D7C6C3067}"/>
              </a:ext>
            </a:extLst>
          </p:cNvPr>
          <p:cNvPicPr>
            <a:picLocks noChangeAspect="1"/>
          </p:cNvPicPr>
          <p:nvPr/>
        </p:nvPicPr>
        <p:blipFill>
          <a:blip r:embed="rId2"/>
          <a:stretch>
            <a:fillRect/>
          </a:stretch>
        </p:blipFill>
        <p:spPr>
          <a:xfrm>
            <a:off x="3671887" y="1081087"/>
            <a:ext cx="4848225" cy="4695825"/>
          </a:xfrm>
          <a:prstGeom prst="rect">
            <a:avLst/>
          </a:prstGeom>
        </p:spPr>
      </p:pic>
    </p:spTree>
    <p:extLst>
      <p:ext uri="{BB962C8B-B14F-4D97-AF65-F5344CB8AC3E}">
        <p14:creationId xmlns:p14="http://schemas.microsoft.com/office/powerpoint/2010/main" val="198457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E6FCDC-B241-4E62-863B-48B1CEC54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55" y="0"/>
            <a:ext cx="10963563" cy="6858000"/>
          </a:xfrm>
          <a:prstGeom prst="rect">
            <a:avLst/>
          </a:prstGeom>
        </p:spPr>
      </p:pic>
    </p:spTree>
    <p:extLst>
      <p:ext uri="{BB962C8B-B14F-4D97-AF65-F5344CB8AC3E}">
        <p14:creationId xmlns:p14="http://schemas.microsoft.com/office/powerpoint/2010/main" val="335919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48842-9ED7-4049-8781-1ECB25068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0"/>
            <a:ext cx="11563927" cy="6856228"/>
          </a:xfrm>
          <a:prstGeom prst="rect">
            <a:avLst/>
          </a:prstGeom>
        </p:spPr>
      </p:pic>
    </p:spTree>
    <p:extLst>
      <p:ext uri="{BB962C8B-B14F-4D97-AF65-F5344CB8AC3E}">
        <p14:creationId xmlns:p14="http://schemas.microsoft.com/office/powerpoint/2010/main" val="95587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B4CEB8-1975-48C6-A74F-E5484CE7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5" y="0"/>
            <a:ext cx="10741891" cy="6858000"/>
          </a:xfrm>
          <a:prstGeom prst="rect">
            <a:avLst/>
          </a:prstGeom>
        </p:spPr>
      </p:pic>
    </p:spTree>
    <p:extLst>
      <p:ext uri="{BB962C8B-B14F-4D97-AF65-F5344CB8AC3E}">
        <p14:creationId xmlns:p14="http://schemas.microsoft.com/office/powerpoint/2010/main" val="230297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B941B6-D827-49AD-9181-38E3658E3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73" y="0"/>
            <a:ext cx="10871200" cy="6858000"/>
          </a:xfrm>
          <a:prstGeom prst="rect">
            <a:avLst/>
          </a:prstGeom>
        </p:spPr>
      </p:pic>
    </p:spTree>
    <p:extLst>
      <p:ext uri="{BB962C8B-B14F-4D97-AF65-F5344CB8AC3E}">
        <p14:creationId xmlns:p14="http://schemas.microsoft.com/office/powerpoint/2010/main" val="399473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Shape 192"/>
          <p:cNvSpPr>
            <a:spLocks noGrp="1"/>
          </p:cNvSpPr>
          <p:nvPr>
            <p:ph type="title"/>
          </p:nvPr>
        </p:nvSpPr>
        <p:spPr>
          <a:xfrm>
            <a:off x="1958192" y="65659"/>
            <a:ext cx="8598907" cy="1550991"/>
          </a:xfrm>
          <a:prstGeom prst="rect">
            <a:avLst/>
          </a:prstGeom>
        </p:spPr>
        <p:txBody>
          <a:bodyPr/>
          <a:lstStyle/>
          <a:p>
            <a:pPr algn="ctr" defTabSz="205382">
              <a:defRPr sz="3100">
                <a:solidFill>
                  <a:srgbClr val="FF3B22"/>
                </a:solidFill>
                <a:latin typeface="Impact"/>
                <a:ea typeface="Impact"/>
                <a:cs typeface="Impact"/>
                <a:sym typeface="Impact"/>
              </a:defRPr>
            </a:pPr>
            <a:r>
              <a:rPr b="1" dirty="0">
                <a:latin typeface="+mn-lt"/>
              </a:rPr>
              <a:t>S</a:t>
            </a:r>
            <a:r>
              <a:rPr lang="en-AU" b="1" dirty="0">
                <a:latin typeface="+mn-lt"/>
              </a:rPr>
              <a:t>AINTS </a:t>
            </a:r>
            <a:r>
              <a:rPr b="1" dirty="0">
                <a:latin typeface="+mn-lt"/>
              </a:rPr>
              <a:t>NGA  </a:t>
            </a:r>
          </a:p>
          <a:p>
            <a:pPr algn="ctr" defTabSz="205382">
              <a:defRPr sz="3100">
                <a:solidFill>
                  <a:srgbClr val="FF3B22"/>
                </a:solidFill>
                <a:latin typeface="Impact"/>
                <a:ea typeface="Impact"/>
                <a:cs typeface="Impact"/>
                <a:sym typeface="Impact"/>
              </a:defRPr>
            </a:pPr>
            <a:r>
              <a:rPr b="1" dirty="0">
                <a:latin typeface="+mn-lt"/>
              </a:rPr>
              <a:t>DEVELOPMENT PLAN</a:t>
            </a:r>
          </a:p>
        </p:txBody>
      </p:sp>
      <p:sp>
        <p:nvSpPr>
          <p:cNvPr id="193" name="Shape 193"/>
          <p:cNvSpPr/>
          <p:nvPr/>
        </p:nvSpPr>
        <p:spPr>
          <a:xfrm>
            <a:off x="3154343" y="1562895"/>
            <a:ext cx="417741"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b="1" dirty="0"/>
              <a:t>13s</a:t>
            </a:r>
          </a:p>
        </p:txBody>
      </p:sp>
      <p:sp>
        <p:nvSpPr>
          <p:cNvPr id="194" name="Shape 194"/>
          <p:cNvSpPr/>
          <p:nvPr/>
        </p:nvSpPr>
        <p:spPr>
          <a:xfrm>
            <a:off x="9360949" y="1562895"/>
            <a:ext cx="417741"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b="1" dirty="0"/>
              <a:t>15s</a:t>
            </a:r>
          </a:p>
        </p:txBody>
      </p:sp>
      <p:sp>
        <p:nvSpPr>
          <p:cNvPr id="195" name="Shape 195"/>
          <p:cNvSpPr/>
          <p:nvPr/>
        </p:nvSpPr>
        <p:spPr>
          <a:xfrm>
            <a:off x="6257646" y="1562895"/>
            <a:ext cx="417741"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b="1" dirty="0"/>
              <a:t>14s</a:t>
            </a:r>
          </a:p>
        </p:txBody>
      </p:sp>
      <p:sp>
        <p:nvSpPr>
          <p:cNvPr id="196" name="Shape 196"/>
          <p:cNvSpPr/>
          <p:nvPr/>
        </p:nvSpPr>
        <p:spPr>
          <a:xfrm>
            <a:off x="2447557" y="2089020"/>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TRAINING TO TRAIN</a:t>
            </a:r>
          </a:p>
          <a:p>
            <a:pPr algn="ctr">
              <a:defRPr sz="1800"/>
            </a:pPr>
            <a:r>
              <a:rPr dirty="0">
                <a:solidFill>
                  <a:schemeClr val="bg1"/>
                </a:solidFill>
              </a:rPr>
              <a:t>Elite Habits</a:t>
            </a:r>
          </a:p>
        </p:txBody>
      </p:sp>
      <p:sp>
        <p:nvSpPr>
          <p:cNvPr id="197" name="Shape 197"/>
          <p:cNvSpPr/>
          <p:nvPr/>
        </p:nvSpPr>
        <p:spPr>
          <a:xfrm>
            <a:off x="2447557" y="3681272"/>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defRPr sz="1800"/>
            </a:lvl1pPr>
          </a:lstStyle>
          <a:p>
            <a:pPr algn="ctr"/>
            <a:r>
              <a:rPr dirty="0">
                <a:solidFill>
                  <a:schemeClr val="bg1"/>
                </a:solidFill>
              </a:rPr>
              <a:t>Intro - Pathway</a:t>
            </a:r>
          </a:p>
        </p:txBody>
      </p:sp>
      <p:sp>
        <p:nvSpPr>
          <p:cNvPr id="198" name="Shape 198"/>
          <p:cNvSpPr/>
          <p:nvPr/>
        </p:nvSpPr>
        <p:spPr>
          <a:xfrm>
            <a:off x="2447557" y="5522340"/>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defRPr sz="1800"/>
            </a:lvl1pPr>
          </a:lstStyle>
          <a:p>
            <a:pPr algn="ctr"/>
            <a:r>
              <a:rPr dirty="0">
                <a:solidFill>
                  <a:schemeClr val="bg1"/>
                </a:solidFill>
              </a:rPr>
              <a:t>Intro - Modern Coaching  </a:t>
            </a:r>
          </a:p>
        </p:txBody>
      </p:sp>
      <p:sp>
        <p:nvSpPr>
          <p:cNvPr id="199" name="Shape 199"/>
          <p:cNvSpPr/>
          <p:nvPr/>
        </p:nvSpPr>
        <p:spPr>
          <a:xfrm>
            <a:off x="5550861" y="2089020"/>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Reinforcing</a:t>
            </a:r>
          </a:p>
          <a:p>
            <a:pPr algn="ctr">
              <a:defRPr sz="1800"/>
            </a:pPr>
            <a:r>
              <a:rPr dirty="0">
                <a:solidFill>
                  <a:schemeClr val="bg1"/>
                </a:solidFill>
              </a:rPr>
              <a:t>TRAINING TO TRAIN</a:t>
            </a:r>
          </a:p>
        </p:txBody>
      </p:sp>
      <p:sp>
        <p:nvSpPr>
          <p:cNvPr id="200" name="Shape 200"/>
          <p:cNvSpPr/>
          <p:nvPr/>
        </p:nvSpPr>
        <p:spPr>
          <a:xfrm>
            <a:off x="5550861" y="3681272"/>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Reinforcing</a:t>
            </a:r>
          </a:p>
          <a:p>
            <a:pPr algn="ctr">
              <a:defRPr sz="1800"/>
            </a:pPr>
            <a:r>
              <a:rPr dirty="0">
                <a:solidFill>
                  <a:schemeClr val="bg1"/>
                </a:solidFill>
              </a:rPr>
              <a:t>Elite Habits HP</a:t>
            </a:r>
          </a:p>
        </p:txBody>
      </p:sp>
      <p:sp>
        <p:nvSpPr>
          <p:cNvPr id="201" name="Shape 201"/>
          <p:cNvSpPr/>
          <p:nvPr/>
        </p:nvSpPr>
        <p:spPr>
          <a:xfrm>
            <a:off x="5550861" y="5522340"/>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Reinforcing</a:t>
            </a:r>
          </a:p>
          <a:p>
            <a:pPr algn="ctr">
              <a:defRPr sz="1800"/>
            </a:pPr>
            <a:r>
              <a:rPr dirty="0">
                <a:solidFill>
                  <a:schemeClr val="bg1"/>
                </a:solidFill>
              </a:rPr>
              <a:t>Skill Technics</a:t>
            </a:r>
          </a:p>
        </p:txBody>
      </p:sp>
      <p:sp>
        <p:nvSpPr>
          <p:cNvPr id="202" name="Shape 202"/>
          <p:cNvSpPr/>
          <p:nvPr/>
        </p:nvSpPr>
        <p:spPr>
          <a:xfrm>
            <a:off x="8654164" y="2089020"/>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Executing</a:t>
            </a:r>
          </a:p>
          <a:p>
            <a:pPr algn="ctr">
              <a:defRPr sz="1800"/>
            </a:pPr>
            <a:r>
              <a:rPr dirty="0">
                <a:solidFill>
                  <a:schemeClr val="bg1"/>
                </a:solidFill>
              </a:rPr>
              <a:t>TRAINING TO TRAIN</a:t>
            </a:r>
          </a:p>
        </p:txBody>
      </p:sp>
      <p:sp>
        <p:nvSpPr>
          <p:cNvPr id="203" name="Shape 203"/>
          <p:cNvSpPr/>
          <p:nvPr/>
        </p:nvSpPr>
        <p:spPr>
          <a:xfrm>
            <a:off x="8654164" y="3681272"/>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Executing</a:t>
            </a:r>
          </a:p>
          <a:p>
            <a:pPr algn="ctr">
              <a:defRPr sz="1800"/>
            </a:pPr>
            <a:r>
              <a:rPr dirty="0">
                <a:solidFill>
                  <a:schemeClr val="bg1"/>
                </a:solidFill>
              </a:rPr>
              <a:t>Elite Habits HP</a:t>
            </a:r>
          </a:p>
          <a:p>
            <a:pPr algn="ctr">
              <a:defRPr sz="1800"/>
            </a:pPr>
            <a:r>
              <a:rPr dirty="0">
                <a:solidFill>
                  <a:schemeClr val="bg1"/>
                </a:solidFill>
              </a:rPr>
              <a:t>Off Field</a:t>
            </a:r>
          </a:p>
        </p:txBody>
      </p:sp>
      <p:sp>
        <p:nvSpPr>
          <p:cNvPr id="204" name="Shape 204"/>
          <p:cNvSpPr/>
          <p:nvPr/>
        </p:nvSpPr>
        <p:spPr>
          <a:xfrm>
            <a:off x="8654164" y="5522340"/>
            <a:ext cx="210846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Executing</a:t>
            </a:r>
          </a:p>
          <a:p>
            <a:pPr algn="ctr">
              <a:defRPr sz="1800"/>
            </a:pPr>
            <a:r>
              <a:rPr dirty="0">
                <a:solidFill>
                  <a:schemeClr val="bg1"/>
                </a:solidFill>
              </a:rPr>
              <a:t>Skill Technics</a:t>
            </a:r>
          </a:p>
          <a:p>
            <a:pPr algn="ctr">
              <a:defRPr sz="1800"/>
            </a:pPr>
            <a:r>
              <a:rPr dirty="0">
                <a:solidFill>
                  <a:schemeClr val="bg1"/>
                </a:solidFill>
              </a:rPr>
              <a:t>Transition TAC/Local Leagues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2290639" y="244572"/>
            <a:ext cx="8598907" cy="1550991"/>
          </a:xfrm>
          <a:prstGeom prst="rect">
            <a:avLst/>
          </a:prstGeom>
        </p:spPr>
        <p:txBody>
          <a:bodyPr/>
          <a:lstStyle/>
          <a:p>
            <a:pPr algn="ctr" defTabSz="164306">
              <a:defRPr sz="2480">
                <a:solidFill>
                  <a:srgbClr val="FF3B22"/>
                </a:solidFill>
                <a:latin typeface="Impact"/>
                <a:ea typeface="Impact"/>
                <a:cs typeface="Impact"/>
                <a:sym typeface="Impact"/>
              </a:defRPr>
            </a:pPr>
            <a:r>
              <a:rPr lang="en-AU" b="1" dirty="0">
                <a:latin typeface="+mn-lt"/>
              </a:rPr>
              <a:t>SAINTS </a:t>
            </a:r>
            <a:r>
              <a:rPr b="1" dirty="0">
                <a:latin typeface="+mn-lt"/>
              </a:rPr>
              <a:t>NGA  </a:t>
            </a:r>
          </a:p>
          <a:p>
            <a:pPr algn="ctr" defTabSz="164306">
              <a:defRPr sz="2480">
                <a:solidFill>
                  <a:srgbClr val="FF3B22"/>
                </a:solidFill>
                <a:latin typeface="Impact"/>
                <a:ea typeface="Impact"/>
                <a:cs typeface="Impact"/>
                <a:sym typeface="Impact"/>
              </a:defRPr>
            </a:pPr>
            <a:r>
              <a:rPr b="1" dirty="0">
                <a:latin typeface="+mn-lt"/>
              </a:rPr>
              <a:t>DEVELOPMENT FOCUS AREAS TRANSFORMED INTO </a:t>
            </a:r>
          </a:p>
          <a:p>
            <a:pPr algn="ctr" defTabSz="164306">
              <a:defRPr sz="2480">
                <a:solidFill>
                  <a:srgbClr val="FF3B22"/>
                </a:solidFill>
                <a:latin typeface="Impact"/>
                <a:ea typeface="Impact"/>
                <a:cs typeface="Impact"/>
                <a:sym typeface="Impact"/>
              </a:defRPr>
            </a:pPr>
            <a:r>
              <a:rPr b="1" dirty="0">
                <a:latin typeface="+mn-lt"/>
              </a:rPr>
              <a:t>INCREMENT LEARNING CHART</a:t>
            </a:r>
          </a:p>
        </p:txBody>
      </p:sp>
      <p:sp>
        <p:nvSpPr>
          <p:cNvPr id="207" name="Shape 207"/>
          <p:cNvSpPr>
            <a:spLocks noGrp="1"/>
          </p:cNvSpPr>
          <p:nvPr>
            <p:ph type="body" sz="quarter" idx="1"/>
          </p:nvPr>
        </p:nvSpPr>
        <p:spPr>
          <a:xfrm>
            <a:off x="832648" y="2726258"/>
            <a:ext cx="3252982" cy="3349225"/>
          </a:xfrm>
          <a:prstGeom prst="rect">
            <a:avLst/>
          </a:prstGeom>
        </p:spPr>
        <p:txBody>
          <a:bodyPr/>
          <a:lstStyle/>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Kicking</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High/Low ball</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Handball/First Give/Give one the up</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Shape</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Create Split</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Contested Football</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Defence</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D1 CFD</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Decision Making</a:t>
            </a:r>
          </a:p>
          <a:p>
            <a:pPr marL="192505" indent="-192505" defTabSz="394334">
              <a:spcBef>
                <a:spcPts val="0"/>
              </a:spcBef>
              <a:buClr>
                <a:schemeClr val="accent5"/>
              </a:buClr>
              <a:buSzPct val="100000"/>
              <a:buFontTx/>
              <a:buChar char="‣"/>
              <a:defRPr sz="1919">
                <a:solidFill>
                  <a:srgbClr val="000000"/>
                </a:solidFill>
                <a:uFill>
                  <a:solidFill>
                    <a:srgbClr val="E32400"/>
                  </a:solidFill>
                </a:uFill>
                <a:latin typeface="Century Gothic"/>
                <a:ea typeface="Century Gothic"/>
                <a:cs typeface="Century Gothic"/>
                <a:sym typeface="Century Gothic"/>
              </a:defRPr>
            </a:pPr>
            <a:r>
              <a:rPr b="1"/>
              <a:t>Ball Movement</a:t>
            </a:r>
          </a:p>
        </p:txBody>
      </p:sp>
      <p:sp>
        <p:nvSpPr>
          <p:cNvPr id="208" name="Shape 208"/>
          <p:cNvSpPr/>
          <p:nvPr/>
        </p:nvSpPr>
        <p:spPr>
          <a:xfrm>
            <a:off x="5025684" y="2841437"/>
            <a:ext cx="2667714" cy="321045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Line Craft Specifics</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Defensive Fan</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Transition Back to Forward</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Entries Inside 50</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Decision Making Under pressure</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Forward Line Structure</a:t>
            </a:r>
          </a:p>
        </p:txBody>
      </p:sp>
      <p:sp>
        <p:nvSpPr>
          <p:cNvPr id="209" name="Shape 209"/>
          <p:cNvSpPr/>
          <p:nvPr/>
        </p:nvSpPr>
        <p:spPr>
          <a:xfrm>
            <a:off x="8818837" y="2726258"/>
            <a:ext cx="3252982" cy="363175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Transition Back to Forward</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Entries Inside 50</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Decision Making Under extreme pressure</a:t>
            </a:r>
          </a:p>
          <a:p>
            <a:pPr marL="228600" indent="-228600" defTabSz="410765">
              <a:buClr>
                <a:schemeClr val="accent5"/>
              </a:buClr>
              <a:buSzPct val="100000"/>
              <a:buChar char="‣"/>
              <a:defRPr sz="2000">
                <a:uFill>
                  <a:solidFill>
                    <a:srgbClr val="E32400"/>
                  </a:solidFill>
                </a:uFill>
                <a:latin typeface="Century Gothic"/>
                <a:ea typeface="Century Gothic"/>
                <a:cs typeface="Century Gothic"/>
                <a:sym typeface="Century Gothic"/>
              </a:defRPr>
            </a:pPr>
            <a:r>
              <a:rPr b="1" dirty="0"/>
              <a:t>Introduction Dragons/Stingrays football</a:t>
            </a:r>
          </a:p>
        </p:txBody>
      </p:sp>
      <p:sp>
        <p:nvSpPr>
          <p:cNvPr id="210" name="Shape 210"/>
          <p:cNvSpPr/>
          <p:nvPr/>
        </p:nvSpPr>
        <p:spPr>
          <a:xfrm>
            <a:off x="1180124" y="2164735"/>
            <a:ext cx="196947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AU" b="1" dirty="0"/>
              <a:t>13s e.g. Year 7s</a:t>
            </a:r>
            <a:endParaRPr b="1" dirty="0"/>
          </a:p>
        </p:txBody>
      </p:sp>
      <p:sp>
        <p:nvSpPr>
          <p:cNvPr id="9" name="Shape 210">
            <a:extLst>
              <a:ext uri="{FF2B5EF4-FFF2-40B4-BE49-F238E27FC236}">
                <a16:creationId xmlns:a16="http://schemas.microsoft.com/office/drawing/2014/main" id="{5E63319C-7CC6-4445-B4CC-618BE3519F50}"/>
              </a:ext>
            </a:extLst>
          </p:cNvPr>
          <p:cNvSpPr/>
          <p:nvPr/>
        </p:nvSpPr>
        <p:spPr>
          <a:xfrm>
            <a:off x="5605356" y="2161705"/>
            <a:ext cx="1969475"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AU" b="1" dirty="0"/>
              <a:t>14s e.g. Year 8s</a:t>
            </a:r>
            <a:endParaRPr b="1" dirty="0"/>
          </a:p>
        </p:txBody>
      </p:sp>
      <p:sp>
        <p:nvSpPr>
          <p:cNvPr id="10" name="Shape 210">
            <a:extLst>
              <a:ext uri="{FF2B5EF4-FFF2-40B4-BE49-F238E27FC236}">
                <a16:creationId xmlns:a16="http://schemas.microsoft.com/office/drawing/2014/main" id="{5FFC4206-C0A8-4B3A-B556-2B43EA078449}"/>
              </a:ext>
            </a:extLst>
          </p:cNvPr>
          <p:cNvSpPr/>
          <p:nvPr/>
        </p:nvSpPr>
        <p:spPr>
          <a:xfrm>
            <a:off x="9343292" y="2161705"/>
            <a:ext cx="1969475"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AU" b="1" dirty="0"/>
              <a:t>15s e.g. Year 9s</a:t>
            </a:r>
            <a:endParaRPr b="1"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2144184" y="-66683"/>
            <a:ext cx="8598907" cy="1550991"/>
          </a:xfrm>
          <a:prstGeom prst="rect">
            <a:avLst/>
          </a:prstGeom>
        </p:spPr>
        <p:txBody>
          <a:bodyPr/>
          <a:lstStyle/>
          <a:p>
            <a:pPr algn="ctr" defTabSz="205382">
              <a:defRPr sz="3100">
                <a:solidFill>
                  <a:srgbClr val="FF3B22"/>
                </a:solidFill>
                <a:latin typeface="Impact"/>
                <a:ea typeface="Impact"/>
                <a:cs typeface="Impact"/>
                <a:sym typeface="Impact"/>
              </a:defRPr>
            </a:pPr>
            <a:r>
              <a:rPr lang="en-AU" b="1" dirty="0">
                <a:latin typeface="+mn-lt"/>
              </a:rPr>
              <a:t>SAINTS </a:t>
            </a:r>
            <a:r>
              <a:rPr b="1" dirty="0">
                <a:latin typeface="+mn-lt"/>
              </a:rPr>
              <a:t>NGA  </a:t>
            </a:r>
          </a:p>
          <a:p>
            <a:pPr algn="ctr" defTabSz="205382">
              <a:defRPr sz="3100">
                <a:solidFill>
                  <a:srgbClr val="FF3B22"/>
                </a:solidFill>
                <a:latin typeface="Impact"/>
                <a:ea typeface="Impact"/>
                <a:cs typeface="Impact"/>
                <a:sym typeface="Impact"/>
              </a:defRPr>
            </a:pPr>
            <a:r>
              <a:rPr b="1" dirty="0">
                <a:latin typeface="+mn-lt"/>
              </a:rPr>
              <a:t>DEVELOPMENT FOCUS AREAS</a:t>
            </a:r>
          </a:p>
        </p:txBody>
      </p:sp>
      <p:sp>
        <p:nvSpPr>
          <p:cNvPr id="215" name="Shape 215"/>
          <p:cNvSpPr/>
          <p:nvPr/>
        </p:nvSpPr>
        <p:spPr>
          <a:xfrm>
            <a:off x="2364888" y="1854027"/>
            <a:ext cx="1584909"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lgn="ctr">
              <a:defRPr sz="1800"/>
            </a:lvl1pPr>
          </a:lstStyle>
          <a:p>
            <a:r>
              <a:rPr dirty="0">
                <a:solidFill>
                  <a:schemeClr val="bg1"/>
                </a:solidFill>
              </a:rPr>
              <a:t>Fundamentals Skills craft</a:t>
            </a:r>
          </a:p>
        </p:txBody>
      </p:sp>
      <p:sp>
        <p:nvSpPr>
          <p:cNvPr id="216" name="Shape 216"/>
          <p:cNvSpPr/>
          <p:nvPr/>
        </p:nvSpPr>
        <p:spPr>
          <a:xfrm>
            <a:off x="2469104" y="4859599"/>
            <a:ext cx="1479021"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lgn="ctr">
              <a:defRPr sz="1800"/>
            </a:lvl1pPr>
          </a:lstStyle>
          <a:p>
            <a:r>
              <a:rPr dirty="0">
                <a:solidFill>
                  <a:schemeClr val="bg1"/>
                </a:solidFill>
              </a:rPr>
              <a:t>Fundamental Skill drills</a:t>
            </a:r>
          </a:p>
        </p:txBody>
      </p:sp>
      <p:sp>
        <p:nvSpPr>
          <p:cNvPr id="217" name="Shape 217"/>
          <p:cNvSpPr/>
          <p:nvPr/>
        </p:nvSpPr>
        <p:spPr>
          <a:xfrm>
            <a:off x="5461000" y="1854027"/>
            <a:ext cx="127000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lgn="ctr">
              <a:defRPr sz="1800"/>
            </a:lvl1pPr>
          </a:lstStyle>
          <a:p>
            <a:r>
              <a:rPr dirty="0">
                <a:solidFill>
                  <a:schemeClr val="bg1"/>
                </a:solidFill>
              </a:rPr>
              <a:t>Line Craft</a:t>
            </a:r>
          </a:p>
        </p:txBody>
      </p:sp>
      <p:sp>
        <p:nvSpPr>
          <p:cNvPr id="218" name="Shape 218"/>
          <p:cNvSpPr/>
          <p:nvPr/>
        </p:nvSpPr>
        <p:spPr>
          <a:xfrm>
            <a:off x="5461000" y="4859599"/>
            <a:ext cx="1270000"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lgn="ctr">
              <a:defRPr sz="1800"/>
            </a:lvl1pPr>
          </a:lstStyle>
          <a:p>
            <a:r>
              <a:rPr dirty="0">
                <a:solidFill>
                  <a:schemeClr val="bg1"/>
                </a:solidFill>
              </a:rPr>
              <a:t>Line drills</a:t>
            </a:r>
          </a:p>
        </p:txBody>
      </p:sp>
      <p:sp>
        <p:nvSpPr>
          <p:cNvPr id="219" name="Shape 219"/>
          <p:cNvSpPr/>
          <p:nvPr/>
        </p:nvSpPr>
        <p:spPr>
          <a:xfrm>
            <a:off x="8536172" y="1854027"/>
            <a:ext cx="1270001"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lgn="ctr">
              <a:defRPr sz="1800"/>
            </a:lvl1pPr>
          </a:lstStyle>
          <a:p>
            <a:r>
              <a:rPr dirty="0">
                <a:solidFill>
                  <a:schemeClr val="bg1"/>
                </a:solidFill>
              </a:rPr>
              <a:t>Ball Movement</a:t>
            </a:r>
          </a:p>
        </p:txBody>
      </p:sp>
      <p:sp>
        <p:nvSpPr>
          <p:cNvPr id="220" name="Shape 220"/>
          <p:cNvSpPr/>
          <p:nvPr/>
        </p:nvSpPr>
        <p:spPr>
          <a:xfrm>
            <a:off x="8536172" y="4859599"/>
            <a:ext cx="1270001"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p>
            <a:pPr algn="ctr">
              <a:defRPr sz="1800"/>
            </a:pPr>
            <a:r>
              <a:rPr dirty="0">
                <a:solidFill>
                  <a:schemeClr val="bg1"/>
                </a:solidFill>
              </a:rPr>
              <a:t>Systems &amp; Structures</a:t>
            </a:r>
          </a:p>
          <a:p>
            <a:pPr algn="ctr">
              <a:defRPr sz="1800"/>
            </a:pPr>
            <a:r>
              <a:rPr dirty="0">
                <a:solidFill>
                  <a:schemeClr val="bg1"/>
                </a:solidFill>
              </a:rPr>
              <a:t>(scenarios)</a:t>
            </a:r>
          </a:p>
        </p:txBody>
      </p:sp>
      <p:sp>
        <p:nvSpPr>
          <p:cNvPr id="221" name="Shape 221"/>
          <p:cNvSpPr/>
          <p:nvPr/>
        </p:nvSpPr>
        <p:spPr>
          <a:xfrm>
            <a:off x="2265191" y="1374197"/>
            <a:ext cx="1900968"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b="1" dirty="0"/>
              <a:t>Fundamentals 70%</a:t>
            </a:r>
          </a:p>
        </p:txBody>
      </p:sp>
      <p:sp>
        <p:nvSpPr>
          <p:cNvPr id="222" name="Shape 222"/>
          <p:cNvSpPr/>
          <p:nvPr/>
        </p:nvSpPr>
        <p:spPr>
          <a:xfrm>
            <a:off x="2462754" y="6328759"/>
            <a:ext cx="5593914"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Game style Fundamentals 30%</a:t>
            </a:r>
          </a:p>
        </p:txBody>
      </p:sp>
      <p:pic>
        <p:nvPicPr>
          <p:cNvPr id="223" name="pasted-image.png"/>
          <p:cNvPicPr>
            <a:picLocks noChangeAspect="1"/>
          </p:cNvPicPr>
          <p:nvPr/>
        </p:nvPicPr>
        <p:blipFill>
          <a:blip r:embed="rId2">
            <a:extLst/>
          </a:blip>
          <a:stretch>
            <a:fillRect/>
          </a:stretch>
        </p:blipFill>
        <p:spPr>
          <a:xfrm>
            <a:off x="4135700" y="2039166"/>
            <a:ext cx="902732" cy="899723"/>
          </a:xfrm>
          <a:prstGeom prst="rect">
            <a:avLst/>
          </a:prstGeom>
          <a:ln w="12700">
            <a:miter lim="400000"/>
          </a:ln>
        </p:spPr>
      </p:pic>
      <p:pic>
        <p:nvPicPr>
          <p:cNvPr id="224" name="pasted-image.png"/>
          <p:cNvPicPr>
            <a:picLocks noChangeAspect="1"/>
          </p:cNvPicPr>
          <p:nvPr/>
        </p:nvPicPr>
        <p:blipFill>
          <a:blip r:embed="rId2">
            <a:extLst/>
          </a:blip>
          <a:stretch>
            <a:fillRect/>
          </a:stretch>
        </p:blipFill>
        <p:spPr>
          <a:xfrm>
            <a:off x="4078418" y="5044738"/>
            <a:ext cx="902732" cy="899723"/>
          </a:xfrm>
          <a:prstGeom prst="rect">
            <a:avLst/>
          </a:prstGeom>
          <a:ln w="12700">
            <a:miter lim="400000"/>
          </a:ln>
        </p:spPr>
      </p:pic>
      <p:pic>
        <p:nvPicPr>
          <p:cNvPr id="225" name="pasted-image.png"/>
          <p:cNvPicPr>
            <a:picLocks noChangeAspect="1"/>
          </p:cNvPicPr>
          <p:nvPr/>
        </p:nvPicPr>
        <p:blipFill>
          <a:blip r:embed="rId3">
            <a:extLst/>
          </a:blip>
          <a:stretch>
            <a:fillRect/>
          </a:stretch>
        </p:blipFill>
        <p:spPr>
          <a:xfrm>
            <a:off x="6907296" y="4934882"/>
            <a:ext cx="1282701" cy="1282701"/>
          </a:xfrm>
          <a:prstGeom prst="rect">
            <a:avLst/>
          </a:prstGeom>
          <a:ln w="12700">
            <a:miter lim="400000"/>
          </a:ln>
        </p:spPr>
      </p:pic>
      <p:pic>
        <p:nvPicPr>
          <p:cNvPr id="226" name="pasted-image.png"/>
          <p:cNvPicPr>
            <a:picLocks noChangeAspect="1"/>
          </p:cNvPicPr>
          <p:nvPr/>
        </p:nvPicPr>
        <p:blipFill>
          <a:blip r:embed="rId3">
            <a:extLst/>
          </a:blip>
          <a:stretch>
            <a:fillRect/>
          </a:stretch>
        </p:blipFill>
        <p:spPr>
          <a:xfrm>
            <a:off x="6907296" y="1847677"/>
            <a:ext cx="1282701" cy="1282701"/>
          </a:xfrm>
          <a:prstGeom prst="rect">
            <a:avLst/>
          </a:prstGeom>
          <a:ln w="12700">
            <a:miter lim="400000"/>
          </a:ln>
        </p:spPr>
      </p:pic>
      <p:pic>
        <p:nvPicPr>
          <p:cNvPr id="227" name="pasted-image.png"/>
          <p:cNvPicPr>
            <a:picLocks noChangeAspect="1"/>
          </p:cNvPicPr>
          <p:nvPr/>
        </p:nvPicPr>
        <p:blipFill>
          <a:blip r:embed="rId2">
            <a:extLst/>
          </a:blip>
          <a:stretch>
            <a:fillRect/>
          </a:stretch>
        </p:blipFill>
        <p:spPr>
          <a:xfrm>
            <a:off x="8719807" y="3541952"/>
            <a:ext cx="902732" cy="899722"/>
          </a:xfrm>
          <a:prstGeom prst="rect">
            <a:avLst/>
          </a:prstGeom>
          <a:ln w="12700">
            <a:miter lim="400000"/>
          </a:ln>
        </p:spPr>
      </p:pic>
      <p:pic>
        <p:nvPicPr>
          <p:cNvPr id="228" name="pasted-image.png"/>
          <p:cNvPicPr>
            <a:picLocks noChangeAspect="1"/>
          </p:cNvPicPr>
          <p:nvPr/>
        </p:nvPicPr>
        <p:blipFill>
          <a:blip r:embed="rId3">
            <a:extLst/>
          </a:blip>
          <a:stretch>
            <a:fillRect/>
          </a:stretch>
        </p:blipFill>
        <p:spPr>
          <a:xfrm>
            <a:off x="9656254" y="3402673"/>
            <a:ext cx="1282701" cy="1282701"/>
          </a:xfrm>
          <a:prstGeom prst="rect">
            <a:avLst/>
          </a:prstGeom>
          <a:ln w="12700">
            <a:miter lim="400000"/>
          </a:ln>
        </p:spPr>
      </p:pic>
      <p:sp>
        <p:nvSpPr>
          <p:cNvPr id="229" name="Shape 229"/>
          <p:cNvSpPr/>
          <p:nvPr/>
        </p:nvSpPr>
        <p:spPr>
          <a:xfrm>
            <a:off x="10826079" y="3356812"/>
            <a:ext cx="1270001" cy="1270001"/>
          </a:xfrm>
          <a:prstGeom prst="rect">
            <a:avLst/>
          </a:prstGeom>
          <a:solidFill>
            <a:srgbClr val="C00000"/>
          </a:solidFill>
          <a:ln w="12700" cap="rnd">
            <a:solidFill>
              <a:schemeClr val="accent4"/>
            </a:solidFill>
            <a:bevel/>
          </a:ln>
          <a:extLst>
            <a:ext uri="{C572A759-6A51-4108-AA02-DFA0A04FC94B}">
              <ma14:wrappingTextBoxFlag xmlns:ma14="http://schemas.microsoft.com/office/mac/drawingml/2011/main" xmlns="" val="1"/>
            </a:ext>
          </a:extLst>
        </p:spPr>
        <p:txBody>
          <a:bodyPr lIns="45719" rIns="45719" anchor="ctr"/>
          <a:lstStyle>
            <a:lvl1pPr algn="ctr">
              <a:defRPr sz="1800"/>
            </a:lvl1pPr>
          </a:lstStyle>
          <a:p>
            <a:r>
              <a:rPr dirty="0">
                <a:solidFill>
                  <a:schemeClr val="bg1"/>
                </a:solidFill>
              </a:rPr>
              <a:t>Game Sense</a:t>
            </a:r>
          </a:p>
        </p:txBody>
      </p:sp>
      <p:sp>
        <p:nvSpPr>
          <p:cNvPr id="230" name="Shape 230"/>
          <p:cNvSpPr/>
          <p:nvPr/>
        </p:nvSpPr>
        <p:spPr>
          <a:xfrm rot="5431230">
            <a:off x="2362762" y="3664200"/>
            <a:ext cx="1588870" cy="660093"/>
          </a:xfrm>
          <a:prstGeom prst="rightArrow">
            <a:avLst>
              <a:gd name="adj1" fmla="val 32000"/>
              <a:gd name="adj2" fmla="val 123134"/>
            </a:avLst>
          </a:prstGeom>
          <a:gradFill>
            <a:gsLst>
              <a:gs pos="0">
                <a:srgbClr val="C7493F"/>
              </a:gs>
              <a:gs pos="78000">
                <a:srgbClr val="B32B18"/>
              </a:gs>
            </a:gsLst>
            <a:lin ang="5400000"/>
          </a:gradFill>
          <a:ln w="12700" cap="rnd">
            <a:solidFill>
              <a:schemeClr val="accent5"/>
            </a:solidFill>
            <a:bevel/>
          </a:ln>
          <a:effectLst>
            <a:outerShdw blurRad="38100" dist="25400" dir="5400000" rotWithShape="0">
              <a:srgbClr val="000000">
                <a:alpha val="35000"/>
              </a:srgbClr>
            </a:outerShdw>
          </a:effectLst>
        </p:spPr>
        <p:txBody>
          <a:bodyPr lIns="45719" rIns="45719" anchor="ctr"/>
          <a:lstStyle/>
          <a:p>
            <a:pPr>
              <a:defRPr sz="1800">
                <a:solidFill>
                  <a:srgbClr val="FFFFFF"/>
                </a:solidFill>
              </a:defRPr>
            </a:pPr>
            <a:endParaRPr/>
          </a:p>
        </p:txBody>
      </p:sp>
      <p:sp>
        <p:nvSpPr>
          <p:cNvPr id="231" name="Shape 231"/>
          <p:cNvSpPr/>
          <p:nvPr/>
        </p:nvSpPr>
        <p:spPr>
          <a:xfrm rot="5431230">
            <a:off x="5311953" y="3664200"/>
            <a:ext cx="1588870" cy="660093"/>
          </a:xfrm>
          <a:prstGeom prst="rightArrow">
            <a:avLst>
              <a:gd name="adj1" fmla="val 32000"/>
              <a:gd name="adj2" fmla="val 123134"/>
            </a:avLst>
          </a:prstGeom>
          <a:gradFill>
            <a:gsLst>
              <a:gs pos="0">
                <a:srgbClr val="C7493F"/>
              </a:gs>
              <a:gs pos="78000">
                <a:srgbClr val="B32B18"/>
              </a:gs>
            </a:gsLst>
            <a:lin ang="5400000"/>
          </a:gradFill>
          <a:ln w="12700" cap="rnd">
            <a:solidFill>
              <a:schemeClr val="accent5"/>
            </a:solidFill>
            <a:bevel/>
          </a:ln>
          <a:effectLst>
            <a:outerShdw blurRad="38100" dist="25400" dir="5400000" rotWithShape="0">
              <a:srgbClr val="000000">
                <a:alpha val="35000"/>
              </a:srgbClr>
            </a:outerShdw>
          </a:effectLst>
        </p:spPr>
        <p:txBody>
          <a:bodyPr lIns="45719" rIns="45719" anchor="ctr"/>
          <a:lstStyle/>
          <a:p>
            <a:pPr>
              <a:defRPr sz="1800">
                <a:solidFill>
                  <a:srgbClr val="FFFFFF"/>
                </a:solidFill>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125B-9E63-48F1-825C-928F2405BD6F}"/>
              </a:ext>
            </a:extLst>
          </p:cNvPr>
          <p:cNvSpPr>
            <a:spLocks noGrp="1"/>
          </p:cNvSpPr>
          <p:nvPr>
            <p:ph type="title"/>
          </p:nvPr>
        </p:nvSpPr>
        <p:spPr>
          <a:xfrm>
            <a:off x="838200" y="104285"/>
            <a:ext cx="10515600" cy="611798"/>
          </a:xfrm>
        </p:spPr>
        <p:txBody>
          <a:bodyPr>
            <a:normAutofit fontScale="90000"/>
          </a:bodyPr>
          <a:lstStyle/>
          <a:p>
            <a:r>
              <a:rPr lang="en-AU" b="1" u="sng" dirty="0">
                <a:solidFill>
                  <a:srgbClr val="FF0000"/>
                </a:solidFill>
              </a:rPr>
              <a:t>PROGRAM:</a:t>
            </a:r>
          </a:p>
        </p:txBody>
      </p:sp>
      <p:sp>
        <p:nvSpPr>
          <p:cNvPr id="4" name="Rectangle 3">
            <a:extLst>
              <a:ext uri="{FF2B5EF4-FFF2-40B4-BE49-F238E27FC236}">
                <a16:creationId xmlns:a16="http://schemas.microsoft.com/office/drawing/2014/main" id="{3A3654D2-964F-4B99-857B-754C3AFCB40F}"/>
              </a:ext>
            </a:extLst>
          </p:cNvPr>
          <p:cNvSpPr/>
          <p:nvPr/>
        </p:nvSpPr>
        <p:spPr>
          <a:xfrm>
            <a:off x="336062" y="716083"/>
            <a:ext cx="11855938" cy="5862374"/>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7 x sessions (Term 3)</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All sessions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are tailored to the age and abilities but primarily focused around fundamental skill development.</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-All drills and activities are designed and filtered down from the Saints Next Generation Academy official curriculum.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1 x session at RSEA Park (Train, Tour, Theory Session)</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Students will have access to tour the inner sanctum at STKFC, players gym, changerooms, theatre &amp; saints admin.</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-Students will also have access to train on the ground.</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Off Field Sessions:</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-Saints will provide industry experts to deliver session throughout the program such as High Performance &amp; Nutrition.</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1 x player appearance (subject to availability)</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-Depending on the players schedule we schedule a player to come visit the students at training.</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1 x Matchday experience:</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-All students and teachers will receive free tickets to a Saints home game where they will the opportunity to observe a Saints player for the match and review their match progress for development purposes. </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3 x Complimentary tickets to any Saints home game</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1 x Matchplay @ RSEA Park (AFL 9s tournament) against other schools. (subject to availability)</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-At the completion of the program your school will be invited to participate the annual NGA Secondary Schools AFL 9s tournament where schools can put into the practice the skills they have learnt over the duration of the program.</a:t>
            </a:r>
          </a:p>
          <a:p>
            <a:r>
              <a:rPr lang="en-US" b="1" u="sng" dirty="0"/>
              <a:t>Note- Current Saints NGA Academy schools are passing on a cost for participation in the program to students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2295547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172</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 Gothic</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SAINTS NGA   DEVELOPMENT PLAN</vt:lpstr>
      <vt:lpstr>SAINTS NGA   DEVELOPMENT FOCUS AREAS TRANSFORMED INTO  INCREMENT LEARNING CHART</vt:lpstr>
      <vt:lpstr>SAINTS NGA   DEVELOPMENT FOCUS AREAS</vt:lpstr>
      <vt:lpstr>PROGRAM:</vt:lpstr>
      <vt:lpstr>FACILITATION: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Jess</dc:creator>
  <cp:lastModifiedBy>Bartlett, Peter J</cp:lastModifiedBy>
  <cp:revision>13</cp:revision>
  <dcterms:created xsi:type="dcterms:W3CDTF">2018-10-07T23:28:22Z</dcterms:created>
  <dcterms:modified xsi:type="dcterms:W3CDTF">2019-05-26T07:52:42Z</dcterms:modified>
</cp:coreProperties>
</file>