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6" r:id="rId4"/>
    <p:sldId id="267" r:id="rId5"/>
    <p:sldId id="268" r:id="rId6"/>
    <p:sldId id="269" r:id="rId7"/>
    <p:sldId id="270" r:id="rId8"/>
    <p:sldId id="258" r:id="rId9"/>
    <p:sldId id="263" r:id="rId10"/>
    <p:sldId id="265" r:id="rId11"/>
    <p:sldId id="264" r:id="rId12"/>
    <p:sldId id="272" r:id="rId13"/>
    <p:sldId id="273"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3" d="100"/>
          <a:sy n="83" d="100"/>
        </p:scale>
        <p:origin x="-1140"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6FBCE-04CA-4D33-952D-1C03849C2EBB}" type="datetimeFigureOut">
              <a:rPr lang="en-AU" smtClean="0"/>
              <a:pPr/>
              <a:t>18/02/2026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EE0B4B-0DA9-4EF5-9650-A814AFB2B228}"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AEE0B4B-0DA9-4EF5-9650-A814AFB2B228}" type="slidenum">
              <a:rPr lang="en-AU" smtClean="0"/>
              <a:pPr/>
              <a:t>14</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AE3260F-43B7-4EA2-8E93-DECF2F9564A0}" type="datetimeFigureOut">
              <a:rPr lang="en-AU" smtClean="0"/>
              <a:pPr/>
              <a:t>18/02/2026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78C97D-4BA7-4735-B912-6C09D98AED67}"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AE3260F-43B7-4EA2-8E93-DECF2F9564A0}" type="datetimeFigureOut">
              <a:rPr lang="en-AU" smtClean="0"/>
              <a:pPr/>
              <a:t>18/02/2026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78C97D-4BA7-4735-B912-6C09D98AED67}"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AE3260F-43B7-4EA2-8E93-DECF2F9564A0}" type="datetimeFigureOut">
              <a:rPr lang="en-AU" smtClean="0"/>
              <a:pPr/>
              <a:t>18/02/2026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78C97D-4BA7-4735-B912-6C09D98AED67}"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AE3260F-43B7-4EA2-8E93-DECF2F9564A0}" type="datetimeFigureOut">
              <a:rPr lang="en-AU" smtClean="0"/>
              <a:pPr/>
              <a:t>18/02/2026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78C97D-4BA7-4735-B912-6C09D98AED67}"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E3260F-43B7-4EA2-8E93-DECF2F9564A0}" type="datetimeFigureOut">
              <a:rPr lang="en-AU" smtClean="0"/>
              <a:pPr/>
              <a:t>18/02/2026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78C97D-4BA7-4735-B912-6C09D98AED67}"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AE3260F-43B7-4EA2-8E93-DECF2F9564A0}" type="datetimeFigureOut">
              <a:rPr lang="en-AU" smtClean="0"/>
              <a:pPr/>
              <a:t>18/02/2026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078C97D-4BA7-4735-B912-6C09D98AED67}"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BAE3260F-43B7-4EA2-8E93-DECF2F9564A0}" type="datetimeFigureOut">
              <a:rPr lang="en-AU" smtClean="0"/>
              <a:pPr/>
              <a:t>18/02/2026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078C97D-4BA7-4735-B912-6C09D98AED67}"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AE3260F-43B7-4EA2-8E93-DECF2F9564A0}" type="datetimeFigureOut">
              <a:rPr lang="en-AU" smtClean="0"/>
              <a:pPr/>
              <a:t>18/02/2026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078C97D-4BA7-4735-B912-6C09D98AED67}"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3260F-43B7-4EA2-8E93-DECF2F9564A0}" type="datetimeFigureOut">
              <a:rPr lang="en-AU" smtClean="0"/>
              <a:pPr/>
              <a:t>18/02/2026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078C97D-4BA7-4735-B912-6C09D98AED67}"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E3260F-43B7-4EA2-8E93-DECF2F9564A0}" type="datetimeFigureOut">
              <a:rPr lang="en-AU" smtClean="0"/>
              <a:pPr/>
              <a:t>18/02/2026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078C97D-4BA7-4735-B912-6C09D98AED67}"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E3260F-43B7-4EA2-8E93-DECF2F9564A0}" type="datetimeFigureOut">
              <a:rPr lang="en-AU" smtClean="0"/>
              <a:pPr/>
              <a:t>18/02/2026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078C97D-4BA7-4735-B912-6C09D98AED67}"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3260F-43B7-4EA2-8E93-DECF2F9564A0}" type="datetimeFigureOut">
              <a:rPr lang="en-AU" smtClean="0"/>
              <a:pPr/>
              <a:t>18/02/2026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8C97D-4BA7-4735-B912-6C09D98AED67}"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0977ppt adj.JPG"/>
          <p:cNvPicPr>
            <a:picLocks noChangeAspect="1"/>
          </p:cNvPicPr>
          <p:nvPr/>
        </p:nvPicPr>
        <p:blipFill>
          <a:blip r:embed="rId2" cstate="print"/>
          <a:stretch>
            <a:fillRect/>
          </a:stretch>
        </p:blipFill>
        <p:spPr>
          <a:xfrm>
            <a:off x="-107504" y="381000"/>
            <a:ext cx="9144000" cy="6096000"/>
          </a:xfrm>
          <a:prstGeom prst="rect">
            <a:avLst/>
          </a:prstGeom>
        </p:spPr>
      </p:pic>
      <p:sp>
        <p:nvSpPr>
          <p:cNvPr id="7" name="TextBox 6"/>
          <p:cNvSpPr txBox="1"/>
          <p:nvPr/>
        </p:nvSpPr>
        <p:spPr>
          <a:xfrm>
            <a:off x="539552" y="260648"/>
            <a:ext cx="8064896" cy="553998"/>
          </a:xfrm>
          <a:prstGeom prst="rect">
            <a:avLst/>
          </a:prstGeom>
          <a:noFill/>
        </p:spPr>
        <p:txBody>
          <a:bodyPr wrap="square" rtlCol="0">
            <a:spAutoFit/>
          </a:bodyPr>
          <a:lstStyle/>
          <a:p>
            <a:r>
              <a:rPr lang="en-AU" sz="3000" dirty="0">
                <a:solidFill>
                  <a:srgbClr val="FFC000"/>
                </a:solidFill>
              </a:rPr>
              <a:t>Our last Total Lunar Eclipse on 8</a:t>
            </a:r>
            <a:r>
              <a:rPr lang="en-AU" sz="3000" baseline="30000" dirty="0">
                <a:solidFill>
                  <a:srgbClr val="FFC000"/>
                </a:solidFill>
              </a:rPr>
              <a:t>th</a:t>
            </a:r>
            <a:r>
              <a:rPr lang="en-AU" sz="3000" dirty="0">
                <a:solidFill>
                  <a:srgbClr val="FFC000"/>
                </a:solidFill>
              </a:rPr>
              <a:t> September 2025</a:t>
            </a:r>
          </a:p>
        </p:txBody>
      </p:sp>
      <p:sp>
        <p:nvSpPr>
          <p:cNvPr id="4" name="TextBox 3"/>
          <p:cNvSpPr txBox="1"/>
          <p:nvPr/>
        </p:nvSpPr>
        <p:spPr>
          <a:xfrm>
            <a:off x="4283968" y="6505599"/>
            <a:ext cx="4824536" cy="307777"/>
          </a:xfrm>
          <a:prstGeom prst="rect">
            <a:avLst/>
          </a:prstGeom>
          <a:noFill/>
        </p:spPr>
        <p:txBody>
          <a:bodyPr wrap="square" rtlCol="0">
            <a:spAutoFit/>
          </a:bodyPr>
          <a:lstStyle/>
          <a:p>
            <a:r>
              <a:rPr lang="en-AU" sz="1400" dirty="0">
                <a:solidFill>
                  <a:srgbClr val="FFC000"/>
                </a:solidFill>
              </a:rPr>
              <a:t>All eclipse images from 8</a:t>
            </a:r>
            <a:r>
              <a:rPr lang="en-AU" sz="1400" baseline="30000" dirty="0">
                <a:solidFill>
                  <a:srgbClr val="FFC000"/>
                </a:solidFill>
              </a:rPr>
              <a:t>th</a:t>
            </a:r>
            <a:r>
              <a:rPr lang="en-AU" sz="1400" dirty="0">
                <a:solidFill>
                  <a:srgbClr val="FFC000"/>
                </a:solidFill>
              </a:rPr>
              <a:t> Sep 2025 eclipse.     Peter Anderson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045 19hrs 30m UT Anderson Bris AU sharp 2.JPG"/>
          <p:cNvPicPr>
            <a:picLocks noChangeAspect="1"/>
          </p:cNvPicPr>
          <p:nvPr/>
        </p:nvPicPr>
        <p:blipFill>
          <a:blip r:embed="rId2" cstate="print"/>
          <a:stretch>
            <a:fillRect/>
          </a:stretch>
        </p:blipFill>
        <p:spPr>
          <a:xfrm rot="14213683">
            <a:off x="-1738966" y="-267975"/>
            <a:ext cx="12018931" cy="80126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5-09-07-1930 James Dawson UK  (2).png"/>
          <p:cNvPicPr>
            <a:picLocks noChangeAspect="1"/>
          </p:cNvPicPr>
          <p:nvPr/>
        </p:nvPicPr>
        <p:blipFill>
          <a:blip r:embed="rId2" cstate="print"/>
          <a:stretch>
            <a:fillRect/>
          </a:stretch>
        </p:blipFill>
        <p:spPr>
          <a:xfrm>
            <a:off x="467544" y="-301950"/>
            <a:ext cx="8302942" cy="75473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047ppt adj 3.JPG"/>
          <p:cNvPicPr>
            <a:picLocks noChangeAspect="1"/>
          </p:cNvPicPr>
          <p:nvPr/>
        </p:nvPicPr>
        <p:blipFill>
          <a:blip r:embed="rId2" cstate="print"/>
          <a:stretch>
            <a:fillRect/>
          </a:stretch>
        </p:blipFill>
        <p:spPr>
          <a:xfrm rot="15128795">
            <a:off x="-473332" y="-165290"/>
            <a:ext cx="10909280" cy="7272853"/>
          </a:xfrm>
          <a:prstGeom prst="rect">
            <a:avLst/>
          </a:prstGeom>
        </p:spPr>
      </p:pic>
    </p:spTree>
  </p:cSld>
  <p:clrMapOvr>
    <a:masterClrMapping/>
  </p:clrMapOvr>
  <p:transition advTm="4765"/>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un Ecl 7Sep25 19h 39m Mike Foulkes Bedfordshire adj.JPG"/>
          <p:cNvPicPr>
            <a:picLocks noChangeAspect="1"/>
          </p:cNvPicPr>
          <p:nvPr/>
        </p:nvPicPr>
        <p:blipFill>
          <a:blip r:embed="rId2" cstate="print"/>
          <a:stretch>
            <a:fillRect/>
          </a:stretch>
        </p:blipFill>
        <p:spPr>
          <a:xfrm rot="1745910">
            <a:off x="1392220" y="-93339"/>
            <a:ext cx="7212460" cy="7155381"/>
          </a:xfrm>
          <a:prstGeom prst="rect">
            <a:avLst/>
          </a:prstGeom>
        </p:spPr>
      </p:pic>
    </p:spTree>
  </p:cSld>
  <p:clrMapOvr>
    <a:masterClrMapping/>
  </p:clrMapOvr>
  <p:transition advTm="435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allax-Illustration-with-Pleiades.jpg"/>
          <p:cNvPicPr>
            <a:picLocks noChangeAspect="1"/>
          </p:cNvPicPr>
          <p:nvPr/>
        </p:nvPicPr>
        <p:blipFill>
          <a:blip r:embed="rId3" cstate="print"/>
          <a:stretch>
            <a:fillRect/>
          </a:stretch>
        </p:blipFill>
        <p:spPr>
          <a:xfrm>
            <a:off x="899592" y="1533280"/>
            <a:ext cx="7388426" cy="5064072"/>
          </a:xfrm>
          <a:prstGeom prst="rect">
            <a:avLst/>
          </a:prstGeom>
        </p:spPr>
      </p:pic>
      <p:sp>
        <p:nvSpPr>
          <p:cNvPr id="3" name="TextBox 2"/>
          <p:cNvSpPr txBox="1"/>
          <p:nvPr/>
        </p:nvSpPr>
        <p:spPr>
          <a:xfrm>
            <a:off x="467544" y="201414"/>
            <a:ext cx="8208912" cy="1323439"/>
          </a:xfrm>
          <a:prstGeom prst="rect">
            <a:avLst/>
          </a:prstGeom>
          <a:noFill/>
        </p:spPr>
        <p:txBody>
          <a:bodyPr wrap="square" rtlCol="0">
            <a:spAutoFit/>
          </a:bodyPr>
          <a:lstStyle/>
          <a:p>
            <a:r>
              <a:rPr lang="en-AU" sz="2000" dirty="0">
                <a:solidFill>
                  <a:srgbClr val="FFC000"/>
                </a:solidFill>
              </a:rPr>
              <a:t>Parallax effects can have many practical uses.  In astronomy, the width of the orbit of the Earth as it travels around the Sun is used in determining the distances of the nearer stars. (The below diagram is grossly exaggerated for demonstration purposes.)</a:t>
            </a:r>
          </a:p>
        </p:txBody>
      </p:sp>
      <p:sp>
        <p:nvSpPr>
          <p:cNvPr id="4" name="TextBox 3"/>
          <p:cNvSpPr txBox="1"/>
          <p:nvPr/>
        </p:nvSpPr>
        <p:spPr>
          <a:xfrm>
            <a:off x="8532440" y="6444044"/>
            <a:ext cx="720080" cy="369332"/>
          </a:xfrm>
          <a:prstGeom prst="rect">
            <a:avLst/>
          </a:prstGeom>
          <a:noFill/>
        </p:spPr>
        <p:txBody>
          <a:bodyPr wrap="square" rtlCol="0">
            <a:spAutoFit/>
          </a:bodyPr>
          <a:lstStyle/>
          <a:p>
            <a:r>
              <a:rPr lang="en-AU" dirty="0">
                <a:solidFill>
                  <a:srgbClr val="FFC000"/>
                </a:solidFill>
              </a:rPr>
              <a:t>END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tal Lunar Eclipse 3rd March 2026.gif"/>
          <p:cNvPicPr>
            <a:picLocks noChangeAspect="1"/>
          </p:cNvPicPr>
          <p:nvPr/>
        </p:nvPicPr>
        <p:blipFill>
          <a:blip r:embed="rId2" cstate="print"/>
          <a:stretch>
            <a:fillRect/>
          </a:stretch>
        </p:blipFill>
        <p:spPr>
          <a:xfrm>
            <a:off x="3929856" y="0"/>
            <a:ext cx="5250656" cy="6858000"/>
          </a:xfrm>
          <a:prstGeom prst="rect">
            <a:avLst/>
          </a:prstGeom>
        </p:spPr>
      </p:pic>
      <p:sp>
        <p:nvSpPr>
          <p:cNvPr id="3" name="TextBox 2"/>
          <p:cNvSpPr txBox="1"/>
          <p:nvPr/>
        </p:nvSpPr>
        <p:spPr>
          <a:xfrm>
            <a:off x="251520" y="404664"/>
            <a:ext cx="4032448" cy="830997"/>
          </a:xfrm>
          <a:prstGeom prst="rect">
            <a:avLst/>
          </a:prstGeom>
          <a:noFill/>
        </p:spPr>
        <p:txBody>
          <a:bodyPr wrap="square" rtlCol="0">
            <a:spAutoFit/>
          </a:bodyPr>
          <a:lstStyle/>
          <a:p>
            <a:r>
              <a:rPr lang="en-AU" sz="2400" dirty="0">
                <a:solidFill>
                  <a:srgbClr val="FFC000"/>
                </a:solidFill>
              </a:rPr>
              <a:t>The Next Total Lunar Eclipse  </a:t>
            </a:r>
          </a:p>
          <a:p>
            <a:r>
              <a:rPr lang="en-AU" sz="2400" dirty="0">
                <a:solidFill>
                  <a:srgbClr val="FFC000"/>
                </a:solidFill>
              </a:rPr>
              <a:t>3</a:t>
            </a:r>
            <a:r>
              <a:rPr lang="en-AU" sz="2400" baseline="30000" dirty="0">
                <a:solidFill>
                  <a:srgbClr val="FFC000"/>
                </a:solidFill>
              </a:rPr>
              <a:t>rd</a:t>
            </a:r>
            <a:r>
              <a:rPr lang="en-AU" sz="2400" dirty="0">
                <a:solidFill>
                  <a:srgbClr val="FFC000"/>
                </a:solidFill>
              </a:rPr>
              <a:t> March 2026</a:t>
            </a:r>
          </a:p>
        </p:txBody>
      </p:sp>
      <p:sp>
        <p:nvSpPr>
          <p:cNvPr id="4" name="TextBox 3"/>
          <p:cNvSpPr txBox="1"/>
          <p:nvPr/>
        </p:nvSpPr>
        <p:spPr>
          <a:xfrm>
            <a:off x="251520" y="1700808"/>
            <a:ext cx="3744416" cy="2585323"/>
          </a:xfrm>
          <a:prstGeom prst="rect">
            <a:avLst/>
          </a:prstGeom>
          <a:noFill/>
        </p:spPr>
        <p:txBody>
          <a:bodyPr wrap="square" rtlCol="0">
            <a:spAutoFit/>
          </a:bodyPr>
          <a:lstStyle/>
          <a:p>
            <a:r>
              <a:rPr lang="en-AU" dirty="0"/>
              <a:t>Moon Enters total shadow  7.50pm</a:t>
            </a:r>
          </a:p>
          <a:p>
            <a:endParaRPr lang="en-AU" dirty="0"/>
          </a:p>
          <a:p>
            <a:r>
              <a:rPr lang="en-AU" dirty="0"/>
              <a:t>Eclipse becomes total 9.04pm</a:t>
            </a:r>
          </a:p>
          <a:p>
            <a:endParaRPr lang="en-AU" dirty="0"/>
          </a:p>
          <a:p>
            <a:r>
              <a:rPr lang="en-AU" dirty="0"/>
              <a:t>Total Eclipse ends  10.03pm</a:t>
            </a:r>
          </a:p>
          <a:p>
            <a:endParaRPr lang="en-AU" dirty="0"/>
          </a:p>
          <a:p>
            <a:r>
              <a:rPr lang="en-AU" dirty="0"/>
              <a:t>Moon leaves total shadow 11.17pm</a:t>
            </a:r>
          </a:p>
          <a:p>
            <a:endParaRPr lang="en-AU" dirty="0"/>
          </a:p>
          <a:p>
            <a:r>
              <a:rPr lang="en-AU" dirty="0">
                <a:solidFill>
                  <a:srgbClr val="FFC000"/>
                </a:solidFill>
              </a:rPr>
              <a:t>Eastern Australian (Qld) Time not DST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424936" cy="1754326"/>
          </a:xfrm>
          <a:prstGeom prst="rect">
            <a:avLst/>
          </a:prstGeom>
          <a:noFill/>
        </p:spPr>
        <p:txBody>
          <a:bodyPr wrap="square" rtlCol="0">
            <a:spAutoFit/>
          </a:bodyPr>
          <a:lstStyle/>
          <a:p>
            <a:r>
              <a:rPr lang="en-AU" dirty="0">
                <a:solidFill>
                  <a:srgbClr val="FFC000"/>
                </a:solidFill>
              </a:rPr>
              <a:t>In the early partial (penumbral) stage, the eastern side of the Moon will be increasingly shaded. However after 7.50pm when the Moon begins entering the total shadow the direct shadow of the earth will be visible as the Moon moves into it.</a:t>
            </a:r>
          </a:p>
          <a:p>
            <a:endParaRPr lang="en-AU" dirty="0">
              <a:solidFill>
                <a:srgbClr val="FFC000"/>
              </a:solidFill>
            </a:endParaRPr>
          </a:p>
          <a:p>
            <a:r>
              <a:rPr lang="en-AU" dirty="0">
                <a:solidFill>
                  <a:srgbClr val="FFC000"/>
                </a:solidFill>
              </a:rPr>
              <a:t>The Earth is nearly four times the diameter of the Moon and this shadow is reduced to three times the diameter at the lunar distance. Its curving nature will be very plain.</a:t>
            </a:r>
          </a:p>
        </p:txBody>
      </p:sp>
      <p:pic>
        <p:nvPicPr>
          <p:cNvPr id="3" name="Picture 2" descr="lunar_eclipse_diagram4.jpg"/>
          <p:cNvPicPr>
            <a:picLocks noChangeAspect="1"/>
          </p:cNvPicPr>
          <p:nvPr/>
        </p:nvPicPr>
        <p:blipFill>
          <a:blip r:embed="rId2" cstate="print"/>
          <a:stretch>
            <a:fillRect/>
          </a:stretch>
        </p:blipFill>
        <p:spPr>
          <a:xfrm>
            <a:off x="539552" y="2492896"/>
            <a:ext cx="7524328" cy="35765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911pptadj.JPG"/>
          <p:cNvPicPr>
            <a:picLocks noChangeAspect="1"/>
          </p:cNvPicPr>
          <p:nvPr/>
        </p:nvPicPr>
        <p:blipFill>
          <a:blip r:embed="rId2" cstate="print"/>
          <a:stretch>
            <a:fillRect/>
          </a:stretch>
        </p:blipFill>
        <p:spPr>
          <a:xfrm>
            <a:off x="-252536" y="861392"/>
            <a:ext cx="9144000" cy="6096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0977ppt adj.JPG"/>
          <p:cNvPicPr>
            <a:picLocks noChangeAspect="1"/>
          </p:cNvPicPr>
          <p:nvPr/>
        </p:nvPicPr>
        <p:blipFill>
          <a:blip r:embed="rId2" cstate="print"/>
          <a:stretch>
            <a:fillRect/>
          </a:stretch>
        </p:blipFill>
        <p:spPr>
          <a:xfrm>
            <a:off x="-36512" y="717374"/>
            <a:ext cx="9144001" cy="6096002"/>
          </a:xfrm>
          <a:prstGeom prst="rect">
            <a:avLst/>
          </a:prstGeom>
        </p:spPr>
      </p:pic>
      <p:sp>
        <p:nvSpPr>
          <p:cNvPr id="6" name="TextBox 5"/>
          <p:cNvSpPr txBox="1"/>
          <p:nvPr/>
        </p:nvSpPr>
        <p:spPr>
          <a:xfrm>
            <a:off x="323528" y="260648"/>
            <a:ext cx="7920880" cy="1477328"/>
          </a:xfrm>
          <a:prstGeom prst="rect">
            <a:avLst/>
          </a:prstGeom>
          <a:noFill/>
        </p:spPr>
        <p:txBody>
          <a:bodyPr wrap="square" rtlCol="0">
            <a:spAutoFit/>
          </a:bodyPr>
          <a:lstStyle/>
          <a:p>
            <a:r>
              <a:rPr lang="en-AU" dirty="0">
                <a:solidFill>
                  <a:srgbClr val="FFC000"/>
                </a:solidFill>
              </a:rPr>
              <a:t>When the Moon is fully within the shadow, namely fully eclipsed, it will still be faintly illuminated by the light being bent or refracted through the sunrise/sunset regions of Earth’s atmosphere. It is like a double sunset effect – golden to coppery colour and fainter towards the centre of the shadow:</a:t>
            </a:r>
          </a:p>
          <a:p>
            <a:endParaRPr lang="en-A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7992888" cy="369332"/>
          </a:xfrm>
          <a:prstGeom prst="rect">
            <a:avLst/>
          </a:prstGeom>
          <a:noFill/>
        </p:spPr>
        <p:txBody>
          <a:bodyPr wrap="square" rtlCol="0">
            <a:spAutoFit/>
          </a:bodyPr>
          <a:lstStyle/>
          <a:p>
            <a:r>
              <a:rPr lang="en-AU" dirty="0">
                <a:solidFill>
                  <a:srgbClr val="FFC000"/>
                </a:solidFill>
              </a:rPr>
              <a:t>Then the reverse occurs as the moon leaves the shadow:</a:t>
            </a:r>
          </a:p>
        </p:txBody>
      </p:sp>
      <p:pic>
        <p:nvPicPr>
          <p:cNvPr id="4" name="Picture 3" descr="IMG_0995ppt.JPG"/>
          <p:cNvPicPr>
            <a:picLocks noChangeAspect="1"/>
          </p:cNvPicPr>
          <p:nvPr/>
        </p:nvPicPr>
        <p:blipFill>
          <a:blip r:embed="rId2" cstate="print"/>
          <a:stretch>
            <a:fillRect/>
          </a:stretch>
        </p:blipFill>
        <p:spPr>
          <a:xfrm>
            <a:off x="-324544" y="861392"/>
            <a:ext cx="9144000" cy="6096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023ppt.JPG"/>
          <p:cNvPicPr>
            <a:picLocks noChangeAspect="1"/>
          </p:cNvPicPr>
          <p:nvPr/>
        </p:nvPicPr>
        <p:blipFill>
          <a:blip r:embed="rId2" cstate="print"/>
          <a:stretch>
            <a:fillRect/>
          </a:stretch>
        </p:blipFill>
        <p:spPr>
          <a:xfrm>
            <a:off x="-324544" y="789384"/>
            <a:ext cx="9144000" cy="6096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3312368" cy="461665"/>
          </a:xfrm>
          <a:prstGeom prst="rect">
            <a:avLst/>
          </a:prstGeom>
          <a:noFill/>
        </p:spPr>
        <p:txBody>
          <a:bodyPr wrap="square" rtlCol="0">
            <a:spAutoFit/>
          </a:bodyPr>
          <a:lstStyle/>
          <a:p>
            <a:r>
              <a:rPr lang="en-AU" sz="2400" dirty="0">
                <a:solidFill>
                  <a:srgbClr val="FFC000"/>
                </a:solidFill>
              </a:rPr>
              <a:t>Parallax Demonstrated</a:t>
            </a:r>
          </a:p>
        </p:txBody>
      </p:sp>
      <p:pic>
        <p:nvPicPr>
          <p:cNvPr id="3" name="Picture 2" descr="parallax-demonstration-trevor-clifford-photography.jpg"/>
          <p:cNvPicPr>
            <a:picLocks noChangeAspect="1"/>
          </p:cNvPicPr>
          <p:nvPr/>
        </p:nvPicPr>
        <p:blipFill>
          <a:blip r:embed="rId2" cstate="print"/>
          <a:stretch>
            <a:fillRect/>
          </a:stretch>
        </p:blipFill>
        <p:spPr>
          <a:xfrm>
            <a:off x="1326230" y="1268759"/>
            <a:ext cx="6126090" cy="4077253"/>
          </a:xfrm>
          <a:prstGeom prst="rect">
            <a:avLst/>
          </a:prstGeom>
        </p:spPr>
      </p:pic>
      <p:sp>
        <p:nvSpPr>
          <p:cNvPr id="4" name="TextBox 3"/>
          <p:cNvSpPr txBox="1"/>
          <p:nvPr/>
        </p:nvSpPr>
        <p:spPr>
          <a:xfrm>
            <a:off x="683568" y="5517232"/>
            <a:ext cx="7488832" cy="923330"/>
          </a:xfrm>
          <a:prstGeom prst="rect">
            <a:avLst/>
          </a:prstGeom>
          <a:noFill/>
        </p:spPr>
        <p:txBody>
          <a:bodyPr wrap="square" rtlCol="0">
            <a:spAutoFit/>
          </a:bodyPr>
          <a:lstStyle/>
          <a:p>
            <a:r>
              <a:rPr lang="en-AU" dirty="0">
                <a:solidFill>
                  <a:srgbClr val="FFC000"/>
                </a:solidFill>
              </a:rPr>
              <a:t>Holding your extended finger stationary and then blinking from one eye to the other will cause the background to appear to shift. This parallax effect enables us to judge the distance when we reach out to grasp an object.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stern Hemisphere text.jpg"/>
          <p:cNvPicPr>
            <a:picLocks noChangeAspect="1"/>
          </p:cNvPicPr>
          <p:nvPr/>
        </p:nvPicPr>
        <p:blipFill>
          <a:blip r:embed="rId2" cstate="print"/>
          <a:stretch>
            <a:fillRect/>
          </a:stretch>
        </p:blipFill>
        <p:spPr>
          <a:xfrm>
            <a:off x="1461070" y="1800202"/>
            <a:ext cx="6279282" cy="5445222"/>
          </a:xfrm>
          <a:prstGeom prst="rect">
            <a:avLst/>
          </a:prstGeom>
        </p:spPr>
      </p:pic>
      <p:sp>
        <p:nvSpPr>
          <p:cNvPr id="4" name="TextBox 3"/>
          <p:cNvSpPr txBox="1"/>
          <p:nvPr/>
        </p:nvSpPr>
        <p:spPr>
          <a:xfrm>
            <a:off x="107504" y="6453336"/>
            <a:ext cx="1944216" cy="307777"/>
          </a:xfrm>
          <a:prstGeom prst="rect">
            <a:avLst/>
          </a:prstGeom>
          <a:noFill/>
        </p:spPr>
        <p:txBody>
          <a:bodyPr wrap="square" rtlCol="0">
            <a:spAutoFit/>
          </a:bodyPr>
          <a:lstStyle/>
          <a:p>
            <a:r>
              <a:rPr lang="en-AU" sz="1400" dirty="0">
                <a:solidFill>
                  <a:srgbClr val="FFC000"/>
                </a:solidFill>
              </a:rPr>
              <a:t>Google Earth image</a:t>
            </a:r>
          </a:p>
        </p:txBody>
      </p:sp>
      <p:sp>
        <p:nvSpPr>
          <p:cNvPr id="6" name="Rectangle 5"/>
          <p:cNvSpPr/>
          <p:nvPr/>
        </p:nvSpPr>
        <p:spPr>
          <a:xfrm>
            <a:off x="251520" y="116632"/>
            <a:ext cx="8712968" cy="1938992"/>
          </a:xfrm>
          <a:prstGeom prst="rect">
            <a:avLst/>
          </a:prstGeom>
        </p:spPr>
        <p:txBody>
          <a:bodyPr wrap="square">
            <a:spAutoFit/>
          </a:bodyPr>
          <a:lstStyle/>
          <a:p>
            <a:r>
              <a:rPr lang="en-AU" sz="2000" dirty="0">
                <a:solidFill>
                  <a:srgbClr val="FFC000"/>
                </a:solidFill>
              </a:rPr>
              <a:t>Parallax is demonstrated on the features of the Moon  viewed from a slightly different angle by observers in England and Australia when imaged at exactly the same time during the last eclipse. The Moon had just risen in England and was setting here in Brisbane.</a:t>
            </a:r>
          </a:p>
          <a:p>
            <a:r>
              <a:rPr lang="en-AU" sz="2000" dirty="0">
                <a:solidFill>
                  <a:srgbClr val="FFC000"/>
                </a:solidFill>
              </a:rPr>
              <a:t>Please toggle back and forth between slides 10 and 11, and 12 and 13 to appreciate the change in viewpoint. (Two sets of images taken ten minutes apart.)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377</Words>
  <Application>Microsoft Office PowerPoint</Application>
  <PresentationFormat>On-screen Show (4:3)</PresentationFormat>
  <Paragraphs>26</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HOLLAND, Leanne (lholl106)</cp:lastModifiedBy>
  <cp:revision>15</cp:revision>
  <dcterms:created xsi:type="dcterms:W3CDTF">2025-10-04T05:06:20Z</dcterms:created>
  <dcterms:modified xsi:type="dcterms:W3CDTF">2026-02-17T22:29:55Z</dcterms:modified>
</cp:coreProperties>
</file>