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ppt/tags/tag3.xml" ContentType="application/vnd.openxmlformats-officedocument.presentationml.tags+xml"/>
  <Override PartName="/ppt/notesSlides/notesSlide8.xml" ContentType="application/vnd.openxmlformats-officedocument.presentationml.notesSlide+xml"/>
  <Override PartName="/ppt/tags/tag4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352" r:id="rId3"/>
    <p:sldId id="257" r:id="rId4"/>
    <p:sldId id="267" r:id="rId5"/>
    <p:sldId id="342" r:id="rId6"/>
    <p:sldId id="347" r:id="rId7"/>
    <p:sldId id="348" r:id="rId8"/>
    <p:sldId id="349" r:id="rId9"/>
    <p:sldId id="350" r:id="rId10"/>
    <p:sldId id="351" r:id="rId11"/>
    <p:sldId id="353" r:id="rId12"/>
    <p:sldId id="341" r:id="rId13"/>
    <p:sldId id="354" r:id="rId14"/>
    <p:sldId id="262" r:id="rId15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F50B800-CE27-4C12-BE06-F1B96BA9088C}">
          <p14:sldIdLst>
            <p14:sldId id="256"/>
            <p14:sldId id="352"/>
            <p14:sldId id="257"/>
            <p14:sldId id="267"/>
            <p14:sldId id="342"/>
            <p14:sldId id="347"/>
            <p14:sldId id="348"/>
            <p14:sldId id="349"/>
            <p14:sldId id="350"/>
            <p14:sldId id="351"/>
            <p14:sldId id="353"/>
          </p14:sldIdLst>
        </p14:section>
        <p14:section name="Untitled Section" id="{07932E4C-6783-41F1-AE38-527505F81E44}">
          <p14:sldIdLst>
            <p14:sldId id="341"/>
            <p14:sldId id="354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87" autoAdjust="0"/>
    <p:restoredTop sz="87627" autoAdjust="0"/>
  </p:normalViewPr>
  <p:slideViewPr>
    <p:cSldViewPr>
      <p:cViewPr varScale="1">
        <p:scale>
          <a:sx n="73" d="100"/>
          <a:sy n="73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444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082" y="0"/>
            <a:ext cx="2950529" cy="497444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5DF7FA30-A640-436C-AE9C-30C2E7D4CE94}" type="datetimeFigureOut">
              <a:rPr lang="en-AU" smtClean="0"/>
              <a:t>24/02/2021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305"/>
            <a:ext cx="2950529" cy="497444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082" y="9440305"/>
            <a:ext cx="2950529" cy="497444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C840586F-4854-4523-8E77-B1CADE3B38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8886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F6077A67-1E77-4787-94C0-9F6C5F65566B}" type="datetimeFigureOut">
              <a:rPr lang="en-AU" smtClean="0"/>
              <a:pPr/>
              <a:t>24/02/2021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A6A5097D-DBF9-4461-BF52-DD26202A4806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322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5097D-DBF9-4461-BF52-DD26202A4806}" type="slidenum">
              <a:rPr lang="en-AU" smtClean="0"/>
              <a:pPr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461918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5097D-DBF9-4461-BF52-DD26202A4806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58002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5097D-DBF9-4461-BF52-DD26202A4806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67407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5097D-DBF9-4461-BF52-DD26202A4806}" type="slidenum">
              <a:rPr lang="en-AU" smtClean="0"/>
              <a:pPr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10930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5097D-DBF9-4461-BF52-DD26202A4806}" type="slidenum">
              <a:rPr lang="en-AU" smtClean="0"/>
              <a:pPr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8655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5097D-DBF9-4461-BF52-DD26202A4806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03352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sz="2000" dirty="0" smtClean="0"/>
              <a:t>Good evening ladies and gentlemen</a:t>
            </a:r>
          </a:p>
          <a:p>
            <a:r>
              <a:rPr lang="en-AU" sz="2000" dirty="0" smtClean="0"/>
              <a:t>Thanks for coming along</a:t>
            </a:r>
            <a:r>
              <a:rPr lang="en-AU" sz="2000" baseline="0" dirty="0" smtClean="0"/>
              <a:t> to the Information Evening for students going into Year 11 in 2011</a:t>
            </a:r>
          </a:p>
          <a:p>
            <a:r>
              <a:rPr lang="en-AU" sz="2000" baseline="0" dirty="0" smtClean="0"/>
              <a:t>My name is Daniel Crosbie and I’m the Sub-school Leader for Years 9 &amp; 10</a:t>
            </a:r>
          </a:p>
          <a:p>
            <a:r>
              <a:rPr lang="en-AU" sz="2000" baseline="0" dirty="0" smtClean="0"/>
              <a:t>This evening will run for about an hour, and in this time our speakers will talk about:</a:t>
            </a:r>
          </a:p>
          <a:p>
            <a:r>
              <a:rPr lang="en-AU" sz="2000" baseline="0" dirty="0" smtClean="0"/>
              <a:t>*the school, its focus and the importance of academic achievement</a:t>
            </a:r>
          </a:p>
          <a:p>
            <a:r>
              <a:rPr lang="en-AU" sz="2000" baseline="0" dirty="0" smtClean="0"/>
              <a:t>*the VCE and the VCAL, their structure and their suitability for your student</a:t>
            </a:r>
          </a:p>
          <a:p>
            <a:r>
              <a:rPr lang="en-AU" sz="2000" baseline="0" dirty="0" smtClean="0"/>
              <a:t>*the learning experiences of current VCAL students</a:t>
            </a:r>
          </a:p>
          <a:p>
            <a:r>
              <a:rPr lang="en-AU" sz="2000" baseline="0" dirty="0" smtClean="0"/>
              <a:t>*the course counselling process and the next steps to take in preparing your student for 2011</a:t>
            </a:r>
          </a:p>
          <a:p>
            <a:r>
              <a:rPr lang="en-AU" sz="2000" baseline="0" dirty="0" smtClean="0"/>
              <a:t>After our speakers, you are invited to ask questions to our speakers.</a:t>
            </a:r>
          </a:p>
          <a:p>
            <a:r>
              <a:rPr lang="en-AU" sz="2000" baseline="0" dirty="0" smtClean="0"/>
              <a:t>Additionally a number of staff have made themselves available for your questions, should you prefer to ask them personally.</a:t>
            </a:r>
          </a:p>
          <a:p>
            <a:endParaRPr lang="en-AU" sz="2000" baseline="0" dirty="0" smtClean="0"/>
          </a:p>
          <a:p>
            <a:r>
              <a:rPr lang="en-AU" sz="2000" baseline="0" dirty="0" smtClean="0"/>
              <a:t>Firstly, our Principal – Mr Eric Sealey...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5097D-DBF9-4461-BF52-DD26202A4806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5238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45E25E-D499-4AD9-868A-FE20CC36E8AD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013183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45E25E-D499-4AD9-868A-FE20CC36E8AD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013183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EED3BA-AE40-4B1E-AF76-24E97DE11D50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831083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EED3BA-AE40-4B1E-AF76-24E97DE11D50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831083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EED3BA-AE40-4B1E-AF76-24E97DE11D50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831083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EED3BA-AE40-4B1E-AF76-24E97DE11D50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831083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D63D-AC56-4F1C-97DA-52DDDEA9B68D}" type="datetimeFigureOut">
              <a:rPr lang="en-AU" smtClean="0"/>
              <a:pPr/>
              <a:t>24/02/2021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9BC1-CC04-4677-BCB5-C0B456C6A85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D63D-AC56-4F1C-97DA-52DDDEA9B68D}" type="datetimeFigureOut">
              <a:rPr lang="en-AU" smtClean="0"/>
              <a:pPr/>
              <a:t>24/02/2021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9BC1-CC04-4677-BCB5-C0B456C6A85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D63D-AC56-4F1C-97DA-52DDDEA9B68D}" type="datetimeFigureOut">
              <a:rPr lang="en-AU" smtClean="0"/>
              <a:pPr/>
              <a:t>24/02/2021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9BC1-CC04-4677-BCB5-C0B456C6A85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D63D-AC56-4F1C-97DA-52DDDEA9B68D}" type="datetimeFigureOut">
              <a:rPr lang="en-AU" smtClean="0"/>
              <a:pPr/>
              <a:t>24/02/2021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9BC1-CC04-4677-BCB5-C0B456C6A85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D63D-AC56-4F1C-97DA-52DDDEA9B68D}" type="datetimeFigureOut">
              <a:rPr lang="en-AU" smtClean="0"/>
              <a:pPr/>
              <a:t>24/02/2021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9BC1-CC04-4677-BCB5-C0B456C6A85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D63D-AC56-4F1C-97DA-52DDDEA9B68D}" type="datetimeFigureOut">
              <a:rPr lang="en-AU" smtClean="0"/>
              <a:pPr/>
              <a:t>24/02/2021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9BC1-CC04-4677-BCB5-C0B456C6A85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D63D-AC56-4F1C-97DA-52DDDEA9B68D}" type="datetimeFigureOut">
              <a:rPr lang="en-AU" smtClean="0"/>
              <a:pPr/>
              <a:t>24/02/2021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9BC1-CC04-4677-BCB5-C0B456C6A85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D63D-AC56-4F1C-97DA-52DDDEA9B68D}" type="datetimeFigureOut">
              <a:rPr lang="en-AU" smtClean="0"/>
              <a:pPr/>
              <a:t>24/02/2021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9BC1-CC04-4677-BCB5-C0B456C6A85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D63D-AC56-4F1C-97DA-52DDDEA9B68D}" type="datetimeFigureOut">
              <a:rPr lang="en-AU" smtClean="0"/>
              <a:pPr/>
              <a:t>24/02/2021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9BC1-CC04-4677-BCB5-C0B456C6A85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D63D-AC56-4F1C-97DA-52DDDEA9B68D}" type="datetimeFigureOut">
              <a:rPr lang="en-AU" smtClean="0"/>
              <a:pPr/>
              <a:t>24/02/2021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9BC1-CC04-4677-BCB5-C0B456C6A85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D63D-AC56-4F1C-97DA-52DDDEA9B68D}" type="datetimeFigureOut">
              <a:rPr lang="en-AU" smtClean="0"/>
              <a:pPr/>
              <a:t>24/02/2021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9BC1-CC04-4677-BCB5-C0B456C6A85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9D63D-AC56-4F1C-97DA-52DDDEA9B68D}" type="datetimeFigureOut">
              <a:rPr lang="en-AU" smtClean="0"/>
              <a:pPr/>
              <a:t>24/02/2021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99BC1-CC04-4677-BCB5-C0B456C6A85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23528" y="3264167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smtClean="0">
                <a:latin typeface="Arial Narrow" pitchFamily="34" charset="0"/>
              </a:rPr>
              <a:t>Welcome</a:t>
            </a:r>
            <a:endParaRPr lang="en-AU" sz="7200" b="1" dirty="0">
              <a:latin typeface="Arial Narrow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30745" y="457508"/>
            <a:ext cx="8625433" cy="2633091"/>
            <a:chOff x="230745" y="457508"/>
            <a:chExt cx="8625433" cy="2633091"/>
          </a:xfrm>
        </p:grpSpPr>
        <p:sp>
          <p:nvSpPr>
            <p:cNvPr id="5" name="TextBox 4"/>
            <p:cNvSpPr txBox="1"/>
            <p:nvPr/>
          </p:nvSpPr>
          <p:spPr>
            <a:xfrm>
              <a:off x="230745" y="457508"/>
              <a:ext cx="54752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800" b="1" dirty="0" smtClean="0">
                  <a:solidFill>
                    <a:srgbClr val="FFFFFF"/>
                  </a:solidFill>
                  <a:latin typeface="Arial Narrow" pitchFamily="34" charset="0"/>
                </a:rPr>
                <a:t>MELTON SECONDARY COLLEGE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0745" y="966941"/>
              <a:ext cx="7056784" cy="212365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AU" sz="4400" b="1" dirty="0" smtClean="0">
                  <a:solidFill>
                    <a:srgbClr val="FFFFFF"/>
                  </a:solidFill>
                  <a:latin typeface="Arial Narrow" pitchFamily="34" charset="0"/>
                </a:rPr>
                <a:t>Year 10 2021</a:t>
              </a:r>
            </a:p>
            <a:p>
              <a:r>
                <a:rPr lang="en-AU" sz="4400" b="1" dirty="0" smtClean="0">
                  <a:solidFill>
                    <a:srgbClr val="FFFFFF"/>
                  </a:solidFill>
                  <a:latin typeface="Arial Narrow" pitchFamily="34" charset="0"/>
                </a:rPr>
                <a:t>Work Experience </a:t>
              </a:r>
            </a:p>
            <a:p>
              <a:r>
                <a:rPr lang="en-AU" sz="4400" b="1" dirty="0" smtClean="0">
                  <a:solidFill>
                    <a:srgbClr val="FFFFFF"/>
                  </a:solidFill>
                  <a:latin typeface="Arial Narrow" pitchFamily="34" charset="0"/>
                </a:rPr>
                <a:t>Information Night</a:t>
              </a: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08304" y="652988"/>
              <a:ext cx="1547874" cy="1477516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611560" y="4936439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u="sng" dirty="0" smtClean="0">
                <a:solidFill>
                  <a:schemeClr val="bg1"/>
                </a:solidFill>
              </a:rPr>
              <a:t>2021 Work Experience Dates </a:t>
            </a:r>
          </a:p>
          <a:p>
            <a:pPr algn="ctr"/>
            <a:r>
              <a:rPr lang="en-AU" sz="3200" b="1" dirty="0" smtClean="0">
                <a:solidFill>
                  <a:schemeClr val="bg1"/>
                </a:solidFill>
              </a:rPr>
              <a:t>	</a:t>
            </a:r>
            <a:r>
              <a:rPr lang="en-AU" sz="4000" b="1" dirty="0" smtClean="0">
                <a:solidFill>
                  <a:schemeClr val="bg1"/>
                </a:solidFill>
              </a:rPr>
              <a:t>	3 – 7 May 	</a:t>
            </a:r>
            <a:r>
              <a:rPr lang="en-AU" sz="2800" b="1" dirty="0" smtClean="0">
                <a:solidFill>
                  <a:schemeClr val="bg1"/>
                </a:solidFill>
              </a:rPr>
              <a:t>	</a:t>
            </a:r>
            <a:endParaRPr lang="en-A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2320" y="116632"/>
            <a:ext cx="1547874" cy="147751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67544" y="270615"/>
            <a:ext cx="55206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200" b="1" dirty="0">
                <a:solidFill>
                  <a:srgbClr val="FFFFFF"/>
                </a:solidFill>
                <a:latin typeface="Arial Narrow" pitchFamily="34" charset="0"/>
              </a:rPr>
              <a:t>MELTON SECONDARY COLLEGE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984" y="1088796"/>
            <a:ext cx="6829320" cy="5744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45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04" y="116632"/>
            <a:ext cx="1547874" cy="147751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67544" y="270615"/>
            <a:ext cx="55206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200" b="1" dirty="0">
                <a:solidFill>
                  <a:srgbClr val="FFFFFF"/>
                </a:solidFill>
                <a:latin typeface="Arial Narrow" pitchFamily="34" charset="0"/>
              </a:rPr>
              <a:t>MELTON SECONDARY COLLEGE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6793" y="1124744"/>
            <a:ext cx="8244618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chemeClr val="bg1"/>
                </a:solidFill>
              </a:rPr>
              <a:t>Examples of previous Work </a:t>
            </a:r>
            <a:r>
              <a:rPr lang="en-AU" sz="3200" b="1" dirty="0">
                <a:solidFill>
                  <a:schemeClr val="bg1"/>
                </a:solidFill>
              </a:rPr>
              <a:t>Experience </a:t>
            </a:r>
            <a:r>
              <a:rPr lang="en-AU" sz="3200" b="1" dirty="0" smtClean="0">
                <a:solidFill>
                  <a:schemeClr val="bg1"/>
                </a:solidFill>
              </a:rPr>
              <a:t>opportunities:</a:t>
            </a:r>
            <a:r>
              <a:rPr lang="en-AU" sz="3200" dirty="0">
                <a:solidFill>
                  <a:schemeClr val="bg1"/>
                </a:solidFill>
              </a:rPr>
              <a:t> </a:t>
            </a:r>
          </a:p>
          <a:p>
            <a:r>
              <a:rPr lang="en-AU" sz="2800" dirty="0" smtClean="0">
                <a:solidFill>
                  <a:schemeClr val="bg1"/>
                </a:solidFill>
              </a:rPr>
              <a:t>RACV </a:t>
            </a:r>
            <a:r>
              <a:rPr lang="en-AU" sz="2800" dirty="0">
                <a:solidFill>
                  <a:schemeClr val="bg1"/>
                </a:solidFill>
              </a:rPr>
              <a:t>Club Melbourne </a:t>
            </a:r>
            <a:endParaRPr lang="en-AU" sz="2800" dirty="0" smtClean="0">
              <a:solidFill>
                <a:schemeClr val="bg1"/>
              </a:solidFill>
            </a:endParaRPr>
          </a:p>
          <a:p>
            <a:r>
              <a:rPr lang="en-AU" sz="2800" dirty="0" smtClean="0">
                <a:solidFill>
                  <a:schemeClr val="bg1"/>
                </a:solidFill>
              </a:rPr>
              <a:t>The Langham Hotel</a:t>
            </a:r>
          </a:p>
          <a:p>
            <a:r>
              <a:rPr lang="en-AU" sz="2800" dirty="0" smtClean="0">
                <a:solidFill>
                  <a:schemeClr val="bg1"/>
                </a:solidFill>
              </a:rPr>
              <a:t>Victoria Police Mounted Branch</a:t>
            </a:r>
          </a:p>
          <a:p>
            <a:r>
              <a:rPr lang="en-AU" sz="2800" dirty="0" smtClean="0">
                <a:solidFill>
                  <a:schemeClr val="bg1"/>
                </a:solidFill>
              </a:rPr>
              <a:t>Melton City Council</a:t>
            </a:r>
          </a:p>
          <a:p>
            <a:r>
              <a:rPr lang="en-AU" sz="2800" dirty="0" smtClean="0">
                <a:solidFill>
                  <a:schemeClr val="bg1"/>
                </a:solidFill>
              </a:rPr>
              <a:t>Melton Veterinary Clinic</a:t>
            </a:r>
          </a:p>
          <a:p>
            <a:r>
              <a:rPr lang="en-AU" sz="2800" dirty="0" smtClean="0">
                <a:solidFill>
                  <a:schemeClr val="bg1"/>
                </a:solidFill>
              </a:rPr>
              <a:t>Bundy’s Engineering - Melton</a:t>
            </a:r>
          </a:p>
          <a:p>
            <a:r>
              <a:rPr lang="en-AU" sz="2800" dirty="0" smtClean="0">
                <a:solidFill>
                  <a:schemeClr val="bg1"/>
                </a:solidFill>
              </a:rPr>
              <a:t>Bowens Hardware – Taylor’s Lakes</a:t>
            </a:r>
          </a:p>
          <a:p>
            <a:r>
              <a:rPr lang="en-AU" sz="2800" dirty="0" err="1" smtClean="0">
                <a:solidFill>
                  <a:schemeClr val="bg1"/>
                </a:solidFill>
              </a:rPr>
              <a:t>Djerriwarrh</a:t>
            </a:r>
            <a:r>
              <a:rPr lang="en-AU" sz="2800" dirty="0" smtClean="0">
                <a:solidFill>
                  <a:schemeClr val="bg1"/>
                </a:solidFill>
              </a:rPr>
              <a:t> Health Services</a:t>
            </a:r>
          </a:p>
          <a:p>
            <a:r>
              <a:rPr lang="en-AU" sz="2800" dirty="0" smtClean="0">
                <a:solidFill>
                  <a:schemeClr val="bg1"/>
                </a:solidFill>
              </a:rPr>
              <a:t>Alan  </a:t>
            </a:r>
            <a:r>
              <a:rPr lang="en-AU" sz="2800" dirty="0" err="1" smtClean="0">
                <a:solidFill>
                  <a:schemeClr val="bg1"/>
                </a:solidFill>
              </a:rPr>
              <a:t>Mance</a:t>
            </a:r>
            <a:r>
              <a:rPr lang="en-AU" sz="2800" dirty="0" smtClean="0">
                <a:solidFill>
                  <a:schemeClr val="bg1"/>
                </a:solidFill>
              </a:rPr>
              <a:t> Holden (Melton &amp; Footscray)</a:t>
            </a:r>
          </a:p>
          <a:p>
            <a:r>
              <a:rPr lang="en-AU" sz="2800" dirty="0" smtClean="0">
                <a:solidFill>
                  <a:schemeClr val="bg1"/>
                </a:solidFill>
              </a:rPr>
              <a:t>Member of Parliament - Melton</a:t>
            </a:r>
          </a:p>
          <a:p>
            <a:endParaRPr lang="en-AU" sz="3200" dirty="0" smtClean="0">
              <a:solidFill>
                <a:schemeClr val="bg1"/>
              </a:solidFill>
            </a:endParaRPr>
          </a:p>
          <a:p>
            <a:endParaRPr lang="en-AU" sz="3200" dirty="0" smtClean="0">
              <a:solidFill>
                <a:schemeClr val="bg1"/>
              </a:solidFill>
            </a:endParaRPr>
          </a:p>
          <a:p>
            <a:endParaRPr lang="en-AU" sz="2000" dirty="0">
              <a:solidFill>
                <a:schemeClr val="bg1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837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1104" cy="1319510"/>
          </a:xfrm>
        </p:spPr>
        <p:txBody>
          <a:bodyPr>
            <a:normAutofit fontScale="90000"/>
          </a:bodyPr>
          <a:lstStyle/>
          <a:p>
            <a:pPr algn="l"/>
            <a:r>
              <a:rPr lang="en-AU" altLang="en-US" b="1" dirty="0" smtClean="0">
                <a:solidFill>
                  <a:schemeClr val="bg1"/>
                </a:solidFill>
              </a:rPr>
              <a:t/>
            </a:r>
            <a:br>
              <a:rPr lang="en-AU" altLang="en-US" b="1" dirty="0" smtClean="0">
                <a:solidFill>
                  <a:schemeClr val="bg1"/>
                </a:solidFill>
              </a:rPr>
            </a:br>
            <a:r>
              <a:rPr lang="en-AU" altLang="en-US" b="1" dirty="0" smtClean="0">
                <a:solidFill>
                  <a:schemeClr val="bg1"/>
                </a:solidFill>
              </a:rPr>
              <a:t> </a:t>
            </a:r>
            <a:endParaRPr lang="en-AU" altLang="en-US" sz="6700" b="1" dirty="0" smtClean="0">
              <a:solidFill>
                <a:schemeClr val="bg1"/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altLang="en-US" dirty="0" smtClean="0">
              <a:solidFill>
                <a:schemeClr val="bg1"/>
              </a:solidFill>
            </a:endParaRPr>
          </a:p>
          <a:p>
            <a:endParaRPr lang="en-AU" altLang="en-US" sz="7100" b="1" dirty="0" smtClean="0">
              <a:solidFill>
                <a:schemeClr val="bg1"/>
              </a:solidFill>
            </a:endParaRPr>
          </a:p>
          <a:p>
            <a:endParaRPr lang="en-AU" altLang="en-US" sz="71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AU" altLang="en-US" sz="71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AU" altLang="en-US" sz="71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AU" altLang="en-US" sz="15200" b="1" dirty="0" smtClean="0"/>
          </a:p>
          <a:p>
            <a:pPr marL="0" indent="0" algn="ctr">
              <a:buNone/>
            </a:pPr>
            <a:r>
              <a:rPr lang="en-AU" altLang="en-US" sz="28800" b="1" dirty="0" smtClean="0">
                <a:latin typeface="Arial Narrow" panose="020B0606020202030204" pitchFamily="34" charset="0"/>
              </a:rPr>
              <a:t>Questions</a:t>
            </a:r>
            <a:r>
              <a:rPr lang="en-AU" altLang="en-US" sz="28800" b="1" dirty="0">
                <a:latin typeface="Arial Narrow" panose="020B0606020202030204" pitchFamily="34" charset="0"/>
              </a:rPr>
              <a:t>?</a:t>
            </a:r>
            <a:endParaRPr lang="en-US" altLang="en-US" sz="28800" dirty="0">
              <a:latin typeface="Arial Narrow" panose="020B0606020202030204" pitchFamily="34" charset="0"/>
            </a:endParaRPr>
          </a:p>
          <a:p>
            <a:endParaRPr lang="en-US" altLang="en-US" dirty="0" smtClean="0">
              <a:solidFill>
                <a:schemeClr val="bg1"/>
              </a:solidFill>
            </a:endParaRPr>
          </a:p>
          <a:p>
            <a:endParaRPr lang="en-US" altLang="en-US" dirty="0">
              <a:solidFill>
                <a:schemeClr val="bg1"/>
              </a:solidFill>
            </a:endParaRPr>
          </a:p>
          <a:p>
            <a:endParaRPr lang="en-US" altLang="en-US" dirty="0" smtClean="0">
              <a:solidFill>
                <a:schemeClr val="bg1"/>
              </a:solidFill>
            </a:endParaRPr>
          </a:p>
          <a:p>
            <a:endParaRPr lang="en-US" altLang="en-US" dirty="0">
              <a:solidFill>
                <a:schemeClr val="bg1"/>
              </a:solidFill>
            </a:endParaRPr>
          </a:p>
          <a:p>
            <a:endParaRPr lang="en-US" altLang="en-US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altLang="en-US" sz="11200" dirty="0" smtClean="0">
                <a:solidFill>
                  <a:schemeClr val="bg1"/>
                </a:solidFill>
              </a:rPr>
              <a:t>All work experience arrangements need to be </a:t>
            </a:r>
            <a:r>
              <a:rPr lang="en-US" altLang="en-US" sz="11200" dirty="0" err="1" smtClean="0">
                <a:solidFill>
                  <a:schemeClr val="bg1"/>
                </a:solidFill>
              </a:rPr>
              <a:t>finalised</a:t>
            </a:r>
            <a:r>
              <a:rPr lang="en-US" altLang="en-US" sz="11200" dirty="0" smtClean="0">
                <a:solidFill>
                  <a:schemeClr val="bg1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US" altLang="en-US" sz="11200" dirty="0">
                <a:solidFill>
                  <a:schemeClr val="bg1"/>
                </a:solidFill>
              </a:rPr>
              <a:t>b</a:t>
            </a:r>
            <a:r>
              <a:rPr lang="en-US" altLang="en-US" sz="11200" dirty="0" smtClean="0">
                <a:solidFill>
                  <a:schemeClr val="bg1"/>
                </a:solidFill>
              </a:rPr>
              <a:t>y 31 March, 2021.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04" y="116632"/>
            <a:ext cx="1547874" cy="14775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9552" y="378242"/>
            <a:ext cx="5400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 smtClean="0">
                <a:solidFill>
                  <a:srgbClr val="FFFFFF"/>
                </a:solidFill>
                <a:latin typeface="Arial Narrow" pitchFamily="34" charset="0"/>
              </a:rPr>
              <a:t>MELTON SECONDARY COLLEGE</a:t>
            </a:r>
          </a:p>
          <a:p>
            <a:r>
              <a:rPr lang="en-AU" sz="4400" b="1" dirty="0">
                <a:solidFill>
                  <a:srgbClr val="FFFFFF"/>
                </a:solidFill>
                <a:latin typeface="Arial Narrow" pitchFamily="34" charset="0"/>
              </a:rPr>
              <a:t>Year 10 </a:t>
            </a:r>
            <a:r>
              <a:rPr lang="en-AU" sz="4400" b="1" dirty="0" smtClean="0">
                <a:solidFill>
                  <a:srgbClr val="FFFFFF"/>
                </a:solidFill>
                <a:latin typeface="Arial Narrow" pitchFamily="34" charset="0"/>
              </a:rPr>
              <a:t>2021 </a:t>
            </a:r>
            <a:endParaRPr lang="en-AU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r>
              <a:rPr lang="en-AU" sz="4400" b="1" dirty="0">
                <a:solidFill>
                  <a:srgbClr val="FFFFFF"/>
                </a:solidFill>
                <a:latin typeface="Arial Narrow" pitchFamily="34" charset="0"/>
              </a:rPr>
              <a:t>Work Experience</a:t>
            </a:r>
          </a:p>
          <a:p>
            <a:r>
              <a:rPr lang="en-AU" sz="4400" b="1" dirty="0">
                <a:solidFill>
                  <a:srgbClr val="FFFFFF"/>
                </a:solidFill>
                <a:latin typeface="Arial Narrow" pitchFamily="34" charset="0"/>
              </a:rPr>
              <a:t>Information </a:t>
            </a:r>
            <a:r>
              <a:rPr lang="en-AU" sz="4400" b="1" dirty="0" smtClean="0">
                <a:solidFill>
                  <a:srgbClr val="FFFFFF"/>
                </a:solidFill>
                <a:latin typeface="Arial Narrow" pitchFamily="34" charset="0"/>
              </a:rPr>
              <a:t>Night</a:t>
            </a:r>
            <a:endParaRPr lang="en-AU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80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pearsone\Downloads\Supporting students' learning in 202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96952"/>
            <a:ext cx="3633470" cy="363347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30432" y="2276872"/>
            <a:ext cx="3962400" cy="2002234"/>
          </a:xfrm>
        </p:spPr>
        <p:txBody>
          <a:bodyPr>
            <a:normAutofit fontScale="90000"/>
          </a:bodyPr>
          <a:lstStyle/>
          <a:p>
            <a:r>
              <a:rPr lang="en-AU" sz="3900" dirty="0" smtClean="0">
                <a:solidFill>
                  <a:schemeClr val="bg1"/>
                </a:solidFill>
              </a:rPr>
              <a:t>Survey link -</a:t>
            </a:r>
            <a:r>
              <a:rPr lang="en-AU" dirty="0" smtClean="0">
                <a:solidFill>
                  <a:schemeClr val="bg1"/>
                </a:solidFill>
              </a:rPr>
              <a:t/>
            </a:r>
            <a:br>
              <a:rPr lang="en-AU" dirty="0" smtClean="0">
                <a:solidFill>
                  <a:schemeClr val="bg1"/>
                </a:solidFill>
              </a:rPr>
            </a:br>
            <a:r>
              <a:rPr lang="en-AU" dirty="0" smtClean="0">
                <a:solidFill>
                  <a:schemeClr val="bg1"/>
                </a:solidFill>
              </a:rPr>
              <a:t/>
            </a:r>
            <a:br>
              <a:rPr lang="en-AU" dirty="0" smtClean="0">
                <a:solidFill>
                  <a:schemeClr val="bg1"/>
                </a:solidFill>
              </a:rPr>
            </a:br>
            <a:r>
              <a:rPr lang="en-AU" dirty="0" smtClean="0">
                <a:solidFill>
                  <a:schemeClr val="bg1"/>
                </a:solidFill>
              </a:rPr>
              <a:t>bit.ly/2OlFGft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609600" y="427038"/>
            <a:ext cx="8229600" cy="20022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>
                <a:solidFill>
                  <a:schemeClr val="bg1"/>
                </a:solidFill>
              </a:rPr>
              <a:t>While we’ve got you – </a:t>
            </a:r>
            <a:br>
              <a:rPr lang="en-AU" dirty="0" smtClean="0">
                <a:solidFill>
                  <a:schemeClr val="bg1"/>
                </a:solidFill>
              </a:rPr>
            </a:br>
            <a:r>
              <a:rPr lang="en-AU" dirty="0" smtClean="0">
                <a:solidFill>
                  <a:schemeClr val="bg1"/>
                </a:solidFill>
              </a:rPr>
              <a:t>Complete our short survey to provide parent/carer feedback on your experience at MSC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807135" y="2132856"/>
            <a:ext cx="3962400" cy="953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500" dirty="0" smtClean="0">
                <a:solidFill>
                  <a:schemeClr val="bg1"/>
                </a:solidFill>
              </a:rPr>
              <a:t>Survey QR code -</a:t>
            </a:r>
            <a:endParaRPr lang="en-AU" sz="3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2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32937" y="3140968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smtClean="0">
                <a:latin typeface="Arial Narrow" pitchFamily="34" charset="0"/>
              </a:rPr>
              <a:t>Thank You</a:t>
            </a:r>
            <a:endParaRPr lang="en-AU" sz="7200" b="1" dirty="0"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167" y="3573016"/>
            <a:ext cx="871296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AU" sz="2000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algn="ctr"/>
            <a:endParaRPr lang="en-AU" sz="2000" dirty="0">
              <a:solidFill>
                <a:srgbClr val="FFFFFF"/>
              </a:solidFill>
              <a:latin typeface="Arial Narrow" pitchFamily="34" charset="0"/>
            </a:endParaRPr>
          </a:p>
          <a:p>
            <a:pPr algn="ctr"/>
            <a:endParaRPr lang="en-AU" sz="2000" dirty="0">
              <a:solidFill>
                <a:srgbClr val="FFFFFF"/>
              </a:solidFill>
              <a:latin typeface="Arial Narrow" pitchFamily="34" charset="0"/>
            </a:endParaRPr>
          </a:p>
          <a:p>
            <a:pPr algn="ctr"/>
            <a:endParaRPr lang="en-AU" sz="3200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algn="ctr"/>
            <a:r>
              <a:rPr lang="en-AU" sz="3200" dirty="0" smtClean="0">
                <a:solidFill>
                  <a:srgbClr val="FFFFFF"/>
                </a:solidFill>
              </a:rPr>
              <a:t>Please contact the Careers Room on 9743 3322 </a:t>
            </a:r>
          </a:p>
          <a:p>
            <a:pPr algn="ctr"/>
            <a:r>
              <a:rPr lang="en-AU" sz="3200" dirty="0" smtClean="0">
                <a:solidFill>
                  <a:srgbClr val="FFFFFF"/>
                </a:solidFill>
              </a:rPr>
              <a:t>if you can assist with finding work experience for your student.</a:t>
            </a:r>
            <a:endParaRPr lang="en-AU" sz="3200" dirty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332170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 smtClean="0">
                <a:solidFill>
                  <a:srgbClr val="FFFFFF"/>
                </a:solidFill>
                <a:latin typeface="Arial Narrow" pitchFamily="34" charset="0"/>
              </a:rPr>
              <a:t>MELTON SECONDARY COLLEGE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3683" y="801286"/>
            <a:ext cx="7056784" cy="2123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4400" b="1" dirty="0" smtClean="0">
                <a:solidFill>
                  <a:srgbClr val="FFFFFF"/>
                </a:solidFill>
                <a:latin typeface="Arial Narrow" pitchFamily="34" charset="0"/>
              </a:rPr>
              <a:t>Year 10 2021 </a:t>
            </a:r>
          </a:p>
          <a:p>
            <a:r>
              <a:rPr lang="en-AU" sz="4400" b="1" dirty="0" smtClean="0">
                <a:solidFill>
                  <a:srgbClr val="FFFFFF"/>
                </a:solidFill>
                <a:latin typeface="Arial Narrow" pitchFamily="34" charset="0"/>
              </a:rPr>
              <a:t>Work Experience</a:t>
            </a:r>
          </a:p>
          <a:p>
            <a:r>
              <a:rPr lang="en-AU" sz="4400" b="1" dirty="0" smtClean="0">
                <a:solidFill>
                  <a:srgbClr val="FFFFFF"/>
                </a:solidFill>
                <a:latin typeface="Arial Narrow" pitchFamily="34" charset="0"/>
              </a:rPr>
              <a:t>Information Night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04" y="116632"/>
            <a:ext cx="1547874" cy="14775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30745" y="3090599"/>
            <a:ext cx="871296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AU" sz="44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algn="ctr"/>
            <a:r>
              <a:rPr lang="en-AU" sz="4400" b="1" dirty="0" smtClean="0">
                <a:solidFill>
                  <a:schemeClr val="bg1"/>
                </a:solidFill>
                <a:latin typeface="Arial Narrow" pitchFamily="34" charset="0"/>
              </a:rPr>
              <a:t>Acknowledgement of Country</a:t>
            </a:r>
          </a:p>
          <a:p>
            <a:r>
              <a:rPr lang="en-AU" sz="2000" dirty="0" smtClean="0">
                <a:solidFill>
                  <a:schemeClr val="bg1"/>
                </a:solidFill>
              </a:rPr>
              <a:t>We begin tonight’s presentation </a:t>
            </a:r>
            <a:r>
              <a:rPr lang="en-AU" sz="2000" dirty="0">
                <a:solidFill>
                  <a:schemeClr val="bg1"/>
                </a:solidFill>
              </a:rPr>
              <a:t>by acknowledging the Traditional Owners of the land on which we meet today, and pay </a:t>
            </a:r>
            <a:r>
              <a:rPr lang="en-AU" sz="2000" dirty="0" smtClean="0">
                <a:solidFill>
                  <a:schemeClr val="bg1"/>
                </a:solidFill>
              </a:rPr>
              <a:t>our </a:t>
            </a:r>
            <a:r>
              <a:rPr lang="en-AU" sz="2000" dirty="0">
                <a:solidFill>
                  <a:schemeClr val="bg1"/>
                </a:solidFill>
              </a:rPr>
              <a:t>respects to Elders </a:t>
            </a:r>
            <a:r>
              <a:rPr lang="en-AU" sz="2000" dirty="0" smtClean="0">
                <a:solidFill>
                  <a:schemeClr val="bg1"/>
                </a:solidFill>
              </a:rPr>
              <a:t>past, present and emerging.</a:t>
            </a:r>
            <a:endParaRPr lang="en-AU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30745" y="457508"/>
            <a:ext cx="8625433" cy="2633091"/>
            <a:chOff x="230745" y="457508"/>
            <a:chExt cx="8625433" cy="2633091"/>
          </a:xfrm>
        </p:grpSpPr>
        <p:sp>
          <p:nvSpPr>
            <p:cNvPr id="5" name="TextBox 4"/>
            <p:cNvSpPr txBox="1"/>
            <p:nvPr/>
          </p:nvSpPr>
          <p:spPr>
            <a:xfrm>
              <a:off x="230745" y="457508"/>
              <a:ext cx="54752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800" b="1" dirty="0" smtClean="0">
                  <a:solidFill>
                    <a:srgbClr val="FFFFFF"/>
                  </a:solidFill>
                  <a:latin typeface="Arial Narrow" pitchFamily="34" charset="0"/>
                </a:rPr>
                <a:t>MELTON SECONDARY COLLEGE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0745" y="966941"/>
              <a:ext cx="7056784" cy="212365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AU" sz="4400" b="1" dirty="0" smtClean="0">
                  <a:solidFill>
                    <a:srgbClr val="FFFFFF"/>
                  </a:solidFill>
                  <a:latin typeface="Arial Narrow" pitchFamily="34" charset="0"/>
                </a:rPr>
                <a:t>Year 10 2021</a:t>
              </a:r>
            </a:p>
            <a:p>
              <a:r>
                <a:rPr lang="en-AU" sz="4400" b="1" dirty="0" smtClean="0">
                  <a:solidFill>
                    <a:srgbClr val="FFFFFF"/>
                  </a:solidFill>
                  <a:latin typeface="Arial Narrow" pitchFamily="34" charset="0"/>
                </a:rPr>
                <a:t>Work Experience </a:t>
              </a:r>
            </a:p>
            <a:p>
              <a:r>
                <a:rPr lang="en-AU" sz="4400" b="1" dirty="0" smtClean="0">
                  <a:solidFill>
                    <a:srgbClr val="FFFFFF"/>
                  </a:solidFill>
                  <a:latin typeface="Arial Narrow" pitchFamily="34" charset="0"/>
                </a:rPr>
                <a:t>Information Night</a:t>
              </a: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08304" y="652988"/>
              <a:ext cx="1547874" cy="1477516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539552" y="4860314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 smtClean="0">
                <a:solidFill>
                  <a:schemeClr val="bg1"/>
                </a:solidFill>
              </a:rPr>
              <a:t>	</a:t>
            </a:r>
            <a:r>
              <a:rPr lang="en-AU" sz="2800" b="1" dirty="0" smtClean="0">
                <a:solidFill>
                  <a:schemeClr val="bg1"/>
                </a:solidFill>
              </a:rPr>
              <a:t>	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2825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51520" y="1052736"/>
            <a:ext cx="87129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AU" sz="28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algn="ctr"/>
            <a:endParaRPr lang="en-AU" sz="28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algn="ctr"/>
            <a:r>
              <a:rPr lang="en-AU" sz="2800" b="1" dirty="0" smtClean="0">
                <a:solidFill>
                  <a:srgbClr val="FFFFFF"/>
                </a:solidFill>
                <a:latin typeface="Arial Narrow" pitchFamily="34" charset="0"/>
              </a:rPr>
              <a:t>Summary</a:t>
            </a:r>
          </a:p>
          <a:p>
            <a:pPr algn="ctr"/>
            <a:endParaRPr lang="en-AU" sz="28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60507" y="2660143"/>
            <a:ext cx="8640960" cy="792088"/>
          </a:xfrm>
          <a:prstGeom prst="round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2800" b="1" dirty="0" smtClean="0">
                <a:solidFill>
                  <a:schemeClr val="bg1"/>
                </a:solidFill>
                <a:latin typeface="Arial Narrow" pitchFamily="34" charset="0"/>
              </a:rPr>
              <a:t>Welcome</a:t>
            </a:r>
            <a:r>
              <a:rPr lang="en-AU" sz="24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endParaRPr lang="en-AU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45923" y="3540455"/>
            <a:ext cx="8640960" cy="792088"/>
          </a:xfrm>
          <a:prstGeom prst="round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24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r>
              <a:rPr lang="en-AU" sz="2400" b="1" dirty="0" smtClean="0">
                <a:solidFill>
                  <a:schemeClr val="bg1"/>
                </a:solidFill>
                <a:latin typeface="Arial Narrow" pitchFamily="34" charset="0"/>
              </a:rPr>
              <a:t>Ms Danielle James (Head of Year 10)</a:t>
            </a:r>
          </a:p>
          <a:p>
            <a:endParaRPr lang="en-AU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51520" y="313978"/>
            <a:ext cx="8712968" cy="1477516"/>
            <a:chOff x="251520" y="313978"/>
            <a:chExt cx="8712968" cy="1477516"/>
          </a:xfrm>
        </p:grpSpPr>
        <p:sp>
          <p:nvSpPr>
            <p:cNvPr id="17" name="TextBox 16"/>
            <p:cNvSpPr txBox="1"/>
            <p:nvPr/>
          </p:nvSpPr>
          <p:spPr>
            <a:xfrm>
              <a:off x="300372" y="313978"/>
              <a:ext cx="5400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800" b="1" dirty="0" smtClean="0">
                  <a:solidFill>
                    <a:srgbClr val="FFFFFF"/>
                  </a:solidFill>
                  <a:latin typeface="Arial Narrow" pitchFamily="34" charset="0"/>
                </a:rPr>
                <a:t>MELTON SECONDARY COLLEGE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1520" y="728867"/>
              <a:ext cx="7056784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AU" sz="4400" dirty="0" smtClean="0">
                  <a:solidFill>
                    <a:srgbClr val="FFFFFF"/>
                  </a:solidFill>
                  <a:latin typeface="Arial Narrow" pitchFamily="34" charset="0"/>
                </a:rPr>
                <a:t>Year</a:t>
              </a:r>
              <a:r>
                <a:rPr lang="en-AU" sz="4400" b="1" dirty="0" smtClean="0">
                  <a:solidFill>
                    <a:srgbClr val="FFFFFF"/>
                  </a:solidFill>
                  <a:latin typeface="Arial Narrow" pitchFamily="34" charset="0"/>
                </a:rPr>
                <a:t> 10 2021 Information Night</a:t>
              </a: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16614" y="313978"/>
              <a:ext cx="1547874" cy="1477516"/>
            </a:xfrm>
            <a:prstGeom prst="rect">
              <a:avLst/>
            </a:prstGeom>
          </p:spPr>
        </p:pic>
      </p:grpSp>
      <p:sp>
        <p:nvSpPr>
          <p:cNvPr id="21" name="Rounded Rectangle 20"/>
          <p:cNvSpPr/>
          <p:nvPr/>
        </p:nvSpPr>
        <p:spPr>
          <a:xfrm>
            <a:off x="176146" y="4374716"/>
            <a:ext cx="8640960" cy="1574564"/>
          </a:xfrm>
          <a:prstGeom prst="round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24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r>
              <a:rPr lang="en-AU" sz="2400" b="1" dirty="0" smtClean="0">
                <a:solidFill>
                  <a:schemeClr val="bg1"/>
                </a:solidFill>
                <a:latin typeface="Arial Narrow" pitchFamily="34" charset="0"/>
              </a:rPr>
              <a:t>Mrs </a:t>
            </a:r>
            <a:r>
              <a:rPr lang="en-AU" sz="2400" b="1" dirty="0">
                <a:solidFill>
                  <a:schemeClr val="bg1"/>
                </a:solidFill>
                <a:latin typeface="Arial Narrow" pitchFamily="34" charset="0"/>
              </a:rPr>
              <a:t>Joanne Galea (</a:t>
            </a:r>
            <a:r>
              <a:rPr lang="en-AU" sz="2400" b="1" dirty="0" smtClean="0">
                <a:solidFill>
                  <a:schemeClr val="bg1"/>
                </a:solidFill>
                <a:latin typeface="Arial Narrow" pitchFamily="34" charset="0"/>
              </a:rPr>
              <a:t>VET/Careers </a:t>
            </a:r>
            <a:r>
              <a:rPr lang="en-AU" sz="2400" b="1" dirty="0">
                <a:solidFill>
                  <a:schemeClr val="bg1"/>
                </a:solidFill>
                <a:latin typeface="Arial Narrow" pitchFamily="34" charset="0"/>
              </a:rPr>
              <a:t>Coordinator)</a:t>
            </a:r>
          </a:p>
          <a:p>
            <a:r>
              <a:rPr lang="en-AU" sz="2400" b="1" dirty="0" smtClean="0">
                <a:solidFill>
                  <a:schemeClr val="bg1"/>
                </a:solidFill>
                <a:latin typeface="Arial Narrow" pitchFamily="34" charset="0"/>
              </a:rPr>
              <a:t>Ms Maria Hassan (</a:t>
            </a:r>
            <a:r>
              <a:rPr lang="en-AU" sz="2400" b="1" dirty="0">
                <a:solidFill>
                  <a:schemeClr val="bg1"/>
                </a:solidFill>
                <a:latin typeface="Arial Narrow" pitchFamily="34" charset="0"/>
              </a:rPr>
              <a:t>Careers Coordinator) </a:t>
            </a:r>
            <a:endParaRPr lang="en-AU" sz="24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r>
              <a:rPr lang="en-AU" sz="2400" b="1" dirty="0" smtClean="0">
                <a:solidFill>
                  <a:schemeClr val="bg1"/>
                </a:solidFill>
                <a:latin typeface="Arial Narrow" pitchFamily="34" charset="0"/>
              </a:rPr>
              <a:t>Ms Kim Younger (Careers Team Support)  </a:t>
            </a:r>
          </a:p>
          <a:p>
            <a:r>
              <a:rPr lang="en-AU" sz="2400" b="1" dirty="0" smtClean="0">
                <a:solidFill>
                  <a:schemeClr val="bg1"/>
                </a:solidFill>
                <a:latin typeface="Arial Narrow" pitchFamily="34" charset="0"/>
              </a:rPr>
              <a:t>Ms Karamjeet Kaur </a:t>
            </a:r>
            <a:r>
              <a:rPr lang="en-AU" sz="2400" b="1" dirty="0">
                <a:solidFill>
                  <a:schemeClr val="bg1"/>
                </a:solidFill>
                <a:latin typeface="Arial Narrow" pitchFamily="34" charset="0"/>
              </a:rPr>
              <a:t>(Careers Team Support)  </a:t>
            </a:r>
          </a:p>
          <a:p>
            <a:endParaRPr lang="en-AU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76146" y="5991453"/>
            <a:ext cx="8640960" cy="792088"/>
          </a:xfrm>
          <a:prstGeom prst="round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2400" b="1" dirty="0" smtClean="0">
                <a:solidFill>
                  <a:schemeClr val="bg1"/>
                </a:solidFill>
                <a:latin typeface="Arial Narrow" pitchFamily="34" charset="0"/>
              </a:rPr>
              <a:t>Mr Robert Aduer (</a:t>
            </a:r>
            <a:r>
              <a:rPr lang="en-AU" sz="2400" b="1" dirty="0"/>
              <a:t>Community Liaison </a:t>
            </a:r>
            <a:r>
              <a:rPr lang="en-AU" sz="2400" b="1" dirty="0" smtClean="0"/>
              <a:t>Officer)</a:t>
            </a:r>
          </a:p>
          <a:p>
            <a:r>
              <a:rPr lang="en-AU" sz="24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endParaRPr lang="en-AU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0130"/>
            <a:ext cx="7308304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solidFill>
                  <a:srgbClr val="FFFFFF"/>
                </a:solidFill>
              </a:rPr>
              <a:t/>
            </a:r>
            <a:br>
              <a:rPr lang="en-US" b="1" dirty="0" smtClean="0">
                <a:solidFill>
                  <a:srgbClr val="FFFFFF"/>
                </a:solidFill>
              </a:rPr>
            </a:br>
            <a:r>
              <a:rPr lang="en-US" b="1" dirty="0" smtClean="0">
                <a:solidFill>
                  <a:srgbClr val="FFFFFF"/>
                </a:solidFill>
              </a:rPr>
              <a:t/>
            </a:r>
            <a:br>
              <a:rPr lang="en-US" b="1" dirty="0" smtClean="0">
                <a:solidFill>
                  <a:srgbClr val="FFFFFF"/>
                </a:solidFill>
              </a:rPr>
            </a:br>
            <a:r>
              <a:rPr lang="en-US" sz="4900" b="1" dirty="0" smtClean="0">
                <a:solidFill>
                  <a:srgbClr val="FFFFFF"/>
                </a:solidFill>
              </a:rPr>
              <a:t>What is Work Experience?</a:t>
            </a:r>
            <a:r>
              <a:rPr lang="en-US" b="1" dirty="0" smtClean="0">
                <a:solidFill>
                  <a:srgbClr val="FFFFFF"/>
                </a:solidFill>
              </a:rPr>
              <a:t/>
            </a:r>
            <a:br>
              <a:rPr lang="en-US" b="1" dirty="0" smtClean="0">
                <a:solidFill>
                  <a:srgbClr val="FFFFFF"/>
                </a:solidFill>
              </a:rPr>
            </a:br>
            <a:endParaRPr lang="en-US" b="1" dirty="0" smtClean="0">
              <a:solidFill>
                <a:srgbClr val="FFFFFF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2060848"/>
            <a:ext cx="7992888" cy="571500"/>
          </a:xfrm>
        </p:spPr>
        <p:txBody>
          <a:bodyPr>
            <a:noAutofit/>
          </a:bodyPr>
          <a:lstStyle/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FFFFFF"/>
              </a:solidFill>
            </a:endParaRP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It is a program available to Year 10 students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It provides students with the opportunity to experience and explore the world  of work 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Classes will continue as normal for students who are unable to secure work experience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Should not be undertaken where student currently undertakes casual employment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04" y="116632"/>
            <a:ext cx="1547874" cy="14775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7544" y="332170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 smtClean="0">
                <a:solidFill>
                  <a:srgbClr val="FFFFFF"/>
                </a:solidFill>
                <a:latin typeface="Arial Narrow" pitchFamily="34" charset="0"/>
              </a:rPr>
              <a:t>MELTON SECONDARY COLLEGE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1469" y="124123"/>
            <a:ext cx="7319773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solidFill>
                  <a:srgbClr val="FFFFFF"/>
                </a:solidFill>
              </a:rPr>
              <a:t/>
            </a:r>
            <a:br>
              <a:rPr lang="en-US" b="1" dirty="0" smtClean="0">
                <a:solidFill>
                  <a:srgbClr val="FFFFFF"/>
                </a:solidFill>
              </a:rPr>
            </a:br>
            <a:r>
              <a:rPr lang="en-US" b="1" dirty="0" smtClean="0">
                <a:solidFill>
                  <a:srgbClr val="FFFFFF"/>
                </a:solidFill>
              </a:rPr>
              <a:t/>
            </a:r>
            <a:br>
              <a:rPr lang="en-US" b="1" dirty="0" smtClean="0">
                <a:solidFill>
                  <a:srgbClr val="FFFFFF"/>
                </a:solidFill>
              </a:rPr>
            </a:br>
            <a:r>
              <a:rPr lang="en-US" b="1" dirty="0">
                <a:solidFill>
                  <a:srgbClr val="FFFFFF"/>
                </a:solidFill>
              </a:rPr>
              <a:t/>
            </a:r>
            <a:br>
              <a:rPr lang="en-US" b="1" dirty="0">
                <a:solidFill>
                  <a:srgbClr val="FFFFFF"/>
                </a:solidFill>
              </a:rPr>
            </a:br>
            <a:r>
              <a:rPr lang="en-US" sz="4900" b="1" dirty="0" smtClean="0">
                <a:solidFill>
                  <a:srgbClr val="FFFFFF"/>
                </a:solidFill>
              </a:rPr>
              <a:t>Why is Work Experience </a:t>
            </a:r>
            <a:br>
              <a:rPr lang="en-US" sz="4900" b="1" dirty="0" smtClean="0">
                <a:solidFill>
                  <a:srgbClr val="FFFFFF"/>
                </a:solidFill>
              </a:rPr>
            </a:br>
            <a:r>
              <a:rPr lang="en-US" sz="4900" b="1" dirty="0" smtClean="0">
                <a:solidFill>
                  <a:srgbClr val="FFFFFF"/>
                </a:solidFill>
              </a:rPr>
              <a:t>important?</a:t>
            </a:r>
            <a:br>
              <a:rPr lang="en-US" sz="4900" b="1" dirty="0" smtClean="0">
                <a:solidFill>
                  <a:srgbClr val="FFFFFF"/>
                </a:solidFill>
              </a:rPr>
            </a:br>
            <a:endParaRPr lang="en-US" sz="4900" b="1" dirty="0" smtClean="0">
              <a:solidFill>
                <a:srgbClr val="FFFFFF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708920"/>
            <a:ext cx="8103096" cy="3168352"/>
          </a:xfrm>
        </p:spPr>
        <p:txBody>
          <a:bodyPr>
            <a:normAutofit fontScale="25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2800" dirty="0" smtClean="0">
                <a:solidFill>
                  <a:srgbClr val="FFFFFF"/>
                </a:solidFill>
              </a:rPr>
              <a:t>allows </a:t>
            </a:r>
            <a:r>
              <a:rPr lang="en-US" sz="12800" dirty="0">
                <a:solidFill>
                  <a:srgbClr val="FFFFFF"/>
                </a:solidFill>
              </a:rPr>
              <a:t>students  to explore a career area of </a:t>
            </a:r>
            <a:r>
              <a:rPr lang="en-US" sz="12800" dirty="0" smtClean="0">
                <a:solidFill>
                  <a:srgbClr val="FFFFFF"/>
                </a:solidFill>
              </a:rPr>
              <a:t>interest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2800" dirty="0" smtClean="0">
                <a:solidFill>
                  <a:srgbClr val="FFFFFF"/>
                </a:solidFill>
              </a:rPr>
              <a:t>assists </a:t>
            </a:r>
            <a:r>
              <a:rPr lang="en-US" sz="12800" dirty="0">
                <a:solidFill>
                  <a:srgbClr val="FFFFFF"/>
                </a:solidFill>
              </a:rPr>
              <a:t>students with senior subject selection in Term 3</a:t>
            </a:r>
            <a:endParaRPr lang="en-US" sz="12800" dirty="0" smtClean="0">
              <a:solidFill>
                <a:srgbClr val="FFFFFF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2800" dirty="0">
                <a:solidFill>
                  <a:srgbClr val="FFFFFF"/>
                </a:solidFill>
              </a:rPr>
              <a:t>a</a:t>
            </a:r>
            <a:r>
              <a:rPr lang="en-US" sz="12800" dirty="0" smtClean="0">
                <a:solidFill>
                  <a:srgbClr val="FFFFFF"/>
                </a:solidFill>
              </a:rPr>
              <a:t>ssists students </a:t>
            </a:r>
            <a:r>
              <a:rPr lang="en-US" sz="12800" dirty="0">
                <a:solidFill>
                  <a:srgbClr val="FFFFFF"/>
                </a:solidFill>
              </a:rPr>
              <a:t>to successfully gain part time employment or an </a:t>
            </a:r>
            <a:r>
              <a:rPr lang="en-US" sz="12800" dirty="0" smtClean="0">
                <a:solidFill>
                  <a:srgbClr val="FFFFFF"/>
                </a:solidFill>
              </a:rPr>
              <a:t>apprenticeship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2800" dirty="0">
                <a:solidFill>
                  <a:srgbClr val="FFFFFF"/>
                </a:solidFill>
              </a:rPr>
              <a:t>a</a:t>
            </a:r>
            <a:r>
              <a:rPr lang="en-US" sz="12800" dirty="0" smtClean="0">
                <a:solidFill>
                  <a:srgbClr val="FFFFFF"/>
                </a:solidFill>
              </a:rPr>
              <a:t>ssists with applications into TAFE and University courses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2800" dirty="0">
                <a:solidFill>
                  <a:srgbClr val="FFFFFF"/>
                </a:solidFill>
              </a:rPr>
              <a:t>a</a:t>
            </a:r>
            <a:r>
              <a:rPr lang="en-US" sz="12800" dirty="0" smtClean="0">
                <a:solidFill>
                  <a:srgbClr val="FFFFFF"/>
                </a:solidFill>
              </a:rPr>
              <a:t>ssists with scholarship applications</a:t>
            </a:r>
            <a:endParaRPr lang="en-US" sz="12800" dirty="0">
              <a:solidFill>
                <a:srgbClr val="FFFFFF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2800" b="1" dirty="0" smtClean="0">
              <a:solidFill>
                <a:srgbClr val="FFFFFF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2800" b="1" dirty="0" smtClean="0">
              <a:solidFill>
                <a:srgbClr val="FFFFFF"/>
              </a:solidFill>
            </a:endParaRPr>
          </a:p>
          <a:p>
            <a:pPr algn="l"/>
            <a:endParaRPr lang="en-US" sz="5100" b="1" dirty="0">
              <a:solidFill>
                <a:srgbClr val="FFFFFF"/>
              </a:solidFill>
            </a:endParaRPr>
          </a:p>
          <a:p>
            <a:pPr eaLnBrk="1" hangingPunct="1"/>
            <a:endParaRPr lang="en-US" b="1" dirty="0" smtClean="0">
              <a:solidFill>
                <a:srgbClr val="FFFF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04" y="116632"/>
            <a:ext cx="1547874" cy="14775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03717" y="332170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 smtClean="0">
                <a:solidFill>
                  <a:srgbClr val="FFFFFF"/>
                </a:solidFill>
                <a:latin typeface="Arial Narrow" pitchFamily="34" charset="0"/>
              </a:rPr>
              <a:t>MELTON SECONDARY COLLEGE</a:t>
            </a:r>
          </a:p>
        </p:txBody>
      </p:sp>
    </p:spTree>
    <p:extLst>
      <p:ext uri="{BB962C8B-B14F-4D97-AF65-F5344CB8AC3E}">
        <p14:creationId xmlns:p14="http://schemas.microsoft.com/office/powerpoint/2010/main" val="35643447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988840"/>
            <a:ext cx="8229600" cy="4320480"/>
          </a:xfrm>
        </p:spPr>
        <p:txBody>
          <a:bodyPr>
            <a:normAutofit fontScale="90000"/>
          </a:bodyPr>
          <a:lstStyle/>
          <a:p>
            <a:pPr algn="l"/>
            <a:r>
              <a:rPr lang="en-US" sz="4900" b="1" dirty="0" smtClean="0">
                <a:solidFill>
                  <a:srgbClr val="FFFFFF"/>
                </a:solidFill>
              </a:rPr>
              <a:t/>
            </a:r>
            <a:br>
              <a:rPr lang="en-US" sz="4900" b="1" dirty="0" smtClean="0">
                <a:solidFill>
                  <a:srgbClr val="FFFFFF"/>
                </a:solidFill>
              </a:rPr>
            </a:br>
            <a:r>
              <a:rPr lang="en-US" sz="4900" b="1" dirty="0" smtClean="0">
                <a:solidFill>
                  <a:srgbClr val="FFFFFF"/>
                </a:solidFill>
              </a:rPr>
              <a:t/>
            </a:r>
            <a:br>
              <a:rPr lang="en-US" sz="4900" b="1" dirty="0" smtClean="0">
                <a:solidFill>
                  <a:srgbClr val="FFFFFF"/>
                </a:solidFill>
              </a:rPr>
            </a:br>
            <a:r>
              <a:rPr lang="en-US" sz="4900" b="1" dirty="0" smtClean="0">
                <a:solidFill>
                  <a:srgbClr val="FFFFFF"/>
                </a:solidFill>
              </a:rPr>
              <a:t/>
            </a:r>
            <a:br>
              <a:rPr lang="en-US" sz="4900" b="1" dirty="0" smtClean="0">
                <a:solidFill>
                  <a:srgbClr val="FFFFFF"/>
                </a:solidFill>
              </a:rPr>
            </a:br>
            <a:r>
              <a:rPr lang="en-US" sz="4900" b="1" dirty="0" smtClean="0">
                <a:solidFill>
                  <a:srgbClr val="FFFFFF"/>
                </a:solidFill>
              </a:rPr>
              <a:t/>
            </a:r>
            <a:br>
              <a:rPr lang="en-US" sz="4900" b="1" dirty="0" smtClean="0">
                <a:solidFill>
                  <a:srgbClr val="FFFFFF"/>
                </a:solidFill>
              </a:rPr>
            </a:br>
            <a:r>
              <a:rPr lang="en-US" sz="4900" b="1" dirty="0" smtClean="0">
                <a:solidFill>
                  <a:srgbClr val="FFFFFF"/>
                </a:solidFill>
              </a:rPr>
              <a:t/>
            </a:r>
            <a:br>
              <a:rPr lang="en-US" sz="4900" b="1" dirty="0" smtClean="0">
                <a:solidFill>
                  <a:srgbClr val="FFFFFF"/>
                </a:solidFill>
              </a:rPr>
            </a:br>
            <a:r>
              <a:rPr lang="en-US" sz="4000" b="1" dirty="0" smtClean="0">
                <a:solidFill>
                  <a:srgbClr val="FFFFFF"/>
                </a:solidFill>
              </a:rPr>
              <a:t/>
            </a:r>
            <a:br>
              <a:rPr lang="en-US" sz="4000" b="1" dirty="0" smtClean="0">
                <a:solidFill>
                  <a:srgbClr val="FFFFFF"/>
                </a:solidFill>
              </a:rPr>
            </a:br>
            <a:endParaRPr lang="en-US" sz="4000" b="1" dirty="0" smtClean="0">
              <a:solidFill>
                <a:srgbClr val="FFFF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8304" y="116632"/>
            <a:ext cx="1547874" cy="1477516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11469" y="124123"/>
            <a:ext cx="7319773" cy="27047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FFFF"/>
                </a:solidFill>
              </a:rPr>
              <a:t>Employer Responsibilities</a:t>
            </a:r>
            <a:br>
              <a:rPr lang="en-US" b="1" dirty="0" smtClean="0">
                <a:solidFill>
                  <a:srgbClr val="FFFFFF"/>
                </a:solidFill>
              </a:rPr>
            </a:br>
            <a:endParaRPr lang="en-US" b="1" dirty="0" smtClean="0">
              <a:solidFill>
                <a:srgbClr val="FFFF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8699" y="1916832"/>
            <a:ext cx="777686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</a:rPr>
              <a:t>Employers have a Duty of Care to work experience students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</a:rPr>
              <a:t>Ensure they adhere to OH&amp;S requirements in the work place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</a:rPr>
              <a:t>Provide supervision and support to the students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</a:rPr>
              <a:t>Complete an Evaluation </a:t>
            </a:r>
            <a:r>
              <a:rPr lang="en-US" sz="3200" dirty="0">
                <a:solidFill>
                  <a:srgbClr val="FFFFFF"/>
                </a:solidFill>
              </a:rPr>
              <a:t>R</a:t>
            </a:r>
            <a:r>
              <a:rPr lang="en-US" sz="3200" dirty="0" smtClean="0">
                <a:solidFill>
                  <a:srgbClr val="FFFFFF"/>
                </a:solidFill>
              </a:rPr>
              <a:t>eport to give feedback to the student, parents and Melton SC</a:t>
            </a:r>
          </a:p>
          <a:p>
            <a:endParaRPr lang="en-US" sz="4000" dirty="0">
              <a:solidFill>
                <a:srgbClr val="FFFFFF"/>
              </a:solidFill>
            </a:endParaRPr>
          </a:p>
          <a:p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2099" y="305351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 smtClean="0">
                <a:solidFill>
                  <a:srgbClr val="FFFFFF"/>
                </a:solidFill>
                <a:latin typeface="Arial Narrow" pitchFamily="34" charset="0"/>
              </a:rPr>
              <a:t>MELTON SECONDARY COLLEGE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5781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988840"/>
            <a:ext cx="8229600" cy="4320480"/>
          </a:xfrm>
        </p:spPr>
        <p:txBody>
          <a:bodyPr>
            <a:normAutofit fontScale="90000"/>
          </a:bodyPr>
          <a:lstStyle/>
          <a:p>
            <a:pPr algn="l"/>
            <a:r>
              <a:rPr lang="en-US" sz="4900" b="1" dirty="0" smtClean="0">
                <a:solidFill>
                  <a:srgbClr val="FFFFFF"/>
                </a:solidFill>
              </a:rPr>
              <a:t/>
            </a:r>
            <a:br>
              <a:rPr lang="en-US" sz="4900" b="1" dirty="0" smtClean="0">
                <a:solidFill>
                  <a:srgbClr val="FFFFFF"/>
                </a:solidFill>
              </a:rPr>
            </a:br>
            <a:r>
              <a:rPr lang="en-US" sz="4900" b="1" dirty="0" smtClean="0">
                <a:solidFill>
                  <a:srgbClr val="FFFFFF"/>
                </a:solidFill>
              </a:rPr>
              <a:t/>
            </a:r>
            <a:br>
              <a:rPr lang="en-US" sz="4900" b="1" dirty="0" smtClean="0">
                <a:solidFill>
                  <a:srgbClr val="FFFFFF"/>
                </a:solidFill>
              </a:rPr>
            </a:br>
            <a:r>
              <a:rPr lang="en-US" sz="4900" b="1" dirty="0" smtClean="0">
                <a:solidFill>
                  <a:srgbClr val="FFFFFF"/>
                </a:solidFill>
              </a:rPr>
              <a:t/>
            </a:r>
            <a:br>
              <a:rPr lang="en-US" sz="4900" b="1" dirty="0" smtClean="0">
                <a:solidFill>
                  <a:srgbClr val="FFFFFF"/>
                </a:solidFill>
              </a:rPr>
            </a:br>
            <a:r>
              <a:rPr lang="en-US" sz="4900" b="1" dirty="0" smtClean="0">
                <a:solidFill>
                  <a:srgbClr val="FFFFFF"/>
                </a:solidFill>
              </a:rPr>
              <a:t/>
            </a:r>
            <a:br>
              <a:rPr lang="en-US" sz="4900" b="1" dirty="0" smtClean="0">
                <a:solidFill>
                  <a:srgbClr val="FFFFFF"/>
                </a:solidFill>
              </a:rPr>
            </a:br>
            <a:r>
              <a:rPr lang="en-US" sz="4900" b="1" dirty="0" smtClean="0">
                <a:solidFill>
                  <a:srgbClr val="FFFFFF"/>
                </a:solidFill>
              </a:rPr>
              <a:t/>
            </a:r>
            <a:br>
              <a:rPr lang="en-US" sz="4900" b="1" dirty="0" smtClean="0">
                <a:solidFill>
                  <a:srgbClr val="FFFFFF"/>
                </a:solidFill>
              </a:rPr>
            </a:br>
            <a:r>
              <a:rPr lang="en-US" sz="4000" b="1" dirty="0" smtClean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8304" y="116632"/>
            <a:ext cx="1547874" cy="1477516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11469" y="124123"/>
            <a:ext cx="7319773" cy="27047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smtClean="0">
                <a:solidFill>
                  <a:srgbClr val="FFFFFF"/>
                </a:solidFill>
              </a:rPr>
              <a:t>	</a:t>
            </a:r>
            <a:br>
              <a:rPr lang="en-US" b="1" dirty="0" smtClean="0">
                <a:solidFill>
                  <a:srgbClr val="FFFFFF"/>
                </a:solidFill>
              </a:rPr>
            </a:br>
            <a:endParaRPr lang="en-US" b="1" dirty="0" smtClean="0">
              <a:solidFill>
                <a:srgbClr val="FFFF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8699" y="1916832"/>
            <a:ext cx="777686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200" dirty="0" smtClean="0">
                <a:solidFill>
                  <a:schemeClr val="bg1"/>
                </a:solidFill>
              </a:rPr>
              <a:t>All </a:t>
            </a:r>
            <a:r>
              <a:rPr lang="en-AU" sz="3200" dirty="0">
                <a:solidFill>
                  <a:schemeClr val="bg1"/>
                </a:solidFill>
              </a:rPr>
              <a:t>students are to be 15 years and </a:t>
            </a:r>
            <a:r>
              <a:rPr lang="en-AU" sz="3200" dirty="0" smtClean="0">
                <a:solidFill>
                  <a:schemeClr val="bg1"/>
                </a:solidFill>
              </a:rPr>
              <a:t>over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200" dirty="0" smtClean="0">
                <a:solidFill>
                  <a:schemeClr val="bg1"/>
                </a:solidFill>
              </a:rPr>
              <a:t>Work </a:t>
            </a:r>
            <a:r>
              <a:rPr lang="en-AU" sz="3200" dirty="0">
                <a:solidFill>
                  <a:schemeClr val="bg1"/>
                </a:solidFill>
              </a:rPr>
              <a:t>experience arrangement forms must be signed by </a:t>
            </a:r>
            <a:r>
              <a:rPr lang="en-AU" sz="3200" dirty="0" smtClean="0">
                <a:solidFill>
                  <a:schemeClr val="bg1"/>
                </a:solidFill>
              </a:rPr>
              <a:t>Student</a:t>
            </a:r>
            <a:r>
              <a:rPr lang="en-AU" sz="3200" dirty="0">
                <a:solidFill>
                  <a:schemeClr val="bg1"/>
                </a:solidFill>
              </a:rPr>
              <a:t>, </a:t>
            </a:r>
            <a:r>
              <a:rPr lang="en-AU" sz="3200" dirty="0" smtClean="0">
                <a:solidFill>
                  <a:schemeClr val="bg1"/>
                </a:solidFill>
              </a:rPr>
              <a:t>Parent</a:t>
            </a:r>
            <a:r>
              <a:rPr lang="en-AU" sz="3200" dirty="0">
                <a:solidFill>
                  <a:schemeClr val="bg1"/>
                </a:solidFill>
              </a:rPr>
              <a:t>, E</a:t>
            </a:r>
            <a:r>
              <a:rPr lang="en-AU" sz="3200" dirty="0" smtClean="0">
                <a:solidFill>
                  <a:schemeClr val="bg1"/>
                </a:solidFill>
              </a:rPr>
              <a:t>mployer </a:t>
            </a:r>
            <a:r>
              <a:rPr lang="en-AU" sz="3200" dirty="0">
                <a:solidFill>
                  <a:schemeClr val="bg1"/>
                </a:solidFill>
              </a:rPr>
              <a:t>and </a:t>
            </a:r>
            <a:r>
              <a:rPr lang="en-AU" sz="3200" dirty="0" smtClean="0">
                <a:solidFill>
                  <a:schemeClr val="bg1"/>
                </a:solidFill>
              </a:rPr>
              <a:t>Principal </a:t>
            </a:r>
            <a:r>
              <a:rPr lang="en-AU" sz="3200" dirty="0">
                <a:solidFill>
                  <a:schemeClr val="bg1"/>
                </a:solidFill>
              </a:rPr>
              <a:t>before </a:t>
            </a:r>
            <a:r>
              <a:rPr lang="en-AU" sz="3200" dirty="0" smtClean="0">
                <a:solidFill>
                  <a:schemeClr val="bg1"/>
                </a:solidFill>
              </a:rPr>
              <a:t>work experience </a:t>
            </a:r>
            <a:r>
              <a:rPr lang="en-AU" sz="3200" dirty="0">
                <a:solidFill>
                  <a:schemeClr val="bg1"/>
                </a:solidFill>
              </a:rPr>
              <a:t>can </a:t>
            </a:r>
            <a:r>
              <a:rPr lang="en-AU" sz="3200" dirty="0" smtClean="0">
                <a:solidFill>
                  <a:schemeClr val="bg1"/>
                </a:solidFill>
              </a:rPr>
              <a:t>commence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200" dirty="0" smtClean="0">
                <a:solidFill>
                  <a:schemeClr val="bg1"/>
                </a:solidFill>
              </a:rPr>
              <a:t>All </a:t>
            </a:r>
            <a:r>
              <a:rPr lang="en-AU" sz="3200" dirty="0">
                <a:solidFill>
                  <a:schemeClr val="bg1"/>
                </a:solidFill>
              </a:rPr>
              <a:t>students </a:t>
            </a:r>
            <a:r>
              <a:rPr lang="en-AU" sz="3200" dirty="0" smtClean="0">
                <a:solidFill>
                  <a:schemeClr val="bg1"/>
                </a:solidFill>
              </a:rPr>
              <a:t>must complete </a:t>
            </a:r>
            <a:r>
              <a:rPr lang="en-AU" sz="3200" dirty="0">
                <a:solidFill>
                  <a:schemeClr val="bg1"/>
                </a:solidFill>
              </a:rPr>
              <a:t>safe @ work </a:t>
            </a:r>
            <a:r>
              <a:rPr lang="en-AU" sz="3200" dirty="0" smtClean="0">
                <a:solidFill>
                  <a:schemeClr val="bg1"/>
                </a:solidFill>
              </a:rPr>
              <a:t>online OHS modules/tests </a:t>
            </a:r>
            <a:r>
              <a:rPr lang="en-AU" sz="3200" dirty="0">
                <a:solidFill>
                  <a:schemeClr val="bg1"/>
                </a:solidFill>
              </a:rPr>
              <a:t>(General and </a:t>
            </a:r>
            <a:r>
              <a:rPr lang="en-AU" sz="3200" dirty="0" smtClean="0">
                <a:solidFill>
                  <a:schemeClr val="bg1"/>
                </a:solidFill>
              </a:rPr>
              <a:t>Industry </a:t>
            </a:r>
            <a:r>
              <a:rPr lang="en-AU" sz="3200" dirty="0">
                <a:solidFill>
                  <a:schemeClr val="bg1"/>
                </a:solidFill>
              </a:rPr>
              <a:t>S</a:t>
            </a:r>
            <a:r>
              <a:rPr lang="en-AU" sz="3200" dirty="0" smtClean="0">
                <a:solidFill>
                  <a:schemeClr val="bg1"/>
                </a:solidFill>
              </a:rPr>
              <a:t>pecific) prior to work experience during STUCARR classes.</a:t>
            </a:r>
            <a:endParaRPr lang="en-US" sz="3200" dirty="0" smtClean="0">
              <a:solidFill>
                <a:srgbClr val="FFFFFF"/>
              </a:solidFill>
            </a:endParaRPr>
          </a:p>
          <a:p>
            <a:endParaRPr lang="en-US" sz="4000" dirty="0">
              <a:solidFill>
                <a:srgbClr val="FFFFFF"/>
              </a:solidFill>
            </a:endParaRPr>
          </a:p>
          <a:p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8698" y="62715"/>
            <a:ext cx="538996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8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r>
              <a:rPr lang="en-AU" sz="2800" b="1" dirty="0" smtClean="0">
                <a:solidFill>
                  <a:srgbClr val="FFFFFF"/>
                </a:solidFill>
                <a:latin typeface="Arial Narrow" pitchFamily="34" charset="0"/>
              </a:rPr>
              <a:t>MELTON SECONDARY COLLEGE</a:t>
            </a:r>
          </a:p>
          <a:p>
            <a:r>
              <a:rPr lang="en-US" sz="4400" b="1" dirty="0" smtClean="0">
                <a:solidFill>
                  <a:srgbClr val="FFFFFF"/>
                </a:solidFill>
              </a:rPr>
              <a:t>DET </a:t>
            </a:r>
            <a:r>
              <a:rPr lang="en-US" sz="4400" b="1" dirty="0">
                <a:solidFill>
                  <a:srgbClr val="FFFFFF"/>
                </a:solidFill>
              </a:rPr>
              <a:t>Guidelines</a:t>
            </a:r>
            <a:endParaRPr lang="en-AU" sz="4400" b="1" dirty="0" smtClean="0">
              <a:solidFill>
                <a:srgbClr val="FFFFFF"/>
              </a:solidFill>
            </a:endParaRPr>
          </a:p>
          <a:p>
            <a:endParaRPr lang="en-AU" sz="28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2102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988840"/>
            <a:ext cx="8229600" cy="4320480"/>
          </a:xfrm>
        </p:spPr>
        <p:txBody>
          <a:bodyPr>
            <a:normAutofit fontScale="90000"/>
          </a:bodyPr>
          <a:lstStyle/>
          <a:p>
            <a:pPr algn="l"/>
            <a:r>
              <a:rPr lang="en-US" sz="4900" b="1" dirty="0" smtClean="0">
                <a:solidFill>
                  <a:srgbClr val="FFFFFF"/>
                </a:solidFill>
              </a:rPr>
              <a:t/>
            </a:r>
            <a:br>
              <a:rPr lang="en-US" sz="4900" b="1" dirty="0" smtClean="0">
                <a:solidFill>
                  <a:srgbClr val="FFFFFF"/>
                </a:solidFill>
              </a:rPr>
            </a:br>
            <a:r>
              <a:rPr lang="en-US" sz="4900" b="1" dirty="0" smtClean="0">
                <a:solidFill>
                  <a:srgbClr val="FFFFFF"/>
                </a:solidFill>
              </a:rPr>
              <a:t/>
            </a:r>
            <a:br>
              <a:rPr lang="en-US" sz="4900" b="1" dirty="0" smtClean="0">
                <a:solidFill>
                  <a:srgbClr val="FFFFFF"/>
                </a:solidFill>
              </a:rPr>
            </a:br>
            <a:r>
              <a:rPr lang="en-US" sz="4900" b="1" dirty="0" smtClean="0">
                <a:solidFill>
                  <a:srgbClr val="FFFFFF"/>
                </a:solidFill>
              </a:rPr>
              <a:t/>
            </a:r>
            <a:br>
              <a:rPr lang="en-US" sz="4900" b="1" dirty="0" smtClean="0">
                <a:solidFill>
                  <a:srgbClr val="FFFFFF"/>
                </a:solidFill>
              </a:rPr>
            </a:br>
            <a:r>
              <a:rPr lang="en-US" sz="4900" b="1" dirty="0" smtClean="0">
                <a:solidFill>
                  <a:srgbClr val="FFFFFF"/>
                </a:solidFill>
              </a:rPr>
              <a:t/>
            </a:r>
            <a:br>
              <a:rPr lang="en-US" sz="4900" b="1" dirty="0" smtClean="0">
                <a:solidFill>
                  <a:srgbClr val="FFFFFF"/>
                </a:solidFill>
              </a:rPr>
            </a:br>
            <a:r>
              <a:rPr lang="en-US" sz="4900" b="1" dirty="0" smtClean="0">
                <a:solidFill>
                  <a:srgbClr val="FFFFFF"/>
                </a:solidFill>
              </a:rPr>
              <a:t/>
            </a:r>
            <a:br>
              <a:rPr lang="en-US" sz="4900" b="1" dirty="0" smtClean="0">
                <a:solidFill>
                  <a:srgbClr val="FFFFFF"/>
                </a:solidFill>
              </a:rPr>
            </a:br>
            <a:endParaRPr lang="en-US" sz="4000" b="1" dirty="0" smtClean="0">
              <a:solidFill>
                <a:srgbClr val="FFFF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8304" y="116632"/>
            <a:ext cx="1547874" cy="1477516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11469" y="124123"/>
            <a:ext cx="7319773" cy="27047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smtClean="0">
                <a:solidFill>
                  <a:srgbClr val="FFFFFF"/>
                </a:solidFill>
              </a:rPr>
              <a:t>	</a:t>
            </a:r>
            <a:br>
              <a:rPr lang="en-US" b="1" dirty="0" smtClean="0">
                <a:solidFill>
                  <a:srgbClr val="FFFFFF"/>
                </a:solidFill>
              </a:rPr>
            </a:br>
            <a:endParaRPr lang="en-US" b="1" dirty="0" smtClean="0">
              <a:solidFill>
                <a:srgbClr val="FFFF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8698" y="1611842"/>
            <a:ext cx="850344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200" dirty="0" smtClean="0">
                <a:solidFill>
                  <a:schemeClr val="bg1"/>
                </a:solidFill>
              </a:rPr>
              <a:t>Complete all forms and OHS requirements prior to work experience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200" dirty="0" smtClean="0">
                <a:solidFill>
                  <a:schemeClr val="bg1"/>
                </a:solidFill>
              </a:rPr>
              <a:t>Follow all protocols for COVID 19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FF"/>
                </a:solidFill>
              </a:rPr>
              <a:t>Be P</a:t>
            </a:r>
            <a:r>
              <a:rPr lang="en-US" sz="3200" dirty="0" smtClean="0">
                <a:solidFill>
                  <a:srgbClr val="FFFFFF"/>
                </a:solidFill>
              </a:rPr>
              <a:t>unctual/</a:t>
            </a:r>
            <a:r>
              <a:rPr lang="en-AU" sz="3200" dirty="0" smtClean="0">
                <a:solidFill>
                  <a:schemeClr val="bg1"/>
                </a:solidFill>
              </a:rPr>
              <a:t>Dress in an appropriate manner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</a:rPr>
              <a:t>Phone Melton SC and Employer if unable to attend due to illness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</a:rPr>
              <a:t>Phone Melton SC </a:t>
            </a:r>
            <a:r>
              <a:rPr lang="en-US" sz="3200" dirty="0">
                <a:solidFill>
                  <a:srgbClr val="FFFFFF"/>
                </a:solidFill>
              </a:rPr>
              <a:t>immediately </a:t>
            </a:r>
            <a:r>
              <a:rPr lang="en-US" sz="3200" dirty="0" smtClean="0">
                <a:solidFill>
                  <a:srgbClr val="FFFFFF"/>
                </a:solidFill>
              </a:rPr>
              <a:t>if there </a:t>
            </a:r>
            <a:r>
              <a:rPr lang="en-US" sz="3200" dirty="0">
                <a:solidFill>
                  <a:srgbClr val="FFFFFF"/>
                </a:solidFill>
              </a:rPr>
              <a:t>are any </a:t>
            </a:r>
            <a:r>
              <a:rPr lang="en-US" sz="3200" dirty="0" smtClean="0">
                <a:solidFill>
                  <a:srgbClr val="FFFFFF"/>
                </a:solidFill>
              </a:rPr>
              <a:t>concerns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</a:rPr>
              <a:t>Disclose any relevant medical information to Employer </a:t>
            </a:r>
          </a:p>
          <a:p>
            <a:endParaRPr lang="en-US" sz="3200" dirty="0" smtClean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8698" y="62715"/>
            <a:ext cx="59155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8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r>
              <a:rPr lang="en-AU" sz="2800" b="1" dirty="0" smtClean="0">
                <a:solidFill>
                  <a:srgbClr val="FFFFFF"/>
                </a:solidFill>
                <a:latin typeface="Arial Narrow" pitchFamily="34" charset="0"/>
              </a:rPr>
              <a:t>MELTON SECONDARY COLLEGE</a:t>
            </a:r>
          </a:p>
          <a:p>
            <a:r>
              <a:rPr lang="en-AU" sz="4400" b="1" dirty="0" smtClean="0">
                <a:solidFill>
                  <a:srgbClr val="FFFFFF"/>
                </a:solidFill>
              </a:rPr>
              <a:t>Student Responsibilities</a:t>
            </a:r>
          </a:p>
          <a:p>
            <a:endParaRPr lang="en-AU" sz="28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31669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988840"/>
            <a:ext cx="8229600" cy="4320480"/>
          </a:xfrm>
        </p:spPr>
        <p:txBody>
          <a:bodyPr>
            <a:normAutofit/>
          </a:bodyPr>
          <a:lstStyle/>
          <a:p>
            <a:pPr algn="l"/>
            <a:r>
              <a:rPr lang="en-US" sz="4900" b="1" dirty="0" smtClean="0">
                <a:solidFill>
                  <a:srgbClr val="FFFFFF"/>
                </a:solidFill>
              </a:rPr>
              <a:t/>
            </a:r>
            <a:br>
              <a:rPr lang="en-US" sz="4900" b="1" dirty="0" smtClean="0">
                <a:solidFill>
                  <a:srgbClr val="FFFFFF"/>
                </a:solidFill>
              </a:rPr>
            </a:br>
            <a:endParaRPr lang="en-US" sz="4000" b="1" dirty="0" smtClean="0">
              <a:solidFill>
                <a:srgbClr val="FFFF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8304" y="116632"/>
            <a:ext cx="1547874" cy="1477516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11469" y="124123"/>
            <a:ext cx="7319773" cy="27047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smtClean="0">
                <a:solidFill>
                  <a:srgbClr val="FFFFFF"/>
                </a:solidFill>
              </a:rPr>
              <a:t>	</a:t>
            </a:r>
            <a:br>
              <a:rPr lang="en-US" b="1" dirty="0" smtClean="0">
                <a:solidFill>
                  <a:srgbClr val="FFFFFF"/>
                </a:solidFill>
              </a:rPr>
            </a:br>
            <a:endParaRPr lang="en-US" b="1" dirty="0" smtClean="0">
              <a:solidFill>
                <a:srgbClr val="FFFF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8699" y="1611842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3200" dirty="0" smtClean="0">
                <a:solidFill>
                  <a:schemeClr val="bg1"/>
                </a:solidFill>
              </a:rPr>
              <a:t>Maintain a Portfolio which includes: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200" dirty="0" smtClean="0">
                <a:solidFill>
                  <a:schemeClr val="bg1"/>
                </a:solidFill>
              </a:rPr>
              <a:t>Resume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200" dirty="0" err="1">
                <a:solidFill>
                  <a:schemeClr val="bg1"/>
                </a:solidFill>
              </a:rPr>
              <a:t>Safe@Work</a:t>
            </a:r>
            <a:r>
              <a:rPr lang="en-AU" sz="3200" dirty="0">
                <a:solidFill>
                  <a:schemeClr val="bg1"/>
                </a:solidFill>
              </a:rPr>
              <a:t> certificates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200" dirty="0" smtClean="0">
                <a:solidFill>
                  <a:schemeClr val="bg1"/>
                </a:solidFill>
              </a:rPr>
              <a:t>Evaluation form from Work Experience employer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200" dirty="0" smtClean="0">
                <a:solidFill>
                  <a:schemeClr val="bg1"/>
                </a:solidFill>
              </a:rPr>
              <a:t>STARR Award Certificates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200" dirty="0" smtClean="0">
                <a:solidFill>
                  <a:schemeClr val="bg1"/>
                </a:solidFill>
              </a:rPr>
              <a:t>References</a:t>
            </a:r>
          </a:p>
          <a:p>
            <a:endParaRPr lang="en-AU" sz="3200" dirty="0">
              <a:solidFill>
                <a:schemeClr val="bg1"/>
              </a:solidFill>
            </a:endParaRPr>
          </a:p>
          <a:p>
            <a:pPr algn="ctr"/>
            <a:r>
              <a:rPr lang="en-AU" sz="3200" dirty="0" smtClean="0">
                <a:solidFill>
                  <a:schemeClr val="bg1"/>
                </a:solidFill>
              </a:rPr>
              <a:t>Reminders: Subject Selection Interviews (Course Counselling)  - Early Term 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8698" y="62715"/>
            <a:ext cx="59155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8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r>
              <a:rPr lang="en-AU" sz="2800" b="1" dirty="0" smtClean="0">
                <a:solidFill>
                  <a:srgbClr val="FFFFFF"/>
                </a:solidFill>
                <a:latin typeface="Arial Narrow" pitchFamily="34" charset="0"/>
              </a:rPr>
              <a:t>MELTON SECONDARY COLLEGE</a:t>
            </a:r>
          </a:p>
          <a:p>
            <a:r>
              <a:rPr lang="en-AU" sz="4400" b="1" dirty="0" smtClean="0">
                <a:solidFill>
                  <a:srgbClr val="FFFFFF"/>
                </a:solidFill>
              </a:rPr>
              <a:t>Student Responsibilities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23447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: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: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: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: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9068</TotalTime>
  <Words>770</Words>
  <Application>Microsoft Office PowerPoint</Application>
  <PresentationFormat>On-screen Show (4:3)</PresentationFormat>
  <Paragraphs>158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Arial Narrow</vt:lpstr>
      <vt:lpstr>Calibri</vt:lpstr>
      <vt:lpstr>1_Office Theme</vt:lpstr>
      <vt:lpstr>PowerPoint Presentation</vt:lpstr>
      <vt:lpstr>PowerPoint Presentation</vt:lpstr>
      <vt:lpstr>PowerPoint Presentation</vt:lpstr>
      <vt:lpstr>  What is Work Experience? </vt:lpstr>
      <vt:lpstr>   Why is Work Experience  important? </vt:lpstr>
      <vt:lpstr>      </vt:lpstr>
      <vt:lpstr>      </vt:lpstr>
      <vt:lpstr>     </vt:lpstr>
      <vt:lpstr> </vt:lpstr>
      <vt:lpstr>PowerPoint Presentation</vt:lpstr>
      <vt:lpstr>PowerPoint Presentation</vt:lpstr>
      <vt:lpstr>  </vt:lpstr>
      <vt:lpstr>Survey link -  bit.ly/2OlFGft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Crosbie</dc:creator>
  <cp:lastModifiedBy>Joanne Galea</cp:lastModifiedBy>
  <cp:revision>242</cp:revision>
  <cp:lastPrinted>2015-03-10T05:53:28Z</cp:lastPrinted>
  <dcterms:created xsi:type="dcterms:W3CDTF">2010-07-12T04:44:45Z</dcterms:created>
  <dcterms:modified xsi:type="dcterms:W3CDTF">2021-02-24T02:47:02Z</dcterms:modified>
</cp:coreProperties>
</file>