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975" r:id="rId4"/>
  </p:sldMasterIdLst>
  <p:notesMasterIdLst>
    <p:notesMasterId r:id="rId13"/>
  </p:notesMasterIdLst>
  <p:sldIdLst>
    <p:sldId id="256" r:id="rId5"/>
    <p:sldId id="261" r:id="rId6"/>
    <p:sldId id="280" r:id="rId7"/>
    <p:sldId id="281" r:id="rId8"/>
    <p:sldId id="282" r:id="rId9"/>
    <p:sldId id="283" r:id="rId10"/>
    <p:sldId id="284" r:id="rId11"/>
    <p:sldId id="279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8D08D"/>
    <a:srgbClr val="B3E09A"/>
    <a:srgbClr val="FADCD3"/>
    <a:srgbClr val="FFF3CC"/>
    <a:srgbClr val="CDC1D9"/>
    <a:srgbClr val="A4D8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F06E6C5-B4A2-7B33-51A6-CFEDC893158D}" v="249" dt="2025-08-14T00:32:52.38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5A2F4C1-FCA7-6844-958D-97733621DFCE}" type="datetimeFigureOut">
              <a:rPr lang="en-US" smtClean="0"/>
              <a:t>8/14/2025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694806-2361-AB40-AF1C-AB34E4499D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34347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cs typeface="Calibri"/>
              </a:rPr>
              <a:t>Bilingual School</a:t>
            </a:r>
          </a:p>
          <a:p>
            <a:endParaRPr lang="en-US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6694806-2361-AB40-AF1C-AB34E4499D9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45218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spcBef>
                <a:spcPts val="1000"/>
              </a:spcBef>
              <a:buFont typeface="Arial"/>
              <a:buChar char="•"/>
            </a:pPr>
            <a:r>
              <a:rPr lang="en-GB" b="1">
                <a:solidFill>
                  <a:srgbClr val="404040"/>
                </a:solidFill>
              </a:rPr>
              <a:t>Academic Benefits</a:t>
            </a:r>
            <a:endParaRPr lang="en-US">
              <a:solidFill>
                <a:srgbClr val="000000"/>
              </a:solidFill>
            </a:endParaRPr>
          </a:p>
          <a:p>
            <a:pPr marL="171450" indent="-171450">
              <a:spcBef>
                <a:spcPts val="1000"/>
              </a:spcBef>
              <a:buFont typeface="Arial"/>
              <a:buChar char="•"/>
            </a:pPr>
            <a:r>
              <a:rPr lang="en-GB">
                <a:solidFill>
                  <a:srgbClr val="404040"/>
                </a:solidFill>
              </a:rPr>
              <a:t>Reinforces classroom learning through practice and repetition</a:t>
            </a:r>
            <a:endParaRPr lang="en-GB">
              <a:solidFill>
                <a:srgbClr val="000000"/>
              </a:solidFill>
            </a:endParaRPr>
          </a:p>
          <a:p>
            <a:pPr marL="171450" indent="-171450">
              <a:spcBef>
                <a:spcPts val="1000"/>
              </a:spcBef>
              <a:buFont typeface="Arial"/>
              <a:buChar char="•"/>
            </a:pPr>
            <a:r>
              <a:rPr lang="en-GB">
                <a:solidFill>
                  <a:srgbClr val="404040"/>
                </a:solidFill>
              </a:rPr>
              <a:t>Builds fluency and consolidates essential skills</a:t>
            </a:r>
            <a:endParaRPr lang="en-AU">
              <a:solidFill>
                <a:srgbClr val="000000"/>
              </a:solidFill>
            </a:endParaRPr>
          </a:p>
          <a:p>
            <a:pPr marL="171450" indent="-171450">
              <a:spcBef>
                <a:spcPts val="1000"/>
              </a:spcBef>
              <a:buFont typeface="Arial"/>
              <a:buChar char="•"/>
            </a:pPr>
            <a:r>
              <a:rPr lang="en-GB">
                <a:solidFill>
                  <a:srgbClr val="404040"/>
                </a:solidFill>
              </a:rPr>
              <a:t>Supports mastery and academic confidence</a:t>
            </a:r>
            <a:endParaRPr lang="en-US">
              <a:solidFill>
                <a:srgbClr val="000000"/>
              </a:solidFill>
            </a:endParaRPr>
          </a:p>
          <a:p>
            <a:pPr marL="171450" indent="-171450">
              <a:spcBef>
                <a:spcPts val="1000"/>
              </a:spcBef>
              <a:buFont typeface="Arial"/>
              <a:buChar char="•"/>
            </a:pPr>
            <a:r>
              <a:rPr lang="en-AU" b="1">
                <a:solidFill>
                  <a:srgbClr val="404040"/>
                </a:solidFill>
              </a:rPr>
              <a:t>Skill Development</a:t>
            </a:r>
            <a:endParaRPr lang="en-AU">
              <a:solidFill>
                <a:srgbClr val="000000"/>
              </a:solidFill>
            </a:endParaRPr>
          </a:p>
          <a:p>
            <a:pPr marL="171450" indent="-171450">
              <a:spcBef>
                <a:spcPts val="1000"/>
              </a:spcBef>
              <a:buFont typeface="Arial"/>
              <a:buChar char="•"/>
            </a:pPr>
            <a:r>
              <a:rPr lang="en-GB">
                <a:solidFill>
                  <a:srgbClr val="404040"/>
                </a:solidFill>
              </a:rPr>
              <a:t>Encourages self-discipline, time management, and study habits</a:t>
            </a:r>
            <a:endParaRPr lang="en-US">
              <a:solidFill>
                <a:srgbClr val="000000"/>
              </a:solidFill>
            </a:endParaRPr>
          </a:p>
          <a:p>
            <a:pPr marL="171450" indent="-171450">
              <a:spcBef>
                <a:spcPts val="1000"/>
              </a:spcBef>
              <a:buFont typeface="Arial"/>
              <a:buChar char="•"/>
            </a:pPr>
            <a:r>
              <a:rPr lang="en-GB">
                <a:solidFill>
                  <a:srgbClr val="404040"/>
                </a:solidFill>
              </a:rPr>
              <a:t>Prepares students for high school expectations (especially in Years 3–6)</a:t>
            </a:r>
            <a:endParaRPr lang="en-AU">
              <a:solidFill>
                <a:srgbClr val="000000"/>
              </a:solidFill>
            </a:endParaRPr>
          </a:p>
          <a:p>
            <a:pPr marL="171450" indent="-171450">
              <a:spcBef>
                <a:spcPts val="1000"/>
              </a:spcBef>
              <a:buFont typeface="Arial"/>
              <a:buChar char="•"/>
            </a:pPr>
            <a:r>
              <a:rPr lang="en-GB">
                <a:solidFill>
                  <a:srgbClr val="404040"/>
                </a:solidFill>
              </a:rPr>
              <a:t>Provides structured opportunities to build independence</a:t>
            </a:r>
            <a:endParaRPr lang="en-US">
              <a:solidFill>
                <a:srgbClr val="000000"/>
              </a:solidFill>
            </a:endParaRPr>
          </a:p>
          <a:p>
            <a:pPr marL="171450" indent="-171450">
              <a:spcBef>
                <a:spcPts val="1000"/>
              </a:spcBef>
              <a:buFont typeface="Arial"/>
              <a:buChar char="•"/>
            </a:pPr>
            <a:r>
              <a:rPr lang="en-AU" b="1">
                <a:solidFill>
                  <a:srgbClr val="404040"/>
                </a:solidFill>
              </a:rPr>
              <a:t>Home-School Connection</a:t>
            </a:r>
            <a:endParaRPr lang="en-AU">
              <a:solidFill>
                <a:srgbClr val="000000"/>
              </a:solidFill>
            </a:endParaRPr>
          </a:p>
          <a:p>
            <a:pPr marL="171450" indent="-171450">
              <a:spcBef>
                <a:spcPts val="1000"/>
              </a:spcBef>
              <a:buFont typeface="Arial"/>
              <a:buChar char="•"/>
            </a:pPr>
            <a:r>
              <a:rPr lang="en-GB">
                <a:solidFill>
                  <a:srgbClr val="404040"/>
                </a:solidFill>
              </a:rPr>
              <a:t>Involves parents in their child’s learning journey</a:t>
            </a:r>
            <a:endParaRPr lang="en-AU">
              <a:solidFill>
                <a:srgbClr val="000000"/>
              </a:solidFill>
            </a:endParaRPr>
          </a:p>
          <a:p>
            <a:pPr marL="171450" indent="-171450">
              <a:spcBef>
                <a:spcPts val="1000"/>
              </a:spcBef>
              <a:buFont typeface="Arial"/>
              <a:buChar char="•"/>
            </a:pPr>
            <a:r>
              <a:rPr lang="en-GB">
                <a:solidFill>
                  <a:srgbClr val="404040"/>
                </a:solidFill>
              </a:rPr>
              <a:t>Offers insight into classroom content and student progress</a:t>
            </a:r>
            <a:endParaRPr lang="en-US">
              <a:solidFill>
                <a:srgbClr val="000000"/>
              </a:solidFill>
            </a:endParaRPr>
          </a:p>
          <a:p>
            <a:pPr marL="171450" indent="-171450">
              <a:spcBef>
                <a:spcPts val="1000"/>
              </a:spcBef>
              <a:buFont typeface="Arial"/>
              <a:buChar char="•"/>
            </a:pPr>
            <a:r>
              <a:rPr lang="en-AU" b="1">
                <a:solidFill>
                  <a:srgbClr val="404040"/>
                </a:solidFill>
              </a:rPr>
              <a:t>Evidence-Based Practice</a:t>
            </a:r>
            <a:endParaRPr lang="en-AU">
              <a:solidFill>
                <a:srgbClr val="000000"/>
              </a:solidFill>
            </a:endParaRPr>
          </a:p>
          <a:p>
            <a:pPr marL="171450" indent="-171450">
              <a:spcBef>
                <a:spcPts val="1000"/>
              </a:spcBef>
              <a:buFont typeface="Wingdings 3,Sans-Serif"/>
              <a:buChar char=""/>
            </a:pPr>
            <a:r>
              <a:rPr lang="en-GB">
                <a:solidFill>
                  <a:srgbClr val="404040"/>
                </a:solidFill>
              </a:rPr>
              <a:t>Supported by educational research and learning science </a:t>
            </a:r>
            <a:endParaRPr lang="en-GB">
              <a:solidFill>
                <a:srgbClr val="000000"/>
              </a:solidFill>
            </a:endParaRPr>
          </a:p>
          <a:p>
            <a:pPr marL="171450" indent="-171450">
              <a:spcBef>
                <a:spcPts val="1000"/>
              </a:spcBef>
              <a:buFont typeface="Wingdings 3,Sans-Serif"/>
              <a:buChar char=""/>
            </a:pPr>
            <a:endParaRPr lang="en-GB">
              <a:solidFill>
                <a:srgbClr val="000000"/>
              </a:solidFill>
            </a:endParaRPr>
          </a:p>
          <a:p>
            <a:pPr marL="171450" indent="-171450">
              <a:spcBef>
                <a:spcPts val="1000"/>
              </a:spcBef>
              <a:buFont typeface="Calibri,Sans-Serif"/>
              <a:buChar char="-"/>
            </a:pPr>
            <a:endParaRPr lang="en-AU">
              <a:solidFill>
                <a:srgbClr val="404040"/>
              </a:solidFill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6694806-2361-AB40-AF1C-AB34E4499D9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57048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FDD050-BCE6-270E-F36B-8B698463C4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31DFDD2-79CE-F35D-7C43-217E039D825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F4C1D84-8C3E-2D0E-A89A-98FBA7F8BFE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7F1B913-43DE-6D6A-454C-312A9A6AC63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6694806-2361-AB40-AF1C-AB34E4499D9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90684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9C0E36-93B6-8308-74CC-5DEF57F467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C3C8F7C-EE94-0354-AE9D-B6663D2A732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E962BAA-11C5-AE45-97D0-84F925E6A10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>
                <a:solidFill>
                  <a:srgbClr val="404040"/>
                </a:solidFill>
              </a:rPr>
              <a:t>Types</a:t>
            </a:r>
            <a:r>
              <a:rPr lang="en-AU" b="1">
                <a:solidFill>
                  <a:srgbClr val="404040"/>
                </a:solidFill>
              </a:rPr>
              <a:t> </a:t>
            </a:r>
            <a:r>
              <a:rPr lang="en-US" b="1">
                <a:solidFill>
                  <a:srgbClr val="404040"/>
                </a:solidFill>
              </a:rPr>
              <a:t>of Homework</a:t>
            </a:r>
            <a:r>
              <a:rPr lang="en-AU" b="1">
                <a:solidFill>
                  <a:srgbClr val="404040"/>
                </a:solidFill>
              </a:rPr>
              <a:t> Tasks</a:t>
            </a:r>
            <a:r>
              <a:rPr lang="en-US"/>
              <a:t> </a:t>
            </a:r>
          </a:p>
          <a:p>
            <a:pPr marL="285750" indent="-285750">
              <a:buFont typeface="Arial,Sans-Serif"/>
              <a:buChar char="•"/>
            </a:pPr>
            <a:r>
              <a:rPr lang="en-US">
                <a:solidFill>
                  <a:srgbClr val="404040"/>
                </a:solidFill>
              </a:rPr>
              <a:t>Reinforcement of </a:t>
            </a:r>
            <a:r>
              <a:rPr lang="en-US" err="1">
                <a:solidFill>
                  <a:srgbClr val="404040"/>
                </a:solidFill>
              </a:rPr>
              <a:t>classroomlearning</a:t>
            </a:r>
            <a:r>
              <a:rPr lang="en-US"/>
              <a:t> </a:t>
            </a:r>
            <a:endParaRPr lang="en-US">
              <a:ea typeface="Calibri"/>
              <a:cs typeface="Calibri"/>
            </a:endParaRPr>
          </a:p>
          <a:p>
            <a:pPr marL="285750" indent="-285750">
              <a:buFont typeface="Arial,Sans-Serif"/>
              <a:buChar char="•"/>
            </a:pPr>
            <a:r>
              <a:rPr lang="en-US">
                <a:solidFill>
                  <a:srgbClr val="404040"/>
                </a:solidFill>
              </a:rPr>
              <a:t>Completion of unfinished </a:t>
            </a:r>
            <a:r>
              <a:rPr lang="en-US" err="1">
                <a:solidFill>
                  <a:srgbClr val="404040"/>
                </a:solidFill>
              </a:rPr>
              <a:t>classactivities</a:t>
            </a:r>
            <a:r>
              <a:rPr lang="en-US"/>
              <a:t> </a:t>
            </a:r>
            <a:endParaRPr lang="en-US">
              <a:ea typeface="Calibri"/>
              <a:cs typeface="Calibri"/>
            </a:endParaRPr>
          </a:p>
          <a:p>
            <a:pPr marL="285750" indent="-285750">
              <a:buFont typeface="Arial,Sans-Serif"/>
              <a:buChar char="•"/>
            </a:pPr>
            <a:r>
              <a:rPr lang="en-US">
                <a:solidFill>
                  <a:srgbClr val="404040"/>
                </a:solidFill>
              </a:rPr>
              <a:t>Research or gathering of </a:t>
            </a:r>
            <a:r>
              <a:rPr lang="en-US" err="1">
                <a:solidFill>
                  <a:srgbClr val="404040"/>
                </a:solidFill>
              </a:rPr>
              <a:t>additionalmaterials</a:t>
            </a:r>
            <a:r>
              <a:rPr lang="en-US"/>
              <a:t> </a:t>
            </a:r>
            <a:endParaRPr lang="en-US">
              <a:ea typeface="Calibri"/>
              <a:cs typeface="Calibri"/>
            </a:endParaRPr>
          </a:p>
          <a:p>
            <a:pPr marL="285750" indent="-285750">
              <a:buFont typeface="Arial,Sans-Serif"/>
              <a:buChar char="•"/>
            </a:pPr>
            <a:r>
              <a:rPr lang="en-US">
                <a:solidFill>
                  <a:srgbClr val="404040"/>
                </a:solidFill>
              </a:rPr>
              <a:t>Ongoing spelling practice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7437398-D516-9C58-8451-A73CEB3ADE4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6694806-2361-AB40-AF1C-AB34E4499D9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915555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Luke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6694806-2361-AB40-AF1C-AB34E4499D9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22451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387228-C423-ED4D-9833-44513B08F9A9}" type="datetimeFigureOut">
              <a:rPr lang="en-US" smtClean="0"/>
              <a:t>8/14/2025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9BFAEB-1FE8-8A49-A1BB-69C55E4C79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14214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387228-C423-ED4D-9833-44513B08F9A9}" type="datetimeFigureOut">
              <a:rPr lang="en-US" smtClean="0"/>
              <a:t>8/14/2025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9BFAEB-1FE8-8A49-A1BB-69C55E4C79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84385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387228-C423-ED4D-9833-44513B08F9A9}" type="datetimeFigureOut">
              <a:rPr lang="en-US" smtClean="0"/>
              <a:t>8/14/2025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9BFAEB-1FE8-8A49-A1BB-69C55E4C79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19690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387228-C423-ED4D-9833-44513B08F9A9}" type="datetimeFigureOut">
              <a:rPr lang="en-US" smtClean="0"/>
              <a:t>8/14/2025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9BFAEB-1FE8-8A49-A1BB-69C55E4C79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08045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387228-C423-ED4D-9833-44513B08F9A9}" type="datetimeFigureOut">
              <a:rPr lang="en-US" smtClean="0"/>
              <a:t>8/14/2025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9BFAEB-1FE8-8A49-A1BB-69C55E4C79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47110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387228-C423-ED4D-9833-44513B08F9A9}" type="datetimeFigureOut">
              <a:rPr lang="en-US" smtClean="0"/>
              <a:t>8/14/2025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9BFAEB-1FE8-8A49-A1BB-69C55E4C79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11189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387228-C423-ED4D-9833-44513B08F9A9}" type="datetimeFigureOut">
              <a:rPr lang="en-US" smtClean="0"/>
              <a:t>8/14/2025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9BFAEB-1FE8-8A49-A1BB-69C55E4C79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62267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387228-C423-ED4D-9833-44513B08F9A9}" type="datetimeFigureOut">
              <a:rPr lang="en-US" smtClean="0"/>
              <a:t>8/14/2025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9BFAEB-1FE8-8A49-A1BB-69C55E4C79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93647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387228-C423-ED4D-9833-44513B08F9A9}" type="datetimeFigureOut">
              <a:rPr lang="en-US" smtClean="0"/>
              <a:t>8/14/2025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9BFAEB-1FE8-8A49-A1BB-69C55E4C79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61505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387228-C423-ED4D-9833-44513B08F9A9}" type="datetimeFigureOut">
              <a:rPr lang="en-US" smtClean="0"/>
              <a:t>8/14/2025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9BFAEB-1FE8-8A49-A1BB-69C55E4C79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4253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387228-C423-ED4D-9833-44513B08F9A9}" type="datetimeFigureOut">
              <a:rPr lang="en-US" smtClean="0"/>
              <a:t>8/14/2025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9BFAEB-1FE8-8A49-A1BB-69C55E4C796D}" type="slidenum">
              <a:rPr lang="en-US" smtClean="0"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523714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387228-C423-ED4D-9833-44513B08F9A9}" type="datetimeFigureOut">
              <a:rPr lang="en-US" smtClean="0"/>
              <a:t>8/14/2025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9BFAEB-1FE8-8A49-A1BB-69C55E4C79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577816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387228-C423-ED4D-9833-44513B08F9A9}" type="datetimeFigureOut">
              <a:rPr lang="en-US" smtClean="0"/>
              <a:t>8/14/2025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9BFAEB-1FE8-8A49-A1BB-69C55E4C796D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72649444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387228-C423-ED4D-9833-44513B08F9A9}" type="datetimeFigureOut">
              <a:rPr lang="en-US" smtClean="0"/>
              <a:t>8/14/2025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9BFAEB-1FE8-8A49-A1BB-69C55E4C79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91433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387228-C423-ED4D-9833-44513B08F9A9}" type="datetimeFigureOut">
              <a:rPr lang="en-US" smtClean="0"/>
              <a:t>8/14/2025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9BFAEB-1FE8-8A49-A1BB-69C55E4C79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978773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387228-C423-ED4D-9833-44513B08F9A9}" type="datetimeFigureOut">
              <a:rPr lang="en-US" smtClean="0"/>
              <a:t>8/14/2025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9BFAEB-1FE8-8A49-A1BB-69C55E4C79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09290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387228-C423-ED4D-9833-44513B08F9A9}" type="datetimeFigureOut">
              <a:rPr lang="en-US" smtClean="0"/>
              <a:t>8/14/2025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0B9BFAEB-1FE8-8A49-A1BB-69C55E4C796D}" type="slidenum">
              <a:rPr lang="en-US" smtClean="0"/>
              <a:t>‹#›</a:t>
            </a:fld>
            <a:endParaRPr lang="en-US"/>
          </a:p>
        </p:txBody>
      </p:sp>
      <p:pic>
        <p:nvPicPr>
          <p:cNvPr id="18" name="Picture 17" descr="Logo&#10;&#10;Description automatically generated">
            <a:extLst>
              <a:ext uri="{FF2B5EF4-FFF2-40B4-BE49-F238E27FC236}">
                <a16:creationId xmlns:a16="http://schemas.microsoft.com/office/drawing/2014/main" id="{B0C279AA-6EA1-5546-94BA-A32F2579194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8" cstate="print">
            <a:alphaModFix amt="3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5" r="2322" b="-3"/>
          <a:stretch/>
        </p:blipFill>
        <p:spPr>
          <a:xfrm>
            <a:off x="4175385" y="1407071"/>
            <a:ext cx="3841230" cy="4028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48526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6" r:id="rId1"/>
    <p:sldLayoutId id="2147483977" r:id="rId2"/>
    <p:sldLayoutId id="2147483978" r:id="rId3"/>
    <p:sldLayoutId id="2147483979" r:id="rId4"/>
    <p:sldLayoutId id="2147483980" r:id="rId5"/>
    <p:sldLayoutId id="2147483981" r:id="rId6"/>
    <p:sldLayoutId id="2147483982" r:id="rId7"/>
    <p:sldLayoutId id="2147483983" r:id="rId8"/>
    <p:sldLayoutId id="2147483984" r:id="rId9"/>
    <p:sldLayoutId id="2147483985" r:id="rId10"/>
    <p:sldLayoutId id="2147483986" r:id="rId11"/>
    <p:sldLayoutId id="2147483987" r:id="rId12"/>
    <p:sldLayoutId id="2147483988" r:id="rId13"/>
    <p:sldLayoutId id="2147483989" r:id="rId14"/>
    <p:sldLayoutId id="2147483990" r:id="rId15"/>
    <p:sldLayoutId id="2147483991" r:id="rId16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5A7802B6-FF37-40CF-A7E2-6F2A0D9A91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3174" y="1270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6E6E56CF-152C-2D4B-83BF-C7A280C7F5C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5" r="2322" b="-3"/>
          <a:stretch/>
        </p:blipFill>
        <p:spPr>
          <a:xfrm>
            <a:off x="3207971" y="2332013"/>
            <a:ext cx="3765692" cy="3949329"/>
          </a:xfrm>
          <a:prstGeom prst="rect">
            <a:avLst/>
          </a:prstGeom>
        </p:spPr>
      </p:pic>
      <p:sp>
        <p:nvSpPr>
          <p:cNvPr id="2" name="Title 6">
            <a:extLst>
              <a:ext uri="{FF2B5EF4-FFF2-40B4-BE49-F238E27FC236}">
                <a16:creationId xmlns:a16="http://schemas.microsoft.com/office/drawing/2014/main" id="{4656E841-C391-364F-235F-FFEA76E89ABF}"/>
              </a:ext>
            </a:extLst>
          </p:cNvPr>
          <p:cNvSpPr txBox="1">
            <a:spLocks/>
          </p:cNvSpPr>
          <p:nvPr/>
        </p:nvSpPr>
        <p:spPr>
          <a:xfrm>
            <a:off x="1531206" y="576658"/>
            <a:ext cx="7361004" cy="1124392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85000" lnSpcReduction="20000"/>
          </a:bodyPr>
          <a:lstStyle>
            <a:lvl1pPr algn="r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 defTabSz="914400">
              <a:lnSpc>
                <a:spcPct val="90000"/>
              </a:lnSpc>
              <a:spcAft>
                <a:spcPts val="600"/>
              </a:spcAft>
            </a:pPr>
            <a:r>
              <a:rPr lang="en-US" sz="4800" b="1">
                <a:solidFill>
                  <a:srgbClr val="2B3490"/>
                </a:solidFill>
                <a:latin typeface="Aptos"/>
                <a:cs typeface="Arial Narrow" panose="020B0604020202020204" pitchFamily="34" charset="0"/>
              </a:rPr>
              <a:t>Homework Program 2025</a:t>
            </a:r>
          </a:p>
          <a:p>
            <a:pPr algn="ctr" defTabSz="914400">
              <a:lnSpc>
                <a:spcPct val="90000"/>
              </a:lnSpc>
              <a:spcAft>
                <a:spcPts val="600"/>
              </a:spcAft>
            </a:pPr>
            <a:r>
              <a:rPr lang="en-US" sz="4800" err="1">
                <a:solidFill>
                  <a:srgbClr val="2B3490"/>
                </a:solidFill>
                <a:latin typeface="Aptos"/>
                <a:cs typeface="Arial Narrow" panose="020B0604020202020204" pitchFamily="34" charset="0"/>
              </a:rPr>
              <a:t>Programa</a:t>
            </a:r>
            <a:r>
              <a:rPr lang="en-US" sz="4800">
                <a:solidFill>
                  <a:srgbClr val="2B3490"/>
                </a:solidFill>
                <a:latin typeface="Aptos"/>
                <a:cs typeface="Arial Narrow" panose="020B0604020202020204" pitchFamily="34" charset="0"/>
              </a:rPr>
              <a:t> de </a:t>
            </a:r>
            <a:r>
              <a:rPr lang="en-US" sz="4800" err="1">
                <a:solidFill>
                  <a:srgbClr val="2B3490"/>
                </a:solidFill>
                <a:latin typeface="Aptos"/>
                <a:cs typeface="Arial Narrow" panose="020B0604020202020204" pitchFamily="34" charset="0"/>
              </a:rPr>
              <a:t>Tareas</a:t>
            </a:r>
            <a:r>
              <a:rPr lang="en-US" sz="4800">
                <a:solidFill>
                  <a:srgbClr val="2B3490"/>
                </a:solidFill>
                <a:latin typeface="Aptos"/>
                <a:cs typeface="Arial Narrow" panose="020B0604020202020204" pitchFamily="34" charset="0"/>
              </a:rPr>
              <a:t> 2025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C7293C7-8CB8-C7A5-7D1D-9074FFC684B6}"/>
              </a:ext>
            </a:extLst>
          </p:cNvPr>
          <p:cNvSpPr txBox="1"/>
          <p:nvPr/>
        </p:nvSpPr>
        <p:spPr>
          <a:xfrm>
            <a:off x="4171950" y="1701820"/>
            <a:ext cx="3766805" cy="40011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GB" sz="2000">
                <a:solidFill>
                  <a:srgbClr val="2B3490"/>
                </a:solidFill>
                <a:latin typeface="Aptos"/>
              </a:rPr>
              <a:t>August 15</a:t>
            </a:r>
            <a:r>
              <a:rPr lang="en-GB" sz="2000" baseline="30000">
                <a:solidFill>
                  <a:srgbClr val="2B3490"/>
                </a:solidFill>
                <a:latin typeface="Aptos"/>
              </a:rPr>
              <a:t>th</a:t>
            </a:r>
            <a:r>
              <a:rPr lang="en-GB" sz="2000">
                <a:solidFill>
                  <a:srgbClr val="2B3490"/>
                </a:solidFill>
                <a:latin typeface="Aptos"/>
              </a:rPr>
              <a:t>, 2.30pm</a:t>
            </a:r>
          </a:p>
        </p:txBody>
      </p:sp>
    </p:spTree>
    <p:extLst>
      <p:ext uri="{BB962C8B-B14F-4D97-AF65-F5344CB8AC3E}">
        <p14:creationId xmlns:p14="http://schemas.microsoft.com/office/powerpoint/2010/main" val="26472158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865624E5-C579-AFC0-585C-BEDE9D904BF2}"/>
              </a:ext>
            </a:extLst>
          </p:cNvPr>
          <p:cNvSpPr txBox="1">
            <a:spLocks/>
          </p:cNvSpPr>
          <p:nvPr/>
        </p:nvSpPr>
        <p:spPr>
          <a:xfrm>
            <a:off x="892171" y="301528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b="1">
                <a:latin typeface="Aptos"/>
                <a:cs typeface="Arial Narrow" panose="020B0604020202020204" pitchFamily="34" charset="0"/>
              </a:rPr>
              <a:t>Rationale </a:t>
            </a:r>
            <a:endParaRPr lang="en-US">
              <a:latin typeface="Aptos"/>
              <a:cs typeface="Arial Narrow" panose="020B0604020202020204" pitchFamily="34" charset="0"/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C46EEF2-8812-7699-9423-46569D9C02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6927" y="1172257"/>
            <a:ext cx="9171762" cy="5163978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buNone/>
            </a:pPr>
            <a:r>
              <a:rPr lang="en-GB" b="1">
                <a:latin typeface="Aptos"/>
              </a:rPr>
              <a:t>Academic Benefits</a:t>
            </a:r>
            <a:endParaRPr lang="en-US">
              <a:latin typeface="Aptos"/>
            </a:endParaRPr>
          </a:p>
          <a:p>
            <a:pPr lvl="1"/>
            <a:r>
              <a:rPr lang="en-GB" sz="1800">
                <a:latin typeface="Aptos"/>
                <a:ea typeface="+mn-lt"/>
                <a:cs typeface="+mn-lt"/>
              </a:rPr>
              <a:t>Reinforces classroom learning through practice and repetition</a:t>
            </a:r>
            <a:endParaRPr lang="en-GB" sz="1800">
              <a:latin typeface="Aptos"/>
            </a:endParaRPr>
          </a:p>
          <a:p>
            <a:pPr lvl="1"/>
            <a:r>
              <a:rPr lang="en-GB" sz="1800">
                <a:latin typeface="Aptos"/>
                <a:ea typeface="+mn-lt"/>
                <a:cs typeface="+mn-lt"/>
              </a:rPr>
              <a:t>Builds fluency and consolidates essential skills</a:t>
            </a:r>
            <a:endParaRPr lang="en-AU" sz="1800">
              <a:latin typeface="Aptos"/>
            </a:endParaRPr>
          </a:p>
          <a:p>
            <a:pPr lvl="1"/>
            <a:r>
              <a:rPr lang="en-GB" sz="1800">
                <a:latin typeface="Aptos"/>
                <a:ea typeface="+mn-lt"/>
                <a:cs typeface="+mn-lt"/>
              </a:rPr>
              <a:t>Supports mastery and academic confidence</a:t>
            </a:r>
          </a:p>
          <a:p>
            <a:pPr marL="0" indent="0">
              <a:buNone/>
            </a:pPr>
            <a:r>
              <a:rPr lang="en-AU" b="1">
                <a:latin typeface="Aptos"/>
              </a:rPr>
              <a:t>Skill Development</a:t>
            </a:r>
            <a:endParaRPr lang="en-AU">
              <a:latin typeface="Aptos"/>
            </a:endParaRPr>
          </a:p>
          <a:p>
            <a:pPr lvl="1"/>
            <a:r>
              <a:rPr lang="en-GB" sz="1800">
                <a:latin typeface="Aptos"/>
                <a:ea typeface="+mn-lt"/>
                <a:cs typeface="+mn-lt"/>
              </a:rPr>
              <a:t>Encourages self-discipline, time management, and study habits</a:t>
            </a:r>
          </a:p>
          <a:p>
            <a:pPr lvl="1"/>
            <a:r>
              <a:rPr lang="en-GB" sz="1800">
                <a:latin typeface="Aptos"/>
                <a:ea typeface="+mn-lt"/>
                <a:cs typeface="+mn-lt"/>
              </a:rPr>
              <a:t>Prepares students for high school expectations (especially in Years 3–6)</a:t>
            </a:r>
            <a:endParaRPr lang="en-AU" sz="1800">
              <a:latin typeface="Aptos"/>
            </a:endParaRPr>
          </a:p>
          <a:p>
            <a:pPr lvl="1"/>
            <a:r>
              <a:rPr lang="en-GB" sz="1800">
                <a:latin typeface="Aptos"/>
                <a:ea typeface="+mn-lt"/>
                <a:cs typeface="+mn-lt"/>
              </a:rPr>
              <a:t>Provides structured opportunities to build independence</a:t>
            </a:r>
          </a:p>
          <a:p>
            <a:pPr marL="0" indent="0">
              <a:buNone/>
            </a:pPr>
            <a:r>
              <a:rPr lang="en-AU" b="1">
                <a:latin typeface="Aptos"/>
              </a:rPr>
              <a:t>Home-School Connection</a:t>
            </a:r>
            <a:endParaRPr lang="en-AU">
              <a:latin typeface="Aptos"/>
            </a:endParaRPr>
          </a:p>
          <a:p>
            <a:pPr lvl="1"/>
            <a:r>
              <a:rPr lang="en-GB" sz="1800">
                <a:latin typeface="Aptos"/>
                <a:ea typeface="+mn-lt"/>
                <a:cs typeface="+mn-lt"/>
              </a:rPr>
              <a:t>Involves parents in their child’s learning journey</a:t>
            </a:r>
            <a:endParaRPr lang="en-AU" sz="1800">
              <a:latin typeface="Aptos"/>
            </a:endParaRPr>
          </a:p>
          <a:p>
            <a:pPr lvl="1"/>
            <a:r>
              <a:rPr lang="en-GB" sz="1800">
                <a:latin typeface="Aptos"/>
                <a:ea typeface="+mn-lt"/>
                <a:cs typeface="+mn-lt"/>
              </a:rPr>
              <a:t>Offers insight into classroom content and student progress</a:t>
            </a:r>
          </a:p>
          <a:p>
            <a:pPr marL="0" indent="0">
              <a:buNone/>
            </a:pPr>
            <a:r>
              <a:rPr lang="en-AU" b="1">
                <a:latin typeface="Aptos"/>
              </a:rPr>
              <a:t>Evidence-Based Practice</a:t>
            </a:r>
          </a:p>
          <a:p>
            <a:pPr lvl="1"/>
            <a:r>
              <a:rPr lang="en-GB" sz="1800">
                <a:latin typeface="Aptos"/>
              </a:rPr>
              <a:t>Supported by educational research and learning science </a:t>
            </a:r>
          </a:p>
        </p:txBody>
      </p:sp>
    </p:spTree>
    <p:extLst>
      <p:ext uri="{BB962C8B-B14F-4D97-AF65-F5344CB8AC3E}">
        <p14:creationId xmlns:p14="http://schemas.microsoft.com/office/powerpoint/2010/main" val="18174051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09E801-8A85-42B6-2C5C-A6C810F5FE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414C02-EB9D-EA2C-C769-AD45A60D11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874643"/>
          </a:xfrm>
        </p:spPr>
        <p:txBody>
          <a:bodyPr/>
          <a:lstStyle/>
          <a:p>
            <a:r>
              <a:rPr lang="en-US" b="1">
                <a:latin typeface="Aptos"/>
                <a:cs typeface="Arial Narrow" panose="020B0604020202020204" pitchFamily="34" charset="0"/>
              </a:rPr>
              <a:t>Homework Expectations</a:t>
            </a:r>
            <a:endParaRPr lang="en-US">
              <a:latin typeface="Aptos"/>
              <a:cs typeface="Arial Narrow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901C9B-C403-7550-4DA0-F96A16C384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606550"/>
            <a:ext cx="8596668" cy="5256593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AU" b="1">
                <a:latin typeface="Aptos"/>
                <a:ea typeface="+mn-lt"/>
                <a:cs typeface="+mn-lt"/>
              </a:rPr>
              <a:t>Scheduling</a:t>
            </a:r>
            <a:r>
              <a:rPr lang="en-AU">
                <a:latin typeface="Aptos"/>
                <a:ea typeface="+mn-lt"/>
                <a:cs typeface="+mn-lt"/>
              </a:rPr>
              <a:t>: Set and collected fortnightly, with</a:t>
            </a:r>
            <a:r>
              <a:rPr lang="en-AU" sz="1800">
                <a:latin typeface="Aptos"/>
                <a:ea typeface="+mn-lt"/>
                <a:cs typeface="+mn-lt"/>
              </a:rPr>
              <a:t> flexibility for families to choose </a:t>
            </a:r>
            <a:r>
              <a:rPr lang="en-AU">
                <a:latin typeface="Aptos"/>
                <a:ea typeface="+mn-lt"/>
                <a:cs typeface="+mn-lt"/>
              </a:rPr>
              <a:t>times</a:t>
            </a:r>
            <a:r>
              <a:rPr lang="en-AU" sz="1800">
                <a:latin typeface="Aptos"/>
                <a:ea typeface="+mn-lt"/>
                <a:cs typeface="+mn-lt"/>
              </a:rPr>
              <a:t> that </a:t>
            </a:r>
            <a:r>
              <a:rPr lang="en-AU">
                <a:latin typeface="Aptos"/>
                <a:ea typeface="+mn-lt"/>
                <a:cs typeface="+mn-lt"/>
              </a:rPr>
              <a:t>suit </a:t>
            </a:r>
            <a:r>
              <a:rPr lang="en-AU" sz="1800">
                <a:latin typeface="Aptos"/>
                <a:ea typeface="+mn-lt"/>
                <a:cs typeface="+mn-lt"/>
              </a:rPr>
              <a:t>their </a:t>
            </a:r>
            <a:r>
              <a:rPr lang="en-AU">
                <a:latin typeface="Aptos"/>
                <a:ea typeface="+mn-lt"/>
                <a:cs typeface="+mn-lt"/>
              </a:rPr>
              <a:t>routines</a:t>
            </a:r>
            <a:endParaRPr lang="en-AU">
              <a:latin typeface="Aptos"/>
            </a:endParaRPr>
          </a:p>
          <a:p>
            <a:endParaRPr lang="en-AU">
              <a:latin typeface="Aptos"/>
              <a:ea typeface="+mn-lt"/>
              <a:cs typeface="+mn-lt"/>
            </a:endParaRPr>
          </a:p>
          <a:p>
            <a:r>
              <a:rPr lang="en-AU" b="1">
                <a:latin typeface="Aptos"/>
                <a:ea typeface="+mn-lt"/>
                <a:cs typeface="+mn-lt"/>
              </a:rPr>
              <a:t>Time Commitment</a:t>
            </a:r>
            <a:r>
              <a:rPr lang="en-AU">
                <a:latin typeface="Aptos"/>
                <a:ea typeface="+mn-lt"/>
                <a:cs typeface="+mn-lt"/>
              </a:rPr>
              <a:t>:</a:t>
            </a:r>
            <a:endParaRPr lang="en-AU">
              <a:latin typeface="Aptos"/>
            </a:endParaRPr>
          </a:p>
          <a:p>
            <a:pPr marL="0" indent="0">
              <a:buNone/>
            </a:pPr>
            <a:r>
              <a:rPr lang="en-AU">
                <a:latin typeface="Aptos"/>
                <a:ea typeface="+mn-lt"/>
                <a:cs typeface="+mn-lt"/>
              </a:rPr>
              <a:t> Aim </a:t>
            </a:r>
            <a:r>
              <a:rPr lang="en-AU" sz="1800">
                <a:latin typeface="Aptos"/>
                <a:ea typeface="+mn-lt"/>
                <a:cs typeface="+mn-lt"/>
              </a:rPr>
              <a:t>for </a:t>
            </a:r>
            <a:r>
              <a:rPr lang="en-AU" sz="1800" b="1" i="1">
                <a:latin typeface="Aptos"/>
                <a:ea typeface="+mn-lt"/>
                <a:cs typeface="+mn-lt"/>
              </a:rPr>
              <a:t>100 minutes </a:t>
            </a:r>
            <a:r>
              <a:rPr lang="en-AU" b="1" i="1">
                <a:latin typeface="Aptos"/>
                <a:ea typeface="+mn-lt"/>
                <a:cs typeface="+mn-lt"/>
              </a:rPr>
              <a:t>per </a:t>
            </a:r>
            <a:r>
              <a:rPr lang="en-AU" sz="1800" b="1" i="1">
                <a:latin typeface="Aptos"/>
                <a:ea typeface="+mn-lt"/>
                <a:cs typeface="+mn-lt"/>
              </a:rPr>
              <a:t>week</a:t>
            </a:r>
            <a:r>
              <a:rPr lang="en-AU" sz="1800">
                <a:latin typeface="Aptos"/>
                <a:ea typeface="+mn-lt"/>
                <a:cs typeface="+mn-lt"/>
              </a:rPr>
              <a:t> (</a:t>
            </a:r>
            <a:r>
              <a:rPr lang="en-AU">
                <a:latin typeface="Aptos"/>
                <a:ea typeface="+mn-lt"/>
                <a:cs typeface="+mn-lt"/>
              </a:rPr>
              <a:t>e.g. </a:t>
            </a:r>
            <a:r>
              <a:rPr lang="en-AU" sz="1800">
                <a:latin typeface="Aptos"/>
                <a:ea typeface="+mn-lt"/>
                <a:cs typeface="+mn-lt"/>
              </a:rPr>
              <a:t>20 minutes, 5 </a:t>
            </a:r>
            <a:r>
              <a:rPr lang="en-AU">
                <a:latin typeface="Aptos"/>
                <a:ea typeface="+mn-lt"/>
                <a:cs typeface="+mn-lt"/>
              </a:rPr>
              <a:t>days a </a:t>
            </a:r>
            <a:r>
              <a:rPr lang="en-AU" sz="1800">
                <a:latin typeface="Aptos"/>
                <a:ea typeface="+mn-lt"/>
                <a:cs typeface="+mn-lt"/>
              </a:rPr>
              <a:t>week</a:t>
            </a:r>
            <a:r>
              <a:rPr lang="en-AU">
                <a:latin typeface="Aptos"/>
                <a:ea typeface="+mn-lt"/>
                <a:cs typeface="+mn-lt"/>
              </a:rPr>
              <a:t>)</a:t>
            </a:r>
            <a:endParaRPr lang="en-AU">
              <a:latin typeface="Aptos"/>
            </a:endParaRPr>
          </a:p>
          <a:p>
            <a:pPr marL="0" indent="0">
              <a:buNone/>
            </a:pPr>
            <a:r>
              <a:rPr lang="en-AU">
                <a:latin typeface="Aptos"/>
                <a:ea typeface="+mn-lt"/>
                <a:cs typeface="+mn-lt"/>
              </a:rPr>
              <a:t> *We understand </a:t>
            </a:r>
            <a:r>
              <a:rPr lang="en-AU" sz="1800">
                <a:latin typeface="Aptos"/>
                <a:ea typeface="+mn-lt"/>
                <a:cs typeface="+mn-lt"/>
              </a:rPr>
              <a:t>this may vary </a:t>
            </a:r>
            <a:r>
              <a:rPr lang="en-AU">
                <a:latin typeface="Aptos"/>
                <a:ea typeface="+mn-lt"/>
                <a:cs typeface="+mn-lt"/>
              </a:rPr>
              <a:t>based </a:t>
            </a:r>
            <a:r>
              <a:rPr lang="en-AU" sz="1800">
                <a:latin typeface="Aptos"/>
                <a:ea typeface="+mn-lt"/>
                <a:cs typeface="+mn-lt"/>
              </a:rPr>
              <a:t>on individual circumstances</a:t>
            </a:r>
            <a:endParaRPr lang="en-AU">
              <a:latin typeface="Aptos"/>
              <a:ea typeface="+mn-lt"/>
              <a:cs typeface="+mn-lt"/>
            </a:endParaRPr>
          </a:p>
          <a:p>
            <a:pPr marL="0" indent="0">
              <a:buNone/>
            </a:pPr>
            <a:endParaRPr lang="en-AU">
              <a:latin typeface="Aptos"/>
              <a:ea typeface="+mn-lt"/>
              <a:cs typeface="+mn-lt"/>
            </a:endParaRPr>
          </a:p>
          <a:p>
            <a:r>
              <a:rPr lang="en-AU" b="1">
                <a:latin typeface="Aptos"/>
                <a:ea typeface="+mn-lt"/>
                <a:cs typeface="+mn-lt"/>
              </a:rPr>
              <a:t>Content</a:t>
            </a:r>
            <a:r>
              <a:rPr lang="en-AU">
                <a:latin typeface="Aptos"/>
                <a:ea typeface="+mn-lt"/>
                <a:cs typeface="+mn-lt"/>
              </a:rPr>
              <a:t>: A mix of Numeracy and Literacy tasks that align with and reinforce classroom learning</a:t>
            </a:r>
          </a:p>
          <a:p>
            <a:endParaRPr lang="en-AU" sz="1800">
              <a:latin typeface="Aptos"/>
              <a:ea typeface="Calibri"/>
              <a:cs typeface="Calibri"/>
            </a:endParaRPr>
          </a:p>
          <a:p>
            <a:r>
              <a:rPr lang="en-AU" b="1">
                <a:latin typeface="Aptos"/>
                <a:ea typeface="Calibri"/>
                <a:cs typeface="Calibri"/>
              </a:rPr>
              <a:t>Parent/Carer Role</a:t>
            </a:r>
            <a:r>
              <a:rPr lang="en-AU">
                <a:latin typeface="Aptos"/>
                <a:ea typeface="Calibri"/>
                <a:cs typeface="Calibri"/>
              </a:rPr>
              <a:t>: Encourage and support your child as needed, while promoting independence</a:t>
            </a:r>
            <a:endParaRPr lang="en-AU" sz="1800">
              <a:latin typeface="Aptos"/>
              <a:ea typeface="Calibri"/>
              <a:cs typeface="Calibri"/>
            </a:endParaRPr>
          </a:p>
          <a:p>
            <a:pPr marL="0" indent="0">
              <a:buNone/>
            </a:pPr>
            <a:endParaRPr lang="en-AU">
              <a:latin typeface="Aptos"/>
              <a:ea typeface="Calibri"/>
              <a:cs typeface="Calibri"/>
            </a:endParaRPr>
          </a:p>
          <a:p>
            <a:endParaRPr lang="en-US">
              <a:latin typeface="Aptos"/>
              <a:cs typeface="Arial Narrow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79986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F29800-7631-01AF-F866-B9A9AEE393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175D95-C3EE-429B-1542-A17B7DFBCB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874643"/>
          </a:xfrm>
        </p:spPr>
        <p:txBody>
          <a:bodyPr/>
          <a:lstStyle/>
          <a:p>
            <a:r>
              <a:rPr lang="en-US" b="1">
                <a:latin typeface="Aptos"/>
                <a:cs typeface="Arial Narrow" panose="020B0604020202020204" pitchFamily="34" charset="0"/>
              </a:rPr>
              <a:t>Tasks/Activities</a:t>
            </a:r>
            <a:endParaRPr lang="en-US">
              <a:latin typeface="Aptos"/>
              <a:cs typeface="Arial Narrow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DCE4EB-34EC-6E01-0B9C-75D1343E3E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7931" y="1358484"/>
            <a:ext cx="8003170" cy="5134062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buNone/>
            </a:pPr>
            <a:r>
              <a:rPr lang="en-US" sz="2000" b="1" u="sng">
                <a:latin typeface="Aptos"/>
              </a:rPr>
              <a:t>English Literacy</a:t>
            </a:r>
            <a:endParaRPr lang="en-US" sz="2000" u="sng">
              <a:latin typeface="Aptos"/>
            </a:endParaRPr>
          </a:p>
          <a:p>
            <a:pPr marL="0" indent="0">
              <a:buNone/>
            </a:pPr>
            <a:r>
              <a:rPr lang="en-US" sz="2000" b="1">
                <a:latin typeface="Aptos"/>
                <a:ea typeface="+mn-lt"/>
                <a:cs typeface="+mn-lt"/>
              </a:rPr>
              <a:t>Spelling</a:t>
            </a:r>
            <a:r>
              <a:rPr lang="en-US" sz="2000">
                <a:latin typeface="Aptos"/>
                <a:ea typeface="+mn-lt"/>
                <a:cs typeface="+mn-lt"/>
              </a:rPr>
              <a:t>:</a:t>
            </a:r>
            <a:endParaRPr lang="en-US" sz="2000">
              <a:latin typeface="Aptos"/>
            </a:endParaRPr>
          </a:p>
          <a:p>
            <a:pPr marL="685800" lvl="1"/>
            <a:r>
              <a:rPr lang="en-US" sz="1800">
                <a:latin typeface="Aptos"/>
              </a:rPr>
              <a:t>Back-of-book spelling words</a:t>
            </a:r>
          </a:p>
          <a:p>
            <a:pPr marL="685800" lvl="1"/>
            <a:r>
              <a:rPr lang="en-US" sz="1800">
                <a:latin typeface="Aptos"/>
              </a:rPr>
              <a:t>Vocabulary from Read2Learn units</a:t>
            </a:r>
          </a:p>
          <a:p>
            <a:pPr marL="685800" lvl="1"/>
            <a:r>
              <a:rPr lang="en-US" sz="1800">
                <a:latin typeface="Aptos"/>
              </a:rPr>
              <a:t>Spelling matrix activities</a:t>
            </a:r>
          </a:p>
          <a:p>
            <a:pPr marL="0" indent="0">
              <a:buNone/>
            </a:pPr>
            <a:r>
              <a:rPr lang="en-US" sz="2000" b="1">
                <a:latin typeface="Aptos"/>
                <a:ea typeface="+mn-lt"/>
                <a:cs typeface="+mn-lt"/>
              </a:rPr>
              <a:t>Handwriting &amp; Grammar</a:t>
            </a:r>
            <a:r>
              <a:rPr lang="en-US" sz="2000">
                <a:latin typeface="Aptos"/>
                <a:ea typeface="+mn-lt"/>
                <a:cs typeface="+mn-lt"/>
              </a:rPr>
              <a:t>:</a:t>
            </a:r>
          </a:p>
          <a:p>
            <a:pPr marL="685800" lvl="1" indent="-285750">
              <a:buFont typeface="Wingdings 3"/>
              <a:buChar char=""/>
            </a:pPr>
            <a:r>
              <a:rPr lang="en-US" sz="1800">
                <a:latin typeface="Aptos"/>
                <a:ea typeface="+mn-lt"/>
                <a:cs typeface="+mn-lt"/>
              </a:rPr>
              <a:t>Revision of previous class content</a:t>
            </a:r>
            <a:endParaRPr lang="en-US" sz="1800">
              <a:latin typeface="Aptos"/>
            </a:endParaRPr>
          </a:p>
          <a:p>
            <a:pPr marL="0" indent="0">
              <a:buNone/>
            </a:pPr>
            <a:r>
              <a:rPr lang="en-US" sz="2000" b="1">
                <a:latin typeface="Aptos"/>
                <a:ea typeface="+mn-lt"/>
                <a:cs typeface="+mn-lt"/>
              </a:rPr>
              <a:t>Reading</a:t>
            </a:r>
            <a:r>
              <a:rPr lang="en-US" sz="2000">
                <a:latin typeface="Aptos"/>
                <a:ea typeface="+mn-lt"/>
                <a:cs typeface="+mn-lt"/>
              </a:rPr>
              <a:t>:</a:t>
            </a:r>
          </a:p>
          <a:p>
            <a:pPr marL="685800" lvl="1" indent="-285750"/>
            <a:r>
              <a:rPr lang="en-US" sz="1800">
                <a:latin typeface="Aptos"/>
                <a:ea typeface="+mn-lt"/>
                <a:cs typeface="+mn-lt"/>
              </a:rPr>
              <a:t>Writing responses (e.g. character analysis, comprehension)</a:t>
            </a:r>
            <a:endParaRPr lang="en-US" sz="1800">
              <a:latin typeface="Aptos"/>
            </a:endParaRPr>
          </a:p>
          <a:p>
            <a:pPr marL="0" indent="0">
              <a:buNone/>
            </a:pPr>
            <a:r>
              <a:rPr lang="en-US" sz="2000" b="1">
                <a:latin typeface="Aptos"/>
                <a:ea typeface="+mn-lt"/>
                <a:cs typeface="+mn-lt"/>
              </a:rPr>
              <a:t>Numeracy:</a:t>
            </a:r>
          </a:p>
          <a:p>
            <a:pPr marL="685800" lvl="1">
              <a:buFont typeface="Wingdings 3"/>
              <a:buChar char=""/>
            </a:pPr>
            <a:r>
              <a:rPr lang="en-US" sz="1800">
                <a:latin typeface="Aptos"/>
                <a:ea typeface="+mn-lt"/>
                <a:cs typeface="+mn-lt"/>
              </a:rPr>
              <a:t>Tasks aligned with current classroom units</a:t>
            </a:r>
            <a:endParaRPr lang="en-US" sz="1800">
              <a:latin typeface="Aptos"/>
            </a:endParaRPr>
          </a:p>
          <a:p>
            <a:pPr marL="685800" lvl="1">
              <a:buFont typeface="Wingdings 3"/>
              <a:buChar char=""/>
            </a:pPr>
            <a:r>
              <a:rPr lang="en-US" sz="1800">
                <a:latin typeface="Aptos"/>
                <a:ea typeface="+mn-lt"/>
                <a:cs typeface="+mn-lt"/>
              </a:rPr>
              <a:t>Differentiated activities to support varied learning needs</a:t>
            </a:r>
            <a:endParaRPr lang="en-US" sz="1800">
              <a:latin typeface="Aptos"/>
            </a:endParaRPr>
          </a:p>
          <a:p>
            <a:pPr marL="685800" lvl="1">
              <a:buFont typeface="Wingdings 3"/>
              <a:buChar char=""/>
            </a:pPr>
            <a:r>
              <a:rPr lang="en-US" sz="1800">
                <a:latin typeface="Aptos"/>
                <a:ea typeface="+mn-lt"/>
                <a:cs typeface="+mn-lt"/>
              </a:rPr>
              <a:t>"Facts on Fire" for fluency practice</a:t>
            </a:r>
            <a:endParaRPr lang="en-US" sz="1800">
              <a:latin typeface="Aptos"/>
            </a:endParaRPr>
          </a:p>
          <a:p>
            <a:pPr marL="0" indent="0">
              <a:buNone/>
            </a:pPr>
            <a:endParaRPr lang="en-US" sz="2000">
              <a:latin typeface="Aptos"/>
            </a:endParaRPr>
          </a:p>
          <a:p>
            <a:endParaRPr lang="en-US" sz="2000">
              <a:latin typeface="Aptos"/>
            </a:endParaRPr>
          </a:p>
        </p:txBody>
      </p:sp>
    </p:spTree>
    <p:extLst>
      <p:ext uri="{BB962C8B-B14F-4D97-AF65-F5344CB8AC3E}">
        <p14:creationId xmlns:p14="http://schemas.microsoft.com/office/powerpoint/2010/main" val="6709461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ACA87B-0674-6673-61EE-AB2E35576B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spcBef>
                <a:spcPts val="0"/>
              </a:spcBef>
            </a:pPr>
            <a:r>
              <a:rPr lang="en-US" b="1">
                <a:latin typeface="Aptos"/>
              </a:rPr>
              <a:t>Monitoring Homework</a:t>
            </a:r>
            <a:endParaRPr lang="en-AU" b="1">
              <a:latin typeface="Apto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EA3137-C4D9-E242-7BBD-5768E43F8D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716089"/>
            <a:ext cx="8596668" cy="3880773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GB" sz="2000" b="1">
                <a:latin typeface="Aptos"/>
              </a:rPr>
              <a:t>Monitoring &amp; Celebrating Homework</a:t>
            </a:r>
            <a:endParaRPr lang="en-US" sz="2000">
              <a:latin typeface="Aptos"/>
            </a:endParaRPr>
          </a:p>
          <a:p>
            <a:pPr marL="685800" lvl="1">
              <a:buFont typeface="Wingdings 3"/>
              <a:buChar char=""/>
            </a:pPr>
            <a:r>
              <a:rPr lang="en-GB" sz="1800">
                <a:latin typeface="Aptos"/>
                <a:ea typeface="+mn-lt"/>
                <a:cs typeface="+mn-lt"/>
              </a:rPr>
              <a:t>Teachers will implement an inclusive approach to monitoring homework</a:t>
            </a:r>
            <a:endParaRPr lang="en-GB" sz="1800">
              <a:latin typeface="Aptos"/>
            </a:endParaRPr>
          </a:p>
          <a:p>
            <a:pPr marL="685800" lvl="1">
              <a:buFont typeface="Wingdings 3"/>
              <a:buChar char=""/>
            </a:pPr>
            <a:r>
              <a:rPr lang="en-GB" sz="1800">
                <a:latin typeface="Aptos"/>
                <a:ea typeface="+mn-lt"/>
                <a:cs typeface="+mn-lt"/>
              </a:rPr>
              <a:t>Emphasis on celebrating </a:t>
            </a:r>
            <a:r>
              <a:rPr lang="en-GB" sz="1800" b="1">
                <a:latin typeface="Aptos"/>
                <a:ea typeface="+mn-lt"/>
                <a:cs typeface="+mn-lt"/>
              </a:rPr>
              <a:t>effort and participation</a:t>
            </a:r>
            <a:r>
              <a:rPr lang="en-GB" sz="1800">
                <a:latin typeface="Aptos"/>
                <a:ea typeface="+mn-lt"/>
                <a:cs typeface="+mn-lt"/>
              </a:rPr>
              <a:t>, not just completion</a:t>
            </a:r>
            <a:endParaRPr lang="en-GB" sz="1800">
              <a:latin typeface="Aptos"/>
            </a:endParaRPr>
          </a:p>
          <a:p>
            <a:pPr marL="685800" lvl="1">
              <a:buFont typeface="Wingdings 3"/>
              <a:buChar char=""/>
            </a:pPr>
            <a:r>
              <a:rPr lang="en-GB" sz="1800">
                <a:latin typeface="Aptos"/>
                <a:ea typeface="+mn-lt"/>
                <a:cs typeface="+mn-lt"/>
              </a:rPr>
              <a:t>Aimed at reinforcing that homework is </a:t>
            </a:r>
            <a:r>
              <a:rPr lang="en-GB" sz="1800" b="1">
                <a:latin typeface="Aptos"/>
                <a:ea typeface="+mn-lt"/>
                <a:cs typeface="+mn-lt"/>
              </a:rPr>
              <a:t>valued and purposeful</a:t>
            </a:r>
            <a:br>
              <a:rPr lang="en-US" sz="1800"/>
            </a:br>
            <a:endParaRPr lang="en-US" sz="1800">
              <a:latin typeface="Aptos"/>
            </a:endParaRPr>
          </a:p>
          <a:p>
            <a:pPr marL="0" indent="0">
              <a:buNone/>
            </a:pPr>
            <a:r>
              <a:rPr lang="en-GB" sz="2000" b="1">
                <a:latin typeface="Aptos"/>
              </a:rPr>
              <a:t>Class-Based Recognition</a:t>
            </a:r>
            <a:endParaRPr lang="en-GB" sz="2000">
              <a:latin typeface="Aptos"/>
            </a:endParaRPr>
          </a:p>
          <a:p>
            <a:pPr lvl="1"/>
            <a:r>
              <a:rPr lang="en-GB" sz="1800">
                <a:latin typeface="Aptos"/>
                <a:ea typeface="+mn-lt"/>
                <a:cs typeface="+mn-lt"/>
              </a:rPr>
              <a:t>Set </a:t>
            </a:r>
            <a:r>
              <a:rPr lang="en-GB" sz="1800" b="1">
                <a:latin typeface="Aptos"/>
                <a:ea typeface="+mn-lt"/>
                <a:cs typeface="+mn-lt"/>
              </a:rPr>
              <a:t>whole class goals</a:t>
            </a:r>
            <a:r>
              <a:rPr lang="en-GB" sz="1800">
                <a:latin typeface="Aptos"/>
                <a:ea typeface="+mn-lt"/>
                <a:cs typeface="+mn-lt"/>
              </a:rPr>
              <a:t> to encourage teamwork and shared responsibility</a:t>
            </a:r>
            <a:endParaRPr lang="en-GB" sz="1800">
              <a:latin typeface="Aptos"/>
            </a:endParaRPr>
          </a:p>
          <a:p>
            <a:pPr lvl="1"/>
            <a:r>
              <a:rPr lang="en-GB" sz="1800">
                <a:latin typeface="Aptos"/>
                <a:ea typeface="+mn-lt"/>
                <a:cs typeface="+mn-lt"/>
              </a:rPr>
              <a:t>Track progress </a:t>
            </a:r>
            <a:r>
              <a:rPr lang="en-GB" sz="1800" b="1">
                <a:latin typeface="Aptos"/>
                <a:ea typeface="+mn-lt"/>
                <a:cs typeface="+mn-lt"/>
              </a:rPr>
              <a:t>collectively</a:t>
            </a:r>
            <a:r>
              <a:rPr lang="en-GB" sz="1800">
                <a:latin typeface="Aptos"/>
                <a:ea typeface="+mn-lt"/>
                <a:cs typeface="+mn-lt"/>
              </a:rPr>
              <a:t> toward a </a:t>
            </a:r>
            <a:r>
              <a:rPr lang="en-GB" sz="1800" b="1">
                <a:latin typeface="Aptos"/>
                <a:ea typeface="+mn-lt"/>
                <a:cs typeface="+mn-lt"/>
              </a:rPr>
              <a:t>team celebration or reward</a:t>
            </a:r>
            <a:endParaRPr lang="en-GB" sz="1800">
              <a:latin typeface="Aptos"/>
            </a:endParaRPr>
          </a:p>
          <a:p>
            <a:pPr lvl="1"/>
            <a:r>
              <a:rPr lang="en-GB" sz="1800">
                <a:latin typeface="Aptos"/>
                <a:ea typeface="+mn-lt"/>
                <a:cs typeface="+mn-lt"/>
              </a:rPr>
              <a:t>Foster a </a:t>
            </a:r>
            <a:r>
              <a:rPr lang="en-GB" sz="1800" b="1">
                <a:latin typeface="Aptos"/>
                <a:ea typeface="+mn-lt"/>
                <a:cs typeface="+mn-lt"/>
              </a:rPr>
              <a:t>positive and supportive homework culture</a:t>
            </a:r>
            <a:endParaRPr lang="en-GB" sz="1800">
              <a:latin typeface="Aptos"/>
            </a:endParaRPr>
          </a:p>
          <a:p>
            <a:endParaRPr lang="en-GB" sz="2000">
              <a:latin typeface="Aptos"/>
            </a:endParaRPr>
          </a:p>
        </p:txBody>
      </p:sp>
    </p:spTree>
    <p:extLst>
      <p:ext uri="{BB962C8B-B14F-4D97-AF65-F5344CB8AC3E}">
        <p14:creationId xmlns:p14="http://schemas.microsoft.com/office/powerpoint/2010/main" val="20639521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768140-CCC6-5F7C-A6C7-9E66334F78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latin typeface="Aptos"/>
              </a:rPr>
              <a:t>Delivery</a:t>
            </a:r>
            <a:endParaRPr lang="en-AU" b="1">
              <a:latin typeface="Apto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ECD80A-2EC1-C91A-2DF3-7A73699EF7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483256"/>
            <a:ext cx="8596668" cy="3880773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buFont typeface="Wingdings 3"/>
              <a:buChar char=""/>
            </a:pPr>
            <a:r>
              <a:rPr lang="en-GB">
                <a:latin typeface="Aptos"/>
                <a:ea typeface="+mn-lt"/>
                <a:cs typeface="+mn-lt"/>
              </a:rPr>
              <a:t>Set and checked fortnightly</a:t>
            </a:r>
            <a:endParaRPr lang="en-US">
              <a:latin typeface="Aptos"/>
            </a:endParaRPr>
          </a:p>
          <a:p>
            <a:pPr>
              <a:buFont typeface="Wingdings 3"/>
              <a:buChar char=""/>
            </a:pPr>
            <a:r>
              <a:rPr lang="en-GB">
                <a:latin typeface="Aptos"/>
                <a:ea typeface="+mn-lt"/>
                <a:cs typeface="+mn-lt"/>
              </a:rPr>
              <a:t>Tasks provided through:</a:t>
            </a:r>
            <a:endParaRPr lang="en-GB">
              <a:latin typeface="Aptos"/>
            </a:endParaRPr>
          </a:p>
          <a:p>
            <a:pPr marL="1028700" lvl="1">
              <a:buFont typeface="Wingdings 3"/>
              <a:buChar char=""/>
            </a:pPr>
            <a:r>
              <a:rPr lang="en-GB" sz="1800">
                <a:latin typeface="Aptos"/>
                <a:ea typeface="+mn-lt"/>
                <a:cs typeface="+mn-lt"/>
              </a:rPr>
              <a:t>Homework book</a:t>
            </a:r>
          </a:p>
          <a:p>
            <a:pPr marL="1028700" lvl="1">
              <a:buFont typeface="Wingdings 3"/>
              <a:buChar char=""/>
            </a:pPr>
            <a:r>
              <a:rPr lang="en-GB" sz="1800">
                <a:latin typeface="Aptos"/>
                <a:ea typeface="+mn-lt"/>
                <a:cs typeface="+mn-lt"/>
              </a:rPr>
              <a:t>Worksheets</a:t>
            </a:r>
          </a:p>
          <a:p>
            <a:pPr marL="1028700" lvl="1">
              <a:buFont typeface="Wingdings 3"/>
              <a:buChar char=""/>
            </a:pPr>
            <a:r>
              <a:rPr lang="en-GB" sz="1800">
                <a:latin typeface="Aptos"/>
                <a:ea typeface="+mn-lt"/>
                <a:cs typeface="+mn-lt"/>
              </a:rPr>
              <a:t>Work samples</a:t>
            </a:r>
          </a:p>
          <a:p>
            <a:pPr marL="1028700" lvl="1">
              <a:buFont typeface="Wingdings 3"/>
              <a:buChar char=""/>
            </a:pPr>
            <a:r>
              <a:rPr lang="en-GB" sz="1800">
                <a:latin typeface="Aptos"/>
                <a:ea typeface="+mn-lt"/>
                <a:cs typeface="+mn-lt"/>
              </a:rPr>
              <a:t>Optional digital formats where suitable</a:t>
            </a:r>
            <a:endParaRPr lang="en-GB" sz="1800">
              <a:latin typeface="Aptos"/>
            </a:endParaRPr>
          </a:p>
          <a:p>
            <a:pPr lvl="1" indent="0">
              <a:buNone/>
            </a:pPr>
            <a:endParaRPr lang="en-GB" sz="1800">
              <a:latin typeface="Aptos"/>
            </a:endParaRPr>
          </a:p>
          <a:p>
            <a:pPr indent="0">
              <a:buNone/>
            </a:pPr>
            <a:r>
              <a:rPr lang="en-GB" b="1">
                <a:latin typeface="Aptos"/>
              </a:rPr>
              <a:t>Teacher Feedback</a:t>
            </a:r>
          </a:p>
          <a:p>
            <a:pPr>
              <a:buFont typeface="Wingdings 3"/>
              <a:buChar char=""/>
            </a:pPr>
            <a:r>
              <a:rPr lang="en-GB">
                <a:latin typeface="Aptos"/>
                <a:ea typeface="+mn-lt"/>
                <a:cs typeface="+mn-lt"/>
              </a:rPr>
              <a:t>Feedback will primarily be verbal, focused on effort, progress, and engagement</a:t>
            </a:r>
            <a:endParaRPr lang="en-GB">
              <a:latin typeface="Aptos"/>
            </a:endParaRPr>
          </a:p>
          <a:p>
            <a:pPr>
              <a:buFont typeface="Wingdings 3"/>
              <a:buChar char=""/>
            </a:pPr>
            <a:r>
              <a:rPr lang="en-GB">
                <a:latin typeface="Aptos"/>
                <a:ea typeface="+mn-lt"/>
                <a:cs typeface="+mn-lt"/>
              </a:rPr>
              <a:t>Reinforces the value of homework and encourages student reflection</a:t>
            </a:r>
            <a:endParaRPr lang="en-GB">
              <a:latin typeface="Aptos"/>
            </a:endParaRPr>
          </a:p>
          <a:p>
            <a:pPr marL="0" indent="0">
              <a:buNone/>
            </a:pPr>
            <a:endParaRPr lang="en-GB">
              <a:latin typeface="Aptos"/>
            </a:endParaRPr>
          </a:p>
        </p:txBody>
      </p:sp>
    </p:spTree>
    <p:extLst>
      <p:ext uri="{BB962C8B-B14F-4D97-AF65-F5344CB8AC3E}">
        <p14:creationId xmlns:p14="http://schemas.microsoft.com/office/powerpoint/2010/main" val="21549256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5CC455-15D3-47F9-F34B-12FDEEEFA0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EE9070-17EF-996C-AA45-B46BE17201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825661"/>
          </a:xfrm>
        </p:spPr>
        <p:txBody>
          <a:bodyPr/>
          <a:lstStyle/>
          <a:p>
            <a:r>
              <a:rPr lang="en-US" b="1">
                <a:latin typeface="Aptos"/>
              </a:rPr>
              <a:t>How can parents support? </a:t>
            </a:r>
            <a:endParaRPr lang="en-AU" b="1">
              <a:latin typeface="Apto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D284F6-C599-48C6-6DB6-ED5266FA2C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487428"/>
            <a:ext cx="10029682" cy="3880773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685800" lvl="1">
              <a:lnSpc>
                <a:spcPct val="200000"/>
              </a:lnSpc>
              <a:spcBef>
                <a:spcPts val="0"/>
              </a:spcBef>
              <a:buFont typeface="Wingdings 3"/>
              <a:buChar char=""/>
            </a:pPr>
            <a:r>
              <a:rPr lang="en-AU" sz="1800">
                <a:latin typeface="Aptos"/>
              </a:rPr>
              <a:t>Build a routine</a:t>
            </a:r>
            <a:endParaRPr lang="en-US" sz="1800">
              <a:solidFill>
                <a:srgbClr val="000000"/>
              </a:solidFill>
              <a:latin typeface="Aptos"/>
            </a:endParaRPr>
          </a:p>
          <a:p>
            <a:pPr marL="685800" lvl="1">
              <a:lnSpc>
                <a:spcPct val="200000"/>
              </a:lnSpc>
              <a:spcBef>
                <a:spcPts val="0"/>
              </a:spcBef>
              <a:buFont typeface="Wingdings 3"/>
              <a:buChar char=""/>
            </a:pPr>
            <a:r>
              <a:rPr lang="en-AU" sz="1800">
                <a:latin typeface="Aptos"/>
              </a:rPr>
              <a:t>Generate positive talk</a:t>
            </a:r>
            <a:endParaRPr lang="en-US" sz="1800">
              <a:latin typeface="Aptos"/>
            </a:endParaRPr>
          </a:p>
          <a:p>
            <a:pPr marL="685800" lvl="1">
              <a:lnSpc>
                <a:spcPct val="200000"/>
              </a:lnSpc>
              <a:spcBef>
                <a:spcPts val="0"/>
              </a:spcBef>
              <a:buFont typeface="Wingdings 3"/>
              <a:buChar char=""/>
            </a:pPr>
            <a:r>
              <a:rPr lang="en-US" sz="1800">
                <a:latin typeface="Aptos"/>
              </a:rPr>
              <a:t>Provide a space for students to undertake homework</a:t>
            </a:r>
          </a:p>
          <a:p>
            <a:pPr marL="685800" lvl="1">
              <a:lnSpc>
                <a:spcPct val="200000"/>
              </a:lnSpc>
              <a:spcBef>
                <a:spcPts val="0"/>
              </a:spcBef>
              <a:buFont typeface="Wingdings 3"/>
              <a:buChar char=""/>
            </a:pPr>
            <a:r>
              <a:rPr lang="en-US" sz="1800">
                <a:latin typeface="Aptos"/>
              </a:rPr>
              <a:t>Provide positive reinforcement</a:t>
            </a:r>
          </a:p>
          <a:p>
            <a:pPr marL="685800" lvl="1">
              <a:lnSpc>
                <a:spcPct val="200000"/>
              </a:lnSpc>
              <a:spcBef>
                <a:spcPts val="0"/>
              </a:spcBef>
              <a:buFont typeface="Wingdings 3"/>
              <a:buChar char=""/>
            </a:pPr>
            <a:r>
              <a:rPr lang="en-US" sz="1800">
                <a:latin typeface="Aptos"/>
              </a:rPr>
              <a:t>Encourage a growth mindset</a:t>
            </a:r>
            <a:endParaRPr lang="en-US" sz="1800">
              <a:solidFill>
                <a:srgbClr val="000000"/>
              </a:solidFill>
              <a:latin typeface="Aptos"/>
            </a:endParaRPr>
          </a:p>
          <a:p>
            <a:pPr marL="685800" lvl="1">
              <a:lnSpc>
                <a:spcPct val="200000"/>
              </a:lnSpc>
              <a:spcBef>
                <a:spcPts val="0"/>
              </a:spcBef>
              <a:buFont typeface="Wingdings 3"/>
              <a:buChar char=""/>
            </a:pPr>
            <a:r>
              <a:rPr lang="en-AU" sz="1800">
                <a:latin typeface="Aptos"/>
              </a:rPr>
              <a:t>Encourage persistence</a:t>
            </a:r>
            <a:endParaRPr lang="en-US" sz="1800">
              <a:latin typeface="Aptos"/>
            </a:endParaRPr>
          </a:p>
          <a:p>
            <a:pPr marL="685800" lvl="1">
              <a:lnSpc>
                <a:spcPct val="200000"/>
              </a:lnSpc>
              <a:spcBef>
                <a:spcPts val="0"/>
              </a:spcBef>
              <a:buFont typeface="Wingdings 3"/>
              <a:buChar char=""/>
            </a:pPr>
            <a:r>
              <a:rPr lang="en-US" sz="1800">
                <a:latin typeface="Aptos"/>
              </a:rPr>
              <a:t>If providing feedback, choose one aspect of the work to provide constructive feedback</a:t>
            </a:r>
          </a:p>
          <a:p>
            <a:pPr marL="685800" lvl="1">
              <a:lnSpc>
                <a:spcPct val="200000"/>
              </a:lnSpc>
              <a:spcBef>
                <a:spcPts val="0"/>
              </a:spcBef>
              <a:buFont typeface="Wingdings 3"/>
              <a:buChar char=""/>
            </a:pPr>
            <a:r>
              <a:rPr lang="en-US" sz="1800">
                <a:latin typeface="Aptos"/>
              </a:rPr>
              <a:t>Use questioning to prompt students to self-correct</a:t>
            </a:r>
            <a:br>
              <a:rPr lang="en-US" sz="1800">
                <a:latin typeface="Aptos"/>
              </a:rPr>
            </a:br>
            <a:r>
              <a:rPr lang="en-US" sz="1800">
                <a:latin typeface="Aptos"/>
              </a:rPr>
              <a:t> i.e. Have you included all your punctuation?</a:t>
            </a:r>
          </a:p>
          <a:p>
            <a:endParaRPr lang="en-US">
              <a:latin typeface="Aptos"/>
            </a:endParaRPr>
          </a:p>
          <a:p>
            <a:endParaRPr lang="en-AU">
              <a:latin typeface="Aptos"/>
            </a:endParaRPr>
          </a:p>
        </p:txBody>
      </p:sp>
    </p:spTree>
    <p:extLst>
      <p:ext uri="{BB962C8B-B14F-4D97-AF65-F5344CB8AC3E}">
        <p14:creationId xmlns:p14="http://schemas.microsoft.com/office/powerpoint/2010/main" val="35439364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4" name="Group 63">
            <a:extLst>
              <a:ext uri="{FF2B5EF4-FFF2-40B4-BE49-F238E27FC236}">
                <a16:creationId xmlns:a16="http://schemas.microsoft.com/office/drawing/2014/main" id="{88C9B83F-64CD-41C1-925F-A08801FFD0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E1655065-0BD7-4422-BEC0-4401E99809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4DDD90AC-ABEC-4A76-9C9C-AD0A5F8FC7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7" name="Rectangle 23">
              <a:extLst>
                <a:ext uri="{FF2B5EF4-FFF2-40B4-BE49-F238E27FC236}">
                  <a16:creationId xmlns:a16="http://schemas.microsoft.com/office/drawing/2014/main" id="{21A8AFEF-EC50-4C0B-9C64-814B76C820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68" name="Rectangle 25">
              <a:extLst>
                <a:ext uri="{FF2B5EF4-FFF2-40B4-BE49-F238E27FC236}">
                  <a16:creationId xmlns:a16="http://schemas.microsoft.com/office/drawing/2014/main" id="{CAFAA800-E117-4357-84E4-56B63EA03E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69" name="Isosceles Triangle 68">
              <a:extLst>
                <a:ext uri="{FF2B5EF4-FFF2-40B4-BE49-F238E27FC236}">
                  <a16:creationId xmlns:a16="http://schemas.microsoft.com/office/drawing/2014/main" id="{8DDFC9F4-3B45-402D-8AD7-60B3F08ED7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70" name="Rectangle 27">
              <a:extLst>
                <a:ext uri="{FF2B5EF4-FFF2-40B4-BE49-F238E27FC236}">
                  <a16:creationId xmlns:a16="http://schemas.microsoft.com/office/drawing/2014/main" id="{F26A0854-FBE4-4587-B349-06BE192BD7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71" name="Rectangle 28">
              <a:extLst>
                <a:ext uri="{FF2B5EF4-FFF2-40B4-BE49-F238E27FC236}">
                  <a16:creationId xmlns:a16="http://schemas.microsoft.com/office/drawing/2014/main" id="{54A9C4C6-FF7D-470E-BFCA-CE4F60A1F0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72" name="Rectangle 29">
              <a:extLst>
                <a:ext uri="{FF2B5EF4-FFF2-40B4-BE49-F238E27FC236}">
                  <a16:creationId xmlns:a16="http://schemas.microsoft.com/office/drawing/2014/main" id="{B1721EA8-4871-45D4-B78F-AE805A3004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73" name="Isosceles Triangle 72">
              <a:extLst>
                <a:ext uri="{FF2B5EF4-FFF2-40B4-BE49-F238E27FC236}">
                  <a16:creationId xmlns:a16="http://schemas.microsoft.com/office/drawing/2014/main" id="{E5763971-E3A3-45C6-9BA8-2E032C7A55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74" name="Isosceles Triangle 73">
              <a:extLst>
                <a:ext uri="{FF2B5EF4-FFF2-40B4-BE49-F238E27FC236}">
                  <a16:creationId xmlns:a16="http://schemas.microsoft.com/office/drawing/2014/main" id="{32752E94-0E01-4AF5-A43A-F2FAD8737C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55B5B419-C65F-6C46-A359-E7A7669B0F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791530" y="1725885"/>
            <a:ext cx="4410051" cy="314139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>
              <a:lnSpc>
                <a:spcPct val="90000"/>
              </a:lnSpc>
            </a:pPr>
            <a:r>
              <a:rPr lang="en-US" sz="4000" b="1">
                <a:latin typeface="Aptos"/>
                <a:cs typeface="Arial Narrow" panose="020B0604020202020204" pitchFamily="34" charset="0"/>
              </a:rPr>
              <a:t>Thank You</a:t>
            </a:r>
            <a:br>
              <a:rPr lang="en-US" sz="4000">
                <a:latin typeface="Aptos"/>
                <a:cs typeface="Arial Narrow" panose="020B0604020202020204" pitchFamily="34" charset="0"/>
              </a:rPr>
            </a:br>
            <a:r>
              <a:rPr lang="en-US" sz="4000">
                <a:latin typeface="Aptos"/>
                <a:cs typeface="Arial Narrow" panose="020B0604020202020204" pitchFamily="34" charset="0"/>
              </a:rPr>
              <a:t>Gracias</a:t>
            </a:r>
            <a:br>
              <a:rPr lang="en-US" sz="2600">
                <a:latin typeface="Aptos"/>
                <a:cs typeface="Arial Narrow" panose="020B0604020202020204" pitchFamily="34" charset="0"/>
              </a:rPr>
            </a:br>
            <a:br>
              <a:rPr lang="en-US" sz="2600">
                <a:latin typeface="Aptos"/>
                <a:cs typeface="Arial Narrow" panose="020B0604020202020204" pitchFamily="34" charset="0"/>
              </a:rPr>
            </a:br>
            <a:endParaRPr lang="en-US" sz="2600">
              <a:latin typeface="Aptos"/>
              <a:cs typeface="Arial Narrow" panose="020B0604020202020204" pitchFamily="34" charset="0"/>
            </a:endParaRPr>
          </a:p>
        </p:txBody>
      </p:sp>
      <p:pic>
        <p:nvPicPr>
          <p:cNvPr id="24" name="Picture 23" descr="Logo&#10;&#10;Description automatically generated">
            <a:extLst>
              <a:ext uri="{FF2B5EF4-FFF2-40B4-BE49-F238E27FC236}">
                <a16:creationId xmlns:a16="http://schemas.microsoft.com/office/drawing/2014/main" id="{0CCF160C-71BD-D74E-85E5-104F87B96BF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6" r="2320" b="-3"/>
          <a:stretch/>
        </p:blipFill>
        <p:spPr>
          <a:xfrm>
            <a:off x="4221826" y="1637625"/>
            <a:ext cx="3841230" cy="4028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265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Facet">
  <a:themeElements>
    <a:clrScheme name="Custom 6">
      <a:dk1>
        <a:srgbClr val="000000"/>
      </a:dk1>
      <a:lt1>
        <a:srgbClr val="FFFFFF"/>
      </a:lt1>
      <a:dk2>
        <a:srgbClr val="2C3C43"/>
      </a:dk2>
      <a:lt2>
        <a:srgbClr val="EBEBEB"/>
      </a:lt2>
      <a:accent1>
        <a:srgbClr val="2B3490"/>
      </a:accent1>
      <a:accent2>
        <a:srgbClr val="3B46C2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37a2b200-f654-4ad0-9a63-c032a64fd972" xsi:nil="true"/>
    <lcf76f155ced4ddcb4097134ff3c332f xmlns="3aa0418a-dcca-44de-87bc-7b309128a3eb">
      <Terms xmlns="http://schemas.microsoft.com/office/infopath/2007/PartnerControls"/>
    </lcf76f155ced4ddcb4097134ff3c332f>
    <MediaLengthInSeconds xmlns="3aa0418a-dcca-44de-87bc-7b309128a3eb" xsi:nil="true"/>
    <Filter xmlns="3aa0418a-dcca-44de-87bc-7b309128a3eb">"Daily Org"</Filter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BFB817D5EB82B4B9CC26D766125CABE" ma:contentTypeVersion="17" ma:contentTypeDescription="Create a new document." ma:contentTypeScope="" ma:versionID="8f13ccf81c50527680c6fc94ef1a498a">
  <xsd:schema xmlns:xsd="http://www.w3.org/2001/XMLSchema" xmlns:xs="http://www.w3.org/2001/XMLSchema" xmlns:p="http://schemas.microsoft.com/office/2006/metadata/properties" xmlns:ns2="3aa0418a-dcca-44de-87bc-7b309128a3eb" xmlns:ns3="37a2b200-f654-4ad0-9a63-c032a64fd972" xmlns:ns4="7d7b17af-260d-4eed-9510-f4d8a2932eba" targetNamespace="http://schemas.microsoft.com/office/2006/metadata/properties" ma:root="true" ma:fieldsID="4d93fef50953771d73ab7f2b26489b4e" ns2:_="" ns3:_="" ns4:_="">
    <xsd:import namespace="3aa0418a-dcca-44de-87bc-7b309128a3eb"/>
    <xsd:import namespace="37a2b200-f654-4ad0-9a63-c032a64fd972"/>
    <xsd:import namespace="7d7b17af-260d-4eed-9510-f4d8a2932eb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Filter" minOccurs="0"/>
                <xsd:element ref="ns2:MediaLengthInSeconds" minOccurs="0"/>
                <xsd:element ref="ns2:MediaServiceDateTaken" minOccurs="0"/>
                <xsd:element ref="ns2:MediaServiceLocation" minOccurs="0"/>
                <xsd:element ref="ns4:SharedWithUsers" minOccurs="0"/>
                <xsd:element ref="ns4:SharedWithDetail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aa0418a-dcca-44de-87bc-7b309128a3e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2" nillable="true" ma:taxonomy="true" ma:internalName="lcf76f155ced4ddcb4097134ff3c332f" ma:taxonomyFieldName="MediaServiceImageTags" ma:displayName="Image Tags" ma:readOnly="false" ma:fieldId="{5cf76f15-5ced-4ddc-b409-7134ff3c332f}" ma:taxonomyMulti="true" ma:sspId="0b607bbe-9751-46d3-ac86-39dfe314132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Filter" ma:index="17" nillable="true" ma:displayName="Filter" ma:default="&quot;Daily Org&quot;" ma:format="Dropdown" ma:internalName="Filter">
      <xsd:simpleType>
        <xsd:restriction base="dms:Text">
          <xsd:maxLength value="255"/>
        </xsd:restriction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9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4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7a2b200-f654-4ad0-9a63-c032a64fd972" elementFormDefault="qualified">
    <xsd:import namespace="http://schemas.microsoft.com/office/2006/documentManagement/types"/>
    <xsd:import namespace="http://schemas.microsoft.com/office/infopath/2007/PartnerControls"/>
    <xsd:element name="TaxCatchAll" ma:index="13" nillable="true" ma:displayName="Taxonomy Catch All Column" ma:hidden="true" ma:list="{3546dd6e-083e-49d1-87ca-df60b143d5df}" ma:internalName="TaxCatchAll" ma:showField="CatchAllData" ma:web="7d7b17af-260d-4eed-9510-f4d8a2932eb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d7b17af-260d-4eed-9510-f4d8a2932eba" elementFormDefault="qualified">
    <xsd:import namespace="http://schemas.microsoft.com/office/2006/documentManagement/types"/>
    <xsd:import namespace="http://schemas.microsoft.com/office/infopath/2007/PartnerControls"/>
    <xsd:element name="SharedWithUsers" ma:index="2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B383810-EBE2-4F52-BB2F-68D041E580F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6D17CF6-0F0E-4A6F-A0C2-DA1DAB6FF31F}">
  <ds:schemaRefs>
    <ds:schemaRef ds:uri="37a2b200-f654-4ad0-9a63-c032a64fd972"/>
    <ds:schemaRef ds:uri="3aa0418a-dcca-44de-87bc-7b309128a3eb"/>
    <ds:schemaRef ds:uri="7d7b17af-260d-4eed-9510-f4d8a2932eba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20C0DD3C-8342-4013-9D1C-4AC8B0A40D93}">
  <ds:schemaRefs>
    <ds:schemaRef ds:uri="37a2b200-f654-4ad0-9a63-c032a64fd972"/>
    <ds:schemaRef ds:uri="3aa0418a-dcca-44de-87bc-7b309128a3eb"/>
    <ds:schemaRef ds:uri="7d7b17af-260d-4eed-9510-f4d8a2932eba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{2D8601FB-57DF-A140-A518-B028487839DB}tf10001060</Template>
  <Application>Microsoft Office PowerPoint</Application>
  <PresentationFormat>Widescreen</PresentationFormat>
  <Slides>8</Slides>
  <Notes>5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Facet</vt:lpstr>
      <vt:lpstr>PowerPoint Presentation</vt:lpstr>
      <vt:lpstr>PowerPoint Presentation</vt:lpstr>
      <vt:lpstr>Homework Expectations</vt:lpstr>
      <vt:lpstr>Tasks/Activities</vt:lpstr>
      <vt:lpstr>Monitoring Homework</vt:lpstr>
      <vt:lpstr>Delivery</vt:lpstr>
      <vt:lpstr>How can parents support? </vt:lpstr>
      <vt:lpstr>Thank You Gracias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Jessica A. Dang</dc:creator>
  <cp:revision>2</cp:revision>
  <cp:lastPrinted>2024-05-14T22:25:10Z</cp:lastPrinted>
  <dcterms:created xsi:type="dcterms:W3CDTF">2021-04-21T08:02:09Z</dcterms:created>
  <dcterms:modified xsi:type="dcterms:W3CDTF">2025-08-15T00:24:10Z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0x010100DBFB817D5EB82B4B9CC26D766125CABE</vt:lpwstr>
  </property>
  <property fmtid="{D5CDD505-2E9C-101B-9397-08002B2CF9AE}" pid="3" name="Order">
    <vt:lpwstr>1621900.00000000</vt:lpwstr>
  </property>
  <property fmtid="{D5CDD505-2E9C-101B-9397-08002B2CF9AE}" pid="4" name="xd_ProgID">
    <vt:lpwstr/>
  </property>
  <property fmtid="{D5CDD505-2E9C-101B-9397-08002B2CF9AE}" pid="5" name="MediaServiceImageTags">
    <vt:lpwstr/>
  </property>
  <property fmtid="{D5CDD505-2E9C-101B-9397-08002B2CF9AE}" pid="6" name="ComplianceAssetId">
    <vt:lpwstr/>
  </property>
  <property fmtid="{D5CDD505-2E9C-101B-9397-08002B2CF9AE}" pid="7" name="TemplateUrl">
    <vt:lpwstr/>
  </property>
  <property fmtid="{D5CDD505-2E9C-101B-9397-08002B2CF9AE}" pid="8" name="_ExtendedDescription">
    <vt:lpwstr/>
  </property>
  <property fmtid="{D5CDD505-2E9C-101B-9397-08002B2CF9AE}" pid="9" name="TriggerFlowInfo">
    <vt:lpwstr/>
  </property>
  <property fmtid="{D5CDD505-2E9C-101B-9397-08002B2CF9AE}" pid="10" name="xd_Signature">
    <vt:lpwstr/>
  </property>
</Properties>
</file>