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10287000" cx="18288000"/>
  <p:notesSz cx="6858000" cy="9144000"/>
  <p:embeddedFontLst>
    <p:embeddedFont>
      <p:font typeface="Montserrat"/>
      <p:regular r:id="rId23"/>
      <p:bold r:id="rId24"/>
      <p:italic r:id="rId25"/>
      <p:boldItalic r:id="rId26"/>
    </p:embeddedFont>
    <p:embeddedFont>
      <p:font typeface="Lora"/>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1" roundtripDataSignature="AMtx7mgr0ro7jIVBUzPZXeNw1OUuxFA+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29B2662-127F-4278-951A-0371A3907565}">
  <a:tblStyle styleId="{229B2662-127F-4278-951A-0371A390756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Montserrat-bold.fntdata"/><Relationship Id="rId23" Type="http://schemas.openxmlformats.org/officeDocument/2006/relationships/font" Target="fonts/Montserra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Montserrat-boldItalic.fntdata"/><Relationship Id="rId25" Type="http://schemas.openxmlformats.org/officeDocument/2006/relationships/font" Target="fonts/Montserrat-italic.fntdata"/><Relationship Id="rId28" Type="http://schemas.openxmlformats.org/officeDocument/2006/relationships/font" Target="fonts/Lora-bold.fntdata"/><Relationship Id="rId27" Type="http://schemas.openxmlformats.org/officeDocument/2006/relationships/font" Target="fonts/Lora-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Lora-italic.fntdata"/><Relationship Id="rId7" Type="http://schemas.openxmlformats.org/officeDocument/2006/relationships/slide" Target="slides/slide1.xml"/><Relationship Id="rId8" Type="http://schemas.openxmlformats.org/officeDocument/2006/relationships/slide" Target="slides/slide2.xml"/><Relationship Id="rId31" Type="http://customschemas.google.com/relationships/presentationmetadata" Target="metadata"/><Relationship Id="rId30" Type="http://schemas.openxmlformats.org/officeDocument/2006/relationships/font" Target="fonts/Lora-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0" name="Google Shape;9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 name="Google Shape;9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9b2adbab67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7" name="Google Shape;107;g39b2adbab67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9b98804870_2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g39b98804870_2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9b2099da80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6" name="Google Shape;126;g39b2099da80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6fba1cd5d1_1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connection with kindergartens </a:t>
            </a:r>
            <a:endParaRPr/>
          </a:p>
        </p:txBody>
      </p:sp>
      <p:sp>
        <p:nvSpPr>
          <p:cNvPr id="134" name="Google Shape;134;g36fba1cd5d1_1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9b2adbab67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g39b2adbab67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9b38d4b9af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g39b38d4b9af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00">
                <a:solidFill>
                  <a:schemeClr val="dk1"/>
                </a:solidFill>
              </a:rPr>
              <a:t>Catholic Education Commission of Victoria</a:t>
            </a:r>
            <a:endParaRPr sz="1000">
              <a:solidFill>
                <a:schemeClr val="dk1"/>
              </a:solidFill>
            </a:endParaRPr>
          </a:p>
          <a:p>
            <a:pPr indent="0" lvl="0" marL="0" rtl="0" algn="l">
              <a:lnSpc>
                <a:spcPct val="100000"/>
              </a:lnSpc>
              <a:spcBef>
                <a:spcPts val="0"/>
              </a:spcBef>
              <a:spcAft>
                <a:spcPts val="0"/>
              </a:spcAft>
              <a:buSzPts val="1100"/>
              <a:buNone/>
            </a:pPr>
            <a:r>
              <a:rPr lang="en-US" sz="1000">
                <a:solidFill>
                  <a:schemeClr val="dk1"/>
                </a:solidFill>
              </a:rPr>
              <a:t>IEU</a:t>
            </a:r>
            <a:endParaRPr sz="1000">
              <a:solidFill>
                <a:schemeClr val="dk1"/>
              </a:solidFill>
            </a:endParaRPr>
          </a:p>
          <a:p>
            <a:pPr indent="0" lvl="0" marL="0" rtl="0" algn="l">
              <a:lnSpc>
                <a:spcPct val="100000"/>
              </a:lnSpc>
              <a:spcBef>
                <a:spcPts val="0"/>
              </a:spcBef>
              <a:spcAft>
                <a:spcPts val="0"/>
              </a:spcAft>
              <a:buSzPts val="1100"/>
              <a:buNone/>
            </a:pPr>
            <a:r>
              <a:rPr lang="en-US" sz="1000">
                <a:solidFill>
                  <a:schemeClr val="dk1"/>
                </a:solidFill>
              </a:rPr>
              <a:t>Fair Work Commission</a:t>
            </a:r>
            <a:endParaRPr sz="1000">
              <a:solidFill>
                <a:schemeClr val="dk1"/>
              </a:solidFill>
            </a:endParaRPr>
          </a:p>
        </p:txBody>
      </p:sp>
      <p:sp>
        <p:nvSpPr>
          <p:cNvPr id="160" name="Google Shape;160;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6fba1cd5d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g36fba1cd5d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6fba1cd5d1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g36fba1cd5d1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9f9f63c747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connection with kindergartens </a:t>
            </a:r>
            <a:endParaRPr/>
          </a:p>
        </p:txBody>
      </p:sp>
      <p:sp>
        <p:nvSpPr>
          <p:cNvPr id="186" name="Google Shape;186;g39f9f63c747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6fba1cd5d1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connection with kindergartens </a:t>
            </a:r>
            <a:endParaRPr/>
          </a:p>
        </p:txBody>
      </p:sp>
      <p:sp>
        <p:nvSpPr>
          <p:cNvPr id="192" name="Google Shape;192;g36fba1cd5d1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9b2adbab67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g39b2adbab67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9" name="Google Shape;20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1"/>
          <p:cNvSpPr/>
          <p:nvPr>
            <p:ph idx="2" type="pic"/>
          </p:nvPr>
        </p:nvSpPr>
        <p:spPr>
          <a:xfrm>
            <a:off x="1792288" y="612775"/>
            <a:ext cx="5486400" cy="4114800"/>
          </a:xfrm>
          <a:prstGeom prst="rect">
            <a:avLst/>
          </a:prstGeom>
          <a:noFill/>
          <a:ln>
            <a:noFill/>
          </a:ln>
        </p:spPr>
      </p:sp>
      <p:sp>
        <p:nvSpPr>
          <p:cNvPr id="64" name="Google Shape;64;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jpg"/><Relationship Id="rId4" Type="http://schemas.openxmlformats.org/officeDocument/2006/relationships/image" Target="../media/image13.jpg"/><Relationship Id="rId5"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jp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83" name="Shape 83"/>
        <p:cNvGrpSpPr/>
        <p:nvPr/>
      </p:nvGrpSpPr>
      <p:grpSpPr>
        <a:xfrm>
          <a:off x="0" y="0"/>
          <a:ext cx="0" cy="0"/>
          <a:chOff x="0" y="0"/>
          <a:chExt cx="0" cy="0"/>
        </a:xfrm>
      </p:grpSpPr>
      <p:cxnSp>
        <p:nvCxnSpPr>
          <p:cNvPr id="84" name="Google Shape;84;p1"/>
          <p:cNvCxnSpPr/>
          <p:nvPr/>
        </p:nvCxnSpPr>
        <p:spPr>
          <a:xfrm>
            <a:off x="3222599" y="8517603"/>
            <a:ext cx="11842800" cy="0"/>
          </a:xfrm>
          <a:prstGeom prst="straightConnector1">
            <a:avLst/>
          </a:prstGeom>
          <a:noFill/>
          <a:ln cap="flat" cmpd="sng" w="57150">
            <a:solidFill>
              <a:srgbClr val="A2CCE4"/>
            </a:solidFill>
            <a:prstDash val="solid"/>
            <a:round/>
            <a:headEnd len="sm" w="sm" type="none"/>
            <a:tailEnd len="sm" w="sm" type="none"/>
          </a:ln>
        </p:spPr>
      </p:cxnSp>
      <p:sp>
        <p:nvSpPr>
          <p:cNvPr id="85" name="Google Shape;85;p1"/>
          <p:cNvSpPr txBox="1"/>
          <p:nvPr/>
        </p:nvSpPr>
        <p:spPr>
          <a:xfrm>
            <a:off x="3222599" y="6744211"/>
            <a:ext cx="11842800" cy="149070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Clr>
                <a:srgbClr val="000000"/>
              </a:buClr>
              <a:buSzPts val="9684"/>
              <a:buFont typeface="Arial"/>
              <a:buNone/>
            </a:pPr>
            <a:r>
              <a:rPr b="1" i="0" lang="en-US" sz="9684" u="none" cap="none" strike="noStrike">
                <a:solidFill>
                  <a:srgbClr val="1A1A59"/>
                </a:solidFill>
                <a:latin typeface="Lora"/>
                <a:ea typeface="Lora"/>
                <a:cs typeface="Lora"/>
                <a:sym typeface="Lora"/>
              </a:rPr>
              <a:t>ST JOSEPH’S</a:t>
            </a:r>
            <a:endParaRPr b="0" i="0" sz="100" u="none" cap="none" strike="noStrike">
              <a:solidFill>
                <a:srgbClr val="000000"/>
              </a:solidFill>
              <a:latin typeface="Arial"/>
              <a:ea typeface="Arial"/>
              <a:cs typeface="Arial"/>
              <a:sym typeface="Arial"/>
            </a:endParaRPr>
          </a:p>
        </p:txBody>
      </p:sp>
      <p:sp>
        <p:nvSpPr>
          <p:cNvPr id="86" name="Google Shape;86;p1"/>
          <p:cNvSpPr txBox="1"/>
          <p:nvPr/>
        </p:nvSpPr>
        <p:spPr>
          <a:xfrm>
            <a:off x="1281732" y="8901406"/>
            <a:ext cx="15723900" cy="13653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Clr>
                <a:srgbClr val="000000"/>
              </a:buClr>
              <a:buSzPts val="3862"/>
              <a:buFont typeface="Arial"/>
              <a:buNone/>
            </a:pPr>
            <a:r>
              <a:rPr b="1" lang="en-US" sz="3862">
                <a:solidFill>
                  <a:srgbClr val="1A1A59"/>
                </a:solidFill>
                <a:latin typeface="Lora"/>
                <a:ea typeface="Lora"/>
                <a:cs typeface="Lora"/>
                <a:sym typeface="Lora"/>
              </a:rPr>
              <a:t>2026 Structure - Information Evening</a:t>
            </a:r>
            <a:endParaRPr b="1" i="0" sz="3862" u="none" cap="none" strike="noStrike">
              <a:solidFill>
                <a:srgbClr val="1A1A59"/>
              </a:solidFill>
              <a:latin typeface="Lora"/>
              <a:ea typeface="Lora"/>
              <a:cs typeface="Lora"/>
              <a:sym typeface="Lora"/>
            </a:endParaRPr>
          </a:p>
          <a:p>
            <a:pPr indent="0" lvl="0" marL="0" marR="0" rtl="0" algn="ctr">
              <a:lnSpc>
                <a:spcPct val="140005"/>
              </a:lnSpc>
              <a:spcBef>
                <a:spcPts val="0"/>
              </a:spcBef>
              <a:spcAft>
                <a:spcPts val="0"/>
              </a:spcAft>
              <a:buClr>
                <a:srgbClr val="000000"/>
              </a:buClr>
              <a:buSzPts val="3462"/>
              <a:buFont typeface="Arial"/>
              <a:buNone/>
            </a:pPr>
            <a:r>
              <a:t/>
            </a:r>
            <a:endParaRPr b="1" i="0" sz="3462" u="none" cap="none" strike="noStrike">
              <a:solidFill>
                <a:srgbClr val="1A1A59"/>
              </a:solidFill>
              <a:latin typeface="Lora"/>
              <a:ea typeface="Lora"/>
              <a:cs typeface="Lora"/>
              <a:sym typeface="Lora"/>
            </a:endParaRPr>
          </a:p>
        </p:txBody>
      </p:sp>
      <p:pic>
        <p:nvPicPr>
          <p:cNvPr id="87" name="Google Shape;87;p1" title="st_josephs_malvern_vertical_lockup_colour 10.29.00 am (3).png"/>
          <p:cNvPicPr preferRelativeResize="0"/>
          <p:nvPr/>
        </p:nvPicPr>
        <p:blipFill rotWithShape="1">
          <a:blip r:embed="rId3">
            <a:alphaModFix/>
          </a:blip>
          <a:srcRect b="0" l="0" r="0" t="0"/>
          <a:stretch/>
        </p:blipFill>
        <p:spPr>
          <a:xfrm>
            <a:off x="1053125" y="879777"/>
            <a:ext cx="14937452" cy="542651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91" name="Shape 91"/>
        <p:cNvGrpSpPr/>
        <p:nvPr/>
      </p:nvGrpSpPr>
      <p:grpSpPr>
        <a:xfrm>
          <a:off x="0" y="0"/>
          <a:ext cx="0" cy="0"/>
          <a:chOff x="0" y="0"/>
          <a:chExt cx="0" cy="0"/>
        </a:xfrm>
      </p:grpSpPr>
      <p:sp>
        <p:nvSpPr>
          <p:cNvPr id="92" name="Google Shape;92;p3"/>
          <p:cNvSpPr txBox="1"/>
          <p:nvPr/>
        </p:nvSpPr>
        <p:spPr>
          <a:xfrm>
            <a:off x="287700" y="276094"/>
            <a:ext cx="16230600" cy="738900"/>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Clr>
                <a:srgbClr val="000000"/>
              </a:buClr>
              <a:buSzPts val="4800"/>
              <a:buFont typeface="Arial"/>
              <a:buNone/>
            </a:pPr>
            <a:r>
              <a:rPr b="1" i="0" lang="en-US" sz="4800" u="none" cap="none" strike="noStrike">
                <a:solidFill>
                  <a:srgbClr val="1A1A59"/>
                </a:solidFill>
                <a:latin typeface="Lora"/>
                <a:ea typeface="Lora"/>
                <a:cs typeface="Lora"/>
                <a:sym typeface="Lora"/>
              </a:rPr>
              <a:t>Prayer</a:t>
            </a:r>
            <a:endParaRPr b="1" i="0" sz="4800" u="none" cap="none" strike="noStrike">
              <a:solidFill>
                <a:srgbClr val="1A1A59"/>
              </a:solidFill>
              <a:latin typeface="Lora"/>
              <a:ea typeface="Lora"/>
              <a:cs typeface="Lora"/>
              <a:sym typeface="Lora"/>
            </a:endParaRPr>
          </a:p>
        </p:txBody>
      </p:sp>
      <p:sp>
        <p:nvSpPr>
          <p:cNvPr id="93" name="Google Shape;93;p3"/>
          <p:cNvSpPr txBox="1"/>
          <p:nvPr/>
        </p:nvSpPr>
        <p:spPr>
          <a:xfrm>
            <a:off x="1190625" y="7047394"/>
            <a:ext cx="12541200" cy="215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4" name="Google Shape;94;p3" title="STJOSEPH’S MALVERN-097.jpg"/>
          <p:cNvPicPr preferRelativeResize="0"/>
          <p:nvPr/>
        </p:nvPicPr>
        <p:blipFill rotWithShape="1">
          <a:blip r:embed="rId3">
            <a:alphaModFix/>
          </a:blip>
          <a:srcRect b="0" l="0" r="0" t="0"/>
          <a:stretch/>
        </p:blipFill>
        <p:spPr>
          <a:xfrm flipH="1">
            <a:off x="8319116" y="2"/>
            <a:ext cx="15434260" cy="10286998"/>
          </a:xfrm>
          <a:prstGeom prst="rect">
            <a:avLst/>
          </a:prstGeom>
          <a:noFill/>
          <a:ln>
            <a:noFill/>
          </a:ln>
        </p:spPr>
      </p:pic>
      <p:sp>
        <p:nvSpPr>
          <p:cNvPr id="95" name="Google Shape;95;p3"/>
          <p:cNvSpPr txBox="1"/>
          <p:nvPr/>
        </p:nvSpPr>
        <p:spPr>
          <a:xfrm>
            <a:off x="287700" y="1015000"/>
            <a:ext cx="7813200" cy="8153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157"/>
              <a:buFont typeface="Arial"/>
              <a:buNone/>
            </a:pPr>
            <a:r>
              <a:rPr b="0" i="0" lang="en-US" sz="2157" u="none" cap="none" strike="noStrike">
                <a:solidFill>
                  <a:srgbClr val="1A1A59"/>
                </a:solidFill>
                <a:latin typeface="Avenir"/>
                <a:ea typeface="Avenir"/>
                <a:cs typeface="Avenir"/>
                <a:sym typeface="Avenir"/>
              </a:rPr>
              <a:t>Loving God,</a:t>
            </a:r>
            <a:endParaRPr b="0" i="0" sz="2157" u="none" cap="none" strike="noStrike">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2157"/>
              <a:buFont typeface="Arial"/>
              <a:buNone/>
            </a:pPr>
            <a:r>
              <a:t/>
            </a:r>
            <a:endParaRPr sz="2157">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2157"/>
              <a:buFont typeface="Arial"/>
              <a:buNone/>
            </a:pPr>
            <a:r>
              <a:rPr lang="en-US" sz="2157">
                <a:solidFill>
                  <a:srgbClr val="1A1A59"/>
                </a:solidFill>
                <a:latin typeface="Avenir"/>
                <a:ea typeface="Avenir"/>
                <a:cs typeface="Avenir"/>
                <a:sym typeface="Avenir"/>
              </a:rPr>
              <a:t>We gather this evening as a community united by a shared purpose - to nurture and support the growth of every child in our care.</a:t>
            </a:r>
            <a:endParaRPr sz="2157">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2157"/>
              <a:buFont typeface="Arial"/>
              <a:buNone/>
            </a:pPr>
            <a:r>
              <a:t/>
            </a:r>
            <a:endParaRPr sz="2157">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2157"/>
              <a:buFont typeface="Arial"/>
              <a:buNone/>
            </a:pPr>
            <a:r>
              <a:rPr lang="en-US" sz="2157">
                <a:solidFill>
                  <a:srgbClr val="1A1A59"/>
                </a:solidFill>
                <a:latin typeface="Avenir"/>
                <a:ea typeface="Avenir"/>
                <a:cs typeface="Avenir"/>
                <a:sym typeface="Avenir"/>
              </a:rPr>
              <a:t>As we discuss the changes ahead, we ask for open hearts and minds. Help us to see that change, while sometimes challenging, can bring renewal, opportunity, and growth.</a:t>
            </a:r>
            <a:endParaRPr sz="2157">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2157"/>
              <a:buFont typeface="Arial"/>
              <a:buNone/>
            </a:pPr>
            <a:r>
              <a:t/>
            </a:r>
            <a:endParaRPr sz="2157">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2157"/>
              <a:buFont typeface="Arial"/>
              <a:buNone/>
            </a:pPr>
            <a:r>
              <a:rPr lang="en-US" sz="2157">
                <a:solidFill>
                  <a:srgbClr val="1A1A59"/>
                </a:solidFill>
                <a:latin typeface="Avenir"/>
                <a:ea typeface="Avenir"/>
                <a:cs typeface="Avenir"/>
                <a:sym typeface="Avenir"/>
              </a:rPr>
              <a:t>May we trust that the decisions made are guided by thoughtfulness and a genuine desire to do what is best for our students. Grant us patience as we adapt, courage as we step forward, and faith that these changes will strengthen our school community.</a:t>
            </a:r>
            <a:endParaRPr sz="2157">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2157"/>
              <a:buFont typeface="Arial"/>
              <a:buNone/>
            </a:pPr>
            <a:r>
              <a:t/>
            </a:r>
            <a:endParaRPr sz="2157">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2157"/>
              <a:buFont typeface="Arial"/>
              <a:buNone/>
            </a:pPr>
            <a:r>
              <a:rPr lang="en-US" sz="2157">
                <a:solidFill>
                  <a:srgbClr val="1A1A59"/>
                </a:solidFill>
                <a:latin typeface="Avenir"/>
                <a:ea typeface="Avenir"/>
                <a:cs typeface="Avenir"/>
                <a:sym typeface="Avenir"/>
              </a:rPr>
              <a:t>Bless our teachers, students, and families as we continue to work together for the flourishing of all.</a:t>
            </a:r>
            <a:endParaRPr sz="2157">
              <a:solidFill>
                <a:srgbClr val="1A1A59"/>
              </a:solidFill>
              <a:latin typeface="Avenir"/>
              <a:ea typeface="Avenir"/>
              <a:cs typeface="Avenir"/>
              <a:sym typeface="Avenir"/>
            </a:endParaRPr>
          </a:p>
          <a:p>
            <a:pPr indent="0" lvl="0" marL="457200" marR="0" rtl="0" algn="l">
              <a:lnSpc>
                <a:spcPct val="115000"/>
              </a:lnSpc>
              <a:spcBef>
                <a:spcPts val="0"/>
              </a:spcBef>
              <a:spcAft>
                <a:spcPts val="0"/>
              </a:spcAft>
              <a:buClr>
                <a:srgbClr val="000000"/>
              </a:buClr>
              <a:buSzPts val="2157"/>
              <a:buFont typeface="Arial"/>
              <a:buNone/>
            </a:pPr>
            <a:r>
              <a:t/>
            </a:r>
            <a:endParaRPr b="0" i="0" sz="2157" u="none" cap="none" strike="noStrike">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2157"/>
              <a:buFont typeface="Arial"/>
              <a:buNone/>
            </a:pPr>
            <a:r>
              <a:rPr b="0" i="0" lang="en-US" sz="2157" u="none" cap="none" strike="noStrike">
                <a:solidFill>
                  <a:srgbClr val="1A1A59"/>
                </a:solidFill>
                <a:latin typeface="Avenir"/>
                <a:ea typeface="Avenir"/>
                <a:cs typeface="Avenir"/>
                <a:sym typeface="Avenir"/>
              </a:rPr>
              <a:t>We ask this through Christ our Lord.</a:t>
            </a:r>
            <a:endParaRPr b="0" i="0" sz="2157" u="none" cap="none" strike="noStrike">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2157"/>
              <a:buFont typeface="Arial"/>
              <a:buNone/>
            </a:pPr>
            <a:r>
              <a:rPr b="0" i="0" lang="en-US" sz="2157" u="none" cap="none" strike="noStrike">
                <a:solidFill>
                  <a:srgbClr val="1A1A59"/>
                </a:solidFill>
                <a:latin typeface="Avenir"/>
                <a:ea typeface="Avenir"/>
                <a:cs typeface="Avenir"/>
                <a:sym typeface="Avenir"/>
              </a:rPr>
              <a:t>Amen.</a:t>
            </a:r>
            <a:endParaRPr b="0" i="0" sz="2157" u="none" cap="none" strike="noStrike">
              <a:solidFill>
                <a:srgbClr val="1A1A59"/>
              </a:solidFill>
              <a:latin typeface="Avenir"/>
              <a:ea typeface="Avenir"/>
              <a:cs typeface="Avenir"/>
              <a:sym typeface="Avenir"/>
            </a:endParaRPr>
          </a:p>
        </p:txBody>
      </p:sp>
      <p:pic>
        <p:nvPicPr>
          <p:cNvPr id="96" name="Google Shape;96;p3" title="st_josephs_malvern_vertical_lockup_colour 10.29.00 am (3).png"/>
          <p:cNvPicPr preferRelativeResize="0"/>
          <p:nvPr/>
        </p:nvPicPr>
        <p:blipFill rotWithShape="1">
          <a:blip r:embed="rId4">
            <a:alphaModFix/>
          </a:blip>
          <a:srcRect b="0" l="0" r="0" t="0"/>
          <a:stretch/>
        </p:blipFill>
        <p:spPr>
          <a:xfrm>
            <a:off x="5114475" y="9094897"/>
            <a:ext cx="2871173" cy="10430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100" name="Shape 100"/>
        <p:cNvGrpSpPr/>
        <p:nvPr/>
      </p:nvGrpSpPr>
      <p:grpSpPr>
        <a:xfrm>
          <a:off x="0" y="0"/>
          <a:ext cx="0" cy="0"/>
          <a:chOff x="0" y="0"/>
          <a:chExt cx="0" cy="0"/>
        </a:xfrm>
      </p:grpSpPr>
      <p:sp>
        <p:nvSpPr>
          <p:cNvPr id="101" name="Google Shape;101;p2"/>
          <p:cNvSpPr txBox="1"/>
          <p:nvPr/>
        </p:nvSpPr>
        <p:spPr>
          <a:xfrm>
            <a:off x="1968000" y="6198926"/>
            <a:ext cx="14352000" cy="2847300"/>
          </a:xfrm>
          <a:prstGeom prst="rect">
            <a:avLst/>
          </a:prstGeom>
          <a:noFill/>
          <a:ln>
            <a:noFill/>
          </a:ln>
        </p:spPr>
        <p:txBody>
          <a:bodyPr anchorCtr="0" anchor="t" bIns="0" lIns="0" spcFirstLastPara="1" rIns="0" wrap="square" tIns="0">
            <a:spAutoFit/>
          </a:bodyPr>
          <a:lstStyle/>
          <a:p>
            <a:pPr indent="0" lvl="0" marL="0" marR="0" rtl="0" algn="l">
              <a:lnSpc>
                <a:spcPct val="139993"/>
              </a:lnSpc>
              <a:spcBef>
                <a:spcPts val="0"/>
              </a:spcBef>
              <a:spcAft>
                <a:spcPts val="0"/>
              </a:spcAft>
              <a:buClr>
                <a:srgbClr val="000000"/>
              </a:buClr>
              <a:buSzPts val="2803"/>
              <a:buFont typeface="Arial"/>
              <a:buNone/>
            </a:pPr>
            <a:r>
              <a:rPr b="0" i="0" lang="en-US" sz="2803" u="none" cap="none" strike="noStrike">
                <a:solidFill>
                  <a:srgbClr val="1A1A59"/>
                </a:solidFill>
                <a:latin typeface="Avenir"/>
                <a:ea typeface="Avenir"/>
                <a:cs typeface="Avenir"/>
                <a:sym typeface="Avenir"/>
              </a:rPr>
              <a:t>We acknowledge Catholic schools in the Archdiocese of Melbourne are situated on the lands of the five language groups that make up the Kulin Nation, who have walked upon and cared for this land for thousands of years. We acknowledge </a:t>
            </a:r>
            <a:r>
              <a:rPr lang="en-US" sz="2803">
                <a:solidFill>
                  <a:srgbClr val="1A1A59"/>
                </a:solidFill>
                <a:latin typeface="Avenir"/>
                <a:ea typeface="Avenir"/>
                <a:cs typeface="Avenir"/>
                <a:sym typeface="Avenir"/>
              </a:rPr>
              <a:t>our </a:t>
            </a:r>
            <a:r>
              <a:rPr b="0" i="0" lang="en-US" sz="2803" u="none" cap="none" strike="noStrike">
                <a:solidFill>
                  <a:srgbClr val="1A1A59"/>
                </a:solidFill>
                <a:latin typeface="Avenir"/>
                <a:ea typeface="Avenir"/>
                <a:cs typeface="Avenir"/>
                <a:sym typeface="Avenir"/>
              </a:rPr>
              <a:t>continued deep spiritual connection and relationship to Country. We pay our respects to their Elders past, present and future, and commit to the ongoing journey of reconciliation.</a:t>
            </a:r>
            <a:endParaRPr b="0" i="0" sz="2803" u="none" cap="none" strike="noStrike">
              <a:solidFill>
                <a:srgbClr val="1A1A59"/>
              </a:solidFill>
              <a:latin typeface="Avenir"/>
              <a:ea typeface="Avenir"/>
              <a:cs typeface="Avenir"/>
              <a:sym typeface="Avenir"/>
            </a:endParaRPr>
          </a:p>
        </p:txBody>
      </p:sp>
      <p:sp>
        <p:nvSpPr>
          <p:cNvPr id="102" name="Google Shape;102;p2"/>
          <p:cNvSpPr txBox="1"/>
          <p:nvPr/>
        </p:nvSpPr>
        <p:spPr>
          <a:xfrm>
            <a:off x="1968002" y="5039521"/>
            <a:ext cx="11703000" cy="975600"/>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Clr>
                <a:srgbClr val="000000"/>
              </a:buClr>
              <a:buSzPts val="6339"/>
              <a:buFont typeface="Arial"/>
              <a:buNone/>
            </a:pPr>
            <a:r>
              <a:rPr b="1" i="0" lang="en-US" sz="6339" u="none" cap="none" strike="noStrike">
                <a:solidFill>
                  <a:srgbClr val="1A1A59"/>
                </a:solidFill>
                <a:latin typeface="Lora"/>
                <a:ea typeface="Lora"/>
                <a:cs typeface="Lora"/>
                <a:sym typeface="Lora"/>
              </a:rPr>
              <a:t>Acknowledgement of Country</a:t>
            </a:r>
            <a:endParaRPr b="1" i="0" sz="6339" u="none" cap="none" strike="noStrike">
              <a:solidFill>
                <a:srgbClr val="1A1A59"/>
              </a:solidFill>
              <a:latin typeface="Lora"/>
              <a:ea typeface="Lora"/>
              <a:cs typeface="Lora"/>
              <a:sym typeface="Lora"/>
            </a:endParaRPr>
          </a:p>
        </p:txBody>
      </p:sp>
      <p:pic>
        <p:nvPicPr>
          <p:cNvPr id="103" name="Google Shape;103;p2"/>
          <p:cNvPicPr preferRelativeResize="0"/>
          <p:nvPr/>
        </p:nvPicPr>
        <p:blipFill rotWithShape="1">
          <a:blip r:embed="rId3">
            <a:alphaModFix/>
          </a:blip>
          <a:srcRect b="31227" l="0" r="0" t="0"/>
          <a:stretch/>
        </p:blipFill>
        <p:spPr>
          <a:xfrm>
            <a:off x="1968000" y="105926"/>
            <a:ext cx="14127049" cy="4556624"/>
          </a:xfrm>
          <a:prstGeom prst="rect">
            <a:avLst/>
          </a:prstGeom>
          <a:noFill/>
          <a:ln cap="flat" cmpd="sng" w="76200">
            <a:solidFill>
              <a:schemeClr val="dk2"/>
            </a:solidFill>
            <a:prstDash val="solid"/>
            <a:round/>
            <a:headEnd len="sm" w="sm" type="none"/>
            <a:tailEnd len="sm" w="sm" type="none"/>
          </a:ln>
        </p:spPr>
      </p:pic>
      <p:pic>
        <p:nvPicPr>
          <p:cNvPr id="104" name="Google Shape;104;p2" title="st_josephs_malvern_vertical_lockup_colour 10.29.00 am (3).png"/>
          <p:cNvPicPr preferRelativeResize="0"/>
          <p:nvPr/>
        </p:nvPicPr>
        <p:blipFill rotWithShape="1">
          <a:blip r:embed="rId4">
            <a:alphaModFix/>
          </a:blip>
          <a:srcRect b="0" l="0" r="0" t="0"/>
          <a:stretch/>
        </p:blipFill>
        <p:spPr>
          <a:xfrm>
            <a:off x="15590825" y="9202075"/>
            <a:ext cx="2392351" cy="869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4F4"/>
        </a:solidFill>
      </p:bgPr>
    </p:bg>
    <p:spTree>
      <p:nvGrpSpPr>
        <p:cNvPr id="108" name="Shape 108"/>
        <p:cNvGrpSpPr/>
        <p:nvPr/>
      </p:nvGrpSpPr>
      <p:grpSpPr>
        <a:xfrm>
          <a:off x="0" y="0"/>
          <a:ext cx="0" cy="0"/>
          <a:chOff x="0" y="0"/>
          <a:chExt cx="0" cy="0"/>
        </a:xfrm>
      </p:grpSpPr>
      <p:sp>
        <p:nvSpPr>
          <p:cNvPr id="109" name="Google Shape;109;g39b2adbab67_0_50"/>
          <p:cNvSpPr txBox="1"/>
          <p:nvPr/>
        </p:nvSpPr>
        <p:spPr>
          <a:xfrm>
            <a:off x="912750" y="727175"/>
            <a:ext cx="7406400" cy="3508800"/>
          </a:xfrm>
          <a:prstGeom prst="rect">
            <a:avLst/>
          </a:prstGeom>
          <a:noFill/>
          <a:ln>
            <a:noFill/>
          </a:ln>
        </p:spPr>
        <p:txBody>
          <a:bodyPr anchorCtr="0" anchor="t" bIns="0" lIns="0" spcFirstLastPara="1" rIns="0" wrap="square" tIns="0">
            <a:spAutoFit/>
          </a:bodyPr>
          <a:lstStyle/>
          <a:p>
            <a:pPr indent="0" lvl="0" marL="0" marR="0" rtl="0" algn="l">
              <a:lnSpc>
                <a:spcPct val="121997"/>
              </a:lnSpc>
              <a:spcBef>
                <a:spcPts val="0"/>
              </a:spcBef>
              <a:spcAft>
                <a:spcPts val="0"/>
              </a:spcAft>
              <a:buClr>
                <a:srgbClr val="000000"/>
              </a:buClr>
              <a:buSzPts val="5842"/>
              <a:buFont typeface="Arial"/>
              <a:buNone/>
            </a:pPr>
            <a:r>
              <a:rPr b="1" i="0" lang="en-US" sz="5842" u="none" cap="none" strike="noStrike">
                <a:solidFill>
                  <a:srgbClr val="1A1A59"/>
                </a:solidFill>
                <a:latin typeface="Lora"/>
                <a:ea typeface="Lora"/>
                <a:cs typeface="Lora"/>
                <a:sym typeface="Lora"/>
              </a:rPr>
              <a:t>Purpose of Tonight’s Meeting</a:t>
            </a:r>
            <a:endParaRPr b="1" i="0" sz="5842" u="none" cap="none" strike="noStrike">
              <a:solidFill>
                <a:srgbClr val="1A1A59"/>
              </a:solidFill>
              <a:latin typeface="Lora"/>
              <a:ea typeface="Lora"/>
              <a:cs typeface="Lora"/>
              <a:sym typeface="Lora"/>
            </a:endParaRPr>
          </a:p>
          <a:p>
            <a:pPr indent="0" lvl="0" marL="0" marR="0" rtl="0" algn="l">
              <a:lnSpc>
                <a:spcPct val="121997"/>
              </a:lnSpc>
              <a:spcBef>
                <a:spcPts val="0"/>
              </a:spcBef>
              <a:spcAft>
                <a:spcPts val="0"/>
              </a:spcAft>
              <a:buClr>
                <a:srgbClr val="000000"/>
              </a:buClr>
              <a:buSzPts val="8542"/>
              <a:buFont typeface="Arial"/>
              <a:buNone/>
            </a:pPr>
            <a:r>
              <a:t/>
            </a:r>
            <a:endParaRPr b="1" i="0" sz="8542" u="none" cap="none" strike="noStrike">
              <a:solidFill>
                <a:srgbClr val="1A1A59"/>
              </a:solidFill>
              <a:latin typeface="Lora"/>
              <a:ea typeface="Lora"/>
              <a:cs typeface="Lora"/>
              <a:sym typeface="Lora"/>
            </a:endParaRPr>
          </a:p>
        </p:txBody>
      </p:sp>
      <p:sp>
        <p:nvSpPr>
          <p:cNvPr id="110" name="Google Shape;110;g39b2adbab67_0_50"/>
          <p:cNvSpPr txBox="1"/>
          <p:nvPr/>
        </p:nvSpPr>
        <p:spPr>
          <a:xfrm>
            <a:off x="912750" y="3429000"/>
            <a:ext cx="7126500" cy="5314500"/>
          </a:xfrm>
          <a:prstGeom prst="rect">
            <a:avLst/>
          </a:prstGeom>
          <a:noFill/>
          <a:ln>
            <a:noFill/>
          </a:ln>
        </p:spPr>
        <p:txBody>
          <a:bodyPr anchorCtr="0" anchor="t" bIns="0" lIns="0" spcFirstLastPara="1" rIns="0" wrap="square" tIns="0">
            <a:spAutoFit/>
          </a:bodyPr>
          <a:lstStyle/>
          <a:p>
            <a:pPr indent="-454468" lvl="0" marL="457200" marR="0" rtl="0" algn="l">
              <a:lnSpc>
                <a:spcPct val="152994"/>
              </a:lnSpc>
              <a:spcBef>
                <a:spcPts val="0"/>
              </a:spcBef>
              <a:spcAft>
                <a:spcPts val="0"/>
              </a:spcAft>
              <a:buClr>
                <a:srgbClr val="1A1A59"/>
              </a:buClr>
              <a:buSzPts val="3557"/>
              <a:buFont typeface="Avenir"/>
              <a:buChar char="●"/>
            </a:pPr>
            <a:r>
              <a:rPr b="0" i="0" lang="en-US" sz="3557" u="none" cap="none" strike="noStrike">
                <a:solidFill>
                  <a:srgbClr val="1A1A59"/>
                </a:solidFill>
                <a:latin typeface="Avenir"/>
                <a:ea typeface="Avenir"/>
                <a:cs typeface="Avenir"/>
                <a:sym typeface="Avenir"/>
              </a:rPr>
              <a:t>Outline the 2026 class structure</a:t>
            </a:r>
            <a:endParaRPr b="0" i="1" sz="3557" u="none" cap="none" strike="noStrike">
              <a:solidFill>
                <a:srgbClr val="1A1A59"/>
              </a:solidFill>
              <a:latin typeface="Avenir"/>
              <a:ea typeface="Avenir"/>
              <a:cs typeface="Avenir"/>
              <a:sym typeface="Avenir"/>
            </a:endParaRPr>
          </a:p>
          <a:p>
            <a:pPr indent="0" lvl="0" marL="457200" marR="0" rtl="0" algn="l">
              <a:lnSpc>
                <a:spcPct val="152994"/>
              </a:lnSpc>
              <a:spcBef>
                <a:spcPts val="0"/>
              </a:spcBef>
              <a:spcAft>
                <a:spcPts val="0"/>
              </a:spcAft>
              <a:buNone/>
            </a:pPr>
            <a:r>
              <a:t/>
            </a:r>
            <a:endParaRPr sz="1257">
              <a:solidFill>
                <a:srgbClr val="1A1A59"/>
              </a:solidFill>
              <a:latin typeface="Avenir"/>
              <a:ea typeface="Avenir"/>
              <a:cs typeface="Avenir"/>
              <a:sym typeface="Avenir"/>
            </a:endParaRPr>
          </a:p>
          <a:p>
            <a:pPr indent="-454469" lvl="0" marL="457200" marR="0" rtl="0" algn="l">
              <a:lnSpc>
                <a:spcPct val="152994"/>
              </a:lnSpc>
              <a:spcBef>
                <a:spcPts val="0"/>
              </a:spcBef>
              <a:spcAft>
                <a:spcPts val="0"/>
              </a:spcAft>
              <a:buClr>
                <a:srgbClr val="1A1A59"/>
              </a:buClr>
              <a:buSzPts val="3557"/>
              <a:buFont typeface="Avenir"/>
              <a:buChar char="●"/>
            </a:pPr>
            <a:r>
              <a:rPr lang="en-US" sz="3557">
                <a:solidFill>
                  <a:srgbClr val="1A1A59"/>
                </a:solidFill>
                <a:latin typeface="Avenir"/>
                <a:ea typeface="Avenir"/>
                <a:cs typeface="Avenir"/>
                <a:sym typeface="Avenir"/>
              </a:rPr>
              <a:t>Updated school time and </a:t>
            </a:r>
            <a:r>
              <a:rPr lang="en-US" sz="3557">
                <a:solidFill>
                  <a:srgbClr val="1A1A59"/>
                </a:solidFill>
                <a:latin typeface="Avenir"/>
                <a:ea typeface="Avenir"/>
                <a:cs typeface="Avenir"/>
                <a:sym typeface="Avenir"/>
              </a:rPr>
              <a:t>structure</a:t>
            </a:r>
            <a:r>
              <a:rPr lang="en-US" sz="3557">
                <a:solidFill>
                  <a:srgbClr val="1A1A59"/>
                </a:solidFill>
                <a:latin typeface="Avenir"/>
                <a:ea typeface="Avenir"/>
                <a:cs typeface="Avenir"/>
                <a:sym typeface="Avenir"/>
              </a:rPr>
              <a:t> to align better with the EBA agreement</a:t>
            </a:r>
            <a:endParaRPr sz="3557">
              <a:solidFill>
                <a:srgbClr val="1A1A59"/>
              </a:solidFill>
              <a:latin typeface="Avenir"/>
              <a:ea typeface="Avenir"/>
              <a:cs typeface="Avenir"/>
              <a:sym typeface="Avenir"/>
            </a:endParaRPr>
          </a:p>
          <a:p>
            <a:pPr indent="0" lvl="0" marL="457200" marR="0" rtl="0" algn="l">
              <a:lnSpc>
                <a:spcPct val="152994"/>
              </a:lnSpc>
              <a:spcBef>
                <a:spcPts val="0"/>
              </a:spcBef>
              <a:spcAft>
                <a:spcPts val="0"/>
              </a:spcAft>
              <a:buNone/>
            </a:pPr>
            <a:r>
              <a:t/>
            </a:r>
            <a:endParaRPr sz="1200">
              <a:solidFill>
                <a:srgbClr val="1A1A59"/>
              </a:solidFill>
              <a:latin typeface="Avenir"/>
              <a:ea typeface="Avenir"/>
              <a:cs typeface="Avenir"/>
              <a:sym typeface="Avenir"/>
            </a:endParaRPr>
          </a:p>
          <a:p>
            <a:pPr indent="-454469" lvl="0" marL="457200" marR="0" rtl="0" algn="l">
              <a:lnSpc>
                <a:spcPct val="152994"/>
              </a:lnSpc>
              <a:spcBef>
                <a:spcPts val="0"/>
              </a:spcBef>
              <a:spcAft>
                <a:spcPts val="0"/>
              </a:spcAft>
              <a:buClr>
                <a:srgbClr val="1A1A59"/>
              </a:buClr>
              <a:buSzPts val="3557"/>
              <a:buFont typeface="Avenir"/>
              <a:buChar char="●"/>
            </a:pPr>
            <a:r>
              <a:rPr lang="en-US" sz="3557">
                <a:solidFill>
                  <a:srgbClr val="1A1A59"/>
                </a:solidFill>
                <a:latin typeface="Avenir"/>
                <a:ea typeface="Avenir"/>
                <a:cs typeface="Avenir"/>
                <a:sym typeface="Avenir"/>
              </a:rPr>
              <a:t>Answer any questions</a:t>
            </a:r>
            <a:endParaRPr sz="3557">
              <a:solidFill>
                <a:srgbClr val="1A1A59"/>
              </a:solidFill>
              <a:latin typeface="Avenir"/>
              <a:ea typeface="Avenir"/>
              <a:cs typeface="Avenir"/>
              <a:sym typeface="Avenir"/>
            </a:endParaRPr>
          </a:p>
          <a:p>
            <a:pPr indent="0" lvl="0" marL="0" marR="0" rtl="0" algn="l">
              <a:lnSpc>
                <a:spcPct val="152994"/>
              </a:lnSpc>
              <a:spcBef>
                <a:spcPts val="0"/>
              </a:spcBef>
              <a:spcAft>
                <a:spcPts val="0"/>
              </a:spcAft>
              <a:buNone/>
            </a:pPr>
            <a:r>
              <a:t/>
            </a:r>
            <a:endParaRPr b="0" i="0" sz="3557" u="none" cap="none" strike="noStrike">
              <a:solidFill>
                <a:srgbClr val="1A1A59"/>
              </a:solidFill>
              <a:latin typeface="Avenir"/>
              <a:ea typeface="Avenir"/>
              <a:cs typeface="Avenir"/>
              <a:sym typeface="Avenir"/>
            </a:endParaRPr>
          </a:p>
        </p:txBody>
      </p:sp>
      <p:pic>
        <p:nvPicPr>
          <p:cNvPr id="111" name="Google Shape;111;g39b2adbab67_0_50" title="STJOSEPH’S MALVERN-456 (1).jpg"/>
          <p:cNvPicPr preferRelativeResize="0"/>
          <p:nvPr/>
        </p:nvPicPr>
        <p:blipFill rotWithShape="1">
          <a:blip r:embed="rId3">
            <a:alphaModFix/>
          </a:blip>
          <a:srcRect b="0" l="0" r="0" t="0"/>
          <a:stretch/>
        </p:blipFill>
        <p:spPr>
          <a:xfrm>
            <a:off x="8319112" y="3"/>
            <a:ext cx="15434296" cy="10286998"/>
          </a:xfrm>
          <a:prstGeom prst="rect">
            <a:avLst/>
          </a:prstGeom>
          <a:noFill/>
          <a:ln>
            <a:noFill/>
          </a:ln>
        </p:spPr>
      </p:pic>
      <p:pic>
        <p:nvPicPr>
          <p:cNvPr id="112" name="Google Shape;112;g39b2adbab67_0_50" title="st_josephs_malvern_vertical_lockup_colour 10.29.00 am (3).png"/>
          <p:cNvPicPr preferRelativeResize="0"/>
          <p:nvPr/>
        </p:nvPicPr>
        <p:blipFill rotWithShape="1">
          <a:blip r:embed="rId4">
            <a:alphaModFix/>
          </a:blip>
          <a:srcRect b="0" l="0" r="0" t="0"/>
          <a:stretch/>
        </p:blipFill>
        <p:spPr>
          <a:xfrm>
            <a:off x="443525" y="8925372"/>
            <a:ext cx="2871173" cy="10430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116" name="Shape 116"/>
        <p:cNvGrpSpPr/>
        <p:nvPr/>
      </p:nvGrpSpPr>
      <p:grpSpPr>
        <a:xfrm>
          <a:off x="0" y="0"/>
          <a:ext cx="0" cy="0"/>
          <a:chOff x="0" y="0"/>
          <a:chExt cx="0" cy="0"/>
        </a:xfrm>
      </p:grpSpPr>
      <p:sp>
        <p:nvSpPr>
          <p:cNvPr id="117" name="Google Shape;117;g39b98804870_2_25"/>
          <p:cNvSpPr txBox="1"/>
          <p:nvPr/>
        </p:nvSpPr>
        <p:spPr>
          <a:xfrm>
            <a:off x="1169702" y="374400"/>
            <a:ext cx="14494800" cy="1773000"/>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Clr>
                <a:schemeClr val="dk1"/>
              </a:buClr>
              <a:buSzPts val="4800"/>
              <a:buFont typeface="Arial"/>
              <a:buNone/>
            </a:pPr>
            <a:r>
              <a:rPr b="1" lang="en-US" sz="4800">
                <a:solidFill>
                  <a:srgbClr val="1A1A59"/>
                </a:solidFill>
                <a:latin typeface="Lora"/>
                <a:ea typeface="Lora"/>
                <a:cs typeface="Lora"/>
                <a:sym typeface="Lora"/>
              </a:rPr>
              <a:t>2026 Class Structure</a:t>
            </a:r>
            <a:endParaRPr b="0" i="0" sz="1400" u="none" cap="none" strike="noStrike">
              <a:solidFill>
                <a:schemeClr val="dk1"/>
              </a:solidFill>
              <a:latin typeface="Arial"/>
              <a:ea typeface="Arial"/>
              <a:cs typeface="Arial"/>
              <a:sym typeface="Arial"/>
            </a:endParaRPr>
          </a:p>
          <a:p>
            <a:pPr indent="0" lvl="0" marL="0" marR="0" rtl="0" algn="l">
              <a:lnSpc>
                <a:spcPct val="139979"/>
              </a:lnSpc>
              <a:spcBef>
                <a:spcPts val="0"/>
              </a:spcBef>
              <a:spcAft>
                <a:spcPts val="0"/>
              </a:spcAft>
              <a:buClr>
                <a:srgbClr val="000000"/>
              </a:buClr>
              <a:buSzPts val="4800"/>
              <a:buFont typeface="Arial"/>
              <a:buNone/>
            </a:pPr>
            <a:r>
              <a:t/>
            </a:r>
            <a:endParaRPr b="1" i="0" sz="4800" u="none" cap="none" strike="noStrike">
              <a:solidFill>
                <a:srgbClr val="1A1A59"/>
              </a:solidFill>
              <a:latin typeface="Lora"/>
              <a:ea typeface="Lora"/>
              <a:cs typeface="Lora"/>
              <a:sym typeface="Lora"/>
            </a:endParaRPr>
          </a:p>
        </p:txBody>
      </p:sp>
      <p:sp>
        <p:nvSpPr>
          <p:cNvPr id="118" name="Google Shape;118;g39b98804870_2_25"/>
          <p:cNvSpPr txBox="1"/>
          <p:nvPr/>
        </p:nvSpPr>
        <p:spPr>
          <a:xfrm>
            <a:off x="1169700" y="2910283"/>
            <a:ext cx="15269700" cy="472800"/>
          </a:xfrm>
          <a:prstGeom prst="rect">
            <a:avLst/>
          </a:prstGeom>
          <a:noFill/>
          <a:ln>
            <a:noFill/>
          </a:ln>
        </p:spPr>
        <p:txBody>
          <a:bodyPr anchorCtr="0" anchor="t" bIns="0" lIns="0" spcFirstLastPara="1" rIns="0" wrap="square" tIns="0">
            <a:spAutoFit/>
          </a:bodyPr>
          <a:lstStyle/>
          <a:p>
            <a:pPr indent="0" lvl="0" marL="457200" marR="0" rtl="0" algn="l">
              <a:lnSpc>
                <a:spcPct val="115000"/>
              </a:lnSpc>
              <a:spcBef>
                <a:spcPts val="0"/>
              </a:spcBef>
              <a:spcAft>
                <a:spcPts val="0"/>
              </a:spcAft>
              <a:buClr>
                <a:srgbClr val="000000"/>
              </a:buClr>
              <a:buSzPts val="3072"/>
              <a:buFont typeface="Arial"/>
              <a:buNone/>
            </a:pPr>
            <a:r>
              <a:t/>
            </a:r>
            <a:endParaRPr b="0" i="0" sz="3072" u="none" cap="none" strike="noStrike">
              <a:solidFill>
                <a:srgbClr val="1A1A59"/>
              </a:solidFill>
              <a:latin typeface="Avenir"/>
              <a:ea typeface="Avenir"/>
              <a:cs typeface="Avenir"/>
              <a:sym typeface="Avenir"/>
            </a:endParaRPr>
          </a:p>
        </p:txBody>
      </p:sp>
      <p:sp>
        <p:nvSpPr>
          <p:cNvPr id="119" name="Google Shape;119;g39b98804870_2_25"/>
          <p:cNvSpPr txBox="1"/>
          <p:nvPr/>
        </p:nvSpPr>
        <p:spPr>
          <a:xfrm>
            <a:off x="1241000" y="1193175"/>
            <a:ext cx="6291600" cy="3295800"/>
          </a:xfrm>
          <a:prstGeom prst="rect">
            <a:avLst/>
          </a:prstGeom>
          <a:noFill/>
          <a:ln>
            <a:noFill/>
          </a:ln>
        </p:spPr>
        <p:txBody>
          <a:bodyPr anchorCtr="0" anchor="t" bIns="0" lIns="0" spcFirstLastPara="1" rIns="0" wrap="square" tIns="0">
            <a:spAutoFit/>
          </a:bodyPr>
          <a:lstStyle/>
          <a:p>
            <a:pPr indent="-423672" lvl="0" marL="457200" marR="0" rtl="0" algn="l">
              <a:lnSpc>
                <a:spcPct val="115000"/>
              </a:lnSpc>
              <a:spcBef>
                <a:spcPts val="0"/>
              </a:spcBef>
              <a:spcAft>
                <a:spcPts val="0"/>
              </a:spcAft>
              <a:buClr>
                <a:srgbClr val="1A1A59"/>
              </a:buClr>
              <a:buSzPts val="3072"/>
              <a:buFont typeface="Avenir"/>
              <a:buChar char="●"/>
            </a:pPr>
            <a:r>
              <a:rPr lang="en-US" sz="3172">
                <a:solidFill>
                  <a:srgbClr val="1A1A59"/>
                </a:solidFill>
                <a:latin typeface="Avenir"/>
                <a:ea typeface="Avenir"/>
                <a:cs typeface="Avenir"/>
                <a:sym typeface="Avenir"/>
              </a:rPr>
              <a:t>2 x Prep Classes</a:t>
            </a:r>
            <a:endParaRPr sz="3172">
              <a:solidFill>
                <a:srgbClr val="1A1A59"/>
              </a:solidFill>
              <a:latin typeface="Avenir"/>
              <a:ea typeface="Avenir"/>
              <a:cs typeface="Avenir"/>
              <a:sym typeface="Avenir"/>
            </a:endParaRPr>
          </a:p>
          <a:p>
            <a:pPr indent="-430022" lvl="0" marL="457200" marR="0" rtl="0" algn="l">
              <a:lnSpc>
                <a:spcPct val="115000"/>
              </a:lnSpc>
              <a:spcBef>
                <a:spcPts val="0"/>
              </a:spcBef>
              <a:spcAft>
                <a:spcPts val="0"/>
              </a:spcAft>
              <a:buClr>
                <a:srgbClr val="1A1A59"/>
              </a:buClr>
              <a:buSzPts val="3172"/>
              <a:buFont typeface="Avenir"/>
              <a:buChar char="●"/>
            </a:pPr>
            <a:r>
              <a:rPr lang="en-US" sz="3172">
                <a:solidFill>
                  <a:srgbClr val="1A1A59"/>
                </a:solidFill>
                <a:latin typeface="Avenir"/>
                <a:ea typeface="Avenir"/>
                <a:cs typeface="Avenir"/>
                <a:sym typeface="Avenir"/>
              </a:rPr>
              <a:t>2 x Year 1 Classes</a:t>
            </a:r>
            <a:endParaRPr sz="3172">
              <a:solidFill>
                <a:srgbClr val="1A1A59"/>
              </a:solidFill>
              <a:latin typeface="Avenir"/>
              <a:ea typeface="Avenir"/>
              <a:cs typeface="Avenir"/>
              <a:sym typeface="Avenir"/>
            </a:endParaRPr>
          </a:p>
          <a:p>
            <a:pPr indent="-430022" lvl="0" marL="457200" marR="0" rtl="0" algn="l">
              <a:lnSpc>
                <a:spcPct val="115000"/>
              </a:lnSpc>
              <a:spcBef>
                <a:spcPts val="0"/>
              </a:spcBef>
              <a:spcAft>
                <a:spcPts val="0"/>
              </a:spcAft>
              <a:buClr>
                <a:srgbClr val="1A1A59"/>
              </a:buClr>
              <a:buSzPts val="3172"/>
              <a:buFont typeface="Avenir"/>
              <a:buChar char="●"/>
            </a:pPr>
            <a:r>
              <a:rPr lang="en-US" sz="3172">
                <a:solidFill>
                  <a:srgbClr val="1A1A59"/>
                </a:solidFill>
                <a:latin typeface="Avenir"/>
                <a:ea typeface="Avenir"/>
                <a:cs typeface="Avenir"/>
                <a:sym typeface="Avenir"/>
              </a:rPr>
              <a:t>2 x Year 2 Classes</a:t>
            </a:r>
            <a:endParaRPr sz="3172">
              <a:solidFill>
                <a:srgbClr val="1A1A59"/>
              </a:solidFill>
              <a:latin typeface="Avenir"/>
              <a:ea typeface="Avenir"/>
              <a:cs typeface="Avenir"/>
              <a:sym typeface="Avenir"/>
            </a:endParaRPr>
          </a:p>
          <a:p>
            <a:pPr indent="-430022" lvl="0" marL="457200" marR="0" rtl="0" algn="l">
              <a:lnSpc>
                <a:spcPct val="115000"/>
              </a:lnSpc>
              <a:spcBef>
                <a:spcPts val="0"/>
              </a:spcBef>
              <a:spcAft>
                <a:spcPts val="0"/>
              </a:spcAft>
              <a:buClr>
                <a:srgbClr val="1A1A59"/>
              </a:buClr>
              <a:buSzPts val="3172"/>
              <a:buFont typeface="Avenir"/>
              <a:buChar char="●"/>
            </a:pPr>
            <a:r>
              <a:rPr lang="en-US" sz="3172">
                <a:solidFill>
                  <a:srgbClr val="1A1A59"/>
                </a:solidFill>
                <a:latin typeface="Avenir"/>
                <a:ea typeface="Avenir"/>
                <a:cs typeface="Avenir"/>
                <a:sym typeface="Avenir"/>
              </a:rPr>
              <a:t>2 x Year 3 Classes</a:t>
            </a:r>
            <a:endParaRPr sz="3172">
              <a:solidFill>
                <a:srgbClr val="1A1A59"/>
              </a:solidFill>
              <a:latin typeface="Avenir"/>
              <a:ea typeface="Avenir"/>
              <a:cs typeface="Avenir"/>
              <a:sym typeface="Avenir"/>
            </a:endParaRPr>
          </a:p>
          <a:p>
            <a:pPr indent="-430022" lvl="0" marL="457200" marR="0" rtl="0" algn="l">
              <a:lnSpc>
                <a:spcPct val="115000"/>
              </a:lnSpc>
              <a:spcBef>
                <a:spcPts val="0"/>
              </a:spcBef>
              <a:spcAft>
                <a:spcPts val="0"/>
              </a:spcAft>
              <a:buClr>
                <a:srgbClr val="1A1A59"/>
              </a:buClr>
              <a:buSzPts val="3172"/>
              <a:buFont typeface="Avenir"/>
              <a:buChar char="●"/>
            </a:pPr>
            <a:r>
              <a:rPr lang="en-US" sz="3172">
                <a:solidFill>
                  <a:srgbClr val="1A1A59"/>
                </a:solidFill>
                <a:latin typeface="Avenir"/>
                <a:ea typeface="Avenir"/>
                <a:cs typeface="Avenir"/>
                <a:sym typeface="Avenir"/>
              </a:rPr>
              <a:t>1 x Year 4 Class</a:t>
            </a:r>
            <a:endParaRPr sz="3172">
              <a:solidFill>
                <a:srgbClr val="1A1A59"/>
              </a:solidFill>
              <a:latin typeface="Avenir"/>
              <a:ea typeface="Avenir"/>
              <a:cs typeface="Avenir"/>
              <a:sym typeface="Avenir"/>
            </a:endParaRPr>
          </a:p>
          <a:p>
            <a:pPr indent="-430022" lvl="0" marL="457200" marR="0" rtl="0" algn="l">
              <a:lnSpc>
                <a:spcPct val="115000"/>
              </a:lnSpc>
              <a:spcBef>
                <a:spcPts val="0"/>
              </a:spcBef>
              <a:spcAft>
                <a:spcPts val="0"/>
              </a:spcAft>
              <a:buClr>
                <a:srgbClr val="1A1A59"/>
              </a:buClr>
              <a:buSzPts val="3172"/>
              <a:buFont typeface="Avenir"/>
              <a:buChar char="●"/>
            </a:pPr>
            <a:r>
              <a:rPr lang="en-US" sz="3172">
                <a:solidFill>
                  <a:srgbClr val="1A1A59"/>
                </a:solidFill>
                <a:latin typeface="Avenir"/>
                <a:ea typeface="Avenir"/>
                <a:cs typeface="Avenir"/>
                <a:sym typeface="Avenir"/>
              </a:rPr>
              <a:t>1 x composite </a:t>
            </a:r>
            <a:r>
              <a:rPr lang="en-US" sz="3172">
                <a:solidFill>
                  <a:srgbClr val="1A1A59"/>
                </a:solidFill>
                <a:latin typeface="Avenir"/>
                <a:ea typeface="Avenir"/>
                <a:cs typeface="Avenir"/>
                <a:sym typeface="Avenir"/>
              </a:rPr>
              <a:t>5/6</a:t>
            </a:r>
            <a:r>
              <a:rPr lang="en-US" sz="3172">
                <a:solidFill>
                  <a:srgbClr val="1A1A59"/>
                </a:solidFill>
                <a:latin typeface="Avenir"/>
                <a:ea typeface="Avenir"/>
                <a:cs typeface="Avenir"/>
                <a:sym typeface="Avenir"/>
              </a:rPr>
              <a:t> Class</a:t>
            </a:r>
            <a:endParaRPr sz="3172">
              <a:solidFill>
                <a:srgbClr val="1A1A59"/>
              </a:solidFill>
              <a:latin typeface="Avenir"/>
              <a:ea typeface="Avenir"/>
              <a:cs typeface="Avenir"/>
              <a:sym typeface="Avenir"/>
            </a:endParaRPr>
          </a:p>
        </p:txBody>
      </p:sp>
      <p:pic>
        <p:nvPicPr>
          <p:cNvPr id="120" name="Google Shape;120;g39b98804870_2_25" title="st_josephs_malvern_vertical_lockup_colour 10.29.00 am (3).png"/>
          <p:cNvPicPr preferRelativeResize="0"/>
          <p:nvPr/>
        </p:nvPicPr>
        <p:blipFill rotWithShape="1">
          <a:blip r:embed="rId3">
            <a:alphaModFix/>
          </a:blip>
          <a:srcRect b="0" l="0" r="0" t="0"/>
          <a:stretch/>
        </p:blipFill>
        <p:spPr>
          <a:xfrm>
            <a:off x="395500" y="9033347"/>
            <a:ext cx="2871173" cy="1043051"/>
          </a:xfrm>
          <a:prstGeom prst="rect">
            <a:avLst/>
          </a:prstGeom>
          <a:noFill/>
          <a:ln>
            <a:noFill/>
          </a:ln>
        </p:spPr>
      </p:pic>
      <p:pic>
        <p:nvPicPr>
          <p:cNvPr id="121" name="Google Shape;121;g39b98804870_2_25" title="STJOSEPH’S MALVERN-572.jpg"/>
          <p:cNvPicPr preferRelativeResize="0"/>
          <p:nvPr/>
        </p:nvPicPr>
        <p:blipFill rotWithShape="1">
          <a:blip r:embed="rId4">
            <a:alphaModFix/>
          </a:blip>
          <a:srcRect b="0" l="44052" r="0" t="0"/>
          <a:stretch/>
        </p:blipFill>
        <p:spPr>
          <a:xfrm>
            <a:off x="9652810" y="0"/>
            <a:ext cx="8635192" cy="10286998"/>
          </a:xfrm>
          <a:prstGeom prst="rect">
            <a:avLst/>
          </a:prstGeom>
          <a:noFill/>
          <a:ln>
            <a:noFill/>
          </a:ln>
        </p:spPr>
      </p:pic>
      <p:sp>
        <p:nvSpPr>
          <p:cNvPr id="122" name="Google Shape;122;g39b98804870_2_25"/>
          <p:cNvSpPr txBox="1"/>
          <p:nvPr/>
        </p:nvSpPr>
        <p:spPr>
          <a:xfrm>
            <a:off x="1169702" y="4925225"/>
            <a:ext cx="14494800" cy="1773000"/>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Clr>
                <a:schemeClr val="dk1"/>
              </a:buClr>
              <a:buSzPts val="4800"/>
              <a:buFont typeface="Arial"/>
              <a:buNone/>
            </a:pPr>
            <a:r>
              <a:rPr b="1" lang="en-US" sz="4800">
                <a:solidFill>
                  <a:srgbClr val="1A1A59"/>
                </a:solidFill>
                <a:latin typeface="Lora"/>
                <a:ea typeface="Lora"/>
                <a:cs typeface="Lora"/>
                <a:sym typeface="Lora"/>
              </a:rPr>
              <a:t>2026 Specialist Classes</a:t>
            </a:r>
            <a:endParaRPr b="0" i="0" sz="1400" u="none" cap="none" strike="noStrike">
              <a:solidFill>
                <a:schemeClr val="dk1"/>
              </a:solidFill>
              <a:latin typeface="Arial"/>
              <a:ea typeface="Arial"/>
              <a:cs typeface="Arial"/>
              <a:sym typeface="Arial"/>
            </a:endParaRPr>
          </a:p>
          <a:p>
            <a:pPr indent="0" lvl="0" marL="0" marR="0" rtl="0" algn="l">
              <a:lnSpc>
                <a:spcPct val="139979"/>
              </a:lnSpc>
              <a:spcBef>
                <a:spcPts val="0"/>
              </a:spcBef>
              <a:spcAft>
                <a:spcPts val="0"/>
              </a:spcAft>
              <a:buClr>
                <a:srgbClr val="000000"/>
              </a:buClr>
              <a:buSzPts val="4800"/>
              <a:buFont typeface="Arial"/>
              <a:buNone/>
            </a:pPr>
            <a:r>
              <a:t/>
            </a:r>
            <a:endParaRPr b="1" i="0" sz="4800" u="none" cap="none" strike="noStrike">
              <a:solidFill>
                <a:srgbClr val="1A1A59"/>
              </a:solidFill>
              <a:latin typeface="Lora"/>
              <a:ea typeface="Lora"/>
              <a:cs typeface="Lora"/>
              <a:sym typeface="Lora"/>
            </a:endParaRPr>
          </a:p>
        </p:txBody>
      </p:sp>
      <p:sp>
        <p:nvSpPr>
          <p:cNvPr id="123" name="Google Shape;123;g39b98804870_2_25"/>
          <p:cNvSpPr txBox="1"/>
          <p:nvPr/>
        </p:nvSpPr>
        <p:spPr>
          <a:xfrm>
            <a:off x="1241000" y="5876300"/>
            <a:ext cx="6291600" cy="2734200"/>
          </a:xfrm>
          <a:prstGeom prst="rect">
            <a:avLst/>
          </a:prstGeom>
          <a:noFill/>
          <a:ln>
            <a:noFill/>
          </a:ln>
        </p:spPr>
        <p:txBody>
          <a:bodyPr anchorCtr="0" anchor="t" bIns="0" lIns="0" spcFirstLastPara="1" rIns="0" wrap="square" tIns="0">
            <a:spAutoFit/>
          </a:bodyPr>
          <a:lstStyle/>
          <a:p>
            <a:pPr indent="-430022" lvl="0" marL="457200" marR="0" rtl="0" algn="l">
              <a:lnSpc>
                <a:spcPct val="115000"/>
              </a:lnSpc>
              <a:spcBef>
                <a:spcPts val="0"/>
              </a:spcBef>
              <a:spcAft>
                <a:spcPts val="0"/>
              </a:spcAft>
              <a:buClr>
                <a:srgbClr val="1A1A59"/>
              </a:buClr>
              <a:buSzPts val="3172"/>
              <a:buFont typeface="Avenir"/>
              <a:buChar char="●"/>
            </a:pPr>
            <a:r>
              <a:rPr lang="en-US" sz="3172">
                <a:solidFill>
                  <a:srgbClr val="1A1A59"/>
                </a:solidFill>
                <a:latin typeface="Avenir"/>
                <a:ea typeface="Avenir"/>
                <a:cs typeface="Avenir"/>
                <a:sym typeface="Avenir"/>
              </a:rPr>
              <a:t>Physical Education - weekly</a:t>
            </a:r>
            <a:endParaRPr sz="3172">
              <a:solidFill>
                <a:srgbClr val="1A1A59"/>
              </a:solidFill>
              <a:latin typeface="Avenir"/>
              <a:ea typeface="Avenir"/>
              <a:cs typeface="Avenir"/>
              <a:sym typeface="Avenir"/>
            </a:endParaRPr>
          </a:p>
          <a:p>
            <a:pPr indent="-430022" lvl="0" marL="457200" marR="0" rtl="0" algn="l">
              <a:lnSpc>
                <a:spcPct val="115000"/>
              </a:lnSpc>
              <a:spcBef>
                <a:spcPts val="0"/>
              </a:spcBef>
              <a:spcAft>
                <a:spcPts val="0"/>
              </a:spcAft>
              <a:buClr>
                <a:srgbClr val="1A1A59"/>
              </a:buClr>
              <a:buSzPts val="3172"/>
              <a:buFont typeface="Avenir"/>
              <a:buChar char="●"/>
            </a:pPr>
            <a:r>
              <a:rPr lang="en-US" sz="3172">
                <a:solidFill>
                  <a:srgbClr val="1A1A59"/>
                </a:solidFill>
                <a:latin typeface="Avenir"/>
                <a:ea typeface="Avenir"/>
                <a:cs typeface="Avenir"/>
                <a:sym typeface="Avenir"/>
              </a:rPr>
              <a:t>Visual Arts - weekly</a:t>
            </a:r>
            <a:endParaRPr sz="3172">
              <a:solidFill>
                <a:srgbClr val="1A1A59"/>
              </a:solidFill>
              <a:latin typeface="Avenir"/>
              <a:ea typeface="Avenir"/>
              <a:cs typeface="Avenir"/>
              <a:sym typeface="Avenir"/>
            </a:endParaRPr>
          </a:p>
          <a:p>
            <a:pPr indent="-430022" lvl="0" marL="457200" marR="0" rtl="0" algn="l">
              <a:lnSpc>
                <a:spcPct val="115000"/>
              </a:lnSpc>
              <a:spcBef>
                <a:spcPts val="0"/>
              </a:spcBef>
              <a:spcAft>
                <a:spcPts val="0"/>
              </a:spcAft>
              <a:buClr>
                <a:srgbClr val="1A1A59"/>
              </a:buClr>
              <a:buSzPts val="3172"/>
              <a:buFont typeface="Avenir"/>
              <a:buChar char="●"/>
            </a:pPr>
            <a:r>
              <a:rPr lang="en-US" sz="3172">
                <a:solidFill>
                  <a:srgbClr val="1A1A59"/>
                </a:solidFill>
                <a:latin typeface="Avenir"/>
                <a:ea typeface="Avenir"/>
                <a:cs typeface="Avenir"/>
                <a:sym typeface="Avenir"/>
              </a:rPr>
              <a:t>Italian - weekly</a:t>
            </a:r>
            <a:endParaRPr sz="3172">
              <a:solidFill>
                <a:srgbClr val="1A1A59"/>
              </a:solidFill>
              <a:latin typeface="Avenir"/>
              <a:ea typeface="Avenir"/>
              <a:cs typeface="Avenir"/>
              <a:sym typeface="Avenir"/>
            </a:endParaRPr>
          </a:p>
          <a:p>
            <a:pPr indent="-430022" lvl="0" marL="457200" marR="0" rtl="0" algn="l">
              <a:lnSpc>
                <a:spcPct val="115000"/>
              </a:lnSpc>
              <a:spcBef>
                <a:spcPts val="0"/>
              </a:spcBef>
              <a:spcAft>
                <a:spcPts val="0"/>
              </a:spcAft>
              <a:buClr>
                <a:srgbClr val="1A1A59"/>
              </a:buClr>
              <a:buSzPts val="3172"/>
              <a:buFont typeface="Avenir"/>
              <a:buChar char="●"/>
            </a:pPr>
            <a:r>
              <a:rPr lang="en-US" sz="3172">
                <a:solidFill>
                  <a:srgbClr val="1A1A59"/>
                </a:solidFill>
                <a:latin typeface="Avenir"/>
                <a:ea typeface="Avenir"/>
                <a:cs typeface="Avenir"/>
                <a:sym typeface="Avenir"/>
              </a:rPr>
              <a:t>STEM/Sustainability - weekly</a:t>
            </a:r>
            <a:endParaRPr sz="3172">
              <a:solidFill>
                <a:srgbClr val="1A1A59"/>
              </a:solidFill>
              <a:latin typeface="Avenir"/>
              <a:ea typeface="Avenir"/>
              <a:cs typeface="Avenir"/>
              <a:sym typeface="Avenir"/>
            </a:endParaRPr>
          </a:p>
          <a:p>
            <a:pPr indent="-430022" lvl="0" marL="457200" marR="0" rtl="0" algn="l">
              <a:lnSpc>
                <a:spcPct val="115000"/>
              </a:lnSpc>
              <a:spcBef>
                <a:spcPts val="0"/>
              </a:spcBef>
              <a:spcAft>
                <a:spcPts val="0"/>
              </a:spcAft>
              <a:buClr>
                <a:srgbClr val="1A1A59"/>
              </a:buClr>
              <a:buSzPts val="3172"/>
              <a:buFont typeface="Avenir"/>
              <a:buChar char="●"/>
            </a:pPr>
            <a:r>
              <a:rPr lang="en-US" sz="3172">
                <a:solidFill>
                  <a:srgbClr val="1A1A59"/>
                </a:solidFill>
                <a:latin typeface="Avenir"/>
                <a:ea typeface="Avenir"/>
                <a:cs typeface="Avenir"/>
                <a:sym typeface="Avenir"/>
              </a:rPr>
              <a:t>Performing Arts - fortnightly</a:t>
            </a:r>
            <a:endParaRPr sz="3172">
              <a:solidFill>
                <a:srgbClr val="1A1A59"/>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127" name="Shape 127"/>
        <p:cNvGrpSpPr/>
        <p:nvPr/>
      </p:nvGrpSpPr>
      <p:grpSpPr>
        <a:xfrm>
          <a:off x="0" y="0"/>
          <a:ext cx="0" cy="0"/>
          <a:chOff x="0" y="0"/>
          <a:chExt cx="0" cy="0"/>
        </a:xfrm>
      </p:grpSpPr>
      <p:sp>
        <p:nvSpPr>
          <p:cNvPr id="128" name="Google Shape;128;g39b2099da80_0_14"/>
          <p:cNvSpPr txBox="1"/>
          <p:nvPr/>
        </p:nvSpPr>
        <p:spPr>
          <a:xfrm>
            <a:off x="910400" y="861250"/>
            <a:ext cx="16075800" cy="1846800"/>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Clr>
                <a:srgbClr val="000000"/>
              </a:buClr>
              <a:buSzPts val="5000"/>
              <a:buFont typeface="Arial"/>
              <a:buNone/>
            </a:pPr>
            <a:r>
              <a:rPr b="1" i="0" lang="en-US" sz="5000" u="none" cap="none" strike="noStrike">
                <a:solidFill>
                  <a:srgbClr val="1A1A59"/>
                </a:solidFill>
                <a:latin typeface="Lora"/>
                <a:ea typeface="Lora"/>
                <a:cs typeface="Lora"/>
                <a:sym typeface="Lora"/>
              </a:rPr>
              <a:t>Composite </a:t>
            </a:r>
            <a:r>
              <a:rPr b="1" i="1" lang="en-US" sz="5000" u="none" cap="none" strike="noStrike">
                <a:solidFill>
                  <a:srgbClr val="1A1A59"/>
                </a:solidFill>
                <a:latin typeface="Lora"/>
                <a:ea typeface="Lora"/>
                <a:cs typeface="Lora"/>
                <a:sym typeface="Lora"/>
              </a:rPr>
              <a:t>or</a:t>
            </a:r>
            <a:r>
              <a:rPr b="1" i="0" lang="en-US" sz="5000" u="none" cap="none" strike="noStrike">
                <a:solidFill>
                  <a:srgbClr val="1A1A59"/>
                </a:solidFill>
                <a:latin typeface="Lora"/>
                <a:ea typeface="Lora"/>
                <a:cs typeface="Lora"/>
                <a:sym typeface="Lora"/>
              </a:rPr>
              <a:t> Single-year Grades </a:t>
            </a:r>
            <a:endParaRPr b="1" i="0" sz="5000" u="none" cap="none" strike="noStrike">
              <a:solidFill>
                <a:srgbClr val="1A1A59"/>
              </a:solidFill>
              <a:latin typeface="Lora"/>
              <a:ea typeface="Lora"/>
              <a:cs typeface="Lora"/>
              <a:sym typeface="Lora"/>
            </a:endParaRPr>
          </a:p>
          <a:p>
            <a:pPr indent="0" lvl="0" marL="0" marR="0" rtl="0" algn="l">
              <a:lnSpc>
                <a:spcPct val="139979"/>
              </a:lnSpc>
              <a:spcBef>
                <a:spcPts val="0"/>
              </a:spcBef>
              <a:spcAft>
                <a:spcPts val="0"/>
              </a:spcAft>
              <a:buClr>
                <a:srgbClr val="000000"/>
              </a:buClr>
              <a:buSzPts val="5000"/>
              <a:buFont typeface="Arial"/>
              <a:buNone/>
            </a:pPr>
            <a:r>
              <a:rPr b="1" i="0" lang="en-US" sz="5000" u="none" cap="none" strike="noStrike">
                <a:solidFill>
                  <a:srgbClr val="1A1A59"/>
                </a:solidFill>
                <a:latin typeface="Lora"/>
                <a:ea typeface="Lora"/>
                <a:cs typeface="Lora"/>
                <a:sym typeface="Lora"/>
              </a:rPr>
              <a:t>The most important factor…</a:t>
            </a:r>
            <a:endParaRPr b="0" i="0" sz="1600" u="none" cap="none" strike="noStrike">
              <a:solidFill>
                <a:srgbClr val="000000"/>
              </a:solidFill>
              <a:latin typeface="Arial"/>
              <a:ea typeface="Arial"/>
              <a:cs typeface="Arial"/>
              <a:sym typeface="Arial"/>
            </a:endParaRPr>
          </a:p>
        </p:txBody>
      </p:sp>
      <p:sp>
        <p:nvSpPr>
          <p:cNvPr id="129" name="Google Shape;129;g39b2099da80_0_14"/>
          <p:cNvSpPr txBox="1"/>
          <p:nvPr/>
        </p:nvSpPr>
        <p:spPr>
          <a:xfrm>
            <a:off x="1169600" y="3238500"/>
            <a:ext cx="15557400" cy="2151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872"/>
              <a:buFont typeface="Arial"/>
              <a:buNone/>
            </a:pPr>
            <a:r>
              <a:rPr b="0" i="0" lang="en-US" sz="3872" u="none" cap="none" strike="noStrike">
                <a:solidFill>
                  <a:srgbClr val="1A1A59"/>
                </a:solidFill>
                <a:latin typeface="Montserrat"/>
                <a:ea typeface="Montserrat"/>
                <a:cs typeface="Montserrat"/>
                <a:sym typeface="Montserrat"/>
              </a:rPr>
              <a:t>… comes down to the quality of teaching. It is the skill, expertise, and dedication of teachers that make the greatest difference to student learning.</a:t>
            </a:r>
            <a:endParaRPr b="0" i="0" sz="3872" u="none" cap="none" strike="noStrike">
              <a:solidFill>
                <a:srgbClr val="1A1A59"/>
              </a:solidFill>
              <a:latin typeface="Montserrat"/>
              <a:ea typeface="Montserrat"/>
              <a:cs typeface="Montserrat"/>
              <a:sym typeface="Montserrat"/>
            </a:endParaRPr>
          </a:p>
        </p:txBody>
      </p:sp>
      <p:pic>
        <p:nvPicPr>
          <p:cNvPr id="130" name="Google Shape;130;g39b2099da80_0_14" title="st_josephs_malvern_vertical_lockup_colour 10.29.00 am (3).png"/>
          <p:cNvPicPr preferRelativeResize="0"/>
          <p:nvPr/>
        </p:nvPicPr>
        <p:blipFill rotWithShape="1">
          <a:blip r:embed="rId3">
            <a:alphaModFix/>
          </a:blip>
          <a:srcRect b="0" l="0" r="0" t="0"/>
          <a:stretch/>
        </p:blipFill>
        <p:spPr>
          <a:xfrm>
            <a:off x="15112025" y="8916772"/>
            <a:ext cx="2871173" cy="1043051"/>
          </a:xfrm>
          <a:prstGeom prst="rect">
            <a:avLst/>
          </a:prstGeom>
          <a:noFill/>
          <a:ln>
            <a:noFill/>
          </a:ln>
        </p:spPr>
      </p:pic>
      <p:sp>
        <p:nvSpPr>
          <p:cNvPr id="131" name="Google Shape;131;g39b2099da80_0_14"/>
          <p:cNvSpPr txBox="1"/>
          <p:nvPr/>
        </p:nvSpPr>
        <p:spPr>
          <a:xfrm>
            <a:off x="910400" y="6177725"/>
            <a:ext cx="16449000" cy="3140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0" i="1" lang="en-US" sz="3200" u="none" cap="none" strike="noStrike">
                <a:solidFill>
                  <a:srgbClr val="1A1A59"/>
                </a:solidFill>
                <a:latin typeface="Verdana"/>
                <a:ea typeface="Verdana"/>
                <a:cs typeface="Verdana"/>
                <a:sym typeface="Verdana"/>
              </a:rPr>
              <a:t>St Joseph’s Malvern is in the top 5% of schools in Australia that consistently score higher than their expected level. </a:t>
            </a:r>
            <a:endParaRPr b="0" i="1" sz="3200" u="none" cap="none" strike="noStrike">
              <a:solidFill>
                <a:srgbClr val="1A1A59"/>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3200"/>
              <a:buFont typeface="Arial"/>
              <a:buNone/>
            </a:pPr>
            <a:r>
              <a:t/>
            </a:r>
            <a:endParaRPr b="0" i="1" sz="3200" u="none" cap="none" strike="noStrike">
              <a:solidFill>
                <a:srgbClr val="1A1A59"/>
              </a:solidFill>
              <a:latin typeface="Verdana"/>
              <a:ea typeface="Verdana"/>
              <a:cs typeface="Verdana"/>
              <a:sym typeface="Verdana"/>
            </a:endParaRPr>
          </a:p>
          <a:p>
            <a:pPr indent="0" lvl="0" marL="0" marR="0" rtl="0" algn="l">
              <a:lnSpc>
                <a:spcPct val="100000"/>
              </a:lnSpc>
              <a:spcBef>
                <a:spcPts val="0"/>
              </a:spcBef>
              <a:spcAft>
                <a:spcPts val="0"/>
              </a:spcAft>
              <a:buClr>
                <a:schemeClr val="dk1"/>
              </a:buClr>
              <a:buSzPts val="1100"/>
              <a:buFont typeface="Arial"/>
              <a:buNone/>
            </a:pPr>
            <a:r>
              <a:rPr b="0" i="1" lang="en-US" sz="3200" u="none" cap="none" strike="noStrike">
                <a:solidFill>
                  <a:srgbClr val="1A1A59"/>
                </a:solidFill>
                <a:latin typeface="Verdana"/>
                <a:ea typeface="Verdana"/>
                <a:cs typeface="Verdana"/>
                <a:sym typeface="Verdana"/>
              </a:rPr>
              <a:t>St Joseph’s Malvern is in the top 5% of schools in Australia that make a genuine difference and add value to learners. </a:t>
            </a:r>
            <a:endParaRPr b="0" i="1" sz="3200" u="none" cap="none" strike="noStrike">
              <a:solidFill>
                <a:srgbClr val="1A1A59"/>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3200"/>
              <a:buFont typeface="Arial"/>
              <a:buNone/>
            </a:pPr>
            <a:r>
              <a:t/>
            </a:r>
            <a:endParaRPr b="0" i="1" sz="3200" u="none" cap="none" strike="noStrike">
              <a:solidFill>
                <a:srgbClr val="1A1A59"/>
              </a:solidFill>
              <a:latin typeface="Verdana"/>
              <a:ea typeface="Verdana"/>
              <a:cs typeface="Verdana"/>
              <a:sym typeface="Verdan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135" name="Shape 135"/>
        <p:cNvGrpSpPr/>
        <p:nvPr/>
      </p:nvGrpSpPr>
      <p:grpSpPr>
        <a:xfrm>
          <a:off x="0" y="0"/>
          <a:ext cx="0" cy="0"/>
          <a:chOff x="0" y="0"/>
          <a:chExt cx="0" cy="0"/>
        </a:xfrm>
      </p:grpSpPr>
      <p:sp>
        <p:nvSpPr>
          <p:cNvPr id="136" name="Google Shape;136;g36fba1cd5d1_1_10"/>
          <p:cNvSpPr txBox="1"/>
          <p:nvPr/>
        </p:nvSpPr>
        <p:spPr>
          <a:xfrm>
            <a:off x="525652" y="571850"/>
            <a:ext cx="9807600" cy="76890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Clr>
                <a:srgbClr val="000000"/>
              </a:buClr>
              <a:buSzPts val="4996"/>
              <a:buFont typeface="Arial"/>
              <a:buNone/>
            </a:pPr>
            <a:r>
              <a:rPr b="1" lang="en-US" sz="4996">
                <a:solidFill>
                  <a:srgbClr val="1A1A59"/>
                </a:solidFill>
                <a:latin typeface="Lora"/>
                <a:ea typeface="Lora"/>
                <a:cs typeface="Lora"/>
                <a:sym typeface="Lora"/>
              </a:rPr>
              <a:t>2026 Class Teachers</a:t>
            </a:r>
            <a:endParaRPr b="0" i="0" sz="1400" u="none" cap="none" strike="noStrike">
              <a:solidFill>
                <a:srgbClr val="000000"/>
              </a:solidFill>
              <a:latin typeface="Arial"/>
              <a:ea typeface="Arial"/>
              <a:cs typeface="Arial"/>
              <a:sym typeface="Arial"/>
            </a:endParaRPr>
          </a:p>
        </p:txBody>
      </p:sp>
      <p:pic>
        <p:nvPicPr>
          <p:cNvPr id="137" name="Google Shape;137;g36fba1cd5d1_1_10" title="Screenshot 2025-11-04 at 11.44.38.png"/>
          <p:cNvPicPr preferRelativeResize="0"/>
          <p:nvPr/>
        </p:nvPicPr>
        <p:blipFill>
          <a:blip r:embed="rId3">
            <a:alphaModFix/>
          </a:blip>
          <a:stretch>
            <a:fillRect/>
          </a:stretch>
        </p:blipFill>
        <p:spPr>
          <a:xfrm>
            <a:off x="525650" y="3886750"/>
            <a:ext cx="17271027" cy="3230550"/>
          </a:xfrm>
          <a:prstGeom prst="rect">
            <a:avLst/>
          </a:prstGeom>
          <a:noFill/>
          <a:ln>
            <a:noFill/>
          </a:ln>
        </p:spPr>
      </p:pic>
      <p:sp>
        <p:nvSpPr>
          <p:cNvPr id="138" name="Google Shape;138;g36fba1cd5d1_1_10"/>
          <p:cNvSpPr txBox="1"/>
          <p:nvPr/>
        </p:nvSpPr>
        <p:spPr>
          <a:xfrm>
            <a:off x="419600" y="1914900"/>
            <a:ext cx="16926900" cy="139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US" sz="3200"/>
              <a:t>At this stage we proudly announce our Prep Teachers and Senior Teachers for 2026.</a:t>
            </a:r>
            <a:endParaRPr sz="3200"/>
          </a:p>
          <a:p>
            <a:pPr indent="0" lvl="0" marL="0" rtl="0" algn="l">
              <a:lnSpc>
                <a:spcPct val="115000"/>
              </a:lnSpc>
              <a:spcBef>
                <a:spcPts val="1200"/>
              </a:spcBef>
              <a:spcAft>
                <a:spcPts val="1200"/>
              </a:spcAft>
              <a:buNone/>
            </a:pPr>
            <a:r>
              <a:rPr lang="en-US" sz="3200"/>
              <a:t>We look forward to sharing the full 2026 team with the school community next week.</a:t>
            </a:r>
            <a:endParaRPr sz="3200"/>
          </a:p>
        </p:txBody>
      </p:sp>
      <p:pic>
        <p:nvPicPr>
          <p:cNvPr id="139" name="Google Shape;139;g36fba1cd5d1_1_10" title="st_josephs_malvern_vertical_lockup_colour 10.29.00 am (3).png"/>
          <p:cNvPicPr preferRelativeResize="0"/>
          <p:nvPr/>
        </p:nvPicPr>
        <p:blipFill rotWithShape="1">
          <a:blip r:embed="rId4">
            <a:alphaModFix/>
          </a:blip>
          <a:srcRect b="0" l="0" r="0" t="0"/>
          <a:stretch/>
        </p:blipFill>
        <p:spPr>
          <a:xfrm>
            <a:off x="1042950" y="8939047"/>
            <a:ext cx="2871173" cy="10430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7F7F7"/>
        </a:solidFill>
      </p:bgPr>
    </p:bg>
    <p:spTree>
      <p:nvGrpSpPr>
        <p:cNvPr id="143" name="Shape 143"/>
        <p:cNvGrpSpPr/>
        <p:nvPr/>
      </p:nvGrpSpPr>
      <p:grpSpPr>
        <a:xfrm>
          <a:off x="0" y="0"/>
          <a:ext cx="0" cy="0"/>
          <a:chOff x="0" y="0"/>
          <a:chExt cx="0" cy="0"/>
        </a:xfrm>
      </p:grpSpPr>
      <p:sp>
        <p:nvSpPr>
          <p:cNvPr id="144" name="Google Shape;144;g39b2adbab67_0_15"/>
          <p:cNvSpPr txBox="1"/>
          <p:nvPr/>
        </p:nvSpPr>
        <p:spPr>
          <a:xfrm>
            <a:off x="910400" y="861250"/>
            <a:ext cx="16075800" cy="769500"/>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Clr>
                <a:srgbClr val="000000"/>
              </a:buClr>
              <a:buSzPts val="5000"/>
              <a:buFont typeface="Arial"/>
              <a:buNone/>
            </a:pPr>
            <a:r>
              <a:rPr b="1" i="0" lang="en-US" sz="5000" u="none" cap="none" strike="noStrike">
                <a:solidFill>
                  <a:srgbClr val="1A1A59"/>
                </a:solidFill>
                <a:latin typeface="Lora"/>
                <a:ea typeface="Lora"/>
                <a:cs typeface="Lora"/>
                <a:sym typeface="Lora"/>
              </a:rPr>
              <a:t>Why the move to a composite at St. Joseph’s?</a:t>
            </a:r>
            <a:endParaRPr b="0" i="0" sz="1600" u="none" cap="none" strike="noStrike">
              <a:solidFill>
                <a:srgbClr val="000000"/>
              </a:solidFill>
              <a:latin typeface="Arial"/>
              <a:ea typeface="Arial"/>
              <a:cs typeface="Arial"/>
              <a:sym typeface="Arial"/>
            </a:endParaRPr>
          </a:p>
        </p:txBody>
      </p:sp>
      <p:sp>
        <p:nvSpPr>
          <p:cNvPr id="145" name="Google Shape;145;g39b2adbab67_0_15"/>
          <p:cNvSpPr txBox="1"/>
          <p:nvPr/>
        </p:nvSpPr>
        <p:spPr>
          <a:xfrm>
            <a:off x="944163" y="2035563"/>
            <a:ext cx="16336200" cy="17592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15000"/>
              </a:lnSpc>
              <a:spcBef>
                <a:spcPts val="0"/>
              </a:spcBef>
              <a:spcAft>
                <a:spcPts val="0"/>
              </a:spcAft>
              <a:buClr>
                <a:srgbClr val="1A1A59"/>
              </a:buClr>
              <a:buSzPts val="3100"/>
              <a:buFont typeface="Montserrat"/>
              <a:buChar char="●"/>
            </a:pPr>
            <a:r>
              <a:rPr b="1" i="0" lang="en-US" sz="3100" u="none" cap="none" strike="noStrike">
                <a:solidFill>
                  <a:srgbClr val="1A1A59"/>
                </a:solidFill>
                <a:latin typeface="Avenir"/>
                <a:ea typeface="Avenir"/>
                <a:cs typeface="Avenir"/>
                <a:sym typeface="Avenir"/>
              </a:rPr>
              <a:t>Efficient use of staffing and resources: </a:t>
            </a:r>
            <a:r>
              <a:rPr b="0" i="0" lang="en-US" sz="3100" u="none" cap="none" strike="noStrike">
                <a:solidFill>
                  <a:srgbClr val="1A1A59"/>
                </a:solidFill>
                <a:latin typeface="Avenir"/>
                <a:ea typeface="Avenir"/>
                <a:cs typeface="Avenir"/>
                <a:sym typeface="Avenir"/>
              </a:rPr>
              <a:t>Combining the two year levels allows the school to make the best use of expert experienced senior teachers, funding, and classroom space.</a:t>
            </a:r>
            <a:endParaRPr b="0" i="0" sz="3100" u="none" cap="none" strike="noStrike">
              <a:solidFill>
                <a:srgbClr val="1A1A59"/>
              </a:solidFill>
              <a:latin typeface="Avenir"/>
              <a:ea typeface="Avenir"/>
              <a:cs typeface="Avenir"/>
              <a:sym typeface="Avenir"/>
            </a:endParaRPr>
          </a:p>
        </p:txBody>
      </p:sp>
      <p:sp>
        <p:nvSpPr>
          <p:cNvPr id="146" name="Google Shape;146;g39b2adbab67_0_15"/>
          <p:cNvSpPr txBox="1"/>
          <p:nvPr/>
        </p:nvSpPr>
        <p:spPr>
          <a:xfrm>
            <a:off x="879050" y="4032063"/>
            <a:ext cx="16336200" cy="17592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15000"/>
              </a:lnSpc>
              <a:spcBef>
                <a:spcPts val="0"/>
              </a:spcBef>
              <a:spcAft>
                <a:spcPts val="0"/>
              </a:spcAft>
              <a:buClr>
                <a:srgbClr val="1A1A59"/>
              </a:buClr>
              <a:buSzPts val="3100"/>
              <a:buFont typeface="Montserrat"/>
              <a:buChar char="●"/>
            </a:pPr>
            <a:r>
              <a:rPr b="1" i="0" lang="en-US" sz="3100" u="none" cap="none" strike="noStrike">
                <a:solidFill>
                  <a:srgbClr val="1A1A59"/>
                </a:solidFill>
                <a:latin typeface="Avenir"/>
                <a:ea typeface="Avenir"/>
                <a:cs typeface="Avenir"/>
                <a:sym typeface="Avenir"/>
              </a:rPr>
              <a:t>Consolidation of classes into a senior level: </a:t>
            </a:r>
            <a:r>
              <a:rPr b="0" i="0" lang="en-US" sz="3100" u="none" cap="none" strike="noStrike">
                <a:solidFill>
                  <a:srgbClr val="1A1A59"/>
                </a:solidFill>
                <a:latin typeface="Avenir"/>
                <a:ea typeface="Avenir"/>
                <a:cs typeface="Avenir"/>
                <a:sym typeface="Avenir"/>
              </a:rPr>
              <a:t>Creating a single Year 5/6 composite class forms a cohesive senior group within the school, strengthening leadership opportunities and identity among older students.</a:t>
            </a:r>
            <a:endParaRPr b="0" i="0" sz="3100" u="none" cap="none" strike="noStrike">
              <a:solidFill>
                <a:srgbClr val="1A1A59"/>
              </a:solidFill>
              <a:latin typeface="Avenir"/>
              <a:ea typeface="Avenir"/>
              <a:cs typeface="Avenir"/>
              <a:sym typeface="Avenir"/>
            </a:endParaRPr>
          </a:p>
        </p:txBody>
      </p:sp>
      <p:sp>
        <p:nvSpPr>
          <p:cNvPr id="147" name="Google Shape;147;g39b2adbab67_0_15"/>
          <p:cNvSpPr txBox="1"/>
          <p:nvPr/>
        </p:nvSpPr>
        <p:spPr>
          <a:xfrm>
            <a:off x="879050" y="6203763"/>
            <a:ext cx="16336200" cy="23082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15000"/>
              </a:lnSpc>
              <a:spcBef>
                <a:spcPts val="0"/>
              </a:spcBef>
              <a:spcAft>
                <a:spcPts val="0"/>
              </a:spcAft>
              <a:buClr>
                <a:srgbClr val="1A1A59"/>
              </a:buClr>
              <a:buSzPts val="3100"/>
              <a:buFont typeface="Montserrat"/>
              <a:buChar char="●"/>
            </a:pPr>
            <a:r>
              <a:rPr b="1" i="0" lang="en-US" sz="3100" u="none" cap="none" strike="noStrike">
                <a:solidFill>
                  <a:srgbClr val="1A1A59"/>
                </a:solidFill>
                <a:latin typeface="Avenir"/>
                <a:ea typeface="Avenir"/>
                <a:cs typeface="Avenir"/>
                <a:sym typeface="Avenir"/>
              </a:rPr>
              <a:t>Balanced class sizes: </a:t>
            </a:r>
            <a:r>
              <a:rPr b="0" i="0" lang="en-US" sz="3100" u="none" cap="none" strike="noStrike">
                <a:solidFill>
                  <a:srgbClr val="1A1A59"/>
                </a:solidFill>
                <a:latin typeface="Avenir"/>
                <a:ea typeface="Avenir"/>
                <a:cs typeface="Avenir"/>
                <a:sym typeface="Avenir"/>
              </a:rPr>
              <a:t>A composite structure helps manage uneven enrolments </a:t>
            </a:r>
            <a:endParaRPr b="0" i="0" sz="3100" u="none" cap="none" strike="noStrike">
              <a:solidFill>
                <a:srgbClr val="1A1A59"/>
              </a:solidFill>
              <a:latin typeface="Avenir"/>
              <a:ea typeface="Avenir"/>
              <a:cs typeface="Avenir"/>
              <a:sym typeface="Avenir"/>
            </a:endParaRPr>
          </a:p>
          <a:p>
            <a:pPr indent="0" lvl="0" marL="457200" marR="0" rtl="0" algn="l">
              <a:lnSpc>
                <a:spcPct val="115000"/>
              </a:lnSpc>
              <a:spcBef>
                <a:spcPts val="0"/>
              </a:spcBef>
              <a:spcAft>
                <a:spcPts val="0"/>
              </a:spcAft>
              <a:buClr>
                <a:srgbClr val="000000"/>
              </a:buClr>
              <a:buSzPts val="3100"/>
              <a:buFont typeface="Arial"/>
              <a:buNone/>
            </a:pPr>
            <a:r>
              <a:rPr b="0" i="0" lang="en-US" sz="3100" u="none" cap="none" strike="noStrike">
                <a:solidFill>
                  <a:srgbClr val="1A1A59"/>
                </a:solidFill>
                <a:latin typeface="Avenir"/>
                <a:ea typeface="Avenir"/>
                <a:cs typeface="Avenir"/>
                <a:sym typeface="Avenir"/>
              </a:rPr>
              <a:t>(e.g., one small Year 5 and one large Year 6), ensuring fair and equitable </a:t>
            </a:r>
            <a:endParaRPr b="0" i="0" sz="3100" u="none" cap="none" strike="noStrike">
              <a:solidFill>
                <a:srgbClr val="1A1A59"/>
              </a:solidFill>
              <a:latin typeface="Avenir"/>
              <a:ea typeface="Avenir"/>
              <a:cs typeface="Avenir"/>
              <a:sym typeface="Avenir"/>
            </a:endParaRPr>
          </a:p>
          <a:p>
            <a:pPr indent="0" lvl="0" marL="457200" marR="0" rtl="0" algn="l">
              <a:lnSpc>
                <a:spcPct val="115000"/>
              </a:lnSpc>
              <a:spcBef>
                <a:spcPts val="0"/>
              </a:spcBef>
              <a:spcAft>
                <a:spcPts val="0"/>
              </a:spcAft>
              <a:buClr>
                <a:srgbClr val="000000"/>
              </a:buClr>
              <a:buSzPts val="3100"/>
              <a:buFont typeface="Arial"/>
              <a:buNone/>
            </a:pPr>
            <a:r>
              <a:rPr b="0" i="0" lang="en-US" sz="3100" u="none" cap="none" strike="noStrike">
                <a:solidFill>
                  <a:srgbClr val="1A1A59"/>
                </a:solidFill>
                <a:latin typeface="Avenir"/>
                <a:ea typeface="Avenir"/>
                <a:cs typeface="Avenir"/>
                <a:sym typeface="Avenir"/>
              </a:rPr>
              <a:t>student–teacher ratios.</a:t>
            </a:r>
            <a:endParaRPr b="0" i="0" sz="3100" u="none" cap="none" strike="noStrike">
              <a:solidFill>
                <a:srgbClr val="1A1A59"/>
              </a:solidFill>
              <a:latin typeface="Avenir"/>
              <a:ea typeface="Avenir"/>
              <a:cs typeface="Avenir"/>
              <a:sym typeface="Avenir"/>
            </a:endParaRPr>
          </a:p>
          <a:p>
            <a:pPr indent="0" lvl="0" marL="457200" marR="0" rtl="0" algn="l">
              <a:lnSpc>
                <a:spcPct val="115000"/>
              </a:lnSpc>
              <a:spcBef>
                <a:spcPts val="0"/>
              </a:spcBef>
              <a:spcAft>
                <a:spcPts val="0"/>
              </a:spcAft>
              <a:buClr>
                <a:srgbClr val="000000"/>
              </a:buClr>
              <a:buSzPts val="3100"/>
              <a:buFont typeface="Arial"/>
              <a:buNone/>
            </a:pPr>
            <a:r>
              <a:t/>
            </a:r>
            <a:endParaRPr b="1" i="0" sz="3100" u="none" cap="none" strike="noStrike">
              <a:solidFill>
                <a:srgbClr val="1A1A59"/>
              </a:solidFill>
              <a:latin typeface="Avenir"/>
              <a:ea typeface="Avenir"/>
              <a:cs typeface="Avenir"/>
              <a:sym typeface="Avenir"/>
            </a:endParaRPr>
          </a:p>
        </p:txBody>
      </p:sp>
      <p:pic>
        <p:nvPicPr>
          <p:cNvPr id="148" name="Google Shape;148;g39b2adbab67_0_15" title="st_josephs_malvern_vertical_lockup_colour 10.29.00 am (3).png"/>
          <p:cNvPicPr preferRelativeResize="0"/>
          <p:nvPr/>
        </p:nvPicPr>
        <p:blipFill rotWithShape="1">
          <a:blip r:embed="rId3">
            <a:alphaModFix/>
          </a:blip>
          <a:srcRect b="0" l="0" r="0" t="0"/>
          <a:stretch/>
        </p:blipFill>
        <p:spPr>
          <a:xfrm>
            <a:off x="15112025" y="8916772"/>
            <a:ext cx="2871173" cy="10430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7F7F7"/>
        </a:solidFill>
      </p:bgPr>
    </p:bg>
    <p:spTree>
      <p:nvGrpSpPr>
        <p:cNvPr id="152" name="Shape 152"/>
        <p:cNvGrpSpPr/>
        <p:nvPr/>
      </p:nvGrpSpPr>
      <p:grpSpPr>
        <a:xfrm>
          <a:off x="0" y="0"/>
          <a:ext cx="0" cy="0"/>
          <a:chOff x="0" y="0"/>
          <a:chExt cx="0" cy="0"/>
        </a:xfrm>
      </p:grpSpPr>
      <p:sp>
        <p:nvSpPr>
          <p:cNvPr id="153" name="Google Shape;153;g39b38d4b9af_0_9"/>
          <p:cNvSpPr txBox="1"/>
          <p:nvPr/>
        </p:nvSpPr>
        <p:spPr>
          <a:xfrm>
            <a:off x="1169600" y="1378263"/>
            <a:ext cx="15060600" cy="1734000"/>
          </a:xfrm>
          <a:prstGeom prst="rect">
            <a:avLst/>
          </a:prstGeom>
          <a:noFill/>
          <a:ln>
            <a:noFill/>
          </a:ln>
        </p:spPr>
        <p:txBody>
          <a:bodyPr anchorCtr="0" anchor="t" bIns="91425" lIns="91425" spcFirstLastPara="1" rIns="91425" wrap="square" tIns="91425">
            <a:spAutoFit/>
          </a:bodyPr>
          <a:lstStyle/>
          <a:p>
            <a:pPr indent="-422275" lvl="0" marL="457200" marR="0" rtl="0" algn="l">
              <a:lnSpc>
                <a:spcPct val="115000"/>
              </a:lnSpc>
              <a:spcBef>
                <a:spcPts val="0"/>
              </a:spcBef>
              <a:spcAft>
                <a:spcPts val="0"/>
              </a:spcAft>
              <a:buClr>
                <a:srgbClr val="1A1A59"/>
              </a:buClr>
              <a:buSzPts val="3050"/>
              <a:buFont typeface="Arial"/>
              <a:buChar char="●"/>
            </a:pPr>
            <a:r>
              <a:rPr b="1" i="0" lang="en-US" sz="3050" u="none" cap="none" strike="noStrike">
                <a:solidFill>
                  <a:srgbClr val="1A1A59"/>
                </a:solidFill>
                <a:latin typeface="Avenir"/>
                <a:ea typeface="Avenir"/>
                <a:cs typeface="Avenir"/>
                <a:sym typeface="Avenir"/>
              </a:rPr>
              <a:t>Enhanced peer learning opportunities:</a:t>
            </a:r>
            <a:r>
              <a:rPr b="0" i="0" lang="en-US" sz="3050" u="none" cap="none" strike="noStrike">
                <a:solidFill>
                  <a:srgbClr val="1A1A59"/>
                </a:solidFill>
                <a:latin typeface="Avenir"/>
                <a:ea typeface="Avenir"/>
                <a:cs typeface="Avenir"/>
                <a:sym typeface="Avenir"/>
              </a:rPr>
              <a:t> Older students can act as mentors and leaders, while younger students benefit from support and role models within the same classroom.</a:t>
            </a:r>
            <a:endParaRPr b="0" i="0" sz="3050" u="none" cap="none" strike="noStrike">
              <a:solidFill>
                <a:srgbClr val="1A1A59"/>
              </a:solidFill>
              <a:latin typeface="Avenir"/>
              <a:ea typeface="Avenir"/>
              <a:cs typeface="Avenir"/>
              <a:sym typeface="Avenir"/>
            </a:endParaRPr>
          </a:p>
        </p:txBody>
      </p:sp>
      <p:sp>
        <p:nvSpPr>
          <p:cNvPr id="154" name="Google Shape;154;g39b38d4b9af_0_9"/>
          <p:cNvSpPr txBox="1"/>
          <p:nvPr/>
        </p:nvSpPr>
        <p:spPr>
          <a:xfrm>
            <a:off x="1169600" y="3440938"/>
            <a:ext cx="15060600" cy="1734000"/>
          </a:xfrm>
          <a:prstGeom prst="rect">
            <a:avLst/>
          </a:prstGeom>
          <a:noFill/>
          <a:ln>
            <a:noFill/>
          </a:ln>
        </p:spPr>
        <p:txBody>
          <a:bodyPr anchorCtr="0" anchor="t" bIns="91425" lIns="91425" spcFirstLastPara="1" rIns="91425" wrap="square" tIns="91425">
            <a:spAutoFit/>
          </a:bodyPr>
          <a:lstStyle/>
          <a:p>
            <a:pPr indent="-422275" lvl="0" marL="457200" marR="0" rtl="0" algn="l">
              <a:lnSpc>
                <a:spcPct val="115000"/>
              </a:lnSpc>
              <a:spcBef>
                <a:spcPts val="0"/>
              </a:spcBef>
              <a:spcAft>
                <a:spcPts val="0"/>
              </a:spcAft>
              <a:buClr>
                <a:srgbClr val="1A1A59"/>
              </a:buClr>
              <a:buSzPts val="3050"/>
              <a:buFont typeface="Arial"/>
              <a:buChar char="●"/>
            </a:pPr>
            <a:r>
              <a:rPr b="1" i="0" lang="en-US" sz="3050" u="none" cap="none" strike="noStrike">
                <a:solidFill>
                  <a:srgbClr val="1A1A59"/>
                </a:solidFill>
                <a:latin typeface="Avenir"/>
                <a:ea typeface="Avenir"/>
                <a:cs typeface="Avenir"/>
                <a:sym typeface="Avenir"/>
              </a:rPr>
              <a:t>Curriculum flexibility: </a:t>
            </a:r>
            <a:r>
              <a:rPr b="0" i="0" lang="en-US" sz="3050" u="none" cap="none" strike="noStrike">
                <a:solidFill>
                  <a:srgbClr val="1A1A59"/>
                </a:solidFill>
                <a:latin typeface="Avenir"/>
                <a:ea typeface="Avenir"/>
                <a:cs typeface="Avenir"/>
                <a:sym typeface="Avenir"/>
              </a:rPr>
              <a:t>Teachers can plan and deliver lessons that integrate outcomes across both year levels, allowing for effective differentiation and extension.</a:t>
            </a:r>
            <a:endParaRPr b="0" i="0" sz="3050" u="none" cap="none" strike="noStrike">
              <a:solidFill>
                <a:srgbClr val="1A1A59"/>
              </a:solidFill>
              <a:latin typeface="Avenir"/>
              <a:ea typeface="Avenir"/>
              <a:cs typeface="Avenir"/>
              <a:sym typeface="Avenir"/>
            </a:endParaRPr>
          </a:p>
        </p:txBody>
      </p:sp>
      <p:sp>
        <p:nvSpPr>
          <p:cNvPr id="155" name="Google Shape;155;g39b38d4b9af_0_9"/>
          <p:cNvSpPr txBox="1"/>
          <p:nvPr/>
        </p:nvSpPr>
        <p:spPr>
          <a:xfrm>
            <a:off x="1169600" y="5345938"/>
            <a:ext cx="15060600" cy="1734000"/>
          </a:xfrm>
          <a:prstGeom prst="rect">
            <a:avLst/>
          </a:prstGeom>
          <a:noFill/>
          <a:ln>
            <a:noFill/>
          </a:ln>
        </p:spPr>
        <p:txBody>
          <a:bodyPr anchorCtr="0" anchor="t" bIns="91425" lIns="91425" spcFirstLastPara="1" rIns="91425" wrap="square" tIns="91425">
            <a:spAutoFit/>
          </a:bodyPr>
          <a:lstStyle/>
          <a:p>
            <a:pPr indent="-422275" lvl="0" marL="457200" marR="0" rtl="0" algn="l">
              <a:lnSpc>
                <a:spcPct val="115000"/>
              </a:lnSpc>
              <a:spcBef>
                <a:spcPts val="0"/>
              </a:spcBef>
              <a:spcAft>
                <a:spcPts val="0"/>
              </a:spcAft>
              <a:buClr>
                <a:srgbClr val="1A1A59"/>
              </a:buClr>
              <a:buSzPts val="3050"/>
              <a:buFont typeface="Arial"/>
              <a:buChar char="●"/>
            </a:pPr>
            <a:r>
              <a:rPr b="1" i="0" lang="en-US" sz="3050" u="none" cap="none" strike="noStrike">
                <a:solidFill>
                  <a:srgbClr val="1A1A59"/>
                </a:solidFill>
                <a:latin typeface="Avenir"/>
                <a:ea typeface="Avenir"/>
                <a:cs typeface="Avenir"/>
                <a:sym typeface="Avenir"/>
              </a:rPr>
              <a:t>Best for students academically and socially: </a:t>
            </a:r>
            <a:r>
              <a:rPr b="0" i="0" lang="en-US" sz="3050" u="none" cap="none" strike="noStrike">
                <a:solidFill>
                  <a:srgbClr val="1A1A59"/>
                </a:solidFill>
                <a:latin typeface="Avenir"/>
                <a:ea typeface="Avenir"/>
                <a:cs typeface="Avenir"/>
                <a:sym typeface="Avenir"/>
              </a:rPr>
              <a:t>A composite setting supports a broader range of learning needs and fosters positive relationships, cooperation, and confidence.</a:t>
            </a:r>
            <a:endParaRPr b="1" i="0" sz="3050" u="none" cap="none" strike="noStrike">
              <a:solidFill>
                <a:srgbClr val="1A1A59"/>
              </a:solidFill>
              <a:latin typeface="Avenir"/>
              <a:ea typeface="Avenir"/>
              <a:cs typeface="Avenir"/>
              <a:sym typeface="Avenir"/>
            </a:endParaRPr>
          </a:p>
        </p:txBody>
      </p:sp>
      <p:sp>
        <p:nvSpPr>
          <p:cNvPr id="156" name="Google Shape;156;g39b38d4b9af_0_9"/>
          <p:cNvSpPr txBox="1"/>
          <p:nvPr/>
        </p:nvSpPr>
        <p:spPr>
          <a:xfrm>
            <a:off x="1169600" y="7174738"/>
            <a:ext cx="15060600" cy="1734000"/>
          </a:xfrm>
          <a:prstGeom prst="rect">
            <a:avLst/>
          </a:prstGeom>
          <a:noFill/>
          <a:ln>
            <a:noFill/>
          </a:ln>
        </p:spPr>
        <p:txBody>
          <a:bodyPr anchorCtr="0" anchor="t" bIns="91425" lIns="91425" spcFirstLastPara="1" rIns="91425" wrap="square" tIns="91425">
            <a:spAutoFit/>
          </a:bodyPr>
          <a:lstStyle/>
          <a:p>
            <a:pPr indent="-422275" lvl="0" marL="457200" marR="0" rtl="0" algn="l">
              <a:lnSpc>
                <a:spcPct val="115000"/>
              </a:lnSpc>
              <a:spcBef>
                <a:spcPts val="0"/>
              </a:spcBef>
              <a:spcAft>
                <a:spcPts val="0"/>
              </a:spcAft>
              <a:buClr>
                <a:srgbClr val="1A1A59"/>
              </a:buClr>
              <a:buSzPts val="3050"/>
              <a:buFont typeface="Arial"/>
              <a:buChar char="●"/>
            </a:pPr>
            <a:r>
              <a:rPr b="1" i="0" lang="en-US" sz="3050" u="none" cap="none" strike="noStrike">
                <a:solidFill>
                  <a:srgbClr val="1A1A59"/>
                </a:solidFill>
                <a:latin typeface="Avenir"/>
                <a:ea typeface="Avenir"/>
                <a:cs typeface="Avenir"/>
                <a:sym typeface="Avenir"/>
              </a:rPr>
              <a:t>Stronger sense of community: </a:t>
            </a:r>
            <a:r>
              <a:rPr b="0" i="0" lang="en-US" sz="3050" u="none" cap="none" strike="noStrike">
                <a:solidFill>
                  <a:srgbClr val="1A1A59"/>
                </a:solidFill>
                <a:latin typeface="Avenir"/>
                <a:ea typeface="Avenir"/>
                <a:cs typeface="Avenir"/>
                <a:sym typeface="Avenir"/>
              </a:rPr>
              <a:t>Multi-age learning promotes collaboration and connection across the school, enhancing the inclusive and supportive environment valued in small schools.</a:t>
            </a:r>
            <a:endParaRPr b="0" i="0" sz="3050" u="none" cap="none" strike="noStrike">
              <a:solidFill>
                <a:srgbClr val="1A1A59"/>
              </a:solidFill>
              <a:latin typeface="Avenir"/>
              <a:ea typeface="Avenir"/>
              <a:cs typeface="Avenir"/>
              <a:sym typeface="Avenir"/>
            </a:endParaRPr>
          </a:p>
        </p:txBody>
      </p:sp>
      <p:pic>
        <p:nvPicPr>
          <p:cNvPr id="157" name="Google Shape;157;g39b38d4b9af_0_9" title="st_josephs_malvern_vertical_lockup_colour 10.29.00 am (3).png"/>
          <p:cNvPicPr preferRelativeResize="0"/>
          <p:nvPr/>
        </p:nvPicPr>
        <p:blipFill rotWithShape="1">
          <a:blip r:embed="rId3">
            <a:alphaModFix/>
          </a:blip>
          <a:srcRect b="0" l="0" r="0" t="0"/>
          <a:stretch/>
        </p:blipFill>
        <p:spPr>
          <a:xfrm>
            <a:off x="15112025" y="8916772"/>
            <a:ext cx="2871173" cy="10430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161" name="Shape 161"/>
        <p:cNvGrpSpPr/>
        <p:nvPr/>
      </p:nvGrpSpPr>
      <p:grpSpPr>
        <a:xfrm>
          <a:off x="0" y="0"/>
          <a:ext cx="0" cy="0"/>
          <a:chOff x="0" y="0"/>
          <a:chExt cx="0" cy="0"/>
        </a:xfrm>
      </p:grpSpPr>
      <p:sp>
        <p:nvSpPr>
          <p:cNvPr id="162" name="Google Shape;162;p6"/>
          <p:cNvSpPr txBox="1"/>
          <p:nvPr/>
        </p:nvSpPr>
        <p:spPr>
          <a:xfrm>
            <a:off x="525652" y="571850"/>
            <a:ext cx="9807600" cy="76890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Clr>
                <a:srgbClr val="000000"/>
              </a:buClr>
              <a:buSzPts val="4996"/>
              <a:buFont typeface="Arial"/>
              <a:buNone/>
            </a:pPr>
            <a:r>
              <a:rPr b="1" lang="en-US" sz="4996">
                <a:solidFill>
                  <a:srgbClr val="1A1A59"/>
                </a:solidFill>
                <a:latin typeface="Lora"/>
                <a:ea typeface="Lora"/>
                <a:cs typeface="Lora"/>
                <a:sym typeface="Lora"/>
              </a:rPr>
              <a:t>Enterprise agreement - EBA</a:t>
            </a:r>
            <a:endParaRPr b="0" i="0" sz="1400" u="none" cap="none" strike="noStrike">
              <a:solidFill>
                <a:srgbClr val="000000"/>
              </a:solidFill>
              <a:latin typeface="Arial"/>
              <a:ea typeface="Arial"/>
              <a:cs typeface="Arial"/>
              <a:sym typeface="Arial"/>
            </a:endParaRPr>
          </a:p>
        </p:txBody>
      </p:sp>
      <p:sp>
        <p:nvSpPr>
          <p:cNvPr id="163" name="Google Shape;163;p6"/>
          <p:cNvSpPr txBox="1"/>
          <p:nvPr/>
        </p:nvSpPr>
        <p:spPr>
          <a:xfrm>
            <a:off x="525650" y="1590300"/>
            <a:ext cx="17069100" cy="23703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n-US" sz="2800">
                <a:solidFill>
                  <a:srgbClr val="1A1A59"/>
                </a:solidFill>
                <a:latin typeface="Montserrat"/>
                <a:ea typeface="Montserrat"/>
                <a:cs typeface="Montserrat"/>
                <a:sym typeface="Montserrat"/>
              </a:rPr>
              <a:t>An enterprise agreement has terms and conditions for the employees it covers. It sets out what entitlements the employer agrees to provide for those employees in their business or organisation.</a:t>
            </a:r>
            <a:endParaRPr b="1" i="0" sz="2800" u="none" cap="none" strike="noStrike">
              <a:solidFill>
                <a:srgbClr val="1A1A59"/>
              </a:solidFill>
              <a:latin typeface="Montserrat"/>
              <a:ea typeface="Montserrat"/>
              <a:cs typeface="Montserrat"/>
              <a:sym typeface="Montserrat"/>
            </a:endParaRPr>
          </a:p>
          <a:p>
            <a:pPr indent="0" lvl="0" marL="457200" marR="0" rtl="0" algn="l">
              <a:lnSpc>
                <a:spcPct val="150000"/>
              </a:lnSpc>
              <a:spcBef>
                <a:spcPts val="0"/>
              </a:spcBef>
              <a:spcAft>
                <a:spcPts val="0"/>
              </a:spcAft>
              <a:buClr>
                <a:srgbClr val="000000"/>
              </a:buClr>
              <a:buSzPts val="2400"/>
              <a:buFont typeface="Arial"/>
              <a:buNone/>
            </a:pPr>
            <a:r>
              <a:rPr b="0" i="0" lang="en-US" sz="2800" u="none" cap="none" strike="noStrike">
                <a:solidFill>
                  <a:srgbClr val="1A1A59"/>
                </a:solidFill>
                <a:latin typeface="Montserrat"/>
                <a:ea typeface="Montserrat"/>
                <a:cs typeface="Montserrat"/>
                <a:sym typeface="Montserrat"/>
              </a:rPr>
              <a:t> </a:t>
            </a:r>
            <a:endParaRPr b="0" i="0" sz="2800" u="none" cap="none" strike="noStrike">
              <a:solidFill>
                <a:srgbClr val="1A1A59"/>
              </a:solidFill>
              <a:latin typeface="Montserrat"/>
              <a:ea typeface="Montserrat"/>
              <a:cs typeface="Montserrat"/>
              <a:sym typeface="Montserrat"/>
            </a:endParaRPr>
          </a:p>
        </p:txBody>
      </p:sp>
      <p:pic>
        <p:nvPicPr>
          <p:cNvPr id="164" name="Google Shape;164;p6" title="What's On (38).png"/>
          <p:cNvPicPr preferRelativeResize="0"/>
          <p:nvPr/>
        </p:nvPicPr>
        <p:blipFill rotWithShape="1">
          <a:blip r:embed="rId3">
            <a:alphaModFix/>
          </a:blip>
          <a:srcRect b="15455" l="10461" r="12562" t="10311"/>
          <a:stretch/>
        </p:blipFill>
        <p:spPr>
          <a:xfrm>
            <a:off x="6211863" y="3429000"/>
            <a:ext cx="5696671" cy="5494049"/>
          </a:xfrm>
          <a:prstGeom prst="rect">
            <a:avLst/>
          </a:prstGeom>
          <a:noFill/>
          <a:ln>
            <a:noFill/>
          </a:ln>
        </p:spPr>
      </p:pic>
      <p:sp>
        <p:nvSpPr>
          <p:cNvPr id="165" name="Google Shape;165;p6"/>
          <p:cNvSpPr txBox="1"/>
          <p:nvPr/>
        </p:nvSpPr>
        <p:spPr>
          <a:xfrm>
            <a:off x="2801075" y="9250175"/>
            <a:ext cx="11512800" cy="584400"/>
          </a:xfrm>
          <a:prstGeom prst="rect">
            <a:avLst/>
          </a:prstGeom>
          <a:noFill/>
          <a:ln>
            <a:noFill/>
          </a:ln>
        </p:spPr>
        <p:txBody>
          <a:bodyPr anchorCtr="0" anchor="t" bIns="0" lIns="0" spcFirstLastPara="1" rIns="0" wrap="square" tIns="0">
            <a:spAutoFit/>
          </a:bodyPr>
          <a:lstStyle/>
          <a:p>
            <a:pPr indent="0" lvl="0" marL="0" marR="0" rtl="0" algn="ctr">
              <a:lnSpc>
                <a:spcPct val="140012"/>
              </a:lnSpc>
              <a:spcBef>
                <a:spcPts val="0"/>
              </a:spcBef>
              <a:spcAft>
                <a:spcPts val="0"/>
              </a:spcAft>
              <a:buClr>
                <a:srgbClr val="000000"/>
              </a:buClr>
              <a:buSzPts val="4996"/>
              <a:buFont typeface="Arial"/>
              <a:buNone/>
            </a:pPr>
            <a:r>
              <a:rPr b="1" lang="en-US" sz="3796">
                <a:solidFill>
                  <a:srgbClr val="1A1A59"/>
                </a:solidFill>
                <a:latin typeface="Lora"/>
                <a:ea typeface="Lora"/>
                <a:cs typeface="Lora"/>
                <a:sym typeface="Lora"/>
              </a:rPr>
              <a:t>We are legally bound to this model.</a:t>
            </a:r>
            <a:endParaRPr b="0" i="0" sz="2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169" name="Shape 169"/>
        <p:cNvGrpSpPr/>
        <p:nvPr/>
      </p:nvGrpSpPr>
      <p:grpSpPr>
        <a:xfrm>
          <a:off x="0" y="0"/>
          <a:ext cx="0" cy="0"/>
          <a:chOff x="0" y="0"/>
          <a:chExt cx="0" cy="0"/>
        </a:xfrm>
      </p:grpSpPr>
      <p:sp>
        <p:nvSpPr>
          <p:cNvPr id="170" name="Google Shape;170;g36fba1cd5d1_0_0"/>
          <p:cNvSpPr txBox="1"/>
          <p:nvPr/>
        </p:nvSpPr>
        <p:spPr>
          <a:xfrm>
            <a:off x="525652" y="326925"/>
            <a:ext cx="9807600" cy="76890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Clr>
                <a:srgbClr val="000000"/>
              </a:buClr>
              <a:buSzPts val="4996"/>
              <a:buFont typeface="Arial"/>
              <a:buNone/>
            </a:pPr>
            <a:r>
              <a:rPr b="1" lang="en-US" sz="4996">
                <a:solidFill>
                  <a:srgbClr val="1A1A59"/>
                </a:solidFill>
                <a:latin typeface="Lora"/>
                <a:ea typeface="Lora"/>
                <a:cs typeface="Lora"/>
                <a:sym typeface="Lora"/>
              </a:rPr>
              <a:t>2025 Changes</a:t>
            </a:r>
            <a:endParaRPr b="0" i="0" sz="1400" u="none" cap="none" strike="noStrike">
              <a:solidFill>
                <a:srgbClr val="000000"/>
              </a:solidFill>
              <a:latin typeface="Arial"/>
              <a:ea typeface="Arial"/>
              <a:cs typeface="Arial"/>
              <a:sym typeface="Arial"/>
            </a:endParaRPr>
          </a:p>
        </p:txBody>
      </p:sp>
      <p:sp>
        <p:nvSpPr>
          <p:cNvPr id="171" name="Google Shape;171;g36fba1cd5d1_0_0"/>
          <p:cNvSpPr txBox="1"/>
          <p:nvPr/>
        </p:nvSpPr>
        <p:spPr>
          <a:xfrm>
            <a:off x="271650" y="1340750"/>
            <a:ext cx="12238500" cy="55413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n-US" sz="3200">
                <a:solidFill>
                  <a:srgbClr val="1A1A59"/>
                </a:solidFill>
                <a:latin typeface="Avenir"/>
                <a:ea typeface="Avenir"/>
                <a:cs typeface="Avenir"/>
                <a:sym typeface="Avenir"/>
              </a:rPr>
              <a:t>Change to morning classroom entry:</a:t>
            </a:r>
            <a:endParaRPr sz="3200">
              <a:solidFill>
                <a:srgbClr val="1A1A59"/>
              </a:solidFill>
              <a:latin typeface="Avenir"/>
              <a:ea typeface="Avenir"/>
              <a:cs typeface="Avenir"/>
              <a:sym typeface="Avenir"/>
            </a:endParaRPr>
          </a:p>
          <a:p>
            <a:pPr indent="-431800" lvl="2" marL="1371600" marR="0" rtl="0" algn="l">
              <a:lnSpc>
                <a:spcPct val="150000"/>
              </a:lnSpc>
              <a:spcBef>
                <a:spcPts val="0"/>
              </a:spcBef>
              <a:spcAft>
                <a:spcPts val="0"/>
              </a:spcAft>
              <a:buClr>
                <a:srgbClr val="1A1A59"/>
              </a:buClr>
              <a:buSzPts val="3200"/>
              <a:buFont typeface="Avenir"/>
              <a:buChar char="-"/>
            </a:pPr>
            <a:r>
              <a:rPr lang="en-US" sz="3200">
                <a:solidFill>
                  <a:srgbClr val="1A1A59"/>
                </a:solidFill>
                <a:latin typeface="Avenir"/>
                <a:ea typeface="Avenir"/>
                <a:cs typeface="Avenir"/>
                <a:sym typeface="Avenir"/>
              </a:rPr>
              <a:t>Preps continued to enter classrooms before school</a:t>
            </a:r>
            <a:endParaRPr sz="3200">
              <a:solidFill>
                <a:srgbClr val="1A1A59"/>
              </a:solidFill>
              <a:latin typeface="Avenir"/>
              <a:ea typeface="Avenir"/>
              <a:cs typeface="Avenir"/>
              <a:sym typeface="Avenir"/>
            </a:endParaRPr>
          </a:p>
          <a:p>
            <a:pPr indent="-431800" lvl="2" marL="1371600" marR="0" rtl="0" algn="l">
              <a:lnSpc>
                <a:spcPct val="150000"/>
              </a:lnSpc>
              <a:spcBef>
                <a:spcPts val="0"/>
              </a:spcBef>
              <a:spcAft>
                <a:spcPts val="0"/>
              </a:spcAft>
              <a:buClr>
                <a:srgbClr val="1A1A59"/>
              </a:buClr>
              <a:buSzPts val="3200"/>
              <a:buFont typeface="Avenir"/>
              <a:buChar char="-"/>
            </a:pPr>
            <a:r>
              <a:rPr lang="en-US" sz="3200">
                <a:solidFill>
                  <a:srgbClr val="1A1A59"/>
                </a:solidFill>
                <a:latin typeface="Avenir"/>
                <a:ea typeface="Avenir"/>
                <a:cs typeface="Avenir"/>
                <a:sym typeface="Avenir"/>
              </a:rPr>
              <a:t>Years 1 - 3 </a:t>
            </a:r>
            <a:r>
              <a:rPr lang="en-US" sz="3200">
                <a:solidFill>
                  <a:srgbClr val="1A1A59"/>
                </a:solidFill>
                <a:latin typeface="Avenir"/>
                <a:ea typeface="Avenir"/>
                <a:cs typeface="Avenir"/>
                <a:sym typeface="Avenir"/>
              </a:rPr>
              <a:t>students</a:t>
            </a:r>
            <a:r>
              <a:rPr lang="en-US" sz="3200">
                <a:solidFill>
                  <a:srgbClr val="1A1A59"/>
                </a:solidFill>
                <a:latin typeface="Avenir"/>
                <a:ea typeface="Avenir"/>
                <a:cs typeface="Avenir"/>
                <a:sym typeface="Avenir"/>
              </a:rPr>
              <a:t> dropped their bags outside their classrooms</a:t>
            </a:r>
            <a:endParaRPr sz="3200">
              <a:solidFill>
                <a:srgbClr val="1A1A59"/>
              </a:solidFill>
              <a:latin typeface="Avenir"/>
              <a:ea typeface="Avenir"/>
              <a:cs typeface="Avenir"/>
              <a:sym typeface="Avenir"/>
            </a:endParaRPr>
          </a:p>
          <a:p>
            <a:pPr indent="-431800" lvl="2" marL="1371600" marR="0" rtl="0" algn="l">
              <a:lnSpc>
                <a:spcPct val="150000"/>
              </a:lnSpc>
              <a:spcBef>
                <a:spcPts val="0"/>
              </a:spcBef>
              <a:spcAft>
                <a:spcPts val="0"/>
              </a:spcAft>
              <a:buClr>
                <a:srgbClr val="1A1A59"/>
              </a:buClr>
              <a:buSzPts val="3200"/>
              <a:buFont typeface="Avenir"/>
              <a:buChar char="-"/>
            </a:pPr>
            <a:r>
              <a:rPr lang="en-US" sz="3200">
                <a:solidFill>
                  <a:srgbClr val="1A1A59"/>
                </a:solidFill>
                <a:latin typeface="Avenir"/>
                <a:ea typeface="Avenir"/>
                <a:cs typeface="Avenir"/>
                <a:sym typeface="Avenir"/>
              </a:rPr>
              <a:t>Years 4 - 6 students remained outside</a:t>
            </a:r>
            <a:endParaRPr sz="3200">
              <a:solidFill>
                <a:srgbClr val="1A1A59"/>
              </a:solidFill>
              <a:latin typeface="Avenir"/>
              <a:ea typeface="Avenir"/>
              <a:cs typeface="Avenir"/>
              <a:sym typeface="Avenir"/>
            </a:endParaRPr>
          </a:p>
          <a:p>
            <a:pPr indent="-431800" lvl="2" marL="1371600" marR="0" rtl="0" algn="l">
              <a:lnSpc>
                <a:spcPct val="150000"/>
              </a:lnSpc>
              <a:spcBef>
                <a:spcPts val="0"/>
              </a:spcBef>
              <a:spcAft>
                <a:spcPts val="0"/>
              </a:spcAft>
              <a:buClr>
                <a:srgbClr val="1A1A59"/>
              </a:buClr>
              <a:buSzPts val="3200"/>
              <a:buFont typeface="Avenir"/>
              <a:buChar char="-"/>
            </a:pPr>
            <a:r>
              <a:rPr lang="en-US" sz="3200">
                <a:solidFill>
                  <a:srgbClr val="1A1A59"/>
                </a:solidFill>
                <a:latin typeface="Avenir"/>
                <a:ea typeface="Avenir"/>
                <a:cs typeface="Avenir"/>
                <a:sym typeface="Avenir"/>
              </a:rPr>
              <a:t>Calm space offered to support students requiring a calm transition</a:t>
            </a:r>
            <a:endParaRPr sz="3200">
              <a:solidFill>
                <a:srgbClr val="1A1A59"/>
              </a:solidFill>
              <a:latin typeface="Avenir"/>
              <a:ea typeface="Avenir"/>
              <a:cs typeface="Avenir"/>
              <a:sym typeface="Avenir"/>
            </a:endParaRPr>
          </a:p>
          <a:p>
            <a:pPr indent="0" lvl="0" marL="457200" marR="0" rtl="0" algn="l">
              <a:lnSpc>
                <a:spcPct val="150000"/>
              </a:lnSpc>
              <a:spcBef>
                <a:spcPts val="0"/>
              </a:spcBef>
              <a:spcAft>
                <a:spcPts val="0"/>
              </a:spcAft>
              <a:buClr>
                <a:srgbClr val="000000"/>
              </a:buClr>
              <a:buSzPts val="2400"/>
              <a:buFont typeface="Arial"/>
              <a:buNone/>
            </a:pPr>
            <a:r>
              <a:t/>
            </a:r>
            <a:endParaRPr b="0" i="0" sz="2400" u="none" cap="none" strike="noStrike">
              <a:solidFill>
                <a:srgbClr val="1A1A59"/>
              </a:solidFill>
              <a:latin typeface="Montserrat"/>
              <a:ea typeface="Montserrat"/>
              <a:cs typeface="Montserrat"/>
              <a:sym typeface="Montserrat"/>
            </a:endParaRPr>
          </a:p>
        </p:txBody>
      </p:sp>
      <p:pic>
        <p:nvPicPr>
          <p:cNvPr id="172" name="Google Shape;172;g36fba1cd5d1_0_0" title="What's On (38).png"/>
          <p:cNvPicPr preferRelativeResize="0"/>
          <p:nvPr/>
        </p:nvPicPr>
        <p:blipFill rotWithShape="1">
          <a:blip r:embed="rId3">
            <a:alphaModFix/>
          </a:blip>
          <a:srcRect b="15455" l="10461" r="12562" t="10311"/>
          <a:stretch/>
        </p:blipFill>
        <p:spPr>
          <a:xfrm>
            <a:off x="12478938" y="2714225"/>
            <a:ext cx="5696671" cy="5494049"/>
          </a:xfrm>
          <a:prstGeom prst="rect">
            <a:avLst/>
          </a:prstGeom>
          <a:noFill/>
          <a:ln>
            <a:noFill/>
          </a:ln>
        </p:spPr>
      </p:pic>
      <p:sp>
        <p:nvSpPr>
          <p:cNvPr id="173" name="Google Shape;173;g36fba1cd5d1_0_0"/>
          <p:cNvSpPr txBox="1"/>
          <p:nvPr/>
        </p:nvSpPr>
        <p:spPr>
          <a:xfrm>
            <a:off x="525650" y="8824817"/>
            <a:ext cx="12238500" cy="3450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Clr>
                <a:srgbClr val="000000"/>
              </a:buClr>
              <a:buSzPts val="4996"/>
              <a:buFont typeface="Arial"/>
              <a:buNone/>
            </a:pPr>
            <a:r>
              <a:t/>
            </a:r>
            <a:endParaRPr i="0" sz="100" u="none" cap="none" strike="noStrike">
              <a:solidFill>
                <a:srgbClr val="000000"/>
              </a:solidFill>
              <a:latin typeface="Avenir"/>
              <a:ea typeface="Avenir"/>
              <a:cs typeface="Avenir"/>
              <a:sym typeface="Avenir"/>
            </a:endParaRPr>
          </a:p>
        </p:txBody>
      </p:sp>
      <p:sp>
        <p:nvSpPr>
          <p:cNvPr id="174" name="Google Shape;174;g36fba1cd5d1_0_0"/>
          <p:cNvSpPr txBox="1"/>
          <p:nvPr/>
        </p:nvSpPr>
        <p:spPr>
          <a:xfrm>
            <a:off x="417500" y="6501175"/>
            <a:ext cx="12454800" cy="3394800"/>
          </a:xfrm>
          <a:prstGeom prst="rect">
            <a:avLst/>
          </a:prstGeom>
          <a:noFill/>
          <a:ln>
            <a:noFill/>
          </a:ln>
        </p:spPr>
        <p:txBody>
          <a:bodyPr anchorCtr="0" anchor="t" bIns="91425" lIns="91425" spcFirstLastPara="1" rIns="91425" wrap="square" tIns="91425">
            <a:spAutoFit/>
          </a:bodyPr>
          <a:lstStyle/>
          <a:p>
            <a:pPr indent="0" lvl="0" marL="0" rtl="0" algn="l">
              <a:lnSpc>
                <a:spcPct val="140012"/>
              </a:lnSpc>
              <a:spcBef>
                <a:spcPts val="0"/>
              </a:spcBef>
              <a:spcAft>
                <a:spcPts val="0"/>
              </a:spcAft>
              <a:buNone/>
            </a:pPr>
            <a:r>
              <a:rPr b="1" lang="en-US" sz="3196">
                <a:solidFill>
                  <a:srgbClr val="1A1A59"/>
                </a:solidFill>
                <a:latin typeface="Lora"/>
                <a:ea typeface="Lora"/>
                <a:cs typeface="Lora"/>
                <a:sym typeface="Lora"/>
              </a:rPr>
              <a:t>Why the changes?</a:t>
            </a:r>
            <a:r>
              <a:rPr lang="en-US" sz="3196">
                <a:solidFill>
                  <a:srgbClr val="1A1A59"/>
                </a:solidFill>
                <a:latin typeface="Lora"/>
                <a:ea typeface="Lora"/>
                <a:cs typeface="Lora"/>
                <a:sym typeface="Lora"/>
              </a:rPr>
              <a:t> </a:t>
            </a:r>
            <a:r>
              <a:rPr lang="en-US" sz="3196">
                <a:solidFill>
                  <a:srgbClr val="1A1A59"/>
                </a:solidFill>
                <a:latin typeface="Avenir"/>
                <a:ea typeface="Avenir"/>
                <a:cs typeface="Avenir"/>
                <a:sym typeface="Avenir"/>
              </a:rPr>
              <a:t>Our school had not been aligned with the EBA over the last few years- these changes brought us into alignment with the EBA and the teacher’s entitlements.</a:t>
            </a:r>
            <a:r>
              <a:rPr lang="en-US" sz="3096">
                <a:solidFill>
                  <a:srgbClr val="1A1A59"/>
                </a:solidFill>
                <a:latin typeface="Avenir"/>
                <a:ea typeface="Avenir"/>
                <a:cs typeface="Avenir"/>
                <a:sym typeface="Avenir"/>
              </a:rPr>
              <a:t>This was an interim fix to ensure we were inline with the EBA. It had impact of leaders and finances. </a:t>
            </a:r>
            <a:endParaRPr sz="3196">
              <a:solidFill>
                <a:srgbClr val="1A1A59"/>
              </a:solidFill>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178" name="Shape 178"/>
        <p:cNvGrpSpPr/>
        <p:nvPr/>
      </p:nvGrpSpPr>
      <p:grpSpPr>
        <a:xfrm>
          <a:off x="0" y="0"/>
          <a:ext cx="0" cy="0"/>
          <a:chOff x="0" y="0"/>
          <a:chExt cx="0" cy="0"/>
        </a:xfrm>
      </p:grpSpPr>
      <p:sp>
        <p:nvSpPr>
          <p:cNvPr id="179" name="Google Shape;179;g36fba1cd5d1_0_7"/>
          <p:cNvSpPr txBox="1"/>
          <p:nvPr/>
        </p:nvSpPr>
        <p:spPr>
          <a:xfrm>
            <a:off x="525650" y="571850"/>
            <a:ext cx="12571200" cy="564360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Clr>
                <a:srgbClr val="000000"/>
              </a:buClr>
              <a:buSzPts val="4996"/>
              <a:buFont typeface="Arial"/>
              <a:buNone/>
            </a:pPr>
            <a:r>
              <a:rPr b="1" lang="en-US" sz="4696">
                <a:solidFill>
                  <a:srgbClr val="1A1A59"/>
                </a:solidFill>
                <a:latin typeface="Lora"/>
                <a:ea typeface="Lora"/>
                <a:cs typeface="Lora"/>
                <a:sym typeface="Lora"/>
              </a:rPr>
              <a:t>Reasons for </a:t>
            </a:r>
            <a:r>
              <a:rPr b="1" lang="en-US" sz="4696">
                <a:solidFill>
                  <a:srgbClr val="1A1A59"/>
                </a:solidFill>
                <a:latin typeface="Lora"/>
                <a:ea typeface="Lora"/>
                <a:cs typeface="Lora"/>
                <a:sym typeface="Lora"/>
              </a:rPr>
              <a:t>change</a:t>
            </a:r>
            <a:r>
              <a:rPr b="1" lang="en-US" sz="4696">
                <a:solidFill>
                  <a:srgbClr val="1A1A59"/>
                </a:solidFill>
                <a:latin typeface="Lora"/>
                <a:ea typeface="Lora"/>
                <a:cs typeface="Lora"/>
                <a:sym typeface="Lora"/>
              </a:rPr>
              <a:t> to our timetable:</a:t>
            </a:r>
            <a:endParaRPr b="1" sz="4696">
              <a:solidFill>
                <a:srgbClr val="1A1A59"/>
              </a:solidFill>
              <a:latin typeface="Lora"/>
              <a:ea typeface="Lora"/>
              <a:cs typeface="Lora"/>
              <a:sym typeface="Lora"/>
            </a:endParaRPr>
          </a:p>
          <a:p>
            <a:pPr indent="-456946" lvl="0" marL="457200" marR="0" rtl="0" algn="l">
              <a:lnSpc>
                <a:spcPct val="140012"/>
              </a:lnSpc>
              <a:spcBef>
                <a:spcPts val="0"/>
              </a:spcBef>
              <a:spcAft>
                <a:spcPts val="0"/>
              </a:spcAft>
              <a:buClr>
                <a:srgbClr val="1A1A59"/>
              </a:buClr>
              <a:buSzPts val="3596"/>
              <a:buFont typeface="Avenir"/>
              <a:buChar char="●"/>
            </a:pPr>
            <a:r>
              <a:rPr lang="en-US" sz="3596">
                <a:solidFill>
                  <a:srgbClr val="1A1A59"/>
                </a:solidFill>
                <a:latin typeface="Avenir"/>
                <a:ea typeface="Avenir"/>
                <a:cs typeface="Avenir"/>
                <a:sym typeface="Avenir"/>
              </a:rPr>
              <a:t>Currently no seen changes to the 30/8 model. The current model will </a:t>
            </a:r>
            <a:r>
              <a:rPr lang="en-US" sz="3596">
                <a:solidFill>
                  <a:srgbClr val="1A1A59"/>
                </a:solidFill>
                <a:latin typeface="Avenir"/>
                <a:ea typeface="Avenir"/>
                <a:cs typeface="Avenir"/>
                <a:sym typeface="Avenir"/>
              </a:rPr>
              <a:t>remain</a:t>
            </a:r>
            <a:r>
              <a:rPr lang="en-US" sz="3596">
                <a:solidFill>
                  <a:srgbClr val="1A1A59"/>
                </a:solidFill>
                <a:latin typeface="Avenir"/>
                <a:ea typeface="Avenir"/>
                <a:cs typeface="Avenir"/>
                <a:sym typeface="Avenir"/>
              </a:rPr>
              <a:t> for another 4 years.</a:t>
            </a:r>
            <a:r>
              <a:rPr lang="en-US" sz="3796">
                <a:solidFill>
                  <a:srgbClr val="1A1A59"/>
                </a:solidFill>
                <a:latin typeface="Avenir"/>
                <a:ea typeface="Avenir"/>
                <a:cs typeface="Avenir"/>
                <a:sym typeface="Avenir"/>
              </a:rPr>
              <a:t> </a:t>
            </a:r>
            <a:endParaRPr sz="3796">
              <a:solidFill>
                <a:srgbClr val="1A1A59"/>
              </a:solidFill>
              <a:latin typeface="Avenir"/>
              <a:ea typeface="Avenir"/>
              <a:cs typeface="Avenir"/>
              <a:sym typeface="Avenir"/>
            </a:endParaRPr>
          </a:p>
          <a:p>
            <a:pPr indent="-469646" lvl="0" marL="457200" marR="0" rtl="0" algn="l">
              <a:lnSpc>
                <a:spcPct val="140012"/>
              </a:lnSpc>
              <a:spcBef>
                <a:spcPts val="0"/>
              </a:spcBef>
              <a:spcAft>
                <a:spcPts val="0"/>
              </a:spcAft>
              <a:buClr>
                <a:srgbClr val="1A1A59"/>
              </a:buClr>
              <a:buSzPts val="3796"/>
              <a:buFont typeface="Avenir"/>
              <a:buChar char="●"/>
            </a:pPr>
            <a:r>
              <a:rPr lang="en-US" sz="3796">
                <a:solidFill>
                  <a:srgbClr val="1A1A59"/>
                </a:solidFill>
                <a:latin typeface="Avenir"/>
                <a:ea typeface="Avenir"/>
                <a:cs typeface="Avenir"/>
                <a:sym typeface="Avenir"/>
              </a:rPr>
              <a:t>The current 2025 timetable runs at six specialist classes.</a:t>
            </a:r>
            <a:endParaRPr sz="3796">
              <a:solidFill>
                <a:srgbClr val="1A1A59"/>
              </a:solidFill>
              <a:latin typeface="Avenir"/>
              <a:ea typeface="Avenir"/>
              <a:cs typeface="Avenir"/>
              <a:sym typeface="Avenir"/>
            </a:endParaRPr>
          </a:p>
          <a:p>
            <a:pPr indent="-469645" lvl="1" marL="1600200" marR="0" rtl="0" algn="l">
              <a:lnSpc>
                <a:spcPct val="140012"/>
              </a:lnSpc>
              <a:spcBef>
                <a:spcPts val="0"/>
              </a:spcBef>
              <a:spcAft>
                <a:spcPts val="0"/>
              </a:spcAft>
              <a:buClr>
                <a:srgbClr val="1A1A59"/>
              </a:buClr>
              <a:buSzPts val="3796"/>
              <a:buFont typeface="Avenir"/>
              <a:buChar char="○"/>
            </a:pPr>
            <a:r>
              <a:rPr lang="en-US" sz="3796">
                <a:solidFill>
                  <a:srgbClr val="1A1A59"/>
                </a:solidFill>
                <a:latin typeface="Avenir"/>
                <a:ea typeface="Avenir"/>
                <a:cs typeface="Avenir"/>
                <a:sym typeface="Avenir"/>
              </a:rPr>
              <a:t>Financial implications</a:t>
            </a:r>
            <a:endParaRPr sz="3796">
              <a:solidFill>
                <a:srgbClr val="1A1A59"/>
              </a:solidFill>
              <a:latin typeface="Avenir"/>
              <a:ea typeface="Avenir"/>
              <a:cs typeface="Avenir"/>
              <a:sym typeface="Avenir"/>
            </a:endParaRPr>
          </a:p>
          <a:p>
            <a:pPr indent="-469645" lvl="1" marL="1600200" marR="0" rtl="0" algn="l">
              <a:lnSpc>
                <a:spcPct val="140012"/>
              </a:lnSpc>
              <a:spcBef>
                <a:spcPts val="0"/>
              </a:spcBef>
              <a:spcAft>
                <a:spcPts val="0"/>
              </a:spcAft>
              <a:buClr>
                <a:srgbClr val="1A1A59"/>
              </a:buClr>
              <a:buSzPts val="3796"/>
              <a:buFont typeface="Avenir"/>
              <a:buChar char="○"/>
            </a:pPr>
            <a:r>
              <a:rPr lang="en-US" sz="3796">
                <a:solidFill>
                  <a:srgbClr val="1A1A59"/>
                </a:solidFill>
                <a:latin typeface="Avenir"/>
                <a:ea typeface="Avenir"/>
                <a:cs typeface="Avenir"/>
                <a:sym typeface="Avenir"/>
              </a:rPr>
              <a:t>Over allocated release and under allocated face to face teaching </a:t>
            </a:r>
            <a:endParaRPr sz="3796">
              <a:solidFill>
                <a:srgbClr val="1A1A59"/>
              </a:solidFill>
              <a:latin typeface="Avenir"/>
              <a:ea typeface="Avenir"/>
              <a:cs typeface="Avenir"/>
              <a:sym typeface="Avenir"/>
            </a:endParaRPr>
          </a:p>
        </p:txBody>
      </p:sp>
      <p:pic>
        <p:nvPicPr>
          <p:cNvPr id="180" name="Google Shape;180;g36fba1cd5d1_0_7" title="STJOSEPH’S MALVERN-555.jpg"/>
          <p:cNvPicPr preferRelativeResize="0"/>
          <p:nvPr/>
        </p:nvPicPr>
        <p:blipFill rotWithShape="1">
          <a:blip r:embed="rId3">
            <a:alphaModFix/>
          </a:blip>
          <a:srcRect b="0" l="0" r="0" t="0"/>
          <a:stretch/>
        </p:blipFill>
        <p:spPr>
          <a:xfrm>
            <a:off x="13501602" y="3467878"/>
            <a:ext cx="4931645" cy="3286961"/>
          </a:xfrm>
          <a:prstGeom prst="rect">
            <a:avLst/>
          </a:prstGeom>
          <a:noFill/>
          <a:ln cap="flat" cmpd="sng" w="76200">
            <a:solidFill>
              <a:schemeClr val="dk2"/>
            </a:solidFill>
            <a:prstDash val="solid"/>
            <a:round/>
            <a:headEnd len="sm" w="sm" type="none"/>
            <a:tailEnd len="sm" w="sm" type="none"/>
          </a:ln>
        </p:spPr>
      </p:pic>
      <p:pic>
        <p:nvPicPr>
          <p:cNvPr id="181" name="Google Shape;181;g36fba1cd5d1_0_7" title="STJOSEPH’S MALVERN-554.jpg"/>
          <p:cNvPicPr preferRelativeResize="0"/>
          <p:nvPr/>
        </p:nvPicPr>
        <p:blipFill rotWithShape="1">
          <a:blip r:embed="rId4">
            <a:alphaModFix/>
          </a:blip>
          <a:srcRect b="0" l="0" r="0" t="0"/>
          <a:stretch/>
        </p:blipFill>
        <p:spPr>
          <a:xfrm>
            <a:off x="13501640" y="-100422"/>
            <a:ext cx="4931610" cy="3286951"/>
          </a:xfrm>
          <a:prstGeom prst="rect">
            <a:avLst/>
          </a:prstGeom>
          <a:noFill/>
          <a:ln cap="flat" cmpd="sng" w="76200">
            <a:solidFill>
              <a:schemeClr val="dk2"/>
            </a:solidFill>
            <a:prstDash val="solid"/>
            <a:round/>
            <a:headEnd len="sm" w="sm" type="none"/>
            <a:tailEnd len="sm" w="sm" type="none"/>
          </a:ln>
        </p:spPr>
      </p:pic>
      <p:pic>
        <p:nvPicPr>
          <p:cNvPr id="182" name="Google Shape;182;g36fba1cd5d1_0_7" title="STJOSEPH’S MALVERN-556.jpg"/>
          <p:cNvPicPr preferRelativeResize="0"/>
          <p:nvPr/>
        </p:nvPicPr>
        <p:blipFill rotWithShape="1">
          <a:blip r:embed="rId5">
            <a:alphaModFix/>
          </a:blip>
          <a:srcRect b="0" l="0" r="0" t="0"/>
          <a:stretch/>
        </p:blipFill>
        <p:spPr>
          <a:xfrm>
            <a:off x="13501642" y="7036177"/>
            <a:ext cx="4931620" cy="3286951"/>
          </a:xfrm>
          <a:prstGeom prst="rect">
            <a:avLst/>
          </a:prstGeom>
          <a:noFill/>
          <a:ln cap="flat" cmpd="sng" w="76200">
            <a:solidFill>
              <a:schemeClr val="dk2"/>
            </a:solidFill>
            <a:prstDash val="solid"/>
            <a:round/>
            <a:headEnd len="sm" w="sm" type="none"/>
            <a:tailEnd len="sm" w="sm" type="none"/>
          </a:ln>
        </p:spPr>
      </p:pic>
      <p:sp>
        <p:nvSpPr>
          <p:cNvPr id="183" name="Google Shape;183;g36fba1cd5d1_0_7"/>
          <p:cNvSpPr txBox="1"/>
          <p:nvPr/>
        </p:nvSpPr>
        <p:spPr>
          <a:xfrm>
            <a:off x="525650" y="7904700"/>
            <a:ext cx="12571200" cy="1513200"/>
          </a:xfrm>
          <a:prstGeom prst="rect">
            <a:avLst/>
          </a:prstGeom>
          <a:noFill/>
          <a:ln>
            <a:noFill/>
          </a:ln>
        </p:spPr>
        <p:txBody>
          <a:bodyPr anchorCtr="0" anchor="t" bIns="91425" lIns="91425" spcFirstLastPara="1" rIns="91425" wrap="square" tIns="91425">
            <a:spAutoFit/>
          </a:bodyPr>
          <a:lstStyle/>
          <a:p>
            <a:pPr indent="0" lvl="0" marL="0" rtl="0" algn="l">
              <a:lnSpc>
                <a:spcPct val="140012"/>
              </a:lnSpc>
              <a:spcBef>
                <a:spcPts val="0"/>
              </a:spcBef>
              <a:spcAft>
                <a:spcPts val="0"/>
              </a:spcAft>
              <a:buNone/>
            </a:pPr>
            <a:r>
              <a:rPr i="1" lang="en-US" sz="3596">
                <a:solidFill>
                  <a:srgbClr val="1A1A59"/>
                </a:solidFill>
                <a:latin typeface="Avenir"/>
                <a:ea typeface="Avenir"/>
                <a:cs typeface="Avenir"/>
                <a:sym typeface="Avenir"/>
              </a:rPr>
              <a:t>These changes have been made in </a:t>
            </a:r>
            <a:r>
              <a:rPr i="1" lang="en-US" sz="3596">
                <a:solidFill>
                  <a:srgbClr val="1A1A59"/>
                </a:solidFill>
                <a:latin typeface="Avenir"/>
                <a:ea typeface="Avenir"/>
                <a:cs typeface="Avenir"/>
                <a:sym typeface="Avenir"/>
              </a:rPr>
              <a:t>consultation</a:t>
            </a:r>
            <a:r>
              <a:rPr i="1" lang="en-US" sz="3596">
                <a:solidFill>
                  <a:srgbClr val="1A1A59"/>
                </a:solidFill>
                <a:latin typeface="Avenir"/>
                <a:ea typeface="Avenir"/>
                <a:cs typeface="Avenir"/>
                <a:sym typeface="Avenir"/>
              </a:rPr>
              <a:t> with committee members, SAC, other principals and DPs. </a:t>
            </a:r>
            <a:endParaRPr i="1"/>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187" name="Shape 187"/>
        <p:cNvGrpSpPr/>
        <p:nvPr/>
      </p:nvGrpSpPr>
      <p:grpSpPr>
        <a:xfrm>
          <a:off x="0" y="0"/>
          <a:ext cx="0" cy="0"/>
          <a:chOff x="0" y="0"/>
          <a:chExt cx="0" cy="0"/>
        </a:xfrm>
      </p:grpSpPr>
      <p:sp>
        <p:nvSpPr>
          <p:cNvPr id="188" name="Google Shape;188;g39f9f63c747_0_8"/>
          <p:cNvSpPr txBox="1"/>
          <p:nvPr/>
        </p:nvSpPr>
        <p:spPr>
          <a:xfrm>
            <a:off x="525652" y="571850"/>
            <a:ext cx="9807600" cy="76890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Clr>
                <a:srgbClr val="000000"/>
              </a:buClr>
              <a:buSzPts val="4996"/>
              <a:buFont typeface="Arial"/>
              <a:buNone/>
            </a:pPr>
            <a:r>
              <a:rPr b="1" lang="en-US" sz="4996">
                <a:solidFill>
                  <a:srgbClr val="1A1A59"/>
                </a:solidFill>
                <a:latin typeface="Lora"/>
                <a:ea typeface="Lora"/>
                <a:cs typeface="Lora"/>
                <a:sym typeface="Lora"/>
              </a:rPr>
              <a:t>2026 Class Structure</a:t>
            </a:r>
            <a:endParaRPr b="0" i="0" sz="1400" u="none" cap="none" strike="noStrike">
              <a:solidFill>
                <a:srgbClr val="000000"/>
              </a:solidFill>
              <a:latin typeface="Arial"/>
              <a:ea typeface="Arial"/>
              <a:cs typeface="Arial"/>
              <a:sym typeface="Arial"/>
            </a:endParaRPr>
          </a:p>
        </p:txBody>
      </p:sp>
      <p:graphicFrame>
        <p:nvGraphicFramePr>
          <p:cNvPr id="189" name="Google Shape;189;g39f9f63c747_0_8"/>
          <p:cNvGraphicFramePr/>
          <p:nvPr/>
        </p:nvGraphicFramePr>
        <p:xfrm>
          <a:off x="252375" y="1503525"/>
          <a:ext cx="3000000" cy="3000000"/>
        </p:xfrm>
        <a:graphic>
          <a:graphicData uri="http://schemas.openxmlformats.org/drawingml/2006/table">
            <a:tbl>
              <a:tblPr>
                <a:noFill/>
                <a:tableStyleId>{229B2662-127F-4278-951A-0371A3907565}</a:tableStyleId>
              </a:tblPr>
              <a:tblGrid>
                <a:gridCol w="2444650"/>
                <a:gridCol w="9166250"/>
                <a:gridCol w="6194625"/>
              </a:tblGrid>
              <a:tr h="856850">
                <a:tc>
                  <a:txBody>
                    <a:bodyPr/>
                    <a:lstStyle/>
                    <a:p>
                      <a:pPr indent="0" lvl="0" marL="0" rtl="0" algn="l">
                        <a:spcBef>
                          <a:spcPts val="0"/>
                        </a:spcBef>
                        <a:spcAft>
                          <a:spcPts val="0"/>
                        </a:spcAft>
                        <a:buNone/>
                      </a:pPr>
                      <a:r>
                        <a:rPr b="1" lang="en-US" sz="2600">
                          <a:latin typeface="Lora"/>
                          <a:ea typeface="Lora"/>
                          <a:cs typeface="Lora"/>
                          <a:sym typeface="Lora"/>
                        </a:rPr>
                        <a:t>Times</a:t>
                      </a:r>
                      <a:endParaRPr b="1" sz="2600">
                        <a:latin typeface="Lora"/>
                        <a:ea typeface="Lora"/>
                        <a:cs typeface="Lora"/>
                        <a:sym typeface="Lora"/>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b="1" lang="en-US" sz="2600">
                          <a:latin typeface="Lora"/>
                          <a:ea typeface="Lora"/>
                          <a:cs typeface="Lora"/>
                          <a:sym typeface="Lora"/>
                        </a:rPr>
                        <a:t>Activity</a:t>
                      </a:r>
                      <a:endParaRPr b="1" sz="2600">
                        <a:latin typeface="Lora"/>
                        <a:ea typeface="Lora"/>
                        <a:cs typeface="Lora"/>
                        <a:sym typeface="Lora"/>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b="1" lang="en-US" sz="2600">
                          <a:latin typeface="Lora"/>
                          <a:ea typeface="Lora"/>
                          <a:cs typeface="Lora"/>
                          <a:sym typeface="Lora"/>
                        </a:rPr>
                        <a:t>2026 Changes</a:t>
                      </a:r>
                      <a:endParaRPr b="1" sz="2600">
                        <a:latin typeface="Lora"/>
                        <a:ea typeface="Lora"/>
                        <a:cs typeface="Lora"/>
                        <a:sym typeface="Lora"/>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A4C2F4"/>
                    </a:solidFill>
                  </a:tcPr>
                </a:tc>
              </a:tr>
              <a:tr h="916800">
                <a:tc>
                  <a:txBody>
                    <a:bodyPr/>
                    <a:lstStyle/>
                    <a:p>
                      <a:pPr indent="0" lvl="0" marL="0" rtl="0" algn="l">
                        <a:spcBef>
                          <a:spcPts val="0"/>
                        </a:spcBef>
                        <a:spcAft>
                          <a:spcPts val="0"/>
                        </a:spcAft>
                        <a:buNone/>
                      </a:pPr>
                      <a:r>
                        <a:rPr lang="en-US" sz="2100">
                          <a:latin typeface="Avenir"/>
                          <a:ea typeface="Avenir"/>
                          <a:cs typeface="Avenir"/>
                          <a:sym typeface="Avenir"/>
                        </a:rPr>
                        <a:t>8:30 - 8:45</a:t>
                      </a:r>
                      <a:endParaRPr sz="2100">
                        <a:latin typeface="Avenir"/>
                        <a:ea typeface="Avenir"/>
                        <a:cs typeface="Avenir"/>
                        <a:sym typeface="Avenir"/>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SzPts val="2100"/>
                        <a:buFont typeface="Avenir"/>
                        <a:buChar char="●"/>
                      </a:pPr>
                      <a:r>
                        <a:rPr lang="en-US" sz="2100">
                          <a:latin typeface="Avenir"/>
                          <a:ea typeface="Avenir"/>
                          <a:cs typeface="Avenir"/>
                          <a:sym typeface="Avenir"/>
                        </a:rPr>
                        <a:t>Gates open</a:t>
                      </a:r>
                      <a:endParaRPr sz="2100">
                        <a:latin typeface="Avenir"/>
                        <a:ea typeface="Avenir"/>
                        <a:cs typeface="Avenir"/>
                        <a:sym typeface="Avenir"/>
                      </a:endParaRPr>
                    </a:p>
                    <a:p>
                      <a:pPr indent="-361950" lvl="0" marL="457200" rtl="0" algn="l">
                        <a:spcBef>
                          <a:spcPts val="0"/>
                        </a:spcBef>
                        <a:spcAft>
                          <a:spcPts val="0"/>
                        </a:spcAft>
                        <a:buSzPts val="2100"/>
                        <a:buFont typeface="Avenir"/>
                        <a:buChar char="●"/>
                      </a:pPr>
                      <a:r>
                        <a:rPr b="1" lang="en-US" sz="2100">
                          <a:latin typeface="Avenir"/>
                          <a:ea typeface="Avenir"/>
                          <a:cs typeface="Avenir"/>
                          <a:sym typeface="Avenir"/>
                        </a:rPr>
                        <a:t>All classrooms P-6 open from 8:33pm</a:t>
                      </a:r>
                      <a:endParaRPr b="1"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SzPts val="2100"/>
                        <a:buFont typeface="Avenir"/>
                        <a:buChar char="●"/>
                      </a:pPr>
                      <a:r>
                        <a:rPr lang="en-US" sz="2100">
                          <a:latin typeface="Avenir"/>
                          <a:ea typeface="Avenir"/>
                          <a:cs typeface="Avenir"/>
                          <a:sym typeface="Avenir"/>
                        </a:rPr>
                        <a:t>Students able to access classrooms</a:t>
                      </a:r>
                      <a:endParaRPr sz="2100">
                        <a:latin typeface="Avenir"/>
                        <a:ea typeface="Avenir"/>
                        <a:cs typeface="Avenir"/>
                        <a:sym typeface="Avenir"/>
                      </a:endParaRPr>
                    </a:p>
                    <a:p>
                      <a:pPr indent="-361950" lvl="0" marL="457200" rtl="0" algn="l">
                        <a:spcBef>
                          <a:spcPts val="0"/>
                        </a:spcBef>
                        <a:spcAft>
                          <a:spcPts val="0"/>
                        </a:spcAft>
                        <a:buSzPts val="2100"/>
                        <a:buFont typeface="Avenir"/>
                        <a:buChar char="●"/>
                      </a:pPr>
                      <a:r>
                        <a:rPr lang="en-US" sz="2100">
                          <a:latin typeface="Avenir"/>
                          <a:ea typeface="Avenir"/>
                          <a:cs typeface="Avenir"/>
                          <a:sym typeface="Avenir"/>
                        </a:rPr>
                        <a:t>Class time begins 5 minutes earlier.</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1273350">
                <a:tc>
                  <a:txBody>
                    <a:bodyPr/>
                    <a:lstStyle/>
                    <a:p>
                      <a:pPr indent="0" lvl="0" marL="0" rtl="0" algn="l">
                        <a:spcBef>
                          <a:spcPts val="0"/>
                        </a:spcBef>
                        <a:spcAft>
                          <a:spcPts val="0"/>
                        </a:spcAft>
                        <a:buNone/>
                      </a:pPr>
                      <a:r>
                        <a:rPr lang="en-US" sz="2100">
                          <a:latin typeface="Avenir"/>
                          <a:ea typeface="Avenir"/>
                          <a:cs typeface="Avenir"/>
                          <a:sym typeface="Avenir"/>
                        </a:rPr>
                        <a:t>8:45 - 9:00</a:t>
                      </a:r>
                      <a:endParaRPr sz="2100">
                        <a:latin typeface="Avenir"/>
                        <a:ea typeface="Avenir"/>
                        <a:cs typeface="Avenir"/>
                        <a:sym typeface="Avenir"/>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SzPts val="2100"/>
                        <a:buFont typeface="Avenir"/>
                        <a:buChar char="●"/>
                      </a:pPr>
                      <a:r>
                        <a:rPr lang="en-US" sz="2100">
                          <a:latin typeface="Avenir"/>
                          <a:ea typeface="Avenir"/>
                          <a:cs typeface="Avenir"/>
                          <a:sym typeface="Avenir"/>
                        </a:rPr>
                        <a:t>Students line up on the grassed area and collected by the teacher. </a:t>
                      </a:r>
                      <a:endParaRPr sz="2100">
                        <a:latin typeface="Avenir"/>
                        <a:ea typeface="Avenir"/>
                        <a:cs typeface="Avenir"/>
                        <a:sym typeface="Avenir"/>
                      </a:endParaRPr>
                    </a:p>
                    <a:p>
                      <a:pPr indent="-361950" lvl="0" marL="457200" rtl="0" algn="l">
                        <a:spcBef>
                          <a:spcPts val="0"/>
                        </a:spcBef>
                        <a:spcAft>
                          <a:spcPts val="0"/>
                        </a:spcAft>
                        <a:buSzPts val="2100"/>
                        <a:buFont typeface="Avenir"/>
                        <a:buChar char="●"/>
                      </a:pPr>
                      <a:r>
                        <a:rPr lang="en-US" sz="2100">
                          <a:latin typeface="Avenir"/>
                          <a:ea typeface="Avenir"/>
                          <a:cs typeface="Avenir"/>
                          <a:sym typeface="Avenir"/>
                        </a:rPr>
                        <a:t>Students gather together in the class for roll, prayer, Circle Time (with a focus on SEL)</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SzPts val="2100"/>
                        <a:buFont typeface="Avenir"/>
                        <a:buChar char="●"/>
                      </a:pPr>
                      <a:r>
                        <a:rPr lang="en-US" sz="2100">
                          <a:latin typeface="Avenir"/>
                          <a:ea typeface="Avenir"/>
                          <a:cs typeface="Avenir"/>
                          <a:sym typeface="Avenir"/>
                        </a:rPr>
                        <a:t>Extra 5 minutes for morning gathering to help foster class connection and wellbeing</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916800">
                <a:tc>
                  <a:txBody>
                    <a:bodyPr/>
                    <a:lstStyle/>
                    <a:p>
                      <a:pPr indent="0" lvl="0" marL="0" rtl="0" algn="l">
                        <a:spcBef>
                          <a:spcPts val="0"/>
                        </a:spcBef>
                        <a:spcAft>
                          <a:spcPts val="0"/>
                        </a:spcAft>
                        <a:buNone/>
                      </a:pPr>
                      <a:r>
                        <a:rPr lang="en-US" sz="2100">
                          <a:latin typeface="Avenir"/>
                          <a:ea typeface="Avenir"/>
                          <a:cs typeface="Avenir"/>
                          <a:sym typeface="Avenir"/>
                        </a:rPr>
                        <a:t>9:00 - 11:15</a:t>
                      </a:r>
                      <a:endParaRPr sz="2100">
                        <a:latin typeface="Avenir"/>
                        <a:ea typeface="Avenir"/>
                        <a:cs typeface="Avenir"/>
                        <a:sym typeface="Avenir"/>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SzPts val="2100"/>
                        <a:buFont typeface="Avenir"/>
                        <a:buChar char="●"/>
                      </a:pPr>
                      <a:r>
                        <a:rPr lang="en-US" sz="2100">
                          <a:latin typeface="Avenir"/>
                          <a:ea typeface="Avenir"/>
                          <a:cs typeface="Avenir"/>
                          <a:sym typeface="Avenir"/>
                        </a:rPr>
                        <a:t>Scheduled</a:t>
                      </a:r>
                      <a:r>
                        <a:rPr lang="en-US" sz="2100">
                          <a:latin typeface="Avenir"/>
                          <a:ea typeface="Avenir"/>
                          <a:cs typeface="Avenir"/>
                          <a:sym typeface="Avenir"/>
                        </a:rPr>
                        <a:t> class focus time </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SzPts val="2100"/>
                        <a:buFont typeface="Avenir"/>
                        <a:buChar char="●"/>
                      </a:pPr>
                      <a:r>
                        <a:rPr lang="en-US" sz="2100">
                          <a:solidFill>
                            <a:schemeClr val="dk1"/>
                          </a:solidFill>
                          <a:latin typeface="Avenir"/>
                          <a:ea typeface="Avenir"/>
                          <a:cs typeface="Avenir"/>
                          <a:sym typeface="Avenir"/>
                        </a:rPr>
                        <a:t>Longer middle block than current model (by 20 minutes) for explicit teaching of literacy</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560250">
                <a:tc>
                  <a:txBody>
                    <a:bodyPr/>
                    <a:lstStyle/>
                    <a:p>
                      <a:pPr indent="0" lvl="0" marL="0" rtl="0" algn="l">
                        <a:spcBef>
                          <a:spcPts val="0"/>
                        </a:spcBef>
                        <a:spcAft>
                          <a:spcPts val="0"/>
                        </a:spcAft>
                        <a:buNone/>
                      </a:pPr>
                      <a:r>
                        <a:rPr lang="en-US" sz="2100">
                          <a:latin typeface="Avenir"/>
                          <a:ea typeface="Avenir"/>
                          <a:cs typeface="Avenir"/>
                          <a:sym typeface="Avenir"/>
                        </a:rPr>
                        <a:t>11:15 - 11:25</a:t>
                      </a:r>
                      <a:endParaRPr sz="2100">
                        <a:latin typeface="Avenir"/>
                        <a:ea typeface="Avenir"/>
                        <a:cs typeface="Avenir"/>
                        <a:sym typeface="Avenir"/>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CCCCC"/>
                    </a:solidFill>
                  </a:tcPr>
                </a:tc>
                <a:tc>
                  <a:txBody>
                    <a:bodyPr/>
                    <a:lstStyle/>
                    <a:p>
                      <a:pPr indent="-361950" lvl="0" marL="457200" rtl="0" algn="l">
                        <a:spcBef>
                          <a:spcPts val="0"/>
                        </a:spcBef>
                        <a:spcAft>
                          <a:spcPts val="0"/>
                        </a:spcAft>
                        <a:buSzPts val="2100"/>
                        <a:buFont typeface="Avenir"/>
                        <a:buChar char="●"/>
                      </a:pPr>
                      <a:r>
                        <a:rPr lang="en-US" sz="2100">
                          <a:latin typeface="Avenir"/>
                          <a:ea typeface="Avenir"/>
                          <a:cs typeface="Avenir"/>
                          <a:sym typeface="Avenir"/>
                        </a:rPr>
                        <a:t>Whole class eating time (Supervised </a:t>
                      </a:r>
                      <a:r>
                        <a:rPr lang="en-US" sz="2100">
                          <a:latin typeface="Avenir"/>
                          <a:ea typeface="Avenir"/>
                          <a:cs typeface="Avenir"/>
                          <a:sym typeface="Avenir"/>
                        </a:rPr>
                        <a:t>outside - weather permitting</a:t>
                      </a:r>
                      <a:r>
                        <a:rPr lang="en-US" sz="2100">
                          <a:latin typeface="Avenir"/>
                          <a:ea typeface="Avenir"/>
                          <a:cs typeface="Avenir"/>
                          <a:sym typeface="Avenir"/>
                        </a:rPr>
                        <a:t>)</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CCCCC"/>
                    </a:solidFill>
                  </a:tcPr>
                </a:tc>
                <a:tc>
                  <a:txBody>
                    <a:bodyPr/>
                    <a:lstStyle/>
                    <a:p>
                      <a:pPr indent="-361950" lvl="0" marL="457200" rtl="0" algn="l">
                        <a:spcBef>
                          <a:spcPts val="0"/>
                        </a:spcBef>
                        <a:spcAft>
                          <a:spcPts val="0"/>
                        </a:spcAft>
                        <a:buSzPts val="2100"/>
                        <a:buFont typeface="Avenir"/>
                        <a:buChar char="●"/>
                      </a:pPr>
                      <a:r>
                        <a:rPr lang="en-US" sz="2100">
                          <a:solidFill>
                            <a:schemeClr val="dk1"/>
                          </a:solidFill>
                          <a:latin typeface="Avenir"/>
                          <a:ea typeface="Avenir"/>
                          <a:cs typeface="Avenir"/>
                          <a:sym typeface="Avenir"/>
                        </a:rPr>
                        <a:t>No significant change to current model. </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CCCCC"/>
                    </a:solidFill>
                  </a:tcPr>
                </a:tc>
              </a:tr>
              <a:tr h="611750">
                <a:tc>
                  <a:txBody>
                    <a:bodyPr/>
                    <a:lstStyle/>
                    <a:p>
                      <a:pPr indent="0" lvl="0" marL="0" rtl="0" algn="l">
                        <a:spcBef>
                          <a:spcPts val="0"/>
                        </a:spcBef>
                        <a:spcAft>
                          <a:spcPts val="0"/>
                        </a:spcAft>
                        <a:buNone/>
                      </a:pPr>
                      <a:r>
                        <a:rPr lang="en-US" sz="2100">
                          <a:latin typeface="Avenir"/>
                          <a:ea typeface="Avenir"/>
                          <a:cs typeface="Avenir"/>
                          <a:sym typeface="Avenir"/>
                        </a:rPr>
                        <a:t>11:25 - 12:05</a:t>
                      </a:r>
                      <a:endParaRPr sz="2100">
                        <a:latin typeface="Avenir"/>
                        <a:ea typeface="Avenir"/>
                        <a:cs typeface="Avenir"/>
                        <a:sym typeface="Avenir"/>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7B7B7"/>
                    </a:solidFill>
                  </a:tcPr>
                </a:tc>
                <a:tc>
                  <a:txBody>
                    <a:bodyPr/>
                    <a:lstStyle/>
                    <a:p>
                      <a:pPr indent="-361950" lvl="0" marL="457200" rtl="0" algn="l">
                        <a:spcBef>
                          <a:spcPts val="0"/>
                        </a:spcBef>
                        <a:spcAft>
                          <a:spcPts val="0"/>
                        </a:spcAft>
                        <a:buSzPts val="2100"/>
                        <a:buFont typeface="Avenir"/>
                        <a:buChar char="●"/>
                      </a:pPr>
                      <a:r>
                        <a:rPr lang="en-US" sz="2100">
                          <a:latin typeface="Avenir"/>
                          <a:ea typeface="Avenir"/>
                          <a:cs typeface="Avenir"/>
                          <a:sym typeface="Avenir"/>
                        </a:rPr>
                        <a:t>First break</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7B7B7"/>
                    </a:solidFill>
                  </a:tcPr>
                </a:tc>
                <a:tc>
                  <a:txBody>
                    <a:bodyPr/>
                    <a:lstStyle/>
                    <a:p>
                      <a:pPr indent="-361950" lvl="0" marL="457200" rtl="0" algn="l">
                        <a:spcBef>
                          <a:spcPts val="0"/>
                        </a:spcBef>
                        <a:spcAft>
                          <a:spcPts val="0"/>
                        </a:spcAft>
                        <a:buSzPts val="2100"/>
                        <a:buFont typeface="Avenir"/>
                        <a:buChar char="●"/>
                      </a:pPr>
                      <a:r>
                        <a:rPr lang="en-US" sz="2100">
                          <a:solidFill>
                            <a:schemeClr val="dk1"/>
                          </a:solidFill>
                          <a:latin typeface="Avenir"/>
                          <a:ea typeface="Avenir"/>
                          <a:cs typeface="Avenir"/>
                          <a:sym typeface="Avenir"/>
                        </a:rPr>
                        <a:t>No significant change to current model. </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7B7B7"/>
                    </a:solidFill>
                  </a:tcPr>
                </a:tc>
              </a:tr>
              <a:tr h="916800">
                <a:tc>
                  <a:txBody>
                    <a:bodyPr/>
                    <a:lstStyle/>
                    <a:p>
                      <a:pPr indent="0" lvl="0" marL="0" rtl="0" algn="l">
                        <a:spcBef>
                          <a:spcPts val="0"/>
                        </a:spcBef>
                        <a:spcAft>
                          <a:spcPts val="0"/>
                        </a:spcAft>
                        <a:buNone/>
                      </a:pPr>
                      <a:r>
                        <a:rPr lang="en-US" sz="2100">
                          <a:latin typeface="Avenir"/>
                          <a:ea typeface="Avenir"/>
                          <a:cs typeface="Avenir"/>
                          <a:sym typeface="Avenir"/>
                        </a:rPr>
                        <a:t>12:05 - 1:45</a:t>
                      </a:r>
                      <a:endParaRPr sz="2100">
                        <a:latin typeface="Avenir"/>
                        <a:ea typeface="Avenir"/>
                        <a:cs typeface="Avenir"/>
                        <a:sym typeface="Avenir"/>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Clr>
                          <a:schemeClr val="dk1"/>
                        </a:buClr>
                        <a:buSzPts val="2100"/>
                        <a:buFont typeface="Avenir"/>
                        <a:buChar char="●"/>
                      </a:pPr>
                      <a:r>
                        <a:rPr lang="en-US" sz="2100">
                          <a:solidFill>
                            <a:schemeClr val="dk1"/>
                          </a:solidFill>
                          <a:latin typeface="Avenir"/>
                          <a:ea typeface="Avenir"/>
                          <a:cs typeface="Avenir"/>
                          <a:sym typeface="Avenir"/>
                        </a:rPr>
                        <a:t>Scheduled class focus time </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SzPts val="2100"/>
                        <a:buFont typeface="Avenir"/>
                        <a:buChar char="●"/>
                      </a:pPr>
                      <a:r>
                        <a:rPr lang="en-US" sz="2100">
                          <a:latin typeface="Avenir"/>
                          <a:ea typeface="Avenir"/>
                          <a:cs typeface="Avenir"/>
                          <a:sym typeface="Avenir"/>
                        </a:rPr>
                        <a:t>Longer middle block than current model (by 15 minutes) </a:t>
                      </a:r>
                      <a:r>
                        <a:rPr lang="en-US" sz="2100">
                          <a:solidFill>
                            <a:schemeClr val="dk1"/>
                          </a:solidFill>
                          <a:latin typeface="Avenir"/>
                          <a:ea typeface="Avenir"/>
                          <a:cs typeface="Avenir"/>
                          <a:sym typeface="Avenir"/>
                        </a:rPr>
                        <a:t>for explicit teaching of numeracy</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560250">
                <a:tc>
                  <a:txBody>
                    <a:bodyPr/>
                    <a:lstStyle/>
                    <a:p>
                      <a:pPr indent="0" lvl="0" marL="0" rtl="0" algn="l">
                        <a:spcBef>
                          <a:spcPts val="0"/>
                        </a:spcBef>
                        <a:spcAft>
                          <a:spcPts val="0"/>
                        </a:spcAft>
                        <a:buNone/>
                      </a:pPr>
                      <a:r>
                        <a:rPr lang="en-US" sz="2100">
                          <a:latin typeface="Avenir"/>
                          <a:ea typeface="Avenir"/>
                          <a:cs typeface="Avenir"/>
                          <a:sym typeface="Avenir"/>
                        </a:rPr>
                        <a:t>1:45 - 1:55</a:t>
                      </a:r>
                      <a:endParaRPr sz="2100">
                        <a:latin typeface="Avenir"/>
                        <a:ea typeface="Avenir"/>
                        <a:cs typeface="Avenir"/>
                        <a:sym typeface="Avenir"/>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CCCCC"/>
                    </a:solidFill>
                  </a:tcPr>
                </a:tc>
                <a:tc>
                  <a:txBody>
                    <a:bodyPr/>
                    <a:lstStyle/>
                    <a:p>
                      <a:pPr indent="-361950" lvl="0" marL="457200" rtl="0" algn="l">
                        <a:spcBef>
                          <a:spcPts val="0"/>
                        </a:spcBef>
                        <a:spcAft>
                          <a:spcPts val="0"/>
                        </a:spcAft>
                        <a:buSzPts val="2100"/>
                        <a:buFont typeface="Avenir"/>
                        <a:buChar char="●"/>
                      </a:pPr>
                      <a:r>
                        <a:rPr lang="en-US" sz="2100">
                          <a:latin typeface="Avenir"/>
                          <a:ea typeface="Avenir"/>
                          <a:cs typeface="Avenir"/>
                          <a:sym typeface="Avenir"/>
                        </a:rPr>
                        <a:t>Whole class eating time </a:t>
                      </a:r>
                      <a:r>
                        <a:rPr lang="en-US" sz="2100">
                          <a:solidFill>
                            <a:schemeClr val="dk1"/>
                          </a:solidFill>
                          <a:latin typeface="Avenir"/>
                          <a:ea typeface="Avenir"/>
                          <a:cs typeface="Avenir"/>
                          <a:sym typeface="Avenir"/>
                        </a:rPr>
                        <a:t> (Supervised outside)</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CCCCC"/>
                    </a:solidFill>
                  </a:tcPr>
                </a:tc>
                <a:tc>
                  <a:txBody>
                    <a:bodyPr/>
                    <a:lstStyle/>
                    <a:p>
                      <a:pPr indent="-361950" lvl="0" marL="457200" rtl="0" algn="l">
                        <a:spcBef>
                          <a:spcPts val="0"/>
                        </a:spcBef>
                        <a:spcAft>
                          <a:spcPts val="0"/>
                        </a:spcAft>
                        <a:buSzPts val="2100"/>
                        <a:buFont typeface="Avenir"/>
                        <a:buChar char="●"/>
                      </a:pPr>
                      <a:r>
                        <a:rPr lang="en-US" sz="2100">
                          <a:solidFill>
                            <a:schemeClr val="dk1"/>
                          </a:solidFill>
                          <a:latin typeface="Avenir"/>
                          <a:ea typeface="Avenir"/>
                          <a:cs typeface="Avenir"/>
                          <a:sym typeface="Avenir"/>
                        </a:rPr>
                        <a:t>No significant change to current model. </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CCCCC"/>
                    </a:solidFill>
                  </a:tcPr>
                </a:tc>
              </a:tr>
              <a:tr h="560250">
                <a:tc>
                  <a:txBody>
                    <a:bodyPr/>
                    <a:lstStyle/>
                    <a:p>
                      <a:pPr indent="0" lvl="0" marL="0" rtl="0" algn="l">
                        <a:spcBef>
                          <a:spcPts val="0"/>
                        </a:spcBef>
                        <a:spcAft>
                          <a:spcPts val="0"/>
                        </a:spcAft>
                        <a:buNone/>
                      </a:pPr>
                      <a:r>
                        <a:rPr lang="en-US" sz="2100">
                          <a:latin typeface="Avenir"/>
                          <a:ea typeface="Avenir"/>
                          <a:cs typeface="Avenir"/>
                          <a:sym typeface="Avenir"/>
                        </a:rPr>
                        <a:t>1:55</a:t>
                      </a:r>
                      <a:r>
                        <a:rPr lang="en-US" sz="2100">
                          <a:latin typeface="Avenir"/>
                          <a:ea typeface="Avenir"/>
                          <a:cs typeface="Avenir"/>
                          <a:sym typeface="Avenir"/>
                        </a:rPr>
                        <a:t> - 2:25</a:t>
                      </a:r>
                      <a:endParaRPr sz="2100">
                        <a:latin typeface="Avenir"/>
                        <a:ea typeface="Avenir"/>
                        <a:cs typeface="Avenir"/>
                        <a:sym typeface="Avenir"/>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7B7B7"/>
                    </a:solidFill>
                  </a:tcPr>
                </a:tc>
                <a:tc>
                  <a:txBody>
                    <a:bodyPr/>
                    <a:lstStyle/>
                    <a:p>
                      <a:pPr indent="-361950" lvl="0" marL="457200" rtl="0" algn="l">
                        <a:spcBef>
                          <a:spcPts val="0"/>
                        </a:spcBef>
                        <a:spcAft>
                          <a:spcPts val="0"/>
                        </a:spcAft>
                        <a:buSzPts val="2100"/>
                        <a:buFont typeface="Avenir"/>
                        <a:buChar char="●"/>
                      </a:pPr>
                      <a:r>
                        <a:rPr lang="en-US" sz="2100">
                          <a:latin typeface="Avenir"/>
                          <a:ea typeface="Avenir"/>
                          <a:cs typeface="Avenir"/>
                          <a:sym typeface="Avenir"/>
                        </a:rPr>
                        <a:t>Second</a:t>
                      </a:r>
                      <a:r>
                        <a:rPr lang="en-US" sz="2100">
                          <a:latin typeface="Avenir"/>
                          <a:ea typeface="Avenir"/>
                          <a:cs typeface="Avenir"/>
                          <a:sym typeface="Avenir"/>
                        </a:rPr>
                        <a:t> break</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7B7B7"/>
                    </a:solidFill>
                  </a:tcPr>
                </a:tc>
                <a:tc>
                  <a:txBody>
                    <a:bodyPr/>
                    <a:lstStyle/>
                    <a:p>
                      <a:pPr indent="-361950" lvl="0" marL="457200" rtl="0" algn="l">
                        <a:spcBef>
                          <a:spcPts val="0"/>
                        </a:spcBef>
                        <a:spcAft>
                          <a:spcPts val="0"/>
                        </a:spcAft>
                        <a:buSzPts val="2100"/>
                        <a:buFont typeface="Avenir"/>
                        <a:buChar char="●"/>
                      </a:pPr>
                      <a:r>
                        <a:rPr lang="en-US" sz="2100">
                          <a:solidFill>
                            <a:schemeClr val="dk1"/>
                          </a:solidFill>
                          <a:latin typeface="Avenir"/>
                          <a:ea typeface="Avenir"/>
                          <a:cs typeface="Avenir"/>
                          <a:sym typeface="Avenir"/>
                        </a:rPr>
                        <a:t>Reduced play by 10 minutes</a:t>
                      </a:r>
                      <a:endParaRPr sz="2100">
                        <a:solidFill>
                          <a:schemeClr val="dk1"/>
                        </a:solidFill>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7B7B7"/>
                    </a:solidFill>
                  </a:tcPr>
                </a:tc>
              </a:tr>
              <a:tr h="560250">
                <a:tc>
                  <a:txBody>
                    <a:bodyPr/>
                    <a:lstStyle/>
                    <a:p>
                      <a:pPr indent="0" lvl="0" marL="0" rtl="0" algn="l">
                        <a:spcBef>
                          <a:spcPts val="0"/>
                        </a:spcBef>
                        <a:spcAft>
                          <a:spcPts val="0"/>
                        </a:spcAft>
                        <a:buNone/>
                      </a:pPr>
                      <a:r>
                        <a:rPr lang="en-US" sz="2100">
                          <a:latin typeface="Avenir"/>
                          <a:ea typeface="Avenir"/>
                          <a:cs typeface="Avenir"/>
                          <a:sym typeface="Avenir"/>
                        </a:rPr>
                        <a:t>2:25 - 3:15</a:t>
                      </a:r>
                      <a:endParaRPr sz="2100">
                        <a:latin typeface="Avenir"/>
                        <a:ea typeface="Avenir"/>
                        <a:cs typeface="Avenir"/>
                        <a:sym typeface="Avenir"/>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Clr>
                          <a:schemeClr val="dk1"/>
                        </a:buClr>
                        <a:buSzPts val="2100"/>
                        <a:buFont typeface="Avenir"/>
                        <a:buChar char="●"/>
                      </a:pPr>
                      <a:r>
                        <a:rPr lang="en-US" sz="2100">
                          <a:solidFill>
                            <a:schemeClr val="dk1"/>
                          </a:solidFill>
                          <a:latin typeface="Avenir"/>
                          <a:ea typeface="Avenir"/>
                          <a:cs typeface="Avenir"/>
                          <a:sym typeface="Avenir"/>
                        </a:rPr>
                        <a:t>Scheduled class focus time </a:t>
                      </a:r>
                      <a:endParaRPr sz="2100">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Clr>
                          <a:schemeClr val="dk1"/>
                        </a:buClr>
                        <a:buSzPts val="2100"/>
                        <a:buFont typeface="Avenir"/>
                        <a:buChar char="●"/>
                      </a:pPr>
                      <a:r>
                        <a:rPr lang="en-US" sz="2100">
                          <a:solidFill>
                            <a:schemeClr val="dk1"/>
                          </a:solidFill>
                          <a:latin typeface="Avenir"/>
                          <a:ea typeface="Avenir"/>
                          <a:cs typeface="Avenir"/>
                          <a:sym typeface="Avenir"/>
                        </a:rPr>
                        <a:t>Reduced afternoon block by 15 minutes</a:t>
                      </a:r>
                      <a:endParaRPr sz="2100">
                        <a:solidFill>
                          <a:schemeClr val="dk1"/>
                        </a:solidFill>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823975">
                <a:tc>
                  <a:txBody>
                    <a:bodyPr/>
                    <a:lstStyle/>
                    <a:p>
                      <a:pPr indent="0" lvl="0" marL="0" rtl="0" algn="l">
                        <a:spcBef>
                          <a:spcPts val="0"/>
                        </a:spcBef>
                        <a:spcAft>
                          <a:spcPts val="0"/>
                        </a:spcAft>
                        <a:buNone/>
                      </a:pPr>
                      <a:r>
                        <a:rPr lang="en-US" sz="2100">
                          <a:latin typeface="Avenir"/>
                          <a:ea typeface="Avenir"/>
                          <a:cs typeface="Avenir"/>
                          <a:sym typeface="Avenir"/>
                        </a:rPr>
                        <a:t>3:15</a:t>
                      </a:r>
                      <a:endParaRPr sz="2100">
                        <a:latin typeface="Avenir"/>
                        <a:ea typeface="Avenir"/>
                        <a:cs typeface="Avenir"/>
                        <a:sym typeface="Avenir"/>
                      </a:endParaRPr>
                    </a:p>
                  </a:txBody>
                  <a:tcPr marT="91425" marB="91425" marR="91425" marL="914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Clr>
                          <a:schemeClr val="dk1"/>
                        </a:buClr>
                        <a:buSzPts val="2100"/>
                        <a:buFont typeface="Avenir"/>
                        <a:buChar char="●"/>
                      </a:pPr>
                      <a:r>
                        <a:rPr lang="en-US" sz="2100">
                          <a:solidFill>
                            <a:schemeClr val="dk1"/>
                          </a:solidFill>
                          <a:latin typeface="Avenir"/>
                          <a:ea typeface="Avenir"/>
                          <a:cs typeface="Avenir"/>
                          <a:sym typeface="Avenir"/>
                        </a:rPr>
                        <a:t>School concludes</a:t>
                      </a:r>
                      <a:endParaRPr sz="2100">
                        <a:solidFill>
                          <a:schemeClr val="dk1"/>
                        </a:solidFill>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361950" lvl="0" marL="457200" rtl="0" algn="l">
                        <a:spcBef>
                          <a:spcPts val="0"/>
                        </a:spcBef>
                        <a:spcAft>
                          <a:spcPts val="0"/>
                        </a:spcAft>
                        <a:buClr>
                          <a:schemeClr val="dk1"/>
                        </a:buClr>
                        <a:buSzPts val="2100"/>
                        <a:buFont typeface="Avenir"/>
                        <a:buChar char="●"/>
                      </a:pPr>
                      <a:r>
                        <a:rPr lang="en-US" sz="2100">
                          <a:solidFill>
                            <a:schemeClr val="dk1"/>
                          </a:solidFill>
                          <a:latin typeface="Avenir"/>
                          <a:ea typeface="Avenir"/>
                          <a:cs typeface="Avenir"/>
                          <a:sym typeface="Avenir"/>
                        </a:rPr>
                        <a:t>Earlier departure time by 15 minutes</a:t>
                      </a:r>
                      <a:endParaRPr sz="2100">
                        <a:solidFill>
                          <a:schemeClr val="dk1"/>
                        </a:solidFill>
                        <a:latin typeface="Avenir"/>
                        <a:ea typeface="Avenir"/>
                        <a:cs typeface="Avenir"/>
                        <a:sym typeface="Aveni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193" name="Shape 193"/>
        <p:cNvGrpSpPr/>
        <p:nvPr/>
      </p:nvGrpSpPr>
      <p:grpSpPr>
        <a:xfrm>
          <a:off x="0" y="0"/>
          <a:ext cx="0" cy="0"/>
          <a:chOff x="0" y="0"/>
          <a:chExt cx="0" cy="0"/>
        </a:xfrm>
      </p:grpSpPr>
      <p:sp>
        <p:nvSpPr>
          <p:cNvPr id="194" name="Google Shape;194;g36fba1cd5d1_0_32"/>
          <p:cNvSpPr txBox="1"/>
          <p:nvPr/>
        </p:nvSpPr>
        <p:spPr>
          <a:xfrm>
            <a:off x="525652" y="571850"/>
            <a:ext cx="9807600" cy="76890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Clr>
                <a:srgbClr val="000000"/>
              </a:buClr>
              <a:buSzPts val="4996"/>
              <a:buFont typeface="Arial"/>
              <a:buNone/>
            </a:pPr>
            <a:r>
              <a:rPr b="1" lang="en-US" sz="4996">
                <a:solidFill>
                  <a:srgbClr val="1A1A59"/>
                </a:solidFill>
                <a:latin typeface="Lora"/>
                <a:ea typeface="Lora"/>
                <a:cs typeface="Lora"/>
                <a:sym typeface="Lora"/>
              </a:rPr>
              <a:t>Work Program Example</a:t>
            </a:r>
            <a:endParaRPr b="0" i="0" sz="1400" u="none" cap="none" strike="noStrike">
              <a:solidFill>
                <a:srgbClr val="000000"/>
              </a:solidFill>
              <a:latin typeface="Arial"/>
              <a:ea typeface="Arial"/>
              <a:cs typeface="Arial"/>
              <a:sym typeface="Arial"/>
            </a:endParaRPr>
          </a:p>
        </p:txBody>
      </p:sp>
      <p:sp>
        <p:nvSpPr>
          <p:cNvPr id="195" name="Google Shape;195;g36fba1cd5d1_0_32"/>
          <p:cNvSpPr txBox="1"/>
          <p:nvPr/>
        </p:nvSpPr>
        <p:spPr>
          <a:xfrm>
            <a:off x="1572000" y="9516525"/>
            <a:ext cx="3000000" cy="568800"/>
          </a:xfrm>
          <a:prstGeom prst="rect">
            <a:avLst/>
          </a:prstGeom>
          <a:noFill/>
          <a:ln>
            <a:noFill/>
          </a:ln>
        </p:spPr>
        <p:txBody>
          <a:bodyPr anchorCtr="0" anchor="t" bIns="91425" lIns="91425" spcFirstLastPara="1" rIns="91425" wrap="square" tIns="91425">
            <a:spAutoFit/>
          </a:bodyPr>
          <a:lstStyle/>
          <a:p>
            <a:pPr indent="0" lvl="0" marL="0" rtl="0" algn="l">
              <a:lnSpc>
                <a:spcPct val="140012"/>
              </a:lnSpc>
              <a:spcBef>
                <a:spcPts val="0"/>
              </a:spcBef>
              <a:spcAft>
                <a:spcPts val="0"/>
              </a:spcAft>
              <a:buNone/>
            </a:pPr>
            <a:r>
              <a:rPr lang="en-US" sz="2496">
                <a:solidFill>
                  <a:srgbClr val="1A1A59"/>
                </a:solidFill>
                <a:latin typeface="Avenir"/>
                <a:ea typeface="Avenir"/>
                <a:cs typeface="Avenir"/>
                <a:sym typeface="Avenir"/>
              </a:rPr>
              <a:t>5 hrs maths a week</a:t>
            </a:r>
            <a:endParaRPr sz="100"/>
          </a:p>
        </p:txBody>
      </p:sp>
      <p:sp>
        <p:nvSpPr>
          <p:cNvPr id="196" name="Google Shape;196;g36fba1cd5d1_0_32"/>
          <p:cNvSpPr txBox="1"/>
          <p:nvPr/>
        </p:nvSpPr>
        <p:spPr>
          <a:xfrm>
            <a:off x="5319600" y="9516525"/>
            <a:ext cx="7648800" cy="568800"/>
          </a:xfrm>
          <a:prstGeom prst="rect">
            <a:avLst/>
          </a:prstGeom>
          <a:noFill/>
          <a:ln>
            <a:noFill/>
          </a:ln>
        </p:spPr>
        <p:txBody>
          <a:bodyPr anchorCtr="0" anchor="t" bIns="91425" lIns="91425" spcFirstLastPara="1" rIns="91425" wrap="square" tIns="91425">
            <a:spAutoFit/>
          </a:bodyPr>
          <a:lstStyle/>
          <a:p>
            <a:pPr indent="0" lvl="0" marL="0" rtl="0" algn="l">
              <a:lnSpc>
                <a:spcPct val="140012"/>
              </a:lnSpc>
              <a:spcBef>
                <a:spcPts val="0"/>
              </a:spcBef>
              <a:spcAft>
                <a:spcPts val="0"/>
              </a:spcAft>
              <a:buNone/>
            </a:pPr>
            <a:r>
              <a:rPr lang="en-US" sz="2496">
                <a:solidFill>
                  <a:srgbClr val="1A1A59"/>
                </a:solidFill>
                <a:latin typeface="Avenir"/>
                <a:ea typeface="Avenir"/>
                <a:cs typeface="Avenir"/>
                <a:sym typeface="Avenir"/>
              </a:rPr>
              <a:t>1</a:t>
            </a:r>
            <a:r>
              <a:rPr lang="en-US" sz="2496">
                <a:solidFill>
                  <a:srgbClr val="1A1A59"/>
                </a:solidFill>
                <a:latin typeface="Avenir"/>
                <a:ea typeface="Avenir"/>
                <a:cs typeface="Avenir"/>
                <a:sym typeface="Avenir"/>
              </a:rPr>
              <a:t>0 hrs English a week</a:t>
            </a:r>
            <a:endParaRPr sz="100"/>
          </a:p>
        </p:txBody>
      </p:sp>
      <p:pic>
        <p:nvPicPr>
          <p:cNvPr id="197" name="Google Shape;197;g36fba1cd5d1_0_32" title="Screen Shot 2025-11-05 at 4.16.59 pm.png"/>
          <p:cNvPicPr preferRelativeResize="0"/>
          <p:nvPr/>
        </p:nvPicPr>
        <p:blipFill rotWithShape="1">
          <a:blip r:embed="rId3">
            <a:alphaModFix/>
          </a:blip>
          <a:srcRect b="0" l="0" r="0" t="5908"/>
          <a:stretch/>
        </p:blipFill>
        <p:spPr>
          <a:xfrm>
            <a:off x="525650" y="1725550"/>
            <a:ext cx="14370399" cy="76321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201" name="Shape 201"/>
        <p:cNvGrpSpPr/>
        <p:nvPr/>
      </p:nvGrpSpPr>
      <p:grpSpPr>
        <a:xfrm>
          <a:off x="0" y="0"/>
          <a:ext cx="0" cy="0"/>
          <a:chOff x="0" y="0"/>
          <a:chExt cx="0" cy="0"/>
        </a:xfrm>
      </p:grpSpPr>
      <p:sp>
        <p:nvSpPr>
          <p:cNvPr id="202" name="Google Shape;202;g39b2adbab67_0_20"/>
          <p:cNvSpPr txBox="1"/>
          <p:nvPr/>
        </p:nvSpPr>
        <p:spPr>
          <a:xfrm>
            <a:off x="1126298" y="639000"/>
            <a:ext cx="7614000" cy="738900"/>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Clr>
                <a:srgbClr val="000000"/>
              </a:buClr>
              <a:buSzPts val="4800"/>
              <a:buFont typeface="Arial"/>
              <a:buNone/>
            </a:pPr>
            <a:r>
              <a:rPr b="1" lang="en-US" sz="4800">
                <a:solidFill>
                  <a:srgbClr val="1A1A59"/>
                </a:solidFill>
                <a:latin typeface="Lora"/>
                <a:ea typeface="Lora"/>
                <a:cs typeface="Lora"/>
                <a:sym typeface="Lora"/>
              </a:rPr>
              <a:t>Main Challenge</a:t>
            </a:r>
            <a:r>
              <a:rPr b="1" i="0" lang="en-US" sz="4800" u="none" cap="none" strike="noStrike">
                <a:solidFill>
                  <a:srgbClr val="1A1A59"/>
                </a:solidFill>
                <a:latin typeface="Lora"/>
                <a:ea typeface="Lora"/>
                <a:cs typeface="Lora"/>
                <a:sym typeface="Lora"/>
              </a:rPr>
              <a:t>:</a:t>
            </a:r>
            <a:endParaRPr b="0" i="0" sz="1400" u="none" cap="none" strike="noStrike">
              <a:solidFill>
                <a:srgbClr val="000000"/>
              </a:solidFill>
              <a:latin typeface="Arial"/>
              <a:ea typeface="Arial"/>
              <a:cs typeface="Arial"/>
              <a:sym typeface="Arial"/>
            </a:endParaRPr>
          </a:p>
        </p:txBody>
      </p:sp>
      <p:sp>
        <p:nvSpPr>
          <p:cNvPr id="203" name="Google Shape;203;g39b2adbab67_0_20"/>
          <p:cNvSpPr txBox="1"/>
          <p:nvPr/>
        </p:nvSpPr>
        <p:spPr>
          <a:xfrm>
            <a:off x="1157300" y="1732500"/>
            <a:ext cx="9612000" cy="1814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572"/>
              <a:buFont typeface="Arial"/>
              <a:buNone/>
            </a:pPr>
            <a:r>
              <a:rPr b="1" lang="en-US" sz="3572">
                <a:solidFill>
                  <a:srgbClr val="1A1A59"/>
                </a:solidFill>
                <a:latin typeface="Avenir"/>
                <a:ea typeface="Avenir"/>
                <a:cs typeface="Avenir"/>
                <a:sym typeface="Avenir"/>
              </a:rPr>
              <a:t>Parking is already a challenge and we will be competing against De La Salle with the earlier finish. </a:t>
            </a:r>
            <a:endParaRPr b="1" sz="3572" u="none" cap="none" strike="noStrike">
              <a:solidFill>
                <a:srgbClr val="1A1A59"/>
              </a:solidFill>
              <a:latin typeface="Avenir"/>
              <a:ea typeface="Avenir"/>
              <a:cs typeface="Avenir"/>
              <a:sym typeface="Avenir"/>
            </a:endParaRPr>
          </a:p>
        </p:txBody>
      </p:sp>
      <p:sp>
        <p:nvSpPr>
          <p:cNvPr id="204" name="Google Shape;204;g39b2adbab67_0_20"/>
          <p:cNvSpPr txBox="1"/>
          <p:nvPr/>
        </p:nvSpPr>
        <p:spPr>
          <a:xfrm>
            <a:off x="1157300" y="3955688"/>
            <a:ext cx="9612000" cy="4418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572"/>
              <a:buFont typeface="Arial"/>
              <a:buNone/>
            </a:pPr>
            <a:r>
              <a:rPr lang="en-US" sz="3172">
                <a:solidFill>
                  <a:srgbClr val="1A1A59"/>
                </a:solidFill>
                <a:latin typeface="Avenir"/>
                <a:ea typeface="Avenir"/>
                <a:cs typeface="Avenir"/>
                <a:sym typeface="Avenir"/>
              </a:rPr>
              <a:t>Unfortunately, this is something that we can’t control. We have tried for a ‘Kiss and Go’ zone, </a:t>
            </a:r>
            <a:r>
              <a:rPr lang="en-US" sz="3172">
                <a:solidFill>
                  <a:srgbClr val="1A1A59"/>
                </a:solidFill>
                <a:latin typeface="Avenir"/>
                <a:ea typeface="Avenir"/>
                <a:cs typeface="Avenir"/>
                <a:sym typeface="Avenir"/>
              </a:rPr>
              <a:t>however, we are not eligible for this due to safety reason. The Parish car parks remains for staff and parish members only.</a:t>
            </a:r>
            <a:endParaRPr sz="3172">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3572"/>
              <a:buFont typeface="Arial"/>
              <a:buNone/>
            </a:pPr>
            <a:r>
              <a:t/>
            </a:r>
            <a:endParaRPr sz="3172">
              <a:solidFill>
                <a:srgbClr val="1A1A59"/>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3572"/>
              <a:buFont typeface="Arial"/>
              <a:buNone/>
            </a:pPr>
            <a:r>
              <a:rPr lang="en-US" sz="3172">
                <a:solidFill>
                  <a:srgbClr val="1A1A59"/>
                </a:solidFill>
                <a:latin typeface="Avenir"/>
                <a:ea typeface="Avenir"/>
                <a:cs typeface="Avenir"/>
                <a:sym typeface="Avenir"/>
              </a:rPr>
              <a:t>Students will be supervised at the end of the day until 3:30 and then will sit in the office until collected. </a:t>
            </a:r>
            <a:endParaRPr sz="3172">
              <a:solidFill>
                <a:srgbClr val="1A1A59"/>
              </a:solidFill>
              <a:latin typeface="Avenir"/>
              <a:ea typeface="Avenir"/>
              <a:cs typeface="Avenir"/>
              <a:sym typeface="Avenir"/>
            </a:endParaRPr>
          </a:p>
        </p:txBody>
      </p:sp>
      <p:pic>
        <p:nvPicPr>
          <p:cNvPr id="205" name="Google Shape;205;g39b2adbab67_0_20" title="StJoseph'sMalvern-0155.jpg"/>
          <p:cNvPicPr preferRelativeResize="0"/>
          <p:nvPr/>
        </p:nvPicPr>
        <p:blipFill rotWithShape="1">
          <a:blip r:embed="rId3">
            <a:alphaModFix/>
          </a:blip>
          <a:srcRect b="0" l="0" r="0" t="0"/>
          <a:stretch/>
        </p:blipFill>
        <p:spPr>
          <a:xfrm>
            <a:off x="11431675" y="0"/>
            <a:ext cx="6856327" cy="10287002"/>
          </a:xfrm>
          <a:prstGeom prst="rect">
            <a:avLst/>
          </a:prstGeom>
          <a:noFill/>
          <a:ln>
            <a:noFill/>
          </a:ln>
        </p:spPr>
      </p:pic>
      <p:pic>
        <p:nvPicPr>
          <p:cNvPr id="206" name="Google Shape;206;g39b2adbab67_0_20" title="st_josephs_malvern_vertical_lockup_colour 10.29.00 am (3).png"/>
          <p:cNvPicPr preferRelativeResize="0"/>
          <p:nvPr/>
        </p:nvPicPr>
        <p:blipFill rotWithShape="1">
          <a:blip r:embed="rId4">
            <a:alphaModFix/>
          </a:blip>
          <a:srcRect b="0" l="0" r="0" t="0"/>
          <a:stretch/>
        </p:blipFill>
        <p:spPr>
          <a:xfrm>
            <a:off x="1126300" y="8783172"/>
            <a:ext cx="2871173" cy="10430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210" name="Shape 210"/>
        <p:cNvGrpSpPr/>
        <p:nvPr/>
      </p:nvGrpSpPr>
      <p:grpSpPr>
        <a:xfrm>
          <a:off x="0" y="0"/>
          <a:ext cx="0" cy="0"/>
          <a:chOff x="0" y="0"/>
          <a:chExt cx="0" cy="0"/>
        </a:xfrm>
      </p:grpSpPr>
      <p:sp>
        <p:nvSpPr>
          <p:cNvPr id="211" name="Google Shape;211;p11"/>
          <p:cNvSpPr txBox="1"/>
          <p:nvPr/>
        </p:nvSpPr>
        <p:spPr>
          <a:xfrm>
            <a:off x="389344" y="4122292"/>
            <a:ext cx="7538700" cy="1448100"/>
          </a:xfrm>
          <a:prstGeom prst="rect">
            <a:avLst/>
          </a:prstGeom>
          <a:noFill/>
          <a:ln>
            <a:noFill/>
          </a:ln>
        </p:spPr>
        <p:txBody>
          <a:bodyPr anchorCtr="0" anchor="t" bIns="0" lIns="0" spcFirstLastPara="1" rIns="0" wrap="square" tIns="0">
            <a:spAutoFit/>
          </a:bodyPr>
          <a:lstStyle/>
          <a:p>
            <a:pPr indent="0" lvl="0" marL="0" marR="0" rtl="0" algn="ctr">
              <a:lnSpc>
                <a:spcPct val="140045"/>
              </a:lnSpc>
              <a:spcBef>
                <a:spcPts val="0"/>
              </a:spcBef>
              <a:spcAft>
                <a:spcPts val="0"/>
              </a:spcAft>
              <a:buClr>
                <a:srgbClr val="000000"/>
              </a:buClr>
              <a:buSzPts val="3918"/>
              <a:buFont typeface="Arial"/>
              <a:buNone/>
            </a:pPr>
            <a:r>
              <a:rPr b="0" i="1" lang="en-US" sz="3918" u="none" cap="none" strike="noStrike">
                <a:solidFill>
                  <a:srgbClr val="1A1A59"/>
                </a:solidFill>
                <a:latin typeface="Lora"/>
                <a:ea typeface="Lora"/>
                <a:cs typeface="Lora"/>
                <a:sym typeface="Lora"/>
              </a:rPr>
              <a:t>Small enough to care. </a:t>
            </a:r>
            <a:endParaRPr b="0" i="1" sz="3918" u="none" cap="none" strike="noStrike">
              <a:solidFill>
                <a:srgbClr val="1A1A59"/>
              </a:solidFill>
              <a:latin typeface="Lora"/>
              <a:ea typeface="Lora"/>
              <a:cs typeface="Lora"/>
              <a:sym typeface="Lora"/>
            </a:endParaRPr>
          </a:p>
          <a:p>
            <a:pPr indent="0" lvl="0" marL="0" marR="0" rtl="0" algn="ctr">
              <a:lnSpc>
                <a:spcPct val="140045"/>
              </a:lnSpc>
              <a:spcBef>
                <a:spcPts val="0"/>
              </a:spcBef>
              <a:spcAft>
                <a:spcPts val="0"/>
              </a:spcAft>
              <a:buClr>
                <a:srgbClr val="000000"/>
              </a:buClr>
              <a:buSzPts val="3918"/>
              <a:buFont typeface="Arial"/>
              <a:buNone/>
            </a:pPr>
            <a:r>
              <a:rPr b="0" i="1" lang="en-US" sz="3918" u="none" cap="none" strike="noStrike">
                <a:solidFill>
                  <a:srgbClr val="1A1A59"/>
                </a:solidFill>
                <a:latin typeface="Lora"/>
                <a:ea typeface="Lora"/>
                <a:cs typeface="Lora"/>
                <a:sym typeface="Lora"/>
              </a:rPr>
              <a:t>Big enough to excel.</a:t>
            </a:r>
            <a:endParaRPr b="0" i="1" sz="3918" u="none" cap="none" strike="noStrike">
              <a:solidFill>
                <a:srgbClr val="1A1A59"/>
              </a:solidFill>
              <a:latin typeface="Lora"/>
              <a:ea typeface="Lora"/>
              <a:cs typeface="Lora"/>
              <a:sym typeface="Lora"/>
            </a:endParaRPr>
          </a:p>
        </p:txBody>
      </p:sp>
      <p:sp>
        <p:nvSpPr>
          <p:cNvPr id="212" name="Google Shape;212;p11"/>
          <p:cNvSpPr txBox="1"/>
          <p:nvPr/>
        </p:nvSpPr>
        <p:spPr>
          <a:xfrm>
            <a:off x="389344" y="885825"/>
            <a:ext cx="7392300" cy="215400"/>
          </a:xfrm>
          <a:prstGeom prst="rect">
            <a:avLst/>
          </a:prstGeom>
          <a:noFill/>
          <a:ln>
            <a:noFill/>
          </a:ln>
        </p:spPr>
        <p:txBody>
          <a:bodyPr anchorCtr="0" anchor="t" bIns="0" lIns="0" spcFirstLastPara="1" rIns="0" wrap="square" tIns="0">
            <a:spAutoFit/>
          </a:bodyPr>
          <a:lstStyle/>
          <a:p>
            <a:pPr indent="0" lvl="0" marL="0" marR="0" rtl="0" algn="ctr">
              <a:lnSpc>
                <a:spcPct val="140002"/>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1"/>
          <p:cNvSpPr/>
          <p:nvPr/>
        </p:nvSpPr>
        <p:spPr>
          <a:xfrm>
            <a:off x="434537" y="8960240"/>
            <a:ext cx="720724" cy="720724"/>
          </a:xfrm>
          <a:custGeom>
            <a:rect b="b" l="l" r="r" t="t"/>
            <a:pathLst>
              <a:path extrusionOk="0" h="720724" w="720724">
                <a:moveTo>
                  <a:pt x="0" y="0"/>
                </a:moveTo>
                <a:lnTo>
                  <a:pt x="720724" y="0"/>
                </a:lnTo>
                <a:lnTo>
                  <a:pt x="720724" y="720724"/>
                </a:lnTo>
                <a:lnTo>
                  <a:pt x="0" y="720724"/>
                </a:lnTo>
                <a:lnTo>
                  <a:pt x="0" y="0"/>
                </a:lnTo>
                <a:close/>
              </a:path>
            </a:pathLst>
          </a:custGeom>
          <a:blipFill rotWithShape="1">
            <a:blip r:embed="rId3">
              <a:alphaModFix/>
            </a:blip>
            <a:stretch>
              <a:fillRect b="0" l="0" r="0" t="0"/>
            </a:stretch>
          </a:blipFill>
          <a:ln>
            <a:noFill/>
          </a:ln>
        </p:spPr>
      </p:sp>
      <p:sp>
        <p:nvSpPr>
          <p:cNvPr id="214" name="Google Shape;214;p11"/>
          <p:cNvSpPr/>
          <p:nvPr/>
        </p:nvSpPr>
        <p:spPr>
          <a:xfrm>
            <a:off x="434537" y="6261501"/>
            <a:ext cx="720724" cy="720724"/>
          </a:xfrm>
          <a:custGeom>
            <a:rect b="b" l="l" r="r" t="t"/>
            <a:pathLst>
              <a:path extrusionOk="0" h="720724" w="720724">
                <a:moveTo>
                  <a:pt x="0" y="0"/>
                </a:moveTo>
                <a:lnTo>
                  <a:pt x="720724" y="0"/>
                </a:lnTo>
                <a:lnTo>
                  <a:pt x="720724" y="720724"/>
                </a:lnTo>
                <a:lnTo>
                  <a:pt x="0" y="720724"/>
                </a:lnTo>
                <a:lnTo>
                  <a:pt x="0" y="0"/>
                </a:lnTo>
                <a:close/>
              </a:path>
            </a:pathLst>
          </a:custGeom>
          <a:blipFill rotWithShape="1">
            <a:blip r:embed="rId4">
              <a:alphaModFix/>
            </a:blip>
            <a:stretch>
              <a:fillRect b="0" l="0" r="0" t="0"/>
            </a:stretch>
          </a:blipFill>
          <a:ln>
            <a:noFill/>
          </a:ln>
        </p:spPr>
      </p:sp>
      <p:sp>
        <p:nvSpPr>
          <p:cNvPr id="215" name="Google Shape;215;p11"/>
          <p:cNvSpPr/>
          <p:nvPr/>
        </p:nvSpPr>
        <p:spPr>
          <a:xfrm>
            <a:off x="434537" y="7172544"/>
            <a:ext cx="722259" cy="722259"/>
          </a:xfrm>
          <a:custGeom>
            <a:rect b="b" l="l" r="r" t="t"/>
            <a:pathLst>
              <a:path extrusionOk="0" h="722259" w="722259">
                <a:moveTo>
                  <a:pt x="0" y="0"/>
                </a:moveTo>
                <a:lnTo>
                  <a:pt x="722258" y="0"/>
                </a:lnTo>
                <a:lnTo>
                  <a:pt x="722258" y="722258"/>
                </a:lnTo>
                <a:lnTo>
                  <a:pt x="0" y="722258"/>
                </a:lnTo>
                <a:lnTo>
                  <a:pt x="0" y="0"/>
                </a:lnTo>
                <a:close/>
              </a:path>
            </a:pathLst>
          </a:custGeom>
          <a:blipFill rotWithShape="1">
            <a:blip r:embed="rId5">
              <a:alphaModFix/>
            </a:blip>
            <a:stretch>
              <a:fillRect b="0" l="0" r="0" t="0"/>
            </a:stretch>
          </a:blipFill>
          <a:ln>
            <a:noFill/>
          </a:ln>
        </p:spPr>
      </p:sp>
      <p:sp>
        <p:nvSpPr>
          <p:cNvPr id="216" name="Google Shape;216;p11"/>
          <p:cNvSpPr/>
          <p:nvPr/>
        </p:nvSpPr>
        <p:spPr>
          <a:xfrm>
            <a:off x="434537" y="8085121"/>
            <a:ext cx="722259" cy="722259"/>
          </a:xfrm>
          <a:custGeom>
            <a:rect b="b" l="l" r="r" t="t"/>
            <a:pathLst>
              <a:path extrusionOk="0" h="722259" w="722259">
                <a:moveTo>
                  <a:pt x="0" y="0"/>
                </a:moveTo>
                <a:lnTo>
                  <a:pt x="722258" y="0"/>
                </a:lnTo>
                <a:lnTo>
                  <a:pt x="722258" y="722259"/>
                </a:lnTo>
                <a:lnTo>
                  <a:pt x="0" y="722259"/>
                </a:lnTo>
                <a:lnTo>
                  <a:pt x="0" y="0"/>
                </a:lnTo>
                <a:close/>
              </a:path>
            </a:pathLst>
          </a:custGeom>
          <a:blipFill rotWithShape="1">
            <a:blip r:embed="rId6">
              <a:alphaModFix/>
            </a:blip>
            <a:stretch>
              <a:fillRect b="0" l="0" r="0" t="0"/>
            </a:stretch>
          </a:blipFill>
          <a:ln>
            <a:noFill/>
          </a:ln>
        </p:spPr>
      </p:sp>
      <p:sp>
        <p:nvSpPr>
          <p:cNvPr id="217" name="Google Shape;217;p11"/>
          <p:cNvSpPr txBox="1"/>
          <p:nvPr/>
        </p:nvSpPr>
        <p:spPr>
          <a:xfrm>
            <a:off x="1390835" y="8986597"/>
            <a:ext cx="5893851" cy="616554"/>
          </a:xfrm>
          <a:prstGeom prst="rect">
            <a:avLst/>
          </a:prstGeom>
          <a:noFill/>
          <a:ln>
            <a:noFill/>
          </a:ln>
        </p:spPr>
        <p:txBody>
          <a:bodyPr anchorCtr="0" anchor="t" bIns="0" lIns="0" spcFirstLastPara="1" rIns="0" wrap="square" tIns="0">
            <a:spAutoFit/>
          </a:bodyPr>
          <a:lstStyle/>
          <a:p>
            <a:pPr indent="0" lvl="0" marL="0" marR="0" rtl="0" algn="l">
              <a:lnSpc>
                <a:spcPct val="150016"/>
              </a:lnSpc>
              <a:spcBef>
                <a:spcPts val="0"/>
              </a:spcBef>
              <a:spcAft>
                <a:spcPts val="0"/>
              </a:spcAft>
              <a:buClr>
                <a:srgbClr val="000000"/>
              </a:buClr>
              <a:buSzPts val="3099"/>
              <a:buFont typeface="Arial"/>
              <a:buNone/>
            </a:pPr>
            <a:r>
              <a:rPr b="0" i="0" lang="en-US" sz="3099" u="none" cap="none" strike="noStrike">
                <a:solidFill>
                  <a:srgbClr val="1A1A59"/>
                </a:solidFill>
                <a:latin typeface="Avenir"/>
                <a:ea typeface="Avenir"/>
                <a:cs typeface="Avenir"/>
                <a:sym typeface="Avenir"/>
              </a:rPr>
              <a:t>(03) 9597 6300</a:t>
            </a:r>
            <a:endParaRPr b="0" i="0" sz="1400" u="none" cap="none" strike="noStrike">
              <a:solidFill>
                <a:srgbClr val="000000"/>
              </a:solidFill>
              <a:latin typeface="Arial"/>
              <a:ea typeface="Arial"/>
              <a:cs typeface="Arial"/>
              <a:sym typeface="Arial"/>
            </a:endParaRPr>
          </a:p>
        </p:txBody>
      </p:sp>
      <p:sp>
        <p:nvSpPr>
          <p:cNvPr id="218" name="Google Shape;218;p11"/>
          <p:cNvSpPr txBox="1"/>
          <p:nvPr/>
        </p:nvSpPr>
        <p:spPr>
          <a:xfrm>
            <a:off x="1390835" y="6261221"/>
            <a:ext cx="6180762" cy="616554"/>
          </a:xfrm>
          <a:prstGeom prst="rect">
            <a:avLst/>
          </a:prstGeom>
          <a:noFill/>
          <a:ln>
            <a:noFill/>
          </a:ln>
        </p:spPr>
        <p:txBody>
          <a:bodyPr anchorCtr="0" anchor="t" bIns="0" lIns="0" spcFirstLastPara="1" rIns="0" wrap="square" tIns="0">
            <a:spAutoFit/>
          </a:bodyPr>
          <a:lstStyle/>
          <a:p>
            <a:pPr indent="0" lvl="0" marL="0" marR="0" rtl="0" algn="l">
              <a:lnSpc>
                <a:spcPct val="150016"/>
              </a:lnSpc>
              <a:spcBef>
                <a:spcPts val="0"/>
              </a:spcBef>
              <a:spcAft>
                <a:spcPts val="0"/>
              </a:spcAft>
              <a:buClr>
                <a:srgbClr val="000000"/>
              </a:buClr>
              <a:buSzPts val="3099"/>
              <a:buFont typeface="Arial"/>
              <a:buNone/>
            </a:pPr>
            <a:r>
              <a:rPr b="0" i="0" lang="en-US" sz="3099" u="none" cap="none" strike="noStrike">
                <a:solidFill>
                  <a:srgbClr val="1A1A59"/>
                </a:solidFill>
                <a:latin typeface="Avenir"/>
                <a:ea typeface="Avenir"/>
                <a:cs typeface="Avenir"/>
                <a:sym typeface="Avenir"/>
              </a:rPr>
              <a:t>www.sjmalvern.catholic.edu.au</a:t>
            </a:r>
            <a:endParaRPr b="0" i="0" sz="1400" u="none" cap="none" strike="noStrike">
              <a:solidFill>
                <a:srgbClr val="000000"/>
              </a:solidFill>
              <a:latin typeface="Arial"/>
              <a:ea typeface="Arial"/>
              <a:cs typeface="Arial"/>
              <a:sym typeface="Arial"/>
            </a:endParaRPr>
          </a:p>
        </p:txBody>
      </p:sp>
      <p:sp>
        <p:nvSpPr>
          <p:cNvPr id="219" name="Google Shape;219;p11"/>
          <p:cNvSpPr txBox="1"/>
          <p:nvPr/>
        </p:nvSpPr>
        <p:spPr>
          <a:xfrm>
            <a:off x="1380716" y="7159715"/>
            <a:ext cx="6180762" cy="616554"/>
          </a:xfrm>
          <a:prstGeom prst="rect">
            <a:avLst/>
          </a:prstGeom>
          <a:noFill/>
          <a:ln>
            <a:noFill/>
          </a:ln>
        </p:spPr>
        <p:txBody>
          <a:bodyPr anchorCtr="0" anchor="t" bIns="0" lIns="0" spcFirstLastPara="1" rIns="0" wrap="square" tIns="0">
            <a:spAutoFit/>
          </a:bodyPr>
          <a:lstStyle/>
          <a:p>
            <a:pPr indent="0" lvl="0" marL="0" marR="0" rtl="0" algn="l">
              <a:lnSpc>
                <a:spcPct val="150016"/>
              </a:lnSpc>
              <a:spcBef>
                <a:spcPts val="0"/>
              </a:spcBef>
              <a:spcAft>
                <a:spcPts val="0"/>
              </a:spcAft>
              <a:buClr>
                <a:srgbClr val="000000"/>
              </a:buClr>
              <a:buSzPts val="3099"/>
              <a:buFont typeface="Arial"/>
              <a:buNone/>
            </a:pPr>
            <a:r>
              <a:rPr b="0" i="0" lang="en-US" sz="3099" u="none" cap="none" strike="noStrike">
                <a:solidFill>
                  <a:srgbClr val="1A1A59"/>
                </a:solidFill>
                <a:latin typeface="Avenir"/>
                <a:ea typeface="Avenir"/>
                <a:cs typeface="Avenir"/>
                <a:sym typeface="Avenir"/>
              </a:rPr>
              <a:t>office@sjmalvern.catholic.edu.au</a:t>
            </a:r>
            <a:endParaRPr b="0" i="0" sz="1400" u="none" cap="none" strike="noStrike">
              <a:solidFill>
                <a:srgbClr val="000000"/>
              </a:solidFill>
              <a:latin typeface="Arial"/>
              <a:ea typeface="Arial"/>
              <a:cs typeface="Arial"/>
              <a:sym typeface="Arial"/>
            </a:endParaRPr>
          </a:p>
        </p:txBody>
      </p:sp>
      <p:sp>
        <p:nvSpPr>
          <p:cNvPr id="220" name="Google Shape;220;p11"/>
          <p:cNvSpPr txBox="1"/>
          <p:nvPr/>
        </p:nvSpPr>
        <p:spPr>
          <a:xfrm>
            <a:off x="1390835" y="8061773"/>
            <a:ext cx="6180762" cy="616554"/>
          </a:xfrm>
          <a:prstGeom prst="rect">
            <a:avLst/>
          </a:prstGeom>
          <a:noFill/>
          <a:ln>
            <a:noFill/>
          </a:ln>
        </p:spPr>
        <p:txBody>
          <a:bodyPr anchorCtr="0" anchor="t" bIns="0" lIns="0" spcFirstLastPara="1" rIns="0" wrap="square" tIns="0">
            <a:spAutoFit/>
          </a:bodyPr>
          <a:lstStyle/>
          <a:p>
            <a:pPr indent="0" lvl="0" marL="0" marR="0" rtl="0" algn="l">
              <a:lnSpc>
                <a:spcPct val="150016"/>
              </a:lnSpc>
              <a:spcBef>
                <a:spcPts val="0"/>
              </a:spcBef>
              <a:spcAft>
                <a:spcPts val="0"/>
              </a:spcAft>
              <a:buClr>
                <a:srgbClr val="000000"/>
              </a:buClr>
              <a:buSzPts val="3099"/>
              <a:buFont typeface="Arial"/>
              <a:buNone/>
            </a:pPr>
            <a:r>
              <a:rPr b="0" i="0" lang="en-US" sz="3099" u="none" cap="none" strike="noStrike">
                <a:solidFill>
                  <a:srgbClr val="1A1A59"/>
                </a:solidFill>
                <a:latin typeface="Avenir"/>
                <a:ea typeface="Avenir"/>
                <a:cs typeface="Avenir"/>
                <a:sym typeface="Avenir"/>
              </a:rPr>
              <a:t>stjosephsmalvern</a:t>
            </a:r>
            <a:endParaRPr b="0" i="0" sz="1400" u="none" cap="none" strike="noStrike">
              <a:solidFill>
                <a:srgbClr val="000000"/>
              </a:solidFill>
              <a:latin typeface="Arial"/>
              <a:ea typeface="Arial"/>
              <a:cs typeface="Arial"/>
              <a:sym typeface="Arial"/>
            </a:endParaRPr>
          </a:p>
        </p:txBody>
      </p:sp>
      <p:sp>
        <p:nvSpPr>
          <p:cNvPr id="221" name="Google Shape;221;p11"/>
          <p:cNvSpPr/>
          <p:nvPr/>
        </p:nvSpPr>
        <p:spPr>
          <a:xfrm>
            <a:off x="2516901" y="482875"/>
            <a:ext cx="3641696" cy="3409229"/>
          </a:xfrm>
          <a:custGeom>
            <a:rect b="b" l="l" r="r" t="t"/>
            <a:pathLst>
              <a:path extrusionOk="0" h="5778355" w="5921457">
                <a:moveTo>
                  <a:pt x="0" y="0"/>
                </a:moveTo>
                <a:lnTo>
                  <a:pt x="5921458" y="0"/>
                </a:lnTo>
                <a:lnTo>
                  <a:pt x="5921458" y="5778355"/>
                </a:lnTo>
                <a:lnTo>
                  <a:pt x="0" y="5778355"/>
                </a:lnTo>
                <a:lnTo>
                  <a:pt x="0" y="0"/>
                </a:lnTo>
                <a:close/>
              </a:path>
            </a:pathLst>
          </a:custGeom>
          <a:blipFill rotWithShape="1">
            <a:blip r:embed="rId7">
              <a:alphaModFix/>
            </a:blip>
            <a:stretch>
              <a:fillRect b="0" l="0" r="0" t="0"/>
            </a:stretch>
          </a:blipFill>
          <a:ln>
            <a:noFill/>
          </a:ln>
        </p:spPr>
      </p:sp>
      <p:pic>
        <p:nvPicPr>
          <p:cNvPr id="222" name="Google Shape;222;p11" title="StJoseph'sMalvern-0087.jpg"/>
          <p:cNvPicPr preferRelativeResize="0"/>
          <p:nvPr/>
        </p:nvPicPr>
        <p:blipFill rotWithShape="1">
          <a:blip r:embed="rId8">
            <a:alphaModFix/>
          </a:blip>
          <a:srcRect b="22131" l="0" r="0" t="9158"/>
          <a:stretch/>
        </p:blipFill>
        <p:spPr>
          <a:xfrm>
            <a:off x="8340125" y="0"/>
            <a:ext cx="9979399" cy="102870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