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032885-0F71-4DC3-ACCF-8EF637331C9D}" v="4" dt="2023-09-01T03:15:04.8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varScale="1">
        <p:scale>
          <a:sx n="73" d="100"/>
          <a:sy n="73" d="100"/>
        </p:scale>
        <p:origin x="39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9/1/2023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6153" y="3800449"/>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Origami Club</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94805" y="4379824"/>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Game Club</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409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61477"/>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Origami Club</a:t>
            </a:r>
          </a:p>
        </p:txBody>
      </p:sp>
      <p:sp>
        <p:nvSpPr>
          <p:cNvPr id="60" name="TextBox 59">
            <a:extLst>
              <a:ext uri="{FF2B5EF4-FFF2-40B4-BE49-F238E27FC236}">
                <a16:creationId xmlns:a16="http://schemas.microsoft.com/office/drawing/2014/main" id="{C670A1C7-09DE-DC4F-BE47-C743826A6E4D}"/>
              </a:ext>
            </a:extLst>
          </p:cNvPr>
          <p:cNvSpPr txBox="1"/>
          <p:nvPr/>
        </p:nvSpPr>
        <p:spPr>
          <a:xfrm>
            <a:off x="677249" y="8144475"/>
            <a:ext cx="3310139"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14</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September</a:t>
            </a:r>
          </a:p>
        </p:txBody>
      </p:sp>
      <p:sp>
        <p:nvSpPr>
          <p:cNvPr id="86" name="TextBox 85">
            <a:extLst>
              <a:ext uri="{FF2B5EF4-FFF2-40B4-BE49-F238E27FC236}">
                <a16:creationId xmlns:a16="http://schemas.microsoft.com/office/drawing/2014/main" id="{63E343B8-5F02-974F-8CDE-DAAB32F1165F}"/>
              </a:ext>
            </a:extLst>
          </p:cNvPr>
          <p:cNvSpPr txBox="1"/>
          <p:nvPr/>
        </p:nvSpPr>
        <p:spPr>
          <a:xfrm>
            <a:off x="-57200" y="2318433"/>
            <a:ext cx="4111700" cy="4585871"/>
          </a:xfrm>
          <a:prstGeom prst="rect">
            <a:avLst/>
          </a:prstGeom>
          <a:noFill/>
        </p:spPr>
        <p:txBody>
          <a:bodyPr wrap="square" rtlCol="0">
            <a:spAutoFit/>
          </a:bodyPr>
          <a:lstStyle/>
          <a:p>
            <a:pPr>
              <a:spcAft>
                <a:spcPts val="600"/>
              </a:spcAft>
            </a:pPr>
            <a:r>
              <a:rPr lang="en-US" sz="800" dirty="0">
                <a:solidFill>
                  <a:schemeClr val="bg2">
                    <a:lumMod val="25000"/>
                  </a:schemeClr>
                </a:solidFill>
                <a:sym typeface="Wingdings" panose="05000000000000000000" pitchFamily="2" charset="2"/>
              </a:rPr>
              <a:t>Dear parents,</a:t>
            </a:r>
          </a:p>
          <a:p>
            <a:r>
              <a:rPr lang="en-AU" sz="800" kern="100" dirty="0">
                <a:effectLst/>
                <a:ea typeface="DengXian" panose="02010600030101010101" pitchFamily="2" charset="-122"/>
                <a:cs typeface="Times New Roman" panose="02020603050405020304" pitchFamily="18" charset="0"/>
              </a:rPr>
              <a:t>Dear Parents,</a:t>
            </a:r>
          </a:p>
          <a:p>
            <a:r>
              <a:rPr lang="en-AU" sz="800" kern="100" dirty="0">
                <a:effectLst/>
                <a:ea typeface="DengXian" panose="02010600030101010101" pitchFamily="2" charset="-122"/>
                <a:cs typeface="Times New Roman" panose="02020603050405020304" pitchFamily="18" charset="0"/>
              </a:rPr>
              <a:t>We hope this newsletter finds you well as we transition into the vibrant and exciting month of September! We have a line-up of engaging events and activities planned for your children at our Before and After School Care program. Here's a glimpse of what's in store:</a:t>
            </a:r>
          </a:p>
          <a:p>
            <a:r>
              <a:rPr lang="en-AU" sz="800" b="1" kern="100" dirty="0">
                <a:effectLst/>
                <a:ea typeface="DengXian" panose="02010600030101010101" pitchFamily="2" charset="-122"/>
                <a:cs typeface="Times New Roman" panose="02020603050405020304" pitchFamily="18" charset="0"/>
              </a:rPr>
              <a:t>Coffee Van Delight:</a:t>
            </a:r>
            <a:br>
              <a:rPr lang="en-AU" sz="800" kern="100" dirty="0">
                <a:effectLst/>
                <a:ea typeface="DengXian" panose="02010600030101010101" pitchFamily="2" charset="-122"/>
                <a:cs typeface="Times New Roman" panose="02020603050405020304" pitchFamily="18" charset="0"/>
              </a:rPr>
            </a:br>
            <a:r>
              <a:rPr lang="en-AU" sz="800" kern="100" dirty="0">
                <a:effectLst/>
                <a:ea typeface="DengXian" panose="02010600030101010101" pitchFamily="2" charset="-122"/>
                <a:cs typeface="Times New Roman" panose="02020603050405020304" pitchFamily="18" charset="0"/>
              </a:rPr>
              <a:t>We're thrilled to report that our Father's Day coffee van event was a resounding success! The aroma of freshly brewed coffee and the cheerful camaraderie created a wonderful atmosphere. Thank you to all the fathers who joined us for this delightful morning. We look forward to more joyful moments in the future.</a:t>
            </a:r>
          </a:p>
          <a:p>
            <a:r>
              <a:rPr lang="en-AU" sz="800" b="1" kern="100" dirty="0">
                <a:effectLst/>
                <a:ea typeface="DengXian" panose="02010600030101010101" pitchFamily="2" charset="-122"/>
                <a:cs typeface="Times New Roman" panose="02020603050405020304" pitchFamily="18" charset="0"/>
              </a:rPr>
              <a:t>Spring Dance Party - September 6th:</a:t>
            </a:r>
            <a:r>
              <a:rPr lang="en-AU" sz="800" kern="100" dirty="0">
                <a:effectLst/>
                <a:ea typeface="DengXian" panose="02010600030101010101" pitchFamily="2" charset="-122"/>
                <a:cs typeface="Times New Roman" panose="02020603050405020304" pitchFamily="18" charset="0"/>
              </a:rPr>
              <a:t> Mark your calendars for the much-anticipated Spring Dance Party on September 6th! The children will have the chance to let loose and show off their dance moves in a colourful and festive atmosphere. It's a fantastic opportunity for them to embrace the spirit of the season and create lasting memories with their friends.</a:t>
            </a:r>
          </a:p>
          <a:p>
            <a:r>
              <a:rPr lang="en-AU" sz="800" b="1" kern="100" dirty="0">
                <a:effectLst/>
                <a:ea typeface="DengXian" panose="02010600030101010101" pitchFamily="2" charset="-122"/>
                <a:cs typeface="Times New Roman" panose="02020603050405020304" pitchFamily="18" charset="0"/>
              </a:rPr>
              <a:t>Roald Dahl Day - September 13th:</a:t>
            </a:r>
            <a:r>
              <a:rPr lang="en-AU" sz="800" kern="100" dirty="0">
                <a:effectLst/>
                <a:ea typeface="DengXian" panose="02010600030101010101" pitchFamily="2" charset="-122"/>
                <a:cs typeface="Times New Roman" panose="02020603050405020304" pitchFamily="18" charset="0"/>
              </a:rPr>
              <a:t> Calling all literature enthusiasts! On September 13th, we'll be celebrating the marvellous works of Roald Dahl. Prepare for a day filled with imagination and excitement as we dive into the enchanting tales created by this legendary storyteller. From the whimsical Chocolate Factory to the marvellous Giant Peach, we'll explore the magic of Dahl's worlds together.</a:t>
            </a:r>
          </a:p>
          <a:p>
            <a:r>
              <a:rPr lang="en-AU" sz="800" kern="100" dirty="0">
                <a:effectLst/>
                <a:ea typeface="DengXian" panose="02010600030101010101" pitchFamily="2" charset="-122"/>
                <a:cs typeface="Apple Color Emoji"/>
              </a:rPr>
              <a:t> 😄</a:t>
            </a:r>
            <a:r>
              <a:rPr lang="en-AU" sz="800" kern="100" dirty="0">
                <a:effectLst/>
                <a:ea typeface="DengXian" panose="02010600030101010101" pitchFamily="2" charset="-122"/>
                <a:cs typeface="Times New Roman" panose="02020603050405020304" pitchFamily="18" charset="0"/>
              </a:rPr>
              <a:t> </a:t>
            </a:r>
            <a:r>
              <a:rPr lang="en-AU" sz="800" b="1" kern="100" dirty="0">
                <a:effectLst/>
                <a:ea typeface="DengXian" panose="02010600030101010101" pitchFamily="2" charset="-122"/>
                <a:cs typeface="Times New Roman" panose="02020603050405020304" pitchFamily="18" charset="0"/>
              </a:rPr>
              <a:t>Emotion Management Activities on R U OK? Day - September 14th:</a:t>
            </a:r>
            <a:r>
              <a:rPr lang="en-AU" sz="800" kern="100" dirty="0">
                <a:effectLst/>
                <a:ea typeface="DengXian" panose="02010600030101010101" pitchFamily="2" charset="-122"/>
                <a:cs typeface="Times New Roman" panose="02020603050405020304" pitchFamily="18" charset="0"/>
              </a:rPr>
              <a:t> As part of our commitment to your child's holistic development, we'll be observing R U OK? Day on September 14th. This day serves as a reminder to check in on one another's emotional well-being. Our dedicated team will guide the children through emotion management activities, helping them to develop the skills to recognize and express their feelings in healthy ways.</a:t>
            </a:r>
          </a:p>
          <a:p>
            <a:endParaRPr lang="en-AU" sz="800" kern="100" dirty="0">
              <a:effectLst/>
              <a:ea typeface="DengXian" panose="02010600030101010101" pitchFamily="2" charset="-122"/>
              <a:cs typeface="Times New Roman" panose="02020603050405020304" pitchFamily="18" charset="0"/>
            </a:endParaRPr>
          </a:p>
          <a:p>
            <a:r>
              <a:rPr lang="en-AU" sz="800" kern="100" dirty="0">
                <a:effectLst/>
                <a:ea typeface="DengXian" panose="02010600030101010101" pitchFamily="2" charset="-122"/>
                <a:cs typeface="Times New Roman" panose="02020603050405020304" pitchFamily="18" charset="0"/>
              </a:rPr>
              <a:t>We're excited about the upcoming month and the opportunities it holds for growth, connection, and fun. Should you have any questions or suggestions, please don't hesitate to reach out to us. Wishing you all a wonderful September ahead!</a:t>
            </a:r>
          </a:p>
          <a:p>
            <a:endParaRPr lang="en-US" sz="800" dirty="0">
              <a:solidFill>
                <a:schemeClr val="bg2">
                  <a:lumMod val="25000"/>
                </a:schemeClr>
              </a:solidFill>
              <a:sym typeface="Wingdings" panose="05000000000000000000" pitchFamily="2" charset="2"/>
            </a:endParaRPr>
          </a:p>
          <a:p>
            <a:pPr>
              <a:spcAft>
                <a:spcPts val="600"/>
              </a:spcAft>
            </a:pPr>
            <a:r>
              <a:rPr lang="en-US" sz="800" b="1" dirty="0">
                <a:solidFill>
                  <a:schemeClr val="bg2">
                    <a:lumMod val="25000"/>
                  </a:schemeClr>
                </a:solidFill>
                <a:sym typeface="Wingdings" panose="05000000000000000000" pitchFamily="2" charset="2"/>
              </a:rPr>
              <a:t>Warm regards,</a:t>
            </a:r>
          </a:p>
          <a:p>
            <a:pPr>
              <a:spcAft>
                <a:spcPts val="600"/>
              </a:spcAft>
            </a:pPr>
            <a:r>
              <a:rPr lang="en-US" sz="800" b="1" dirty="0">
                <a:solidFill>
                  <a:schemeClr val="bg2">
                    <a:lumMod val="25000"/>
                  </a:schemeClr>
                </a:solidFill>
                <a:sym typeface="Wingdings" panose="05000000000000000000" pitchFamily="2" charset="2"/>
              </a:rPr>
              <a:t>Eric</a:t>
            </a:r>
          </a:p>
          <a:p>
            <a:pPr>
              <a:spcAft>
                <a:spcPts val="600"/>
              </a:spcAft>
            </a:pPr>
            <a:r>
              <a:rPr lang="en-US" sz="800" b="1" dirty="0">
                <a:solidFill>
                  <a:schemeClr val="bg2">
                    <a:lumMod val="25000"/>
                  </a:schemeClr>
                </a:solidFill>
                <a:sym typeface="Wingdings" panose="05000000000000000000" pitchFamily="2" charset="2"/>
              </a:rPr>
              <a:t>Director of Team Kid Before and After School Care</a:t>
            </a:r>
          </a:p>
          <a:p>
            <a:pPr>
              <a:spcAft>
                <a:spcPts val="600"/>
              </a:spcAft>
            </a:pPr>
            <a:endParaRPr lang="en-US" sz="800" dirty="0">
              <a:solidFill>
                <a:schemeClr val="bg2">
                  <a:lumMod val="25000"/>
                </a:schemeClr>
              </a:solidFill>
              <a:latin typeface="Arial Nova Light" panose="020B0304020202020204" pitchFamily="34" charset="0"/>
              <a:sym typeface="Wingdings" panose="05000000000000000000" pitchFamily="2" charset="2"/>
            </a:endParaRP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9</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sp>
        <p:nvSpPr>
          <p:cNvPr id="2" name="TextBox 1">
            <a:extLst>
              <a:ext uri="{FF2B5EF4-FFF2-40B4-BE49-F238E27FC236}">
                <a16:creationId xmlns:a16="http://schemas.microsoft.com/office/drawing/2014/main" id="{8D90EF03-035E-7B37-2B6B-AFBF4DE275AD}"/>
              </a:ext>
            </a:extLst>
          </p:cNvPr>
          <p:cNvSpPr txBox="1"/>
          <p:nvPr/>
        </p:nvSpPr>
        <p:spPr>
          <a:xfrm>
            <a:off x="653518" y="6936953"/>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6</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September</a:t>
            </a:r>
          </a:p>
        </p:txBody>
      </p:sp>
      <p:sp>
        <p:nvSpPr>
          <p:cNvPr id="3" name="TextBox 2">
            <a:extLst>
              <a:ext uri="{FF2B5EF4-FFF2-40B4-BE49-F238E27FC236}">
                <a16:creationId xmlns:a16="http://schemas.microsoft.com/office/drawing/2014/main" id="{2538C33F-12BF-7ACE-E006-C89ECCF04D6E}"/>
              </a:ext>
            </a:extLst>
          </p:cNvPr>
          <p:cNvSpPr txBox="1"/>
          <p:nvPr/>
        </p:nvSpPr>
        <p:spPr>
          <a:xfrm>
            <a:off x="610339" y="8452252"/>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R U OK? Day</a:t>
            </a:r>
          </a:p>
        </p:txBody>
      </p:sp>
      <p:sp>
        <p:nvSpPr>
          <p:cNvPr id="4" name="TextBox 3">
            <a:extLst>
              <a:ext uri="{FF2B5EF4-FFF2-40B4-BE49-F238E27FC236}">
                <a16:creationId xmlns:a16="http://schemas.microsoft.com/office/drawing/2014/main" id="{FC691B38-2D7E-8E39-A44E-D006C5F09DA0}"/>
              </a:ext>
            </a:extLst>
          </p:cNvPr>
          <p:cNvSpPr txBox="1"/>
          <p:nvPr/>
        </p:nvSpPr>
        <p:spPr>
          <a:xfrm>
            <a:off x="610339" y="7226080"/>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Spring Dance Party</a:t>
            </a:r>
          </a:p>
        </p:txBody>
      </p:sp>
      <p:sp>
        <p:nvSpPr>
          <p:cNvPr id="5" name="TextBox 4">
            <a:extLst>
              <a:ext uri="{FF2B5EF4-FFF2-40B4-BE49-F238E27FC236}">
                <a16:creationId xmlns:a16="http://schemas.microsoft.com/office/drawing/2014/main" id="{DA38CBD2-6BC7-F3B1-BE2F-5DC3CBA327E8}"/>
              </a:ext>
            </a:extLst>
          </p:cNvPr>
          <p:cNvSpPr txBox="1"/>
          <p:nvPr/>
        </p:nvSpPr>
        <p:spPr>
          <a:xfrm>
            <a:off x="677250" y="7550817"/>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13</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September</a:t>
            </a:r>
          </a:p>
        </p:txBody>
      </p:sp>
      <p:sp>
        <p:nvSpPr>
          <p:cNvPr id="7" name="TextBox 6">
            <a:extLst>
              <a:ext uri="{FF2B5EF4-FFF2-40B4-BE49-F238E27FC236}">
                <a16:creationId xmlns:a16="http://schemas.microsoft.com/office/drawing/2014/main" id="{DC885CEB-C146-E036-8755-7F89699E36CA}"/>
              </a:ext>
            </a:extLst>
          </p:cNvPr>
          <p:cNvSpPr txBox="1"/>
          <p:nvPr/>
        </p:nvSpPr>
        <p:spPr>
          <a:xfrm>
            <a:off x="4152026" y="3169845"/>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sp>
        <p:nvSpPr>
          <p:cNvPr id="18" name="TextBox 17">
            <a:extLst>
              <a:ext uri="{FF2B5EF4-FFF2-40B4-BE49-F238E27FC236}">
                <a16:creationId xmlns:a16="http://schemas.microsoft.com/office/drawing/2014/main" id="{FB0A4C6F-E808-7403-24CE-C085BBFDE544}"/>
              </a:ext>
            </a:extLst>
          </p:cNvPr>
          <p:cNvSpPr txBox="1"/>
          <p:nvPr/>
        </p:nvSpPr>
        <p:spPr>
          <a:xfrm>
            <a:off x="610339" y="7860204"/>
            <a:ext cx="3506457"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Roald Dahl Day</a:t>
            </a:r>
            <a:endParaRPr lang="en-AU" sz="1200" dirty="0">
              <a:solidFill>
                <a:schemeClr val="tx1">
                  <a:lumMod val="65000"/>
                  <a:lumOff val="35000"/>
                </a:schemeClr>
              </a:solidFill>
              <a:latin typeface="Arial Nova Light" panose="020B0304020202020204" pitchFamily="34" charset="0"/>
            </a:endParaRPr>
          </a:p>
        </p:txBody>
      </p:sp>
      <p:pic>
        <p:nvPicPr>
          <p:cNvPr id="6" name="Picture 5">
            <a:extLst>
              <a:ext uri="{FF2B5EF4-FFF2-40B4-BE49-F238E27FC236}">
                <a16:creationId xmlns:a16="http://schemas.microsoft.com/office/drawing/2014/main" id="{AA945836-F28F-3784-760F-7432FD94F25C}"/>
              </a:ext>
            </a:extLst>
          </p:cNvPr>
          <p:cNvPicPr>
            <a:picLocks noChangeAspect="1"/>
          </p:cNvPicPr>
          <p:nvPr/>
        </p:nvPicPr>
        <p:blipFill>
          <a:blip r:embed="rId3"/>
          <a:stretch>
            <a:fillRect/>
          </a:stretch>
        </p:blipFill>
        <p:spPr>
          <a:xfrm>
            <a:off x="2538542" y="7132894"/>
            <a:ext cx="1379503" cy="788072"/>
          </a:xfrm>
          <a:prstGeom prst="rect">
            <a:avLst/>
          </a:prstGeom>
        </p:spPr>
      </p:pic>
      <p:pic>
        <p:nvPicPr>
          <p:cNvPr id="12" name="Picture 11">
            <a:extLst>
              <a:ext uri="{FF2B5EF4-FFF2-40B4-BE49-F238E27FC236}">
                <a16:creationId xmlns:a16="http://schemas.microsoft.com/office/drawing/2014/main" id="{C98878F4-21EF-98BA-2703-FEF3D2D0051F}"/>
              </a:ext>
            </a:extLst>
          </p:cNvPr>
          <p:cNvPicPr>
            <a:picLocks noChangeAspect="1"/>
          </p:cNvPicPr>
          <p:nvPr/>
        </p:nvPicPr>
        <p:blipFill>
          <a:blip r:embed="rId4"/>
          <a:stretch>
            <a:fillRect/>
          </a:stretch>
        </p:blipFill>
        <p:spPr>
          <a:xfrm>
            <a:off x="3210357" y="8117579"/>
            <a:ext cx="1505796" cy="848481"/>
          </a:xfrm>
          <a:prstGeom prst="rect">
            <a:avLst/>
          </a:prstGeom>
        </p:spPr>
      </p:pic>
      <p:pic>
        <p:nvPicPr>
          <p:cNvPr id="13" name="Picture 12">
            <a:extLst>
              <a:ext uri="{FF2B5EF4-FFF2-40B4-BE49-F238E27FC236}">
                <a16:creationId xmlns:a16="http://schemas.microsoft.com/office/drawing/2014/main" id="{219F2067-17D4-7679-49EB-15FB596CD924}"/>
              </a:ext>
            </a:extLst>
          </p:cNvPr>
          <p:cNvPicPr>
            <a:picLocks noChangeAspect="1"/>
          </p:cNvPicPr>
          <p:nvPr/>
        </p:nvPicPr>
        <p:blipFill>
          <a:blip r:embed="rId5"/>
          <a:stretch>
            <a:fillRect/>
          </a:stretch>
        </p:blipFill>
        <p:spPr>
          <a:xfrm>
            <a:off x="4840290" y="8089788"/>
            <a:ext cx="1794369" cy="939299"/>
          </a:xfrm>
          <a:prstGeom prst="rect">
            <a:avLst/>
          </a:prstGeom>
        </p:spPr>
      </p:pic>
      <p:pic>
        <p:nvPicPr>
          <p:cNvPr id="14" name="Picture 13">
            <a:extLst>
              <a:ext uri="{FF2B5EF4-FFF2-40B4-BE49-F238E27FC236}">
                <a16:creationId xmlns:a16="http://schemas.microsoft.com/office/drawing/2014/main" id="{8EECA005-9E9D-2CC7-0806-2EE53C7FEAB6}"/>
              </a:ext>
            </a:extLst>
          </p:cNvPr>
          <p:cNvPicPr>
            <a:picLocks noChangeAspect="1"/>
          </p:cNvPicPr>
          <p:nvPr/>
        </p:nvPicPr>
        <p:blipFill>
          <a:blip r:embed="rId6"/>
          <a:stretch>
            <a:fillRect/>
          </a:stretch>
        </p:blipFill>
        <p:spPr>
          <a:xfrm>
            <a:off x="4000484" y="6179697"/>
            <a:ext cx="2648962" cy="1987049"/>
          </a:xfrm>
          <a:prstGeom prst="rect">
            <a:avLst/>
          </a:prstGeom>
        </p:spPr>
      </p:pic>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17410</TotalTime>
  <Words>441</Words>
  <Application>Microsoft Office PowerPoint</Application>
  <PresentationFormat>A4 Paper (210x297 mm)</PresentationFormat>
  <Paragraphs>31</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 Nova</vt:lpstr>
      <vt:lpstr>Calibri</vt:lpstr>
      <vt:lpstr>Futura Std Book</vt:lpstr>
      <vt:lpstr>Arial Nova Light</vt:lpstr>
      <vt:lpstr>Barlow Condensed</vt:lpstr>
      <vt:lpstr>Arial</vt:lpstr>
      <vt:lpstr>Futura Std Medium</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Tara Shimmin</cp:lastModifiedBy>
  <cp:revision>42</cp:revision>
  <dcterms:created xsi:type="dcterms:W3CDTF">2019-04-12T06:09:32Z</dcterms:created>
  <dcterms:modified xsi:type="dcterms:W3CDTF">2023-09-01T04:12:00Z</dcterms:modified>
</cp:coreProperties>
</file>