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12.jpg" ContentType="image/gif"/>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handoutMasterIdLst>
    <p:handoutMasterId r:id="rId26"/>
  </p:handoutMasterIdLst>
  <p:sldIdLst>
    <p:sldId id="257" r:id="rId5"/>
    <p:sldId id="258" r:id="rId6"/>
    <p:sldId id="259" r:id="rId7"/>
    <p:sldId id="262" r:id="rId8"/>
    <p:sldId id="275" r:id="rId9"/>
    <p:sldId id="261" r:id="rId10"/>
    <p:sldId id="260" r:id="rId11"/>
    <p:sldId id="276" r:id="rId12"/>
    <p:sldId id="264" r:id="rId13"/>
    <p:sldId id="265" r:id="rId14"/>
    <p:sldId id="268" r:id="rId15"/>
    <p:sldId id="266" r:id="rId16"/>
    <p:sldId id="270" r:id="rId17"/>
    <p:sldId id="269" r:id="rId18"/>
    <p:sldId id="271" r:id="rId19"/>
    <p:sldId id="272" r:id="rId20"/>
    <p:sldId id="274" r:id="rId21"/>
    <p:sldId id="263" r:id="rId22"/>
    <p:sldId id="277" r:id="rId23"/>
    <p:sldId id="278" r:id="rId24"/>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09C904"/>
    <a:srgbClr val="DC0100"/>
    <a:srgbClr val="0062E4"/>
    <a:srgbClr val="394404"/>
    <a:srgbClr val="5F6F0F"/>
    <a:srgbClr val="718412"/>
    <a:srgbClr val="65741A"/>
    <a:srgbClr val="70811D"/>
    <a:srgbClr val="7B8D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44" autoAdjust="0"/>
    <p:restoredTop sz="94660"/>
  </p:normalViewPr>
  <p:slideViewPr>
    <p:cSldViewPr>
      <p:cViewPr varScale="1">
        <p:scale>
          <a:sx n="67" d="100"/>
          <a:sy n="67" d="100"/>
        </p:scale>
        <p:origin x="584" y="44"/>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E5B4EDC-59C0-49C7-8ADA-5A781B329E02}" type="datetimeFigureOut">
              <a:rPr lang="en-US"/>
              <a:t>10/19/2021</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429053-DC2A-4342-ADD4-2FD729D91E2C}" type="slidenum">
              <a:rPr/>
              <a:t>‹#›</a:t>
            </a:fld>
            <a:endParaRPr/>
          </a:p>
        </p:txBody>
      </p:sp>
    </p:spTree>
    <p:extLst>
      <p:ext uri="{BB962C8B-B14F-4D97-AF65-F5344CB8AC3E}">
        <p14:creationId xmlns:p14="http://schemas.microsoft.com/office/powerpoint/2010/main" val="4232045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D8D46A-B586-417D-BFBD-8C8FE0AAF762}" type="datetimeFigureOut">
              <a:rPr lang="en-US"/>
              <a:t>10/19/2021</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BA5BD7-F043-4D1B-AA17-CD412FC534DE}" type="slidenum">
              <a:rPr/>
              <a:t>‹#›</a:t>
            </a:fld>
            <a:endParaRPr/>
          </a:p>
        </p:txBody>
      </p:sp>
    </p:spTree>
    <p:extLst>
      <p:ext uri="{BB962C8B-B14F-4D97-AF65-F5344CB8AC3E}">
        <p14:creationId xmlns:p14="http://schemas.microsoft.com/office/powerpoint/2010/main" val="27670578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AU" sz="1600" dirty="0"/>
              <a:t>This is why aeroplanes descend to lower altitudes to get out of stall situations</a:t>
            </a:r>
          </a:p>
          <a:p>
            <a:endParaRPr lang="en-AU" dirty="0"/>
          </a:p>
        </p:txBody>
      </p:sp>
      <p:sp>
        <p:nvSpPr>
          <p:cNvPr id="4" name="Slide Number Placeholder 3"/>
          <p:cNvSpPr>
            <a:spLocks noGrp="1"/>
          </p:cNvSpPr>
          <p:nvPr>
            <p:ph type="sldNum" sz="quarter" idx="5"/>
          </p:nvPr>
        </p:nvSpPr>
        <p:spPr/>
        <p:txBody>
          <a:bodyPr/>
          <a:lstStyle/>
          <a:p>
            <a:fld id="{3EBA5BD7-F043-4D1B-AA17-CD412FC534DE}" type="slidenum">
              <a:rPr lang="en-AU" smtClean="0"/>
              <a:t>17</a:t>
            </a:fld>
            <a:endParaRPr lang="en-AU"/>
          </a:p>
        </p:txBody>
      </p:sp>
    </p:spTree>
    <p:extLst>
      <p:ext uri="{BB962C8B-B14F-4D97-AF65-F5344CB8AC3E}">
        <p14:creationId xmlns:p14="http://schemas.microsoft.com/office/powerpoint/2010/main" val="1499794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1" name="diagonals"/>
          <p:cNvGrpSpPr/>
          <p:nvPr/>
        </p:nvGrpSpPr>
        <p:grpSpPr>
          <a:xfrm>
            <a:off x="7516443" y="4145281"/>
            <a:ext cx="4686117" cy="2731407"/>
            <a:chOff x="5638800" y="3108960"/>
            <a:chExt cx="3515503" cy="2048555"/>
          </a:xfrm>
        </p:grpSpPr>
        <p:cxnSp>
          <p:nvCxnSpPr>
            <p:cNvPr id="14" name="Straight Connector 13"/>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Connector 16"/>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bottom lines"/>
          <p:cNvGrpSpPr/>
          <p:nvPr/>
        </p:nvGrpSpPr>
        <p:grpSpPr>
          <a:xfrm>
            <a:off x="-8916" y="6057149"/>
            <a:ext cx="5498726" cy="820207"/>
            <a:chOff x="-6689" y="4553748"/>
            <a:chExt cx="4125119" cy="615155"/>
          </a:xfrm>
        </p:grpSpPr>
        <p:sp>
          <p:nvSpPr>
            <p:cNvPr id="9" name="Freeform 8"/>
            <p:cNvSpPr/>
            <p:nvPr/>
          </p:nvSpPr>
          <p:spPr>
            <a:xfrm rot="16200000">
              <a:off x="1754302" y="2802395"/>
              <a:ext cx="612775" cy="411548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4115481 h 4115481"/>
                <a:gd name="connsiteX1" fmla="*/ 612775 w 612775"/>
                <a:gd name="connsiteY1" fmla="*/ 3180443 h 4115481"/>
                <a:gd name="connsiteX2" fmla="*/ 612775 w 612775"/>
                <a:gd name="connsiteY2" fmla="*/ 0 h 4115481"/>
              </a:gdLst>
              <a:ahLst/>
              <a:cxnLst>
                <a:cxn ang="0">
                  <a:pos x="connsiteX0" y="connsiteY0"/>
                </a:cxn>
                <a:cxn ang="0">
                  <a:pos x="connsiteX1" y="connsiteY1"/>
                </a:cxn>
                <a:cxn ang="0">
                  <a:pos x="connsiteX2" y="connsiteY2"/>
                </a:cxn>
              </a:cxnLst>
              <a:rect l="l" t="t" r="r" b="b"/>
              <a:pathLst>
                <a:path w="612775" h="4115481">
                  <a:moveTo>
                    <a:pt x="0" y="4115481"/>
                  </a:moveTo>
                  <a:lnTo>
                    <a:pt x="612775" y="3180443"/>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0" name="Freeform 9"/>
            <p:cNvSpPr/>
            <p:nvPr/>
          </p:nvSpPr>
          <p:spPr>
            <a:xfrm rot="16200000">
              <a:off x="1604659" y="3152814"/>
              <a:ext cx="410751" cy="3621427"/>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 name="connsiteX0" fmla="*/ 0 w 410751"/>
                <a:gd name="connsiteY0" fmla="*/ 3614170 h 3614170"/>
                <a:gd name="connsiteX1" fmla="*/ 410751 w 410751"/>
                <a:gd name="connsiteY1" fmla="*/ 2990994 h 3614170"/>
                <a:gd name="connsiteX2" fmla="*/ 405947 w 410751"/>
                <a:gd name="connsiteY2" fmla="*/ 0 h 3614170"/>
                <a:gd name="connsiteX0" fmla="*/ 0 w 410751"/>
                <a:gd name="connsiteY0" fmla="*/ 3621427 h 3621427"/>
                <a:gd name="connsiteX1" fmla="*/ 410751 w 410751"/>
                <a:gd name="connsiteY1" fmla="*/ 2998251 h 3621427"/>
                <a:gd name="connsiteX2" fmla="*/ 405947 w 410751"/>
                <a:gd name="connsiteY2" fmla="*/ 0 h 3621427"/>
              </a:gdLst>
              <a:ahLst/>
              <a:cxnLst>
                <a:cxn ang="0">
                  <a:pos x="connsiteX0" y="connsiteY0"/>
                </a:cxn>
                <a:cxn ang="0">
                  <a:pos x="connsiteX1" y="connsiteY1"/>
                </a:cxn>
                <a:cxn ang="0">
                  <a:pos x="connsiteX2" y="connsiteY2"/>
                </a:cxn>
              </a:cxnLst>
              <a:rect l="l" t="t" r="r" b="b"/>
              <a:pathLst>
                <a:path w="410751" h="3621427">
                  <a:moveTo>
                    <a:pt x="0" y="3621427"/>
                  </a:moveTo>
                  <a:lnTo>
                    <a:pt x="410751" y="2998251"/>
                  </a:lnTo>
                  <a:cubicBezTo>
                    <a:pt x="410359" y="2065358"/>
                    <a:pt x="406339" y="932893"/>
                    <a:pt x="405947" y="0"/>
                  </a:cubicBez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Freeform 10"/>
            <p:cNvSpPr/>
            <p:nvPr/>
          </p:nvSpPr>
          <p:spPr>
            <a:xfrm rot="16200000">
              <a:off x="1462308" y="3453376"/>
              <a:ext cx="241768" cy="31797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 name="connsiteX0" fmla="*/ 0 w 241768"/>
                <a:gd name="connsiteY0" fmla="*/ 3179761 h 3179761"/>
                <a:gd name="connsiteX1" fmla="*/ 238919 w 241768"/>
                <a:gd name="connsiteY1" fmla="*/ 2819370 h 3179761"/>
                <a:gd name="connsiteX2" fmla="*/ 241754 w 241768"/>
                <a:gd name="connsiteY2" fmla="*/ 0 h 3179761"/>
              </a:gdLst>
              <a:ahLst/>
              <a:cxnLst>
                <a:cxn ang="0">
                  <a:pos x="connsiteX0" y="connsiteY0"/>
                </a:cxn>
                <a:cxn ang="0">
                  <a:pos x="connsiteX1" y="connsiteY1"/>
                </a:cxn>
                <a:cxn ang="0">
                  <a:pos x="connsiteX2" y="connsiteY2"/>
                </a:cxn>
              </a:cxnLst>
              <a:rect l="l" t="t" r="r" b="b"/>
              <a:pathLst>
                <a:path w="241768" h="3179761">
                  <a:moveTo>
                    <a:pt x="0" y="3179761"/>
                  </a:moveTo>
                  <a:lnTo>
                    <a:pt x="238919" y="2819370"/>
                  </a:lnTo>
                  <a:cubicBezTo>
                    <a:pt x="238654" y="1947313"/>
                    <a:pt x="242019" y="872057"/>
                    <a:pt x="241754"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grpSp>
      <p:sp>
        <p:nvSpPr>
          <p:cNvPr id="2" name="Title 1"/>
          <p:cNvSpPr>
            <a:spLocks noGrp="1"/>
          </p:cNvSpPr>
          <p:nvPr>
            <p:ph type="ctrTitle"/>
          </p:nvPr>
        </p:nvSpPr>
        <p:spPr>
          <a:xfrm>
            <a:off x="1625176" y="584200"/>
            <a:ext cx="8735325" cy="200025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625176" y="2616200"/>
            <a:ext cx="8735325" cy="1752600"/>
          </a:xfrm>
        </p:spPr>
        <p:txBody>
          <a:bodyPr>
            <a:normAutofit/>
          </a:bodyPr>
          <a:lstStyle>
            <a:lvl1pPr marL="0" indent="0" algn="l">
              <a:spcBef>
                <a:spcPts val="0"/>
              </a:spcBef>
              <a:buNone/>
              <a:defRPr sz="2800" cap="all" spc="200" baseline="0">
                <a:solidFill>
                  <a:schemeClr val="accent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
        <p:nvSpPr>
          <p:cNvPr id="22" name="Date Placeholder 21"/>
          <p:cNvSpPr>
            <a:spLocks noGrp="1"/>
          </p:cNvSpPr>
          <p:nvPr>
            <p:ph type="dt" sz="half" idx="10"/>
          </p:nvPr>
        </p:nvSpPr>
        <p:spPr/>
        <p:txBody>
          <a:bodyPr/>
          <a:lstStyle/>
          <a:p>
            <a:fld id="{F0DFD029-FB74-4578-B929-F66AA97659CA}" type="datetimeFigureOut">
              <a:rPr lang="en-US"/>
              <a:t>10/19/2021</a:t>
            </a:fld>
            <a:endParaRPr/>
          </a:p>
        </p:txBody>
      </p:sp>
      <p:sp>
        <p:nvSpPr>
          <p:cNvPr id="23" name="Footer Placeholder 22"/>
          <p:cNvSpPr>
            <a:spLocks noGrp="1"/>
          </p:cNvSpPr>
          <p:nvPr>
            <p:ph type="ftr" sz="quarter" idx="11"/>
          </p:nvPr>
        </p:nvSpPr>
        <p:spPr/>
        <p:txBody>
          <a:bodyPr/>
          <a:lstStyle/>
          <a:p>
            <a:endParaRPr/>
          </a:p>
        </p:txBody>
      </p:sp>
      <p:sp>
        <p:nvSpPr>
          <p:cNvPr id="24" name="Slide Number Placeholder 23"/>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84748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10/19/2021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4067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1" name="diagonals"/>
          <p:cNvGrpSpPr/>
          <p:nvPr/>
        </p:nvGrpSpPr>
        <p:grpSpPr>
          <a:xfrm>
            <a:off x="7516443" y="4145281"/>
            <a:ext cx="4686117" cy="2731407"/>
            <a:chOff x="5638800" y="3108960"/>
            <a:chExt cx="3515503" cy="2048555"/>
          </a:xfrm>
        </p:grpSpPr>
        <p:cxnSp>
          <p:nvCxnSpPr>
            <p:cNvPr id="12" name="Straight Connector 11"/>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3" name="Straight Connector 12"/>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4" name="Straight Connector 13"/>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a:xfrm>
            <a:off x="1625177" y="2209801"/>
            <a:ext cx="8938472" cy="2764335"/>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1625176" y="4951266"/>
            <a:ext cx="7069519" cy="1220933"/>
          </a:xfrm>
        </p:spPr>
        <p:txBody>
          <a:bodyPr anchor="t">
            <a:normAutofit/>
          </a:bodyPr>
          <a:lstStyle>
            <a:lvl1pPr marL="0" indent="0">
              <a:spcBef>
                <a:spcPts val="0"/>
              </a:spcBef>
              <a:buNone/>
              <a:defRPr sz="2800" cap="all" spc="200" baseline="0">
                <a:solidFill>
                  <a:schemeClr val="accent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DFD029-FB74-4578-B929-F66AA97659CA}" type="datetimeFigureOut">
              <a:rPr lang="en-US"/>
              <a:t>10/19/2021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361633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18883"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00707"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0DFD029-FB74-4578-B929-F66AA97659CA}" type="datetimeFigureOut">
              <a:rPr lang="en-US"/>
              <a:t>10/19/2021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355764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8883"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1218883"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a:lvl6pPr>
            <a:lvl7pPr>
              <a:defRPr sz="2000" baseline="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496644"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500707"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baseline="0"/>
            </a:lvl6pPr>
            <a:lvl7pPr>
              <a:defRPr sz="2000" baseline="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F0DFD029-FB74-4578-B929-F66AA97659CA}" type="datetimeFigureOut">
              <a:rPr lang="en-US"/>
              <a:t>10/19/2021</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59538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F0DFD029-FB74-4578-B929-F66AA97659CA}" type="datetimeFigureOut">
              <a:rPr lang="en-US"/>
              <a:t>10/19/2021</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51522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DFD029-FB74-4578-B929-F66AA97659CA}" type="datetimeFigureOut">
              <a:rPr lang="en-US"/>
              <a:t>10/19/2021</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217247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Content Placeholder 2"/>
          <p:cNvSpPr>
            <a:spLocks noGrp="1"/>
          </p:cNvSpPr>
          <p:nvPr>
            <p:ph idx="1"/>
          </p:nvPr>
        </p:nvSpPr>
        <p:spPr>
          <a:xfrm>
            <a:off x="5484971" y="584200"/>
            <a:ext cx="6094413" cy="5588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0DFD029-FB74-4578-B929-F66AA97659CA}" type="datetimeFigureOut">
              <a:rPr lang="en-US"/>
              <a:t>10/19/2021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61813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5484971" y="584200"/>
            <a:ext cx="6094413" cy="5588000"/>
          </a:xfrm>
          <a:ln w="12700">
            <a:solidFill>
              <a:schemeClr val="bg1">
                <a:lumMod val="75000"/>
                <a:lumOff val="25000"/>
              </a:schemeClr>
            </a:solidFill>
            <a:miter lim="800000"/>
          </a:ln>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5" name="Date Placeholder 4"/>
          <p:cNvSpPr>
            <a:spLocks noGrp="1"/>
          </p:cNvSpPr>
          <p:nvPr>
            <p:ph type="dt" sz="half" idx="10"/>
          </p:nvPr>
        </p:nvSpPr>
        <p:spPr/>
        <p:txBody>
          <a:bodyPr/>
          <a:lstStyle/>
          <a:p>
            <a:fld id="{F0DFD029-FB74-4578-B929-F66AA97659CA}" type="datetimeFigureOut">
              <a:rPr lang="en-US"/>
              <a:t>10/19/2021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422343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10/19/2021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99667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584200"/>
            <a:ext cx="2742486" cy="55880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8882" y="584200"/>
            <a:ext cx="7414869" cy="55880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10/19/2021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595886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100000"/>
                <a:shade val="0"/>
                <a:satMod val="100000"/>
              </a:schemeClr>
            </a:gs>
            <a:gs pos="85000">
              <a:schemeClr val="bg2">
                <a:tint val="100000"/>
                <a:shade val="30000"/>
                <a:satMod val="100000"/>
              </a:schemeClr>
            </a:gs>
            <a:gs pos="100000">
              <a:schemeClr val="bg2">
                <a:shade val="60000"/>
                <a:satMod val="100000"/>
              </a:schemeClr>
            </a:gs>
          </a:gsLst>
          <a:lin ang="3600000" scaled="0"/>
          <a:tileRect/>
        </a:gradFill>
        <a:effectLst/>
      </p:bgPr>
    </p:bg>
    <p:spTree>
      <p:nvGrpSpPr>
        <p:cNvPr id="1" name=""/>
        <p:cNvGrpSpPr/>
        <p:nvPr/>
      </p:nvGrpSpPr>
      <p:grpSpPr>
        <a:xfrm>
          <a:off x="0" y="0"/>
          <a:ext cx="0" cy="0"/>
          <a:chOff x="0" y="0"/>
          <a:chExt cx="0" cy="0"/>
        </a:xfrm>
      </p:grpSpPr>
      <p:grpSp>
        <p:nvGrpSpPr>
          <p:cNvPr id="15" name="left lines"/>
          <p:cNvGrpSpPr/>
          <p:nvPr/>
        </p:nvGrpSpPr>
        <p:grpSpPr>
          <a:xfrm>
            <a:off x="-15870" y="-3174"/>
            <a:ext cx="819993" cy="5229225"/>
            <a:chOff x="-11906" y="-2381"/>
            <a:chExt cx="615155" cy="3921919"/>
          </a:xfrm>
        </p:grpSpPr>
        <p:sp>
          <p:nvSpPr>
            <p:cNvPr id="10" name="Freeform 9"/>
            <p:cNvSpPr/>
            <p:nvPr/>
          </p:nvSpPr>
          <p:spPr>
            <a:xfrm>
              <a:off x="-9526" y="0"/>
              <a:ext cx="612775" cy="3919538"/>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Lst>
              <a:ahLst/>
              <a:cxnLst>
                <a:cxn ang="0">
                  <a:pos x="connsiteX0" y="connsiteY0"/>
                </a:cxn>
                <a:cxn ang="0">
                  <a:pos x="connsiteX1" y="connsiteY1"/>
                </a:cxn>
                <a:cxn ang="0">
                  <a:pos x="connsiteX2" y="connsiteY2"/>
                </a:cxn>
              </a:cxnLst>
              <a:rect l="l" t="t" r="r" b="b"/>
              <a:pathLst>
                <a:path w="612775" h="3919538">
                  <a:moveTo>
                    <a:pt x="0" y="3919538"/>
                  </a:moveTo>
                  <a:lnTo>
                    <a:pt x="612775" y="2984500"/>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Freeform 10"/>
            <p:cNvSpPr/>
            <p:nvPr/>
          </p:nvSpPr>
          <p:spPr>
            <a:xfrm>
              <a:off x="-11906" y="0"/>
              <a:ext cx="410751" cy="3421856"/>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Lst>
              <a:ahLst/>
              <a:cxnLst>
                <a:cxn ang="0">
                  <a:pos x="connsiteX0" y="connsiteY0"/>
                </a:cxn>
                <a:cxn ang="0">
                  <a:pos x="connsiteX1" y="connsiteY1"/>
                </a:cxn>
                <a:cxn ang="0">
                  <a:pos x="connsiteX2" y="connsiteY2"/>
                </a:cxn>
              </a:cxnLst>
              <a:rect l="l" t="t" r="r" b="b"/>
              <a:pathLst>
                <a:path w="410751" h="3421856">
                  <a:moveTo>
                    <a:pt x="0" y="3421856"/>
                  </a:moveTo>
                  <a:lnTo>
                    <a:pt x="410751" y="2798680"/>
                  </a:lnTo>
                  <a:lnTo>
                    <a:pt x="409575" y="0"/>
                  </a:ln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Freeform 13"/>
            <p:cNvSpPr/>
            <p:nvPr/>
          </p:nvSpPr>
          <p:spPr>
            <a:xfrm>
              <a:off x="-7144" y="-2381"/>
              <a:ext cx="238919" cy="29765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Lst>
              <a:ahLst/>
              <a:cxnLst>
                <a:cxn ang="0">
                  <a:pos x="connsiteX0" y="connsiteY0"/>
                </a:cxn>
                <a:cxn ang="0">
                  <a:pos x="connsiteX1" y="connsiteY1"/>
                </a:cxn>
                <a:cxn ang="0">
                  <a:pos x="connsiteX2" y="connsiteY2"/>
                </a:cxn>
              </a:cxnLst>
              <a:rect l="l" t="t" r="r" b="b"/>
              <a:pathLst>
                <a:path w="238919" h="2976561">
                  <a:moveTo>
                    <a:pt x="0" y="2976561"/>
                  </a:moveTo>
                  <a:lnTo>
                    <a:pt x="238919" y="2616170"/>
                  </a:lnTo>
                  <a:cubicBezTo>
                    <a:pt x="238654" y="1744113"/>
                    <a:pt x="238390" y="872057"/>
                    <a:pt x="238125"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Placeholder 1"/>
          <p:cNvSpPr>
            <a:spLocks noGrp="1"/>
          </p:cNvSpPr>
          <p:nvPr>
            <p:ph type="title"/>
          </p:nvPr>
        </p:nvSpPr>
        <p:spPr>
          <a:xfrm>
            <a:off x="1218883" y="274637"/>
            <a:ext cx="10360501" cy="1223963"/>
          </a:xfrm>
          <a:prstGeom prst="rect">
            <a:avLst/>
          </a:prstGeom>
        </p:spPr>
        <p:txBody>
          <a:bodyPr vert="horz" lIns="121899" tIns="60949" rIns="121899" bIns="60949" rtlCol="0" anchor="b">
            <a:normAutofit/>
          </a:bodyPr>
          <a:lstStyle/>
          <a:p>
            <a:r>
              <a:rPr lang="en-US"/>
              <a:t>Click to edit Master title style</a:t>
            </a:r>
            <a:endParaRPr/>
          </a:p>
        </p:txBody>
      </p:sp>
      <p:sp>
        <p:nvSpPr>
          <p:cNvPr id="3" name="Text Placeholder 2"/>
          <p:cNvSpPr>
            <a:spLocks noGrp="1"/>
          </p:cNvSpPr>
          <p:nvPr>
            <p:ph type="body" idx="1"/>
          </p:nvPr>
        </p:nvSpPr>
        <p:spPr>
          <a:xfrm>
            <a:off x="1218883" y="1701797"/>
            <a:ext cx="10360501" cy="4462272"/>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18882" y="6356352"/>
            <a:ext cx="2234618" cy="365125"/>
          </a:xfrm>
          <a:prstGeom prst="rect">
            <a:avLst/>
          </a:prstGeom>
        </p:spPr>
        <p:txBody>
          <a:bodyPr vert="horz" lIns="121899" tIns="60949" rIns="121899" bIns="60949" rtlCol="0" anchor="ctr"/>
          <a:lstStyle>
            <a:lvl1pPr algn="l">
              <a:defRPr sz="1200">
                <a:solidFill>
                  <a:schemeClr val="tx1">
                    <a:tint val="75000"/>
                  </a:schemeClr>
                </a:solidFill>
              </a:defRPr>
            </a:lvl1pPr>
          </a:lstStyle>
          <a:p>
            <a:fld id="{F0DFD029-FB74-4578-B929-F66AA97659CA}" type="datetimeFigureOut">
              <a:rPr lang="en-US"/>
              <a:pPr/>
              <a:t>10/19/2021</a:t>
            </a:fld>
            <a:endParaRPr/>
          </a:p>
        </p:txBody>
      </p:sp>
      <p:sp>
        <p:nvSpPr>
          <p:cNvPr id="5" name="Footer Placeholder 4"/>
          <p:cNvSpPr>
            <a:spLocks noGrp="1"/>
          </p:cNvSpPr>
          <p:nvPr>
            <p:ph type="ftr" sz="quarter" idx="3"/>
          </p:nvPr>
        </p:nvSpPr>
        <p:spPr>
          <a:xfrm>
            <a:off x="3453501" y="6356352"/>
            <a:ext cx="5281824" cy="365125"/>
          </a:xfrm>
          <a:prstGeom prst="rect">
            <a:avLst/>
          </a:prstGeom>
        </p:spPr>
        <p:txBody>
          <a:bodyPr vert="horz" lIns="121899" tIns="60949" rIns="121899" bIns="60949" rtlCol="0" anchor="ctr"/>
          <a:lstStyle>
            <a:lvl1pPr algn="ctr">
              <a:defRPr sz="12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10563649" y="6356352"/>
            <a:ext cx="1015735" cy="365125"/>
          </a:xfrm>
          <a:prstGeom prst="rect">
            <a:avLst/>
          </a:prstGeom>
        </p:spPr>
        <p:txBody>
          <a:bodyPr vert="horz" lIns="121899" tIns="60949" rIns="121899" bIns="60949" rtlCol="0" anchor="ctr"/>
          <a:lstStyle>
            <a:lvl1pPr algn="r">
              <a:defRPr sz="1200">
                <a:solidFill>
                  <a:schemeClr val="tx1">
                    <a:tint val="75000"/>
                  </a:schemeClr>
                </a:solidFill>
              </a:defRPr>
            </a:lvl1pPr>
          </a:lstStyle>
          <a:p>
            <a:fld id="{C014DD1E-5D91-48A3-AD6D-45FBA980D106}" type="slidenum">
              <a:rPr/>
              <a:pPr/>
              <a:t>‹#›</a:t>
            </a:fld>
            <a:endParaRPr/>
          </a:p>
        </p:txBody>
      </p:sp>
    </p:spTree>
    <p:extLst>
      <p:ext uri="{BB962C8B-B14F-4D97-AF65-F5344CB8AC3E}">
        <p14:creationId xmlns:p14="http://schemas.microsoft.com/office/powerpoint/2010/main" val="139527588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mn-lt"/>
          <a:ea typeface="+mn-ea"/>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mn-lt"/>
          <a:ea typeface="+mn-ea"/>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Aerodynamics of Aircraft</a:t>
            </a:r>
          </a:p>
        </p:txBody>
      </p:sp>
      <p:sp>
        <p:nvSpPr>
          <p:cNvPr id="5" name="Subtitle 4"/>
          <p:cNvSpPr>
            <a:spLocks noGrp="1"/>
          </p:cNvSpPr>
          <p:nvPr>
            <p:ph type="subTitle" idx="1"/>
          </p:nvPr>
        </p:nvSpPr>
        <p:spPr/>
        <p:txBody>
          <a:bodyPr/>
          <a:lstStyle/>
          <a:p>
            <a:r>
              <a:rPr lang="en-US" dirty="0">
                <a:solidFill>
                  <a:srgbClr val="009999"/>
                </a:solidFill>
              </a:rPr>
              <a:t>Rachel Hoppe</a:t>
            </a:r>
          </a:p>
        </p:txBody>
      </p:sp>
      <p:pic>
        <p:nvPicPr>
          <p:cNvPr id="4" name="Picture 3" descr="A picture containing diagram&#10;&#10;Description automatically generated">
            <a:extLst>
              <a:ext uri="{FF2B5EF4-FFF2-40B4-BE49-F238E27FC236}">
                <a16:creationId xmlns:a16="http://schemas.microsoft.com/office/drawing/2014/main" id="{E1731217-AA50-4B93-AD5A-F02C1A8088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8268" y="2924944"/>
            <a:ext cx="5105400" cy="2295525"/>
          </a:xfrm>
          <a:prstGeom prst="rect">
            <a:avLst/>
          </a:prstGeom>
        </p:spPr>
      </p:pic>
    </p:spTree>
    <p:extLst>
      <p:ext uri="{BB962C8B-B14F-4D97-AF65-F5344CB8AC3E}">
        <p14:creationId xmlns:p14="http://schemas.microsoft.com/office/powerpoint/2010/main" val="133229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C5F23-1519-4492-9CA7-245470A5F839}"/>
              </a:ext>
            </a:extLst>
          </p:cNvPr>
          <p:cNvSpPr>
            <a:spLocks noGrp="1"/>
          </p:cNvSpPr>
          <p:nvPr>
            <p:ph type="title"/>
          </p:nvPr>
        </p:nvSpPr>
        <p:spPr/>
        <p:txBody>
          <a:bodyPr/>
          <a:lstStyle/>
          <a:p>
            <a:r>
              <a:rPr lang="en-AU" dirty="0"/>
              <a:t>Key Knowledge</a:t>
            </a:r>
          </a:p>
        </p:txBody>
      </p:sp>
      <p:sp>
        <p:nvSpPr>
          <p:cNvPr id="3" name="Content Placeholder 2">
            <a:extLst>
              <a:ext uri="{FF2B5EF4-FFF2-40B4-BE49-F238E27FC236}">
                <a16:creationId xmlns:a16="http://schemas.microsoft.com/office/drawing/2014/main" id="{145CD47B-1E72-47E1-9748-823635EEDEB6}"/>
              </a:ext>
            </a:extLst>
          </p:cNvPr>
          <p:cNvSpPr>
            <a:spLocks noGrp="1"/>
          </p:cNvSpPr>
          <p:nvPr>
            <p:ph idx="1"/>
          </p:nvPr>
        </p:nvSpPr>
        <p:spPr/>
        <p:txBody>
          <a:bodyPr/>
          <a:lstStyle/>
          <a:p>
            <a:r>
              <a:rPr lang="en-US" sz="2800" dirty="0"/>
              <a:t>describe the roles of the rudder, elevator and ailerons as the primary control surfaces on an aircraft</a:t>
            </a:r>
          </a:p>
          <a:p>
            <a:r>
              <a:rPr lang="en-US" dirty="0"/>
              <a:t>calculate lift and drag forces acting on an aircraft:</a:t>
            </a:r>
          </a:p>
          <a:p>
            <a:pPr lvl="1"/>
            <a:endParaRPr lang="en-AU" dirty="0"/>
          </a:p>
        </p:txBody>
      </p:sp>
      <p:pic>
        <p:nvPicPr>
          <p:cNvPr id="5" name="Picture 4">
            <a:extLst>
              <a:ext uri="{FF2B5EF4-FFF2-40B4-BE49-F238E27FC236}">
                <a16:creationId xmlns:a16="http://schemas.microsoft.com/office/drawing/2014/main" id="{622E8F22-D9E0-4019-B3EE-47F20A3DF434}"/>
              </a:ext>
            </a:extLst>
          </p:cNvPr>
          <p:cNvPicPr>
            <a:picLocks noChangeAspect="1"/>
          </p:cNvPicPr>
          <p:nvPr/>
        </p:nvPicPr>
        <p:blipFill>
          <a:blip r:embed="rId2"/>
          <a:stretch>
            <a:fillRect/>
          </a:stretch>
        </p:blipFill>
        <p:spPr>
          <a:xfrm>
            <a:off x="1629915" y="3152774"/>
            <a:ext cx="3263677" cy="1140321"/>
          </a:xfrm>
          <a:prstGeom prst="rect">
            <a:avLst/>
          </a:prstGeom>
        </p:spPr>
      </p:pic>
    </p:spTree>
    <p:extLst>
      <p:ext uri="{BB962C8B-B14F-4D97-AF65-F5344CB8AC3E}">
        <p14:creationId xmlns:p14="http://schemas.microsoft.com/office/powerpoint/2010/main" val="34777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C186E-3B53-4E88-AEED-87E58442B4D7}"/>
              </a:ext>
            </a:extLst>
          </p:cNvPr>
          <p:cNvSpPr>
            <a:spLocks noGrp="1"/>
          </p:cNvSpPr>
          <p:nvPr>
            <p:ph type="title"/>
          </p:nvPr>
        </p:nvSpPr>
        <p:spPr/>
        <p:txBody>
          <a:bodyPr/>
          <a:lstStyle/>
          <a:p>
            <a:r>
              <a:rPr lang="en-AU" dirty="0"/>
              <a:t>Primary Control Surfaces</a:t>
            </a:r>
          </a:p>
        </p:txBody>
      </p:sp>
      <p:sp>
        <p:nvSpPr>
          <p:cNvPr id="3" name="Text Placeholder 2">
            <a:extLst>
              <a:ext uri="{FF2B5EF4-FFF2-40B4-BE49-F238E27FC236}">
                <a16:creationId xmlns:a16="http://schemas.microsoft.com/office/drawing/2014/main" id="{866B6E5D-6265-41F9-8C2B-8FDD608EDEDF}"/>
              </a:ext>
            </a:extLst>
          </p:cNvPr>
          <p:cNvSpPr>
            <a:spLocks noGrp="1"/>
          </p:cNvSpPr>
          <p:nvPr>
            <p:ph type="body" idx="1"/>
          </p:nvPr>
        </p:nvSpPr>
        <p:spPr/>
        <p:txBody>
          <a:bodyPr/>
          <a:lstStyle/>
          <a:p>
            <a:r>
              <a:rPr lang="en-AU" dirty="0"/>
              <a:t>Ailerons, Elevators, Rudder</a:t>
            </a:r>
          </a:p>
        </p:txBody>
      </p:sp>
    </p:spTree>
    <p:extLst>
      <p:ext uri="{BB962C8B-B14F-4D97-AF65-F5344CB8AC3E}">
        <p14:creationId xmlns:p14="http://schemas.microsoft.com/office/powerpoint/2010/main" val="1703927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A7EC9-AF20-4587-A252-45D37A93D0BE}"/>
              </a:ext>
            </a:extLst>
          </p:cNvPr>
          <p:cNvSpPr>
            <a:spLocks noGrp="1"/>
          </p:cNvSpPr>
          <p:nvPr>
            <p:ph type="title"/>
          </p:nvPr>
        </p:nvSpPr>
        <p:spPr/>
        <p:txBody>
          <a:bodyPr/>
          <a:lstStyle/>
          <a:p>
            <a:r>
              <a:rPr lang="en-AU" dirty="0"/>
              <a:t>Ailerons</a:t>
            </a:r>
          </a:p>
        </p:txBody>
      </p:sp>
      <p:pic>
        <p:nvPicPr>
          <p:cNvPr id="5" name="Content Placeholder 4" descr="A picture containing transport&#10;&#10;Description automatically generated">
            <a:extLst>
              <a:ext uri="{FF2B5EF4-FFF2-40B4-BE49-F238E27FC236}">
                <a16:creationId xmlns:a16="http://schemas.microsoft.com/office/drawing/2014/main" id="{E6A3AA9A-8332-42AB-AFE9-FBD1A54C32E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27348" y="412041"/>
            <a:ext cx="5078413" cy="2447072"/>
          </a:xfrm>
        </p:spPr>
      </p:pic>
      <p:pic>
        <p:nvPicPr>
          <p:cNvPr id="6" name="Content Placeholder 5" descr="Diagram of Cessna 172 with highlighted ailerons">
            <a:extLst>
              <a:ext uri="{FF2B5EF4-FFF2-40B4-BE49-F238E27FC236}">
                <a16:creationId xmlns:a16="http://schemas.microsoft.com/office/drawing/2014/main" id="{2C963D9D-E112-4B95-B603-03F24830036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27349" y="3595300"/>
            <a:ext cx="5078412" cy="2592288"/>
          </a:xfrm>
        </p:spPr>
      </p:pic>
      <p:sp>
        <p:nvSpPr>
          <p:cNvPr id="23" name="Arrow: Circular 22">
            <a:extLst>
              <a:ext uri="{FF2B5EF4-FFF2-40B4-BE49-F238E27FC236}">
                <a16:creationId xmlns:a16="http://schemas.microsoft.com/office/drawing/2014/main" id="{67EF18DF-9130-4C4E-B59A-8905F2FA5757}"/>
              </a:ext>
            </a:extLst>
          </p:cNvPr>
          <p:cNvSpPr/>
          <p:nvPr/>
        </p:nvSpPr>
        <p:spPr>
          <a:xfrm rot="5400000">
            <a:off x="9225151" y="179146"/>
            <a:ext cx="1857431" cy="2502285"/>
          </a:xfrm>
          <a:prstGeom prst="circularArrow">
            <a:avLst>
              <a:gd name="adj1" fmla="val 12500"/>
              <a:gd name="adj2" fmla="val 1095429"/>
              <a:gd name="adj3" fmla="val 20457681"/>
              <a:gd name="adj4" fmla="val 10420113"/>
              <a:gd name="adj5" fmla="val 13148"/>
            </a:avLst>
          </a:prstGeom>
          <a:solidFill>
            <a:srgbClr val="0062E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800" dirty="0">
              <a:solidFill>
                <a:schemeClr val="tx1"/>
              </a:solidFill>
            </a:endParaRPr>
          </a:p>
        </p:txBody>
      </p:sp>
      <p:sp>
        <p:nvSpPr>
          <p:cNvPr id="27" name="Arrow: Circular 26">
            <a:extLst>
              <a:ext uri="{FF2B5EF4-FFF2-40B4-BE49-F238E27FC236}">
                <a16:creationId xmlns:a16="http://schemas.microsoft.com/office/drawing/2014/main" id="{668ACAB8-29BE-4C80-8F0C-75EFC6E6B108}"/>
              </a:ext>
            </a:extLst>
          </p:cNvPr>
          <p:cNvSpPr/>
          <p:nvPr/>
        </p:nvSpPr>
        <p:spPr>
          <a:xfrm rot="16200000" flipH="1">
            <a:off x="7545058" y="178308"/>
            <a:ext cx="1855755" cy="2502285"/>
          </a:xfrm>
          <a:prstGeom prst="circularArrow">
            <a:avLst>
              <a:gd name="adj1" fmla="val 12500"/>
              <a:gd name="adj2" fmla="val 1095429"/>
              <a:gd name="adj3" fmla="val 20457681"/>
              <a:gd name="adj4" fmla="val 10361590"/>
              <a:gd name="adj5" fmla="val 13148"/>
            </a:avLst>
          </a:prstGeom>
          <a:solidFill>
            <a:srgbClr val="0062E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800" dirty="0">
              <a:solidFill>
                <a:schemeClr val="tx1"/>
              </a:solidFill>
            </a:endParaRPr>
          </a:p>
        </p:txBody>
      </p:sp>
      <p:sp>
        <p:nvSpPr>
          <p:cNvPr id="8" name="Content Placeholder 2">
            <a:extLst>
              <a:ext uri="{FF2B5EF4-FFF2-40B4-BE49-F238E27FC236}">
                <a16:creationId xmlns:a16="http://schemas.microsoft.com/office/drawing/2014/main" id="{7EB24C4A-0206-4ED4-85AA-9AE2C1C4AA0C}"/>
              </a:ext>
            </a:extLst>
          </p:cNvPr>
          <p:cNvSpPr txBox="1">
            <a:spLocks/>
          </p:cNvSpPr>
          <p:nvPr/>
        </p:nvSpPr>
        <p:spPr>
          <a:xfrm>
            <a:off x="1218883" y="1706880"/>
            <a:ext cx="5078677" cy="4465320"/>
          </a:xfrm>
          <a:prstGeom prst="rect">
            <a:avLst/>
          </a:prstGeom>
        </p:spPr>
        <p:txBody>
          <a:bodyPr vert="horz" lIns="121899" tIns="60949" rIns="121899" bIns="60949" rtlCol="0">
            <a:normAutofit/>
          </a:bodyPr>
          <a:lst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mn-lt"/>
                <a:ea typeface="+mn-ea"/>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mn-lt"/>
                <a:ea typeface="+mn-ea"/>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a:lstStyle>
          <a:p>
            <a:r>
              <a:rPr lang="en-AU" dirty="0"/>
              <a:t>The ailerons control the longitudinal axis of an aircraft. In aviation terms, this is known as the roll of the aircraft.</a:t>
            </a:r>
          </a:p>
          <a:p>
            <a:r>
              <a:rPr lang="en-AU" dirty="0"/>
              <a:t>They are built into the trailing edge of the wing (see figure 2) and counted as a part of the wing’s surface area </a:t>
            </a:r>
          </a:p>
          <a:p>
            <a:endParaRPr lang="en-AU" dirty="0"/>
          </a:p>
          <a:p>
            <a:endParaRPr lang="en-AU" dirty="0"/>
          </a:p>
        </p:txBody>
      </p:sp>
      <p:sp>
        <p:nvSpPr>
          <p:cNvPr id="7" name="TextBox 6">
            <a:extLst>
              <a:ext uri="{FF2B5EF4-FFF2-40B4-BE49-F238E27FC236}">
                <a16:creationId xmlns:a16="http://schemas.microsoft.com/office/drawing/2014/main" id="{82DAADF6-5097-4857-B239-AC1446D6B182}"/>
              </a:ext>
            </a:extLst>
          </p:cNvPr>
          <p:cNvSpPr txBox="1"/>
          <p:nvPr/>
        </p:nvSpPr>
        <p:spPr>
          <a:xfrm>
            <a:off x="6718391" y="6244809"/>
            <a:ext cx="5078412" cy="338554"/>
          </a:xfrm>
          <a:prstGeom prst="rect">
            <a:avLst/>
          </a:prstGeom>
          <a:noFill/>
        </p:spPr>
        <p:txBody>
          <a:bodyPr wrap="square" rtlCol="0">
            <a:spAutoFit/>
          </a:bodyPr>
          <a:lstStyle/>
          <a:p>
            <a:r>
              <a:rPr lang="en-AU" sz="1600" i="1" dirty="0"/>
              <a:t>Figure 2 - </a:t>
            </a:r>
            <a:r>
              <a:rPr lang="en-AU" sz="1600" dirty="0"/>
              <a:t>Cessna 172 diagram showing location of ailerons</a:t>
            </a:r>
          </a:p>
        </p:txBody>
      </p:sp>
      <p:sp>
        <p:nvSpPr>
          <p:cNvPr id="11" name="TextBox 10">
            <a:extLst>
              <a:ext uri="{FF2B5EF4-FFF2-40B4-BE49-F238E27FC236}">
                <a16:creationId xmlns:a16="http://schemas.microsoft.com/office/drawing/2014/main" id="{2CBD3171-7C4C-4CC3-84EE-068F672691C0}"/>
              </a:ext>
            </a:extLst>
          </p:cNvPr>
          <p:cNvSpPr txBox="1"/>
          <p:nvPr/>
        </p:nvSpPr>
        <p:spPr>
          <a:xfrm>
            <a:off x="6718391" y="2873548"/>
            <a:ext cx="5078412" cy="584775"/>
          </a:xfrm>
          <a:prstGeom prst="rect">
            <a:avLst/>
          </a:prstGeom>
          <a:noFill/>
        </p:spPr>
        <p:txBody>
          <a:bodyPr wrap="square" rtlCol="0">
            <a:spAutoFit/>
          </a:bodyPr>
          <a:lstStyle/>
          <a:p>
            <a:r>
              <a:rPr lang="en-AU" sz="1600" i="1" dirty="0"/>
              <a:t>Figure 1 - </a:t>
            </a:r>
            <a:r>
              <a:rPr lang="en-AU" sz="1600" dirty="0"/>
              <a:t>Cessna 172 diagram showing rotation around the longitudinal axis</a:t>
            </a:r>
          </a:p>
        </p:txBody>
      </p:sp>
    </p:spTree>
    <p:extLst>
      <p:ext uri="{BB962C8B-B14F-4D97-AF65-F5344CB8AC3E}">
        <p14:creationId xmlns:p14="http://schemas.microsoft.com/office/powerpoint/2010/main" val="1843069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A7EC9-AF20-4587-A252-45D37A93D0BE}"/>
              </a:ext>
            </a:extLst>
          </p:cNvPr>
          <p:cNvSpPr>
            <a:spLocks noGrp="1"/>
          </p:cNvSpPr>
          <p:nvPr>
            <p:ph type="title"/>
          </p:nvPr>
        </p:nvSpPr>
        <p:spPr/>
        <p:txBody>
          <a:bodyPr/>
          <a:lstStyle/>
          <a:p>
            <a:r>
              <a:rPr lang="en-AU" dirty="0"/>
              <a:t>Ailerons</a:t>
            </a:r>
          </a:p>
        </p:txBody>
      </p:sp>
      <p:sp>
        <p:nvSpPr>
          <p:cNvPr id="8" name="Content Placeholder 2">
            <a:extLst>
              <a:ext uri="{FF2B5EF4-FFF2-40B4-BE49-F238E27FC236}">
                <a16:creationId xmlns:a16="http://schemas.microsoft.com/office/drawing/2014/main" id="{7EB24C4A-0206-4ED4-85AA-9AE2C1C4AA0C}"/>
              </a:ext>
            </a:extLst>
          </p:cNvPr>
          <p:cNvSpPr txBox="1">
            <a:spLocks/>
          </p:cNvSpPr>
          <p:nvPr/>
        </p:nvSpPr>
        <p:spPr>
          <a:xfrm>
            <a:off x="1218883" y="1706880"/>
            <a:ext cx="5078677" cy="4465320"/>
          </a:xfrm>
          <a:prstGeom prst="rect">
            <a:avLst/>
          </a:prstGeom>
        </p:spPr>
        <p:txBody>
          <a:bodyPr vert="horz" lIns="121899" tIns="60949" rIns="121899" bIns="60949" rtlCol="0">
            <a:normAutofit/>
          </a:bodyPr>
          <a:lst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mn-lt"/>
                <a:ea typeface="+mn-ea"/>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mn-lt"/>
                <a:ea typeface="+mn-ea"/>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a:lstStyle>
          <a:p>
            <a:r>
              <a:rPr lang="en-AU" dirty="0"/>
              <a:t>They are controlled with a side to side movement of the yoke (control stick). When the aileron on one wing is deflected down, the opposite aileron is deflected up. The lift on the wing with lifted aileron is decreased, causing the aircraft to roll over that wing.</a:t>
            </a:r>
          </a:p>
          <a:p>
            <a:endParaRPr lang="en-AU" dirty="0"/>
          </a:p>
          <a:p>
            <a:endParaRPr lang="en-AU" dirty="0"/>
          </a:p>
          <a:p>
            <a:endParaRPr lang="en-AU" dirty="0"/>
          </a:p>
        </p:txBody>
      </p:sp>
      <p:pic>
        <p:nvPicPr>
          <p:cNvPr id="1026" name="Picture 2" descr="Primary Flight Control Surfaces of a Fixed-wing Aircraft">
            <a:extLst>
              <a:ext uri="{FF2B5EF4-FFF2-40B4-BE49-F238E27FC236}">
                <a16:creationId xmlns:a16="http://schemas.microsoft.com/office/drawing/2014/main" id="{23A80C41-CBD7-46B8-B45E-1D0872CAFA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4123" y="1706880"/>
            <a:ext cx="4610556" cy="330152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B6108D1-209E-4CD9-B6F8-8D2F040FFE79}"/>
              </a:ext>
            </a:extLst>
          </p:cNvPr>
          <p:cNvSpPr txBox="1"/>
          <p:nvPr/>
        </p:nvSpPr>
        <p:spPr>
          <a:xfrm>
            <a:off x="6886500" y="5059923"/>
            <a:ext cx="4692884" cy="338554"/>
          </a:xfrm>
          <a:prstGeom prst="rect">
            <a:avLst/>
          </a:prstGeom>
          <a:noFill/>
        </p:spPr>
        <p:txBody>
          <a:bodyPr wrap="square" rtlCol="0">
            <a:spAutoFit/>
          </a:bodyPr>
          <a:lstStyle/>
          <a:p>
            <a:r>
              <a:rPr lang="en-AU" sz="1600" i="1" dirty="0"/>
              <a:t>Figure 3 </a:t>
            </a:r>
            <a:r>
              <a:rPr lang="en-AU" sz="1600" dirty="0"/>
              <a:t>– Yoke control of ailerons</a:t>
            </a:r>
          </a:p>
        </p:txBody>
      </p:sp>
    </p:spTree>
    <p:extLst>
      <p:ext uri="{BB962C8B-B14F-4D97-AF65-F5344CB8AC3E}">
        <p14:creationId xmlns:p14="http://schemas.microsoft.com/office/powerpoint/2010/main" val="326803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A4377-AED8-44A8-8E47-68232577BBD5}"/>
              </a:ext>
            </a:extLst>
          </p:cNvPr>
          <p:cNvSpPr>
            <a:spLocks noGrp="1"/>
          </p:cNvSpPr>
          <p:nvPr>
            <p:ph type="title"/>
          </p:nvPr>
        </p:nvSpPr>
        <p:spPr/>
        <p:txBody>
          <a:bodyPr/>
          <a:lstStyle/>
          <a:p>
            <a:r>
              <a:rPr lang="en-AU" dirty="0"/>
              <a:t>Elevators</a:t>
            </a:r>
          </a:p>
        </p:txBody>
      </p:sp>
      <p:sp>
        <p:nvSpPr>
          <p:cNvPr id="3" name="Content Placeholder 2">
            <a:extLst>
              <a:ext uri="{FF2B5EF4-FFF2-40B4-BE49-F238E27FC236}">
                <a16:creationId xmlns:a16="http://schemas.microsoft.com/office/drawing/2014/main" id="{AEADB7C4-8407-41D9-A7E2-CC2C282B9447}"/>
              </a:ext>
            </a:extLst>
          </p:cNvPr>
          <p:cNvSpPr>
            <a:spLocks noGrp="1"/>
          </p:cNvSpPr>
          <p:nvPr>
            <p:ph sz="half" idx="1"/>
          </p:nvPr>
        </p:nvSpPr>
        <p:spPr/>
        <p:txBody>
          <a:bodyPr>
            <a:normAutofit fontScale="92500" lnSpcReduction="10000"/>
          </a:bodyPr>
          <a:lstStyle/>
          <a:p>
            <a:r>
              <a:rPr lang="en-AU" sz="2800" dirty="0"/>
              <a:t>The elevators control the lateral axis of an aircraft (see figure 4). In aviation terms, this is known as the pitch of the aircraft.</a:t>
            </a:r>
          </a:p>
          <a:p>
            <a:r>
              <a:rPr lang="en-AU" dirty="0"/>
              <a:t>They are located in the horizontal stabiliser in the aft of the aircraft (see figure 5). They controlled with the yoke by moving it forward </a:t>
            </a:r>
            <a:r>
              <a:rPr lang="en-AU"/>
              <a:t>and backwards.</a:t>
            </a:r>
            <a:endParaRPr lang="en-AU" dirty="0"/>
          </a:p>
          <a:p>
            <a:r>
              <a:rPr lang="en-AU" sz="2800" dirty="0"/>
              <a:t>They d</a:t>
            </a:r>
            <a:r>
              <a:rPr lang="en-AU" dirty="0"/>
              <a:t>ivert air, creating a load on the back of the aircraft, making it pitch upwards or downwards.</a:t>
            </a:r>
            <a:endParaRPr lang="en-AU" sz="2800" dirty="0"/>
          </a:p>
          <a:p>
            <a:pPr marL="0" indent="0">
              <a:buNone/>
            </a:pPr>
            <a:endParaRPr lang="en-AU" sz="2800" dirty="0"/>
          </a:p>
        </p:txBody>
      </p:sp>
      <p:pic>
        <p:nvPicPr>
          <p:cNvPr id="6" name="Content Placeholder 5" descr="Diagram of Cessna 172 with highlighted elevators">
            <a:extLst>
              <a:ext uri="{FF2B5EF4-FFF2-40B4-BE49-F238E27FC236}">
                <a16:creationId xmlns:a16="http://schemas.microsoft.com/office/drawing/2014/main" id="{939D21E5-498C-43A2-8CF0-03FC1B753EE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37752" y="3299925"/>
            <a:ext cx="5078412" cy="2869843"/>
          </a:xfrm>
        </p:spPr>
      </p:pic>
      <p:pic>
        <p:nvPicPr>
          <p:cNvPr id="11" name="Picture 10" descr="A picture containing linedrawing&#10;&#10;Description automatically generated">
            <a:extLst>
              <a:ext uri="{FF2B5EF4-FFF2-40B4-BE49-F238E27FC236}">
                <a16:creationId xmlns:a16="http://schemas.microsoft.com/office/drawing/2014/main" id="{0BD8720F-7D3F-42D4-AB0D-945F0D39C627}"/>
              </a:ext>
            </a:extLst>
          </p:cNvPr>
          <p:cNvPicPr>
            <a:picLocks noChangeAspect="1"/>
          </p:cNvPicPr>
          <p:nvPr/>
        </p:nvPicPr>
        <p:blipFill rotWithShape="1">
          <a:blip r:embed="rId3">
            <a:extLst>
              <a:ext uri="{28A0092B-C50C-407E-A947-70E740481C1C}">
                <a14:useLocalDpi xmlns:a14="http://schemas.microsoft.com/office/drawing/2010/main" val="0"/>
              </a:ext>
            </a:extLst>
          </a:blip>
          <a:srcRect l="13268"/>
          <a:stretch/>
        </p:blipFill>
        <p:spPr>
          <a:xfrm>
            <a:off x="7511312" y="395844"/>
            <a:ext cx="4404852" cy="2205511"/>
          </a:xfrm>
          <a:prstGeom prst="rect">
            <a:avLst/>
          </a:prstGeom>
        </p:spPr>
      </p:pic>
      <p:sp>
        <p:nvSpPr>
          <p:cNvPr id="12" name="Arrow: Curved Up 11">
            <a:extLst>
              <a:ext uri="{FF2B5EF4-FFF2-40B4-BE49-F238E27FC236}">
                <a16:creationId xmlns:a16="http://schemas.microsoft.com/office/drawing/2014/main" id="{2406D350-8D0E-4850-BB9A-52E023C7AE2E}"/>
              </a:ext>
            </a:extLst>
          </p:cNvPr>
          <p:cNvSpPr/>
          <p:nvPr/>
        </p:nvSpPr>
        <p:spPr>
          <a:xfrm>
            <a:off x="8830716" y="1591764"/>
            <a:ext cx="2019735" cy="792087"/>
          </a:xfrm>
          <a:prstGeom prst="curvedUpArrow">
            <a:avLst/>
          </a:prstGeom>
          <a:solidFill>
            <a:srgbClr val="DC01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800">
              <a:solidFill>
                <a:schemeClr val="tx1"/>
              </a:solidFill>
            </a:endParaRPr>
          </a:p>
        </p:txBody>
      </p:sp>
      <p:sp>
        <p:nvSpPr>
          <p:cNvPr id="13" name="Arrow: Curved Up 12">
            <a:extLst>
              <a:ext uri="{FF2B5EF4-FFF2-40B4-BE49-F238E27FC236}">
                <a16:creationId xmlns:a16="http://schemas.microsoft.com/office/drawing/2014/main" id="{23F245BD-D7A4-44BF-9388-AA9B55FE8B71}"/>
              </a:ext>
            </a:extLst>
          </p:cNvPr>
          <p:cNvSpPr/>
          <p:nvPr/>
        </p:nvSpPr>
        <p:spPr>
          <a:xfrm flipV="1">
            <a:off x="8830716" y="609540"/>
            <a:ext cx="2019734" cy="709603"/>
          </a:xfrm>
          <a:prstGeom prst="curvedUpArrow">
            <a:avLst/>
          </a:prstGeom>
          <a:solidFill>
            <a:srgbClr val="DC01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800">
              <a:solidFill>
                <a:schemeClr val="tx1"/>
              </a:solidFill>
            </a:endParaRPr>
          </a:p>
        </p:txBody>
      </p:sp>
      <p:sp>
        <p:nvSpPr>
          <p:cNvPr id="4" name="TextBox 3">
            <a:extLst>
              <a:ext uri="{FF2B5EF4-FFF2-40B4-BE49-F238E27FC236}">
                <a16:creationId xmlns:a16="http://schemas.microsoft.com/office/drawing/2014/main" id="{AD03ABC0-A8A4-43E2-975F-01B7C61D3506}"/>
              </a:ext>
            </a:extLst>
          </p:cNvPr>
          <p:cNvSpPr txBox="1"/>
          <p:nvPr/>
        </p:nvSpPr>
        <p:spPr>
          <a:xfrm>
            <a:off x="7498839" y="2658252"/>
            <a:ext cx="4404852" cy="584775"/>
          </a:xfrm>
          <a:prstGeom prst="rect">
            <a:avLst/>
          </a:prstGeom>
          <a:noFill/>
        </p:spPr>
        <p:txBody>
          <a:bodyPr wrap="square" rtlCol="0">
            <a:spAutoFit/>
          </a:bodyPr>
          <a:lstStyle/>
          <a:p>
            <a:r>
              <a:rPr lang="en-AU" sz="1600" i="1" dirty="0"/>
              <a:t>Figure 4 </a:t>
            </a:r>
            <a:r>
              <a:rPr lang="en-AU" sz="1600" dirty="0"/>
              <a:t>– Cessna 172 diagram showing rotation around the lateral axis</a:t>
            </a:r>
          </a:p>
        </p:txBody>
      </p:sp>
      <p:sp>
        <p:nvSpPr>
          <p:cNvPr id="9" name="TextBox 8">
            <a:extLst>
              <a:ext uri="{FF2B5EF4-FFF2-40B4-BE49-F238E27FC236}">
                <a16:creationId xmlns:a16="http://schemas.microsoft.com/office/drawing/2014/main" id="{9B64162D-D6AA-402D-B139-4DCC02BC87F5}"/>
              </a:ext>
            </a:extLst>
          </p:cNvPr>
          <p:cNvSpPr txBox="1"/>
          <p:nvPr/>
        </p:nvSpPr>
        <p:spPr>
          <a:xfrm>
            <a:off x="6837752" y="6169768"/>
            <a:ext cx="5064076" cy="584775"/>
          </a:xfrm>
          <a:prstGeom prst="rect">
            <a:avLst/>
          </a:prstGeom>
          <a:noFill/>
        </p:spPr>
        <p:txBody>
          <a:bodyPr wrap="square" rtlCol="0">
            <a:spAutoFit/>
          </a:bodyPr>
          <a:lstStyle/>
          <a:p>
            <a:r>
              <a:rPr lang="en-AU" sz="1600" i="1" dirty="0"/>
              <a:t>Figure 5 </a:t>
            </a:r>
            <a:r>
              <a:rPr lang="en-AU" sz="1600" dirty="0"/>
              <a:t>– Cessna 172 diagram showing location of elevators</a:t>
            </a:r>
          </a:p>
        </p:txBody>
      </p:sp>
    </p:spTree>
    <p:extLst>
      <p:ext uri="{BB962C8B-B14F-4D97-AF65-F5344CB8AC3E}">
        <p14:creationId xmlns:p14="http://schemas.microsoft.com/office/powerpoint/2010/main" val="2511894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9C41F-35A8-4863-8459-46B509983DAD}"/>
              </a:ext>
            </a:extLst>
          </p:cNvPr>
          <p:cNvSpPr>
            <a:spLocks noGrp="1"/>
          </p:cNvSpPr>
          <p:nvPr>
            <p:ph type="title"/>
          </p:nvPr>
        </p:nvSpPr>
        <p:spPr/>
        <p:txBody>
          <a:bodyPr/>
          <a:lstStyle/>
          <a:p>
            <a:r>
              <a:rPr lang="en-AU" dirty="0"/>
              <a:t>Rudder</a:t>
            </a:r>
          </a:p>
        </p:txBody>
      </p:sp>
      <p:sp>
        <p:nvSpPr>
          <p:cNvPr id="3" name="Content Placeholder 2">
            <a:extLst>
              <a:ext uri="{FF2B5EF4-FFF2-40B4-BE49-F238E27FC236}">
                <a16:creationId xmlns:a16="http://schemas.microsoft.com/office/drawing/2014/main" id="{F7D6EAA4-6BF1-49EC-B7E0-1DEEB27C1859}"/>
              </a:ext>
            </a:extLst>
          </p:cNvPr>
          <p:cNvSpPr>
            <a:spLocks noGrp="1"/>
          </p:cNvSpPr>
          <p:nvPr>
            <p:ph sz="half" idx="1"/>
          </p:nvPr>
        </p:nvSpPr>
        <p:spPr/>
        <p:txBody>
          <a:bodyPr>
            <a:normAutofit fontScale="85000" lnSpcReduction="10000"/>
          </a:bodyPr>
          <a:lstStyle/>
          <a:p>
            <a:r>
              <a:rPr lang="en-AU" dirty="0"/>
              <a:t>The rudder controls the directional axis of the aircraft (see figure 6). In aviation terms, this is known as the yaw of the aircraft.</a:t>
            </a:r>
          </a:p>
          <a:p>
            <a:r>
              <a:rPr lang="en-AU" dirty="0"/>
              <a:t>The rudder is located in the vertical stabiliser in the aft of the aircraft (see figure 7). It is controlled by the foot pedals in the floor of cabin.</a:t>
            </a:r>
          </a:p>
          <a:p>
            <a:r>
              <a:rPr lang="en-AU" dirty="0"/>
              <a:t>The rudder swings the aircraft left or right, depending on how it is deflected. It is used in conjunction with the ailerons to make turns.</a:t>
            </a:r>
          </a:p>
        </p:txBody>
      </p:sp>
      <p:pic>
        <p:nvPicPr>
          <p:cNvPr id="6" name="Content Placeholder 5" descr="Diagram of Cessna 172 with highlighted rudder">
            <a:extLst>
              <a:ext uri="{FF2B5EF4-FFF2-40B4-BE49-F238E27FC236}">
                <a16:creationId xmlns:a16="http://schemas.microsoft.com/office/drawing/2014/main" id="{88F0580C-F777-4508-BF03-C11B37A3E6A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67601" y="2991602"/>
            <a:ext cx="5078412" cy="2869843"/>
          </a:xfrm>
        </p:spPr>
      </p:pic>
      <p:pic>
        <p:nvPicPr>
          <p:cNvPr id="5" name="Picture 4" descr="A picture containing transport&#10;&#10;Description automatically generated">
            <a:extLst>
              <a:ext uri="{FF2B5EF4-FFF2-40B4-BE49-F238E27FC236}">
                <a16:creationId xmlns:a16="http://schemas.microsoft.com/office/drawing/2014/main" id="{F5F249CC-3403-4549-9296-88253BE0D5CD}"/>
              </a:ext>
            </a:extLst>
          </p:cNvPr>
          <p:cNvPicPr>
            <a:picLocks noChangeAspect="1"/>
          </p:cNvPicPr>
          <p:nvPr/>
        </p:nvPicPr>
        <p:blipFill rotWithShape="1">
          <a:blip r:embed="rId3">
            <a:extLst>
              <a:ext uri="{28A0092B-C50C-407E-A947-70E740481C1C}">
                <a14:useLocalDpi xmlns:a14="http://schemas.microsoft.com/office/drawing/2010/main" val="0"/>
              </a:ext>
            </a:extLst>
          </a:blip>
          <a:srcRect t="18590" b="10547"/>
          <a:stretch/>
        </p:blipFill>
        <p:spPr>
          <a:xfrm>
            <a:off x="6676202" y="519694"/>
            <a:ext cx="5061211" cy="1728192"/>
          </a:xfrm>
          <a:prstGeom prst="rect">
            <a:avLst/>
          </a:prstGeom>
        </p:spPr>
      </p:pic>
      <p:sp>
        <p:nvSpPr>
          <p:cNvPr id="7" name="Arrow: Curved Right 6">
            <a:extLst>
              <a:ext uri="{FF2B5EF4-FFF2-40B4-BE49-F238E27FC236}">
                <a16:creationId xmlns:a16="http://schemas.microsoft.com/office/drawing/2014/main" id="{379BFAB4-4A06-41BC-B7DA-FC1E9EFF7131}"/>
              </a:ext>
            </a:extLst>
          </p:cNvPr>
          <p:cNvSpPr/>
          <p:nvPr/>
        </p:nvSpPr>
        <p:spPr>
          <a:xfrm>
            <a:off x="7246540" y="808084"/>
            <a:ext cx="1368152" cy="1008112"/>
          </a:xfrm>
          <a:prstGeom prst="curvedRightArrow">
            <a:avLst/>
          </a:prstGeom>
          <a:solidFill>
            <a:srgbClr val="09C90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800" dirty="0">
              <a:solidFill>
                <a:schemeClr val="tx1"/>
              </a:solidFill>
            </a:endParaRPr>
          </a:p>
        </p:txBody>
      </p:sp>
      <p:sp>
        <p:nvSpPr>
          <p:cNvPr id="8" name="Arrow: Curved Right 7">
            <a:extLst>
              <a:ext uri="{FF2B5EF4-FFF2-40B4-BE49-F238E27FC236}">
                <a16:creationId xmlns:a16="http://schemas.microsoft.com/office/drawing/2014/main" id="{413BDA52-24D7-4A71-BFF5-9C3BE28D83E1}"/>
              </a:ext>
            </a:extLst>
          </p:cNvPr>
          <p:cNvSpPr/>
          <p:nvPr/>
        </p:nvSpPr>
        <p:spPr>
          <a:xfrm flipH="1">
            <a:off x="9910836" y="808084"/>
            <a:ext cx="1368152" cy="1008112"/>
          </a:xfrm>
          <a:prstGeom prst="curvedRightArrow">
            <a:avLst/>
          </a:prstGeom>
          <a:solidFill>
            <a:srgbClr val="09C90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800" dirty="0">
              <a:solidFill>
                <a:schemeClr val="tx1"/>
              </a:solidFill>
            </a:endParaRPr>
          </a:p>
        </p:txBody>
      </p:sp>
      <p:sp>
        <p:nvSpPr>
          <p:cNvPr id="4" name="TextBox 3">
            <a:extLst>
              <a:ext uri="{FF2B5EF4-FFF2-40B4-BE49-F238E27FC236}">
                <a16:creationId xmlns:a16="http://schemas.microsoft.com/office/drawing/2014/main" id="{A9F75F76-DF9D-440A-915C-7FB4BC3CC67C}"/>
              </a:ext>
            </a:extLst>
          </p:cNvPr>
          <p:cNvSpPr txBox="1"/>
          <p:nvPr/>
        </p:nvSpPr>
        <p:spPr>
          <a:xfrm>
            <a:off x="6624769" y="2242316"/>
            <a:ext cx="5097667" cy="646331"/>
          </a:xfrm>
          <a:prstGeom prst="rect">
            <a:avLst/>
          </a:prstGeom>
          <a:noFill/>
        </p:spPr>
        <p:txBody>
          <a:bodyPr wrap="square" rtlCol="0">
            <a:spAutoFit/>
          </a:bodyPr>
          <a:lstStyle/>
          <a:p>
            <a:r>
              <a:rPr lang="en-AU" sz="1800" i="1" dirty="0"/>
              <a:t>Figure 6 </a:t>
            </a:r>
            <a:r>
              <a:rPr lang="en-AU" sz="1800" dirty="0"/>
              <a:t>– Cessna 172 diagram showing rotation around the directional axis</a:t>
            </a:r>
          </a:p>
        </p:txBody>
      </p:sp>
      <p:sp>
        <p:nvSpPr>
          <p:cNvPr id="9" name="TextBox 8">
            <a:extLst>
              <a:ext uri="{FF2B5EF4-FFF2-40B4-BE49-F238E27FC236}">
                <a16:creationId xmlns:a16="http://schemas.microsoft.com/office/drawing/2014/main" id="{78B6E9DE-73F9-4981-BA6D-C787B1CE0D3D}"/>
              </a:ext>
            </a:extLst>
          </p:cNvPr>
          <p:cNvSpPr txBox="1"/>
          <p:nvPr/>
        </p:nvSpPr>
        <p:spPr>
          <a:xfrm>
            <a:off x="6624768" y="5861445"/>
            <a:ext cx="5097667" cy="646331"/>
          </a:xfrm>
          <a:prstGeom prst="rect">
            <a:avLst/>
          </a:prstGeom>
          <a:noFill/>
        </p:spPr>
        <p:txBody>
          <a:bodyPr wrap="square" rtlCol="0">
            <a:spAutoFit/>
          </a:bodyPr>
          <a:lstStyle/>
          <a:p>
            <a:r>
              <a:rPr lang="en-AU" sz="1800" i="1" dirty="0"/>
              <a:t>Figure 7 </a:t>
            </a:r>
            <a:r>
              <a:rPr lang="en-AU" sz="1800" dirty="0"/>
              <a:t>– Cessna 172 diagram showing location of rudder</a:t>
            </a:r>
          </a:p>
        </p:txBody>
      </p:sp>
    </p:spTree>
    <p:extLst>
      <p:ext uri="{BB962C8B-B14F-4D97-AF65-F5344CB8AC3E}">
        <p14:creationId xmlns:p14="http://schemas.microsoft.com/office/powerpoint/2010/main" val="2423929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E6395-C728-4072-9B3A-AAEE5BCD637C}"/>
              </a:ext>
            </a:extLst>
          </p:cNvPr>
          <p:cNvSpPr>
            <a:spLocks noGrp="1"/>
          </p:cNvSpPr>
          <p:nvPr>
            <p:ph type="title"/>
          </p:nvPr>
        </p:nvSpPr>
        <p:spPr>
          <a:xfrm>
            <a:off x="1217601" y="229123"/>
            <a:ext cx="10360501" cy="954107"/>
          </a:xfrm>
        </p:spPr>
        <p:txBody>
          <a:bodyPr/>
          <a:lstStyle/>
          <a:p>
            <a:r>
              <a:rPr lang="en-AU" dirty="0"/>
              <a:t>Controlling the Primary Control Surfaces</a:t>
            </a:r>
          </a:p>
        </p:txBody>
      </p:sp>
      <p:sp>
        <p:nvSpPr>
          <p:cNvPr id="3" name="Content Placeholder 2">
            <a:extLst>
              <a:ext uri="{FF2B5EF4-FFF2-40B4-BE49-F238E27FC236}">
                <a16:creationId xmlns:a16="http://schemas.microsoft.com/office/drawing/2014/main" id="{3D8C4D3D-8200-467B-BC3B-BFC4C9450C71}"/>
              </a:ext>
            </a:extLst>
          </p:cNvPr>
          <p:cNvSpPr>
            <a:spLocks noGrp="1"/>
          </p:cNvSpPr>
          <p:nvPr>
            <p:ph idx="1"/>
          </p:nvPr>
        </p:nvSpPr>
        <p:spPr>
          <a:xfrm>
            <a:off x="1217601" y="1288051"/>
            <a:ext cx="10636169" cy="1727203"/>
          </a:xfrm>
        </p:spPr>
        <p:txBody>
          <a:bodyPr>
            <a:normAutofit/>
          </a:bodyPr>
          <a:lstStyle/>
          <a:p>
            <a:r>
              <a:rPr lang="en-AU" dirty="0"/>
              <a:t>The movements of the yoke are translated to movement of the ailerons with cables and pulleys or push-pull tubes in light aircraft. Larger aircraft can use a combination of hydraulics, electric, push-pull tubes, and cable/pulley systems.</a:t>
            </a:r>
          </a:p>
          <a:p>
            <a:pPr marL="0" indent="0">
              <a:buNone/>
            </a:pPr>
            <a:endParaRPr lang="en-AU" dirty="0"/>
          </a:p>
        </p:txBody>
      </p:sp>
      <p:pic>
        <p:nvPicPr>
          <p:cNvPr id="5" name="Picture 4" descr="Diagram, engineering drawing&#10;&#10;Description automatically generated">
            <a:extLst>
              <a:ext uri="{FF2B5EF4-FFF2-40B4-BE49-F238E27FC236}">
                <a16:creationId xmlns:a16="http://schemas.microsoft.com/office/drawing/2014/main" id="{BAFE84AD-05BB-4BCB-8174-E5068DF3E2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6833" y="3375097"/>
            <a:ext cx="3487111" cy="2175718"/>
          </a:xfrm>
          <a:prstGeom prst="rect">
            <a:avLst/>
          </a:prstGeom>
        </p:spPr>
      </p:pic>
      <p:pic>
        <p:nvPicPr>
          <p:cNvPr id="7" name="Picture 6" descr="Diagram, engineering drawing&#10;&#10;Description automatically generated">
            <a:extLst>
              <a:ext uri="{FF2B5EF4-FFF2-40B4-BE49-F238E27FC236}">
                <a16:creationId xmlns:a16="http://schemas.microsoft.com/office/drawing/2014/main" id="{33D310B6-39F5-4200-8476-1CFA11B449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880" y="3420613"/>
            <a:ext cx="3487111" cy="2084686"/>
          </a:xfrm>
          <a:prstGeom prst="rect">
            <a:avLst/>
          </a:prstGeom>
        </p:spPr>
      </p:pic>
      <p:pic>
        <p:nvPicPr>
          <p:cNvPr id="9" name="Picture 8" descr="Diagram&#10;&#10;Description automatically generated">
            <a:extLst>
              <a:ext uri="{FF2B5EF4-FFF2-40B4-BE49-F238E27FC236}">
                <a16:creationId xmlns:a16="http://schemas.microsoft.com/office/drawing/2014/main" id="{B5FE45A5-6BD3-45C3-A1BF-7F45CF1038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5943" y="3387742"/>
            <a:ext cx="3596938" cy="2150428"/>
          </a:xfrm>
          <a:prstGeom prst="rect">
            <a:avLst/>
          </a:prstGeom>
        </p:spPr>
      </p:pic>
      <p:sp>
        <p:nvSpPr>
          <p:cNvPr id="10" name="TextBox 9">
            <a:extLst>
              <a:ext uri="{FF2B5EF4-FFF2-40B4-BE49-F238E27FC236}">
                <a16:creationId xmlns:a16="http://schemas.microsoft.com/office/drawing/2014/main" id="{96DB4EA9-1B84-4B11-8178-7A10149AF419}"/>
              </a:ext>
            </a:extLst>
          </p:cNvPr>
          <p:cNvSpPr txBox="1"/>
          <p:nvPr/>
        </p:nvSpPr>
        <p:spPr>
          <a:xfrm>
            <a:off x="444880" y="5674770"/>
            <a:ext cx="11299064" cy="646331"/>
          </a:xfrm>
          <a:prstGeom prst="rect">
            <a:avLst/>
          </a:prstGeom>
          <a:noFill/>
        </p:spPr>
        <p:txBody>
          <a:bodyPr wrap="square" rtlCol="0">
            <a:spAutoFit/>
          </a:bodyPr>
          <a:lstStyle/>
          <a:p>
            <a:r>
              <a:rPr lang="en-AU" sz="1800" dirty="0"/>
              <a:t>From left to right: </a:t>
            </a:r>
            <a:r>
              <a:rPr lang="en-AU" sz="1800" i="1" dirty="0"/>
              <a:t>Figure 8</a:t>
            </a:r>
            <a:r>
              <a:rPr lang="en-AU" sz="1800" dirty="0"/>
              <a:t> – aileron control system in Cessna 172, </a:t>
            </a:r>
            <a:r>
              <a:rPr lang="en-AU" sz="1800" i="1" dirty="0"/>
              <a:t>Figure 9</a:t>
            </a:r>
            <a:r>
              <a:rPr lang="en-AU" sz="1800" dirty="0"/>
              <a:t> – elevator control system in Cessna 172, </a:t>
            </a:r>
            <a:r>
              <a:rPr lang="en-AU" sz="1800" i="1" dirty="0"/>
              <a:t>Figure 10</a:t>
            </a:r>
            <a:r>
              <a:rPr lang="en-AU" sz="1800" dirty="0"/>
              <a:t> – rudder control system in Cessna 172</a:t>
            </a:r>
          </a:p>
        </p:txBody>
      </p:sp>
    </p:spTree>
    <p:extLst>
      <p:ext uri="{BB962C8B-B14F-4D97-AF65-F5344CB8AC3E}">
        <p14:creationId xmlns:p14="http://schemas.microsoft.com/office/powerpoint/2010/main" val="938989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A4BD0-3510-4077-AABF-7F4E246A0B07}"/>
              </a:ext>
            </a:extLst>
          </p:cNvPr>
          <p:cNvSpPr>
            <a:spLocks noGrp="1"/>
          </p:cNvSpPr>
          <p:nvPr>
            <p:ph type="title"/>
          </p:nvPr>
        </p:nvSpPr>
        <p:spPr/>
        <p:txBody>
          <a:bodyPr/>
          <a:lstStyle/>
          <a:p>
            <a:r>
              <a:rPr lang="en-AU" dirty="0"/>
              <a:t>Lift and Drag of an Aircraft</a:t>
            </a:r>
          </a:p>
        </p:txBody>
      </p:sp>
      <p:sp>
        <p:nvSpPr>
          <p:cNvPr id="3" name="Text Placeholder 2">
            <a:extLst>
              <a:ext uri="{FF2B5EF4-FFF2-40B4-BE49-F238E27FC236}">
                <a16:creationId xmlns:a16="http://schemas.microsoft.com/office/drawing/2014/main" id="{FE7E067D-29BE-4045-B542-2D452E405F21}"/>
              </a:ext>
            </a:extLst>
          </p:cNvPr>
          <p:cNvSpPr>
            <a:spLocks noGrp="1"/>
          </p:cNvSpPr>
          <p:nvPr>
            <p:ph type="body" idx="1"/>
          </p:nvPr>
        </p:nvSpPr>
        <p:spPr/>
        <p:txBody>
          <a:bodyPr/>
          <a:lstStyle/>
          <a:p>
            <a:r>
              <a:rPr lang="en-AU" dirty="0"/>
              <a:t>Cessna 172 at range of Altitudes</a:t>
            </a:r>
          </a:p>
        </p:txBody>
      </p:sp>
    </p:spTree>
    <p:extLst>
      <p:ext uri="{BB962C8B-B14F-4D97-AF65-F5344CB8AC3E}">
        <p14:creationId xmlns:p14="http://schemas.microsoft.com/office/powerpoint/2010/main" val="4187675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67CC250-9439-4647-8FBD-642397F4BE40}"/>
              </a:ext>
            </a:extLst>
          </p:cNvPr>
          <p:cNvSpPr>
            <a:spLocks noGrp="1"/>
          </p:cNvSpPr>
          <p:nvPr>
            <p:ph type="title"/>
          </p:nvPr>
        </p:nvSpPr>
        <p:spPr>
          <a:xfrm>
            <a:off x="1218883" y="274637"/>
            <a:ext cx="10360501" cy="1223963"/>
          </a:xfrm>
        </p:spPr>
        <p:txBody>
          <a:bodyPr/>
          <a:lstStyle/>
          <a:p>
            <a:r>
              <a:rPr lang="en-US" dirty="0"/>
              <a:t>Lift Coefficient and Atmosphere Density</a:t>
            </a:r>
          </a:p>
        </p:txBody>
      </p:sp>
      <p:pic>
        <p:nvPicPr>
          <p:cNvPr id="8" name="Content Placeholder 7" descr="Chart, line chart&#10;&#10;Description automatically generated">
            <a:extLst>
              <a:ext uri="{FF2B5EF4-FFF2-40B4-BE49-F238E27FC236}">
                <a16:creationId xmlns:a16="http://schemas.microsoft.com/office/drawing/2014/main" id="{6E189BA0-202A-48FD-91F1-D8129B762EC3}"/>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2626" t="9420"/>
          <a:stretch/>
        </p:blipFill>
        <p:spPr>
          <a:xfrm>
            <a:off x="1699202" y="2276872"/>
            <a:ext cx="3851045" cy="3057716"/>
          </a:xfrm>
        </p:spPr>
      </p:pic>
      <p:pic>
        <p:nvPicPr>
          <p:cNvPr id="6" name="Content Placeholder 5" descr="Table&#10;&#10;Description automatically generated">
            <a:extLst>
              <a:ext uri="{FF2B5EF4-FFF2-40B4-BE49-F238E27FC236}">
                <a16:creationId xmlns:a16="http://schemas.microsoft.com/office/drawing/2014/main" id="{D6FFFBA8-CCFE-4741-BA68-8E1C6467194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34599" y="1498600"/>
            <a:ext cx="3355024" cy="4465320"/>
          </a:xfrm>
          <a:noFill/>
        </p:spPr>
      </p:pic>
      <p:sp>
        <p:nvSpPr>
          <p:cNvPr id="2" name="TextBox 1">
            <a:extLst>
              <a:ext uri="{FF2B5EF4-FFF2-40B4-BE49-F238E27FC236}">
                <a16:creationId xmlns:a16="http://schemas.microsoft.com/office/drawing/2014/main" id="{41F0BE03-576E-49DF-90F5-FD97575FEA80}"/>
              </a:ext>
            </a:extLst>
          </p:cNvPr>
          <p:cNvSpPr txBox="1"/>
          <p:nvPr/>
        </p:nvSpPr>
        <p:spPr>
          <a:xfrm>
            <a:off x="1629916" y="5397934"/>
            <a:ext cx="3960440" cy="584775"/>
          </a:xfrm>
          <a:prstGeom prst="rect">
            <a:avLst/>
          </a:prstGeom>
          <a:noFill/>
        </p:spPr>
        <p:txBody>
          <a:bodyPr wrap="square" rtlCol="0">
            <a:spAutoFit/>
          </a:bodyPr>
          <a:lstStyle/>
          <a:p>
            <a:r>
              <a:rPr lang="en-AU" sz="1600" i="1" dirty="0"/>
              <a:t>Figure 11 </a:t>
            </a:r>
            <a:r>
              <a:rPr lang="en-AU" sz="1600" dirty="0"/>
              <a:t>– Lift coefficient based on wing angle of attack</a:t>
            </a:r>
          </a:p>
        </p:txBody>
      </p:sp>
      <p:sp>
        <p:nvSpPr>
          <p:cNvPr id="3" name="TextBox 2">
            <a:extLst>
              <a:ext uri="{FF2B5EF4-FFF2-40B4-BE49-F238E27FC236}">
                <a16:creationId xmlns:a16="http://schemas.microsoft.com/office/drawing/2014/main" id="{9A84484D-723A-42C8-AC3E-42DB73664F56}"/>
              </a:ext>
            </a:extLst>
          </p:cNvPr>
          <p:cNvSpPr txBox="1"/>
          <p:nvPr/>
        </p:nvSpPr>
        <p:spPr>
          <a:xfrm>
            <a:off x="7134599" y="6041388"/>
            <a:ext cx="3355024" cy="584775"/>
          </a:xfrm>
          <a:prstGeom prst="rect">
            <a:avLst/>
          </a:prstGeom>
          <a:noFill/>
        </p:spPr>
        <p:txBody>
          <a:bodyPr wrap="square" rtlCol="0">
            <a:spAutoFit/>
          </a:bodyPr>
          <a:lstStyle/>
          <a:p>
            <a:r>
              <a:rPr lang="en-AU" sz="1600" i="1" dirty="0"/>
              <a:t>Figure 12 </a:t>
            </a:r>
            <a:r>
              <a:rPr lang="en-AU" sz="1600" dirty="0"/>
              <a:t>– Density values based on altitude</a:t>
            </a:r>
            <a:endParaRPr lang="en-AU" sz="2800" dirty="0"/>
          </a:p>
        </p:txBody>
      </p:sp>
    </p:spTree>
    <p:extLst>
      <p:ext uri="{BB962C8B-B14F-4D97-AF65-F5344CB8AC3E}">
        <p14:creationId xmlns:p14="http://schemas.microsoft.com/office/powerpoint/2010/main" val="3123238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21E9F-6E6B-4649-B9B1-86C52CC0C7D1}"/>
              </a:ext>
            </a:extLst>
          </p:cNvPr>
          <p:cNvSpPr>
            <a:spLocks noGrp="1"/>
          </p:cNvSpPr>
          <p:nvPr>
            <p:ph type="title"/>
          </p:nvPr>
        </p:nvSpPr>
        <p:spPr/>
        <p:txBody>
          <a:bodyPr/>
          <a:lstStyle/>
          <a:p>
            <a:r>
              <a:rPr lang="en-AU" dirty="0"/>
              <a:t>Drag Coefficient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AD4EA48-3319-4A63-AFB9-967283630E9F}"/>
                  </a:ext>
                </a:extLst>
              </p:cNvPr>
              <p:cNvSpPr>
                <a:spLocks noGrp="1"/>
              </p:cNvSpPr>
              <p:nvPr>
                <p:ph sz="half" idx="1"/>
              </p:nvPr>
            </p:nvSpPr>
            <p:spPr/>
            <p:txBody>
              <a:bodyPr>
                <a:normAutofit fontScale="85000" lnSpcReduction="10000"/>
              </a:bodyPr>
              <a:lstStyle/>
              <a:p>
                <a:pPr marL="0" indent="0">
                  <a:lnSpc>
                    <a:spcPct val="100000"/>
                  </a:lnSpc>
                  <a:buNone/>
                </a:pPr>
                <a14:m>
                  <m:oMath xmlns:m="http://schemas.openxmlformats.org/officeDocument/2006/math">
                    <m:r>
                      <a:rPr lang="en-AU" sz="2600" i="1" dirty="0" smtClean="0">
                        <a:latin typeface="Cambria Math" panose="02040503050406030204" pitchFamily="18" charset="0"/>
                      </a:rPr>
                      <m:t>𝐶</m:t>
                    </m:r>
                    <m:sSub>
                      <m:sSubPr>
                        <m:ctrlPr>
                          <a:rPr lang="en-AU" sz="2600" i="1" dirty="0">
                            <a:solidFill>
                              <a:srgbClr val="836967"/>
                            </a:solidFill>
                            <a:latin typeface="Cambria Math" panose="02040503050406030204" pitchFamily="18" charset="0"/>
                          </a:rPr>
                        </m:ctrlPr>
                      </m:sSubPr>
                      <m:e>
                        <m:r>
                          <a:rPr lang="en-AU" sz="2600" i="1" dirty="0">
                            <a:latin typeface="Cambria Math" panose="02040503050406030204" pitchFamily="18" charset="0"/>
                          </a:rPr>
                          <m:t>𝑑</m:t>
                        </m:r>
                      </m:e>
                      <m:sub>
                        <m:r>
                          <a:rPr lang="en-AU" sz="2600" i="0" dirty="0">
                            <a:latin typeface="Cambria Math" panose="02040503050406030204" pitchFamily="18" charset="0"/>
                          </a:rPr>
                          <m:t>0</m:t>
                        </m:r>
                      </m:sub>
                    </m:sSub>
                  </m:oMath>
                </a14:m>
                <a:r>
                  <a:rPr lang="en-AU" sz="2600" dirty="0"/>
                  <a:t> is zero-lift drag coefficient. The given range for zero-lift drag coefficient for small, fixed gear, single engine aircraft is 0.025 – 0.040.</a:t>
                </a:r>
              </a:p>
              <a:p>
                <a:pPr marL="0" indent="0">
                  <a:lnSpc>
                    <a:spcPct val="100000"/>
                  </a:lnSpc>
                  <a:buNone/>
                </a:pPr>
                <a14:m>
                  <m:oMath xmlns:m="http://schemas.openxmlformats.org/officeDocument/2006/math">
                    <m:r>
                      <a:rPr lang="en-AU" sz="2600" i="1" dirty="0" smtClean="0">
                        <a:latin typeface="Cambria Math" panose="02040503050406030204" pitchFamily="18" charset="0"/>
                      </a:rPr>
                      <m:t>𝐶</m:t>
                    </m:r>
                    <m:sSub>
                      <m:sSubPr>
                        <m:ctrlPr>
                          <a:rPr lang="en-AU" sz="2600" i="1" dirty="0" smtClean="0">
                            <a:solidFill>
                              <a:srgbClr val="836967"/>
                            </a:solidFill>
                            <a:latin typeface="Cambria Math" panose="02040503050406030204" pitchFamily="18" charset="0"/>
                          </a:rPr>
                        </m:ctrlPr>
                      </m:sSubPr>
                      <m:e>
                        <m:r>
                          <a:rPr lang="en-AU" sz="2600" i="1" dirty="0" smtClean="0">
                            <a:latin typeface="Cambria Math" panose="02040503050406030204" pitchFamily="18" charset="0"/>
                          </a:rPr>
                          <m:t>𝑑</m:t>
                        </m:r>
                      </m:e>
                      <m:sub>
                        <m:r>
                          <a:rPr lang="en-AU" sz="2600" i="1" dirty="0" smtClean="0">
                            <a:latin typeface="Cambria Math" panose="02040503050406030204" pitchFamily="18" charset="0"/>
                          </a:rPr>
                          <m:t>𝑖</m:t>
                        </m:r>
                      </m:sub>
                    </m:sSub>
                  </m:oMath>
                </a14:m>
                <a:r>
                  <a:rPr lang="en-AU" sz="2600" dirty="0"/>
                  <a:t> is induced drag or drag induced by lift</a:t>
                </a:r>
              </a:p>
              <a:p>
                <a:pPr marL="0" indent="0">
                  <a:buNone/>
                </a:pPr>
                <a:r>
                  <a:rPr lang="en-AU" sz="2400" dirty="0"/>
                  <a:t>Lift coefficient – 1.425</a:t>
                </a:r>
              </a:p>
              <a:p>
                <a:pPr marL="0" indent="0">
                  <a:buNone/>
                </a:pPr>
                <a:r>
                  <a:rPr lang="en-AU" sz="2400" dirty="0"/>
                  <a:t>Area Ratio of the wing – 7.52</a:t>
                </a:r>
              </a:p>
              <a:p>
                <a:pPr marL="0" indent="0">
                  <a:buNone/>
                </a:pPr>
                <a:r>
                  <a:rPr lang="en-AU" sz="2400" dirty="0"/>
                  <a:t>e  (efficiency factor for rectangle wings) – 0.70</a:t>
                </a:r>
              </a:p>
              <a:p>
                <a:pPr marL="0" indent="0">
                  <a:lnSpc>
                    <a:spcPct val="100000"/>
                  </a:lnSpc>
                  <a:buNone/>
                </a:pPr>
                <a:endParaRPr lang="en-AU" sz="2600" dirty="0"/>
              </a:p>
              <a:p>
                <a:pPr marL="0" indent="0">
                  <a:lnSpc>
                    <a:spcPct val="150000"/>
                  </a:lnSpc>
                  <a:buNone/>
                </a:pPr>
                <a:endParaRPr lang="en-AU" dirty="0"/>
              </a:p>
              <a:p>
                <a:endParaRPr lang="en-AU" dirty="0"/>
              </a:p>
            </p:txBody>
          </p:sp>
        </mc:Choice>
        <mc:Fallback xmlns="">
          <p:sp>
            <p:nvSpPr>
              <p:cNvPr id="3" name="Content Placeholder 2">
                <a:extLst>
                  <a:ext uri="{FF2B5EF4-FFF2-40B4-BE49-F238E27FC236}">
                    <a16:creationId xmlns:a16="http://schemas.microsoft.com/office/drawing/2014/main" id="{DAD4EA48-3319-4A63-AFB9-967283630E9F}"/>
                  </a:ext>
                </a:extLst>
              </p:cNvPr>
              <p:cNvSpPr>
                <a:spLocks noGrp="1" noRot="1" noChangeAspect="1" noMove="1" noResize="1" noEditPoints="1" noAdjustHandles="1" noChangeArrowheads="1" noChangeShapeType="1" noTextEdit="1"/>
              </p:cNvSpPr>
              <p:nvPr>
                <p:ph sz="half" idx="1"/>
              </p:nvPr>
            </p:nvSpPr>
            <p:spPr>
              <a:blipFill>
                <a:blip r:embed="rId2"/>
                <a:stretch>
                  <a:fillRect l="-960" t="-1228"/>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827558A0-4FE3-4DDC-BE5A-AD05B0595EAA}"/>
                  </a:ext>
                </a:extLst>
              </p:cNvPr>
              <p:cNvSpPr>
                <a:spLocks noGrp="1"/>
              </p:cNvSpPr>
              <p:nvPr>
                <p:ph sz="half" idx="2"/>
              </p:nvPr>
            </p:nvSpPr>
            <p:spPr/>
            <p:txBody>
              <a:bodyPr>
                <a:normAutofit fontScale="85000" lnSpcReduction="10000"/>
              </a:bodyPr>
              <a:lstStyle/>
              <a:p>
                <a:pPr marL="0" indent="0">
                  <a:buNone/>
                </a:pPr>
                <a14:m>
                  <m:oMathPara xmlns:m="http://schemas.openxmlformats.org/officeDocument/2006/math">
                    <m:oMathParaPr>
                      <m:jc m:val="centerGroup"/>
                    </m:oMathParaPr>
                    <m:oMath xmlns:m="http://schemas.openxmlformats.org/officeDocument/2006/math">
                      <m:sSub>
                        <m:sSubPr>
                          <m:ctrlPr>
                            <a:rPr lang="en-AU" i="1" smtClean="0">
                              <a:solidFill>
                                <a:srgbClr val="836967"/>
                              </a:solidFill>
                              <a:latin typeface="Cambria Math" panose="02040503050406030204" pitchFamily="18" charset="0"/>
                            </a:rPr>
                          </m:ctrlPr>
                        </m:sSubPr>
                        <m:e>
                          <m:r>
                            <a:rPr lang="en-AU" i="0">
                              <a:latin typeface="Cambria Math" panose="02040503050406030204" pitchFamily="18" charset="0"/>
                            </a:rPr>
                            <m:t>𝐶</m:t>
                          </m:r>
                        </m:e>
                        <m:sub>
                          <m:r>
                            <a:rPr lang="en-AU" i="0">
                              <a:latin typeface="Cambria Math" panose="02040503050406030204" pitchFamily="18" charset="0"/>
                            </a:rPr>
                            <m:t>𝐷</m:t>
                          </m:r>
                        </m:sub>
                      </m:sSub>
                      <m:r>
                        <a:rPr lang="en-AU" i="0">
                          <a:latin typeface="Cambria Math" panose="02040503050406030204" pitchFamily="18" charset="0"/>
                        </a:rPr>
                        <m:t>=</m:t>
                      </m:r>
                      <m:r>
                        <a:rPr lang="en-AU" i="1">
                          <a:latin typeface="Cambria Math" panose="02040503050406030204" pitchFamily="18" charset="0"/>
                        </a:rPr>
                        <m:t>𝐶</m:t>
                      </m:r>
                      <m:sSub>
                        <m:sSubPr>
                          <m:ctrlPr>
                            <a:rPr lang="en-AU" i="1">
                              <a:solidFill>
                                <a:srgbClr val="836967"/>
                              </a:solidFill>
                              <a:latin typeface="Cambria Math" panose="02040503050406030204" pitchFamily="18" charset="0"/>
                            </a:rPr>
                          </m:ctrlPr>
                        </m:sSubPr>
                        <m:e>
                          <m:r>
                            <a:rPr lang="en-AU" i="1">
                              <a:latin typeface="Cambria Math" panose="02040503050406030204" pitchFamily="18" charset="0"/>
                            </a:rPr>
                            <m:t>𝑑</m:t>
                          </m:r>
                        </m:e>
                        <m:sub>
                          <m:r>
                            <a:rPr lang="en-AU" i="0">
                              <a:latin typeface="Cambria Math" panose="02040503050406030204" pitchFamily="18" charset="0"/>
                            </a:rPr>
                            <m:t>0</m:t>
                          </m:r>
                        </m:sub>
                      </m:sSub>
                      <m:r>
                        <a:rPr lang="en-AU" i="0">
                          <a:latin typeface="Cambria Math" panose="02040503050406030204" pitchFamily="18" charset="0"/>
                        </a:rPr>
                        <m:t>+</m:t>
                      </m:r>
                      <m:r>
                        <a:rPr lang="en-AU" i="1">
                          <a:latin typeface="Cambria Math" panose="02040503050406030204" pitchFamily="18" charset="0"/>
                        </a:rPr>
                        <m:t>𝐶</m:t>
                      </m:r>
                      <m:sSub>
                        <m:sSubPr>
                          <m:ctrlPr>
                            <a:rPr lang="en-AU" i="1">
                              <a:solidFill>
                                <a:srgbClr val="836967"/>
                              </a:solidFill>
                              <a:latin typeface="Cambria Math" panose="02040503050406030204" pitchFamily="18" charset="0"/>
                            </a:rPr>
                          </m:ctrlPr>
                        </m:sSubPr>
                        <m:e>
                          <m:r>
                            <a:rPr lang="en-AU" i="1">
                              <a:latin typeface="Cambria Math" panose="02040503050406030204" pitchFamily="18" charset="0"/>
                            </a:rPr>
                            <m:t>𝑑</m:t>
                          </m:r>
                        </m:e>
                        <m:sub>
                          <m:r>
                            <a:rPr lang="en-AU" i="1">
                              <a:latin typeface="Cambria Math" panose="02040503050406030204" pitchFamily="18" charset="0"/>
                            </a:rPr>
                            <m:t>𝑖</m:t>
                          </m:r>
                        </m:sub>
                      </m:sSub>
                    </m:oMath>
                  </m:oMathPara>
                </a14:m>
                <a:endParaRPr lang="en-AU" i="1" dirty="0">
                  <a:latin typeface="Cambria Math" panose="02040503050406030204" pitchFamily="18" charset="0"/>
                </a:endParaRPr>
              </a:p>
              <a:p>
                <a:pPr marL="0" indent="0">
                  <a:lnSpc>
                    <a:spcPct val="150000"/>
                  </a:lnSpc>
                  <a:buNone/>
                </a:pPr>
                <a14:m>
                  <m:oMathPara xmlns:m="http://schemas.openxmlformats.org/officeDocument/2006/math">
                    <m:oMathParaPr>
                      <m:jc m:val="centerGroup"/>
                    </m:oMathParaPr>
                    <m:oMath xmlns:m="http://schemas.openxmlformats.org/officeDocument/2006/math">
                      <m:r>
                        <a:rPr lang="en-AU" i="1" dirty="0" smtClean="0">
                          <a:latin typeface="Cambria Math" panose="02040503050406030204" pitchFamily="18" charset="0"/>
                        </a:rPr>
                        <m:t>𝐶</m:t>
                      </m:r>
                      <m:sSub>
                        <m:sSubPr>
                          <m:ctrlPr>
                            <a:rPr lang="en-AU" i="1" dirty="0">
                              <a:solidFill>
                                <a:srgbClr val="836967"/>
                              </a:solidFill>
                              <a:latin typeface="Cambria Math" panose="02040503050406030204" pitchFamily="18" charset="0"/>
                            </a:rPr>
                          </m:ctrlPr>
                        </m:sSubPr>
                        <m:e>
                          <m:r>
                            <a:rPr lang="en-AU" i="1" dirty="0">
                              <a:latin typeface="Cambria Math" panose="02040503050406030204" pitchFamily="18" charset="0"/>
                            </a:rPr>
                            <m:t>𝑑</m:t>
                          </m:r>
                        </m:e>
                        <m:sub>
                          <m:r>
                            <a:rPr lang="en-AU" i="0" dirty="0">
                              <a:latin typeface="Cambria Math" panose="02040503050406030204" pitchFamily="18" charset="0"/>
                            </a:rPr>
                            <m:t>0</m:t>
                          </m:r>
                        </m:sub>
                      </m:sSub>
                      <m:r>
                        <a:rPr lang="en-AU" i="0" dirty="0">
                          <a:latin typeface="Cambria Math" panose="02040503050406030204" pitchFamily="18" charset="0"/>
                        </a:rPr>
                        <m:t>=</m:t>
                      </m:r>
                      <m:f>
                        <m:fPr>
                          <m:ctrlPr>
                            <a:rPr lang="en-AU" i="1" dirty="0">
                              <a:solidFill>
                                <a:srgbClr val="836967"/>
                              </a:solidFill>
                              <a:latin typeface="Cambria Math" panose="02040503050406030204" pitchFamily="18" charset="0"/>
                            </a:rPr>
                          </m:ctrlPr>
                        </m:fPr>
                        <m:num>
                          <m:r>
                            <a:rPr lang="en-AU" i="0" dirty="0">
                              <a:latin typeface="Cambria Math" panose="02040503050406030204" pitchFamily="18" charset="0"/>
                            </a:rPr>
                            <m:t>0.025−0.040</m:t>
                          </m:r>
                        </m:num>
                        <m:den>
                          <m:r>
                            <a:rPr lang="en-AU" i="0" dirty="0">
                              <a:latin typeface="Cambria Math" panose="02040503050406030204" pitchFamily="18" charset="0"/>
                            </a:rPr>
                            <m:t>2</m:t>
                          </m:r>
                        </m:den>
                      </m:f>
                      <m:r>
                        <a:rPr lang="en-AU" i="0" dirty="0">
                          <a:latin typeface="Cambria Math" panose="02040503050406030204" pitchFamily="18" charset="0"/>
                        </a:rPr>
                        <m:t>=0.0325</m:t>
                      </m:r>
                    </m:oMath>
                  </m:oMathPara>
                </a14:m>
                <a:endParaRPr lang="en-AU"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AU" i="1" dirty="0" smtClean="0">
                          <a:latin typeface="Cambria Math" panose="02040503050406030204" pitchFamily="18" charset="0"/>
                        </a:rPr>
                        <m:t>𝐶</m:t>
                      </m:r>
                      <m:sSub>
                        <m:sSubPr>
                          <m:ctrlPr>
                            <a:rPr lang="en-AU" i="1" dirty="0" smtClean="0">
                              <a:solidFill>
                                <a:srgbClr val="836967"/>
                              </a:solidFill>
                              <a:latin typeface="Cambria Math" panose="02040503050406030204" pitchFamily="18" charset="0"/>
                            </a:rPr>
                          </m:ctrlPr>
                        </m:sSubPr>
                        <m:e>
                          <m:r>
                            <a:rPr lang="en-AU" i="1" dirty="0" smtClean="0">
                              <a:latin typeface="Cambria Math" panose="02040503050406030204" pitchFamily="18" charset="0"/>
                            </a:rPr>
                            <m:t>𝑑</m:t>
                          </m:r>
                        </m:e>
                        <m:sub>
                          <m:r>
                            <a:rPr lang="en-AU" i="1" dirty="0" smtClean="0">
                              <a:latin typeface="Cambria Math" panose="02040503050406030204" pitchFamily="18" charset="0"/>
                            </a:rPr>
                            <m:t>𝑖</m:t>
                          </m:r>
                        </m:sub>
                      </m:sSub>
                      <m:r>
                        <a:rPr lang="en-AU" i="0" dirty="0" smtClean="0">
                          <a:latin typeface="Cambria Math" panose="02040503050406030204" pitchFamily="18" charset="0"/>
                        </a:rPr>
                        <m:t>=</m:t>
                      </m:r>
                      <m:f>
                        <m:fPr>
                          <m:ctrlPr>
                            <a:rPr lang="en-AU" i="1" dirty="0" smtClean="0">
                              <a:solidFill>
                                <a:srgbClr val="836967"/>
                              </a:solidFill>
                              <a:latin typeface="Cambria Math" panose="02040503050406030204" pitchFamily="18" charset="0"/>
                            </a:rPr>
                          </m:ctrlPr>
                        </m:fPr>
                        <m:num>
                          <m:sSup>
                            <m:sSupPr>
                              <m:ctrlPr>
                                <a:rPr lang="en-AU" i="1" dirty="0" smtClean="0">
                                  <a:solidFill>
                                    <a:srgbClr val="836967"/>
                                  </a:solidFill>
                                  <a:latin typeface="Cambria Math" panose="02040503050406030204" pitchFamily="18" charset="0"/>
                                </a:rPr>
                              </m:ctrlPr>
                            </m:sSupPr>
                            <m:e>
                              <m:d>
                                <m:dPr>
                                  <m:ctrlPr>
                                    <a:rPr lang="en-AU" i="1" dirty="0" smtClean="0">
                                      <a:solidFill>
                                        <a:srgbClr val="836967"/>
                                      </a:solidFill>
                                      <a:latin typeface="Cambria Math" panose="02040503050406030204" pitchFamily="18" charset="0"/>
                                    </a:rPr>
                                  </m:ctrlPr>
                                </m:dPr>
                                <m:e>
                                  <m:sSub>
                                    <m:sSubPr>
                                      <m:ctrlPr>
                                        <a:rPr lang="en-AU" i="1" dirty="0" smtClean="0">
                                          <a:solidFill>
                                            <a:srgbClr val="836967"/>
                                          </a:solidFill>
                                          <a:latin typeface="Cambria Math" panose="02040503050406030204" pitchFamily="18" charset="0"/>
                                        </a:rPr>
                                      </m:ctrlPr>
                                    </m:sSubPr>
                                    <m:e>
                                      <m:r>
                                        <a:rPr lang="en-AU" i="1" dirty="0" smtClean="0">
                                          <a:latin typeface="Cambria Math" panose="02040503050406030204" pitchFamily="18" charset="0"/>
                                        </a:rPr>
                                        <m:t>𝐶</m:t>
                                      </m:r>
                                    </m:e>
                                    <m:sub>
                                      <m:r>
                                        <a:rPr lang="en-AU" i="1" dirty="0" smtClean="0">
                                          <a:latin typeface="Cambria Math" panose="02040503050406030204" pitchFamily="18" charset="0"/>
                                        </a:rPr>
                                        <m:t>𝐿</m:t>
                                      </m:r>
                                    </m:sub>
                                  </m:sSub>
                                </m:e>
                              </m:d>
                            </m:e>
                            <m:sup>
                              <m:r>
                                <a:rPr lang="en-AU" i="0" dirty="0" smtClean="0">
                                  <a:latin typeface="Cambria Math" panose="02040503050406030204" pitchFamily="18" charset="0"/>
                                </a:rPr>
                                <m:t>2</m:t>
                              </m:r>
                            </m:sup>
                          </m:sSup>
                        </m:num>
                        <m:den>
                          <m:r>
                            <a:rPr lang="en-AU" i="1" dirty="0" smtClean="0">
                              <a:latin typeface="Cambria Math" panose="02040503050406030204" pitchFamily="18" charset="0"/>
                            </a:rPr>
                            <m:t>𝜋</m:t>
                          </m:r>
                          <m:r>
                            <a:rPr lang="en-AU" i="0" dirty="0" smtClean="0">
                              <a:latin typeface="Cambria Math" panose="02040503050406030204" pitchFamily="18" charset="0"/>
                            </a:rPr>
                            <m:t>×</m:t>
                          </m:r>
                          <m:r>
                            <a:rPr lang="en-AU" i="1" dirty="0" smtClean="0">
                              <a:latin typeface="Cambria Math" panose="02040503050406030204" pitchFamily="18" charset="0"/>
                            </a:rPr>
                            <m:t>𝐴𝑅</m:t>
                          </m:r>
                          <m:r>
                            <a:rPr lang="en-AU" i="0" dirty="0" smtClean="0">
                              <a:latin typeface="Cambria Math" panose="02040503050406030204" pitchFamily="18" charset="0"/>
                            </a:rPr>
                            <m:t>×ⅇ</m:t>
                          </m:r>
                        </m:den>
                      </m:f>
                    </m:oMath>
                  </m:oMathPara>
                </a14:m>
                <a:endParaRPr lang="en-AU" dirty="0"/>
              </a:p>
              <a:p>
                <a:pPr marL="0" indent="0">
                  <a:lnSpc>
                    <a:spcPct val="150000"/>
                  </a:lnSpc>
                  <a:buNone/>
                </a:pPr>
                <a14:m>
                  <m:oMathPara xmlns:m="http://schemas.openxmlformats.org/officeDocument/2006/math">
                    <m:oMathParaPr>
                      <m:jc m:val="centerGroup"/>
                    </m:oMathParaPr>
                    <m:oMath xmlns:m="http://schemas.openxmlformats.org/officeDocument/2006/math">
                      <m:r>
                        <a:rPr lang="en-AU" i="1" dirty="0" smtClean="0">
                          <a:latin typeface="Cambria Math" panose="02040503050406030204" pitchFamily="18" charset="0"/>
                        </a:rPr>
                        <m:t>𝐶</m:t>
                      </m:r>
                      <m:sSub>
                        <m:sSubPr>
                          <m:ctrlPr>
                            <a:rPr lang="en-AU" i="1" dirty="0">
                              <a:solidFill>
                                <a:srgbClr val="836967"/>
                              </a:solidFill>
                              <a:latin typeface="Cambria Math" panose="02040503050406030204" pitchFamily="18" charset="0"/>
                            </a:rPr>
                          </m:ctrlPr>
                        </m:sSubPr>
                        <m:e>
                          <m:r>
                            <a:rPr lang="en-AU" i="1" dirty="0">
                              <a:latin typeface="Cambria Math" panose="02040503050406030204" pitchFamily="18" charset="0"/>
                            </a:rPr>
                            <m:t>𝑑</m:t>
                          </m:r>
                        </m:e>
                        <m:sub>
                          <m:r>
                            <a:rPr lang="en-AU" i="1" dirty="0">
                              <a:latin typeface="Cambria Math" panose="02040503050406030204" pitchFamily="18" charset="0"/>
                            </a:rPr>
                            <m:t>𝑖</m:t>
                          </m:r>
                        </m:sub>
                      </m:sSub>
                      <m:r>
                        <a:rPr lang="en-AU" i="0" dirty="0">
                          <a:latin typeface="Cambria Math" panose="02040503050406030204" pitchFamily="18" charset="0"/>
                        </a:rPr>
                        <m:t>=</m:t>
                      </m:r>
                      <m:f>
                        <m:fPr>
                          <m:ctrlPr>
                            <a:rPr lang="en-AU" i="1" dirty="0">
                              <a:solidFill>
                                <a:srgbClr val="836967"/>
                              </a:solidFill>
                              <a:latin typeface="Cambria Math" panose="02040503050406030204" pitchFamily="18" charset="0"/>
                            </a:rPr>
                          </m:ctrlPr>
                        </m:fPr>
                        <m:num>
                          <m:sSup>
                            <m:sSupPr>
                              <m:ctrlPr>
                                <a:rPr lang="en-AU" i="1" dirty="0">
                                  <a:solidFill>
                                    <a:srgbClr val="836967"/>
                                  </a:solidFill>
                                  <a:latin typeface="Cambria Math" panose="02040503050406030204" pitchFamily="18" charset="0"/>
                                </a:rPr>
                              </m:ctrlPr>
                            </m:sSupPr>
                            <m:e>
                              <m:r>
                                <a:rPr lang="en-AU" i="0" dirty="0">
                                  <a:latin typeface="Cambria Math" panose="02040503050406030204" pitchFamily="18" charset="0"/>
                                </a:rPr>
                                <m:t>1.425</m:t>
                              </m:r>
                            </m:e>
                            <m:sup>
                              <m:r>
                                <a:rPr lang="en-AU" i="0" dirty="0">
                                  <a:latin typeface="Cambria Math" panose="02040503050406030204" pitchFamily="18" charset="0"/>
                                </a:rPr>
                                <m:t>2</m:t>
                              </m:r>
                            </m:sup>
                          </m:sSup>
                        </m:num>
                        <m:den>
                          <m:r>
                            <a:rPr lang="en-AU" i="1" dirty="0">
                              <a:latin typeface="Cambria Math" panose="02040503050406030204" pitchFamily="18" charset="0"/>
                            </a:rPr>
                            <m:t>𝜋</m:t>
                          </m:r>
                          <m:r>
                            <a:rPr lang="en-AU" i="0" dirty="0">
                              <a:latin typeface="Cambria Math" panose="02040503050406030204" pitchFamily="18" charset="0"/>
                            </a:rPr>
                            <m:t>×7.52×0.70</m:t>
                          </m:r>
                        </m:den>
                      </m:f>
                    </m:oMath>
                  </m:oMathPara>
                </a14:m>
                <a:endParaRPr lang="en-AU" dirty="0"/>
              </a:p>
              <a:p>
                <a:pPr marL="0" indent="0">
                  <a:lnSpc>
                    <a:spcPct val="160000"/>
                  </a:lnSpc>
                  <a:buNone/>
                </a:pPr>
                <a14:m>
                  <m:oMathPara xmlns:m="http://schemas.openxmlformats.org/officeDocument/2006/math">
                    <m:oMathParaPr>
                      <m:jc m:val="centerGroup"/>
                    </m:oMathParaPr>
                    <m:oMath xmlns:m="http://schemas.openxmlformats.org/officeDocument/2006/math">
                      <m:r>
                        <a:rPr lang="en-AU" i="1" dirty="0" smtClean="0">
                          <a:latin typeface="Cambria Math" panose="02040503050406030204" pitchFamily="18" charset="0"/>
                        </a:rPr>
                        <m:t>𝐶</m:t>
                      </m:r>
                      <m:sSub>
                        <m:sSubPr>
                          <m:ctrlPr>
                            <a:rPr lang="en-AU" i="1" dirty="0">
                              <a:solidFill>
                                <a:srgbClr val="836967"/>
                              </a:solidFill>
                              <a:latin typeface="Cambria Math" panose="02040503050406030204" pitchFamily="18" charset="0"/>
                            </a:rPr>
                          </m:ctrlPr>
                        </m:sSubPr>
                        <m:e>
                          <m:r>
                            <a:rPr lang="en-AU" i="1" dirty="0">
                              <a:latin typeface="Cambria Math" panose="02040503050406030204" pitchFamily="18" charset="0"/>
                            </a:rPr>
                            <m:t>𝑑</m:t>
                          </m:r>
                        </m:e>
                        <m:sub>
                          <m:r>
                            <a:rPr lang="en-AU" i="1" dirty="0">
                              <a:latin typeface="Cambria Math" panose="02040503050406030204" pitchFamily="18" charset="0"/>
                            </a:rPr>
                            <m:t>𝑖</m:t>
                          </m:r>
                        </m:sub>
                      </m:sSub>
                      <m:r>
                        <a:rPr lang="en-AU" i="0" dirty="0">
                          <a:latin typeface="Cambria Math" panose="02040503050406030204" pitchFamily="18" charset="0"/>
                        </a:rPr>
                        <m:t>=0.12</m:t>
                      </m:r>
                    </m:oMath>
                  </m:oMathPara>
                </a14:m>
                <a:endParaRPr lang="en-AU" dirty="0"/>
              </a:p>
              <a:p>
                <a:pPr marL="0" indent="0">
                  <a:lnSpc>
                    <a:spcPct val="160000"/>
                  </a:lnSpc>
                  <a:buNone/>
                </a:pPr>
                <a14:m>
                  <m:oMathPara xmlns:m="http://schemas.openxmlformats.org/officeDocument/2006/math">
                    <m:oMathParaPr>
                      <m:jc m:val="centerGroup"/>
                    </m:oMathParaPr>
                    <m:oMath xmlns:m="http://schemas.openxmlformats.org/officeDocument/2006/math">
                      <m:sSub>
                        <m:sSubPr>
                          <m:ctrlPr>
                            <a:rPr lang="en-AU" i="1" dirty="0" smtClean="0">
                              <a:solidFill>
                                <a:srgbClr val="836967"/>
                              </a:solidFill>
                              <a:latin typeface="Cambria Math" panose="02040503050406030204" pitchFamily="18" charset="0"/>
                            </a:rPr>
                          </m:ctrlPr>
                        </m:sSubPr>
                        <m:e>
                          <m:r>
                            <a:rPr lang="en-AU" i="0" dirty="0">
                              <a:latin typeface="Cambria Math" panose="02040503050406030204" pitchFamily="18" charset="0"/>
                            </a:rPr>
                            <m:t>𝐶</m:t>
                          </m:r>
                        </m:e>
                        <m:sub>
                          <m:r>
                            <a:rPr lang="en-AU" i="0" dirty="0">
                              <a:latin typeface="Cambria Math" panose="02040503050406030204" pitchFamily="18" charset="0"/>
                            </a:rPr>
                            <m:t>𝐷</m:t>
                          </m:r>
                        </m:sub>
                      </m:sSub>
                      <m:r>
                        <a:rPr lang="en-AU" i="0" dirty="0">
                          <a:latin typeface="Cambria Math" panose="02040503050406030204" pitchFamily="18" charset="0"/>
                        </a:rPr>
                        <m:t>=0.0325+0.12=0.1525</m:t>
                      </m:r>
                    </m:oMath>
                  </m:oMathPara>
                </a14:m>
                <a:endParaRPr lang="en-AU" dirty="0"/>
              </a:p>
            </p:txBody>
          </p:sp>
        </mc:Choice>
        <mc:Fallback xmlns="">
          <p:sp>
            <p:nvSpPr>
              <p:cNvPr id="4" name="Content Placeholder 3">
                <a:extLst>
                  <a:ext uri="{FF2B5EF4-FFF2-40B4-BE49-F238E27FC236}">
                    <a16:creationId xmlns:a16="http://schemas.microsoft.com/office/drawing/2014/main" id="{827558A0-4FE3-4DDC-BE5A-AD05B0595EAA}"/>
                  </a:ext>
                </a:extLst>
              </p:cNvPr>
              <p:cNvSpPr>
                <a:spLocks noGrp="1" noRot="1" noChangeAspect="1" noMove="1" noResize="1" noEditPoints="1" noAdjustHandles="1" noChangeArrowheads="1" noChangeShapeType="1" noTextEdit="1"/>
              </p:cNvSpPr>
              <p:nvPr>
                <p:ph sz="half" idx="2"/>
              </p:nvPr>
            </p:nvSpPr>
            <p:spPr>
              <a:blipFill>
                <a:blip r:embed="rId3"/>
                <a:stretch>
                  <a:fillRect/>
                </a:stretch>
              </a:blipFill>
            </p:spPr>
            <p:txBody>
              <a:bodyPr/>
              <a:lstStyle/>
              <a:p>
                <a:r>
                  <a:rPr lang="en-AU">
                    <a:noFill/>
                  </a:rPr>
                  <a:t> </a:t>
                </a:r>
              </a:p>
            </p:txBody>
          </p:sp>
        </mc:Fallback>
      </mc:AlternateContent>
    </p:spTree>
    <p:extLst>
      <p:ext uri="{BB962C8B-B14F-4D97-AF65-F5344CB8AC3E}">
        <p14:creationId xmlns:p14="http://schemas.microsoft.com/office/powerpoint/2010/main" val="1293280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7D003-513F-41F2-BBA4-F18FED3B5C58}"/>
              </a:ext>
            </a:extLst>
          </p:cNvPr>
          <p:cNvSpPr>
            <a:spLocks noGrp="1"/>
          </p:cNvSpPr>
          <p:nvPr>
            <p:ph type="title"/>
          </p:nvPr>
        </p:nvSpPr>
        <p:spPr/>
        <p:txBody>
          <a:bodyPr/>
          <a:lstStyle/>
          <a:p>
            <a:r>
              <a:rPr lang="en-AU" dirty="0"/>
              <a:t>Figures used for calculations</a:t>
            </a:r>
          </a:p>
        </p:txBody>
      </p:sp>
      <p:sp>
        <p:nvSpPr>
          <p:cNvPr id="3" name="Content Placeholder 2">
            <a:extLst>
              <a:ext uri="{FF2B5EF4-FFF2-40B4-BE49-F238E27FC236}">
                <a16:creationId xmlns:a16="http://schemas.microsoft.com/office/drawing/2014/main" id="{A0E9D306-8D53-4E9A-930D-68333A2552C7}"/>
              </a:ext>
            </a:extLst>
          </p:cNvPr>
          <p:cNvSpPr>
            <a:spLocks noGrp="1"/>
          </p:cNvSpPr>
          <p:nvPr>
            <p:ph idx="1"/>
          </p:nvPr>
        </p:nvSpPr>
        <p:spPr/>
        <p:txBody>
          <a:bodyPr/>
          <a:lstStyle/>
          <a:p>
            <a:r>
              <a:rPr lang="en-AU" dirty="0"/>
              <a:t>Optimal cruise speed – 140.43 mph (226 km/h)</a:t>
            </a:r>
          </a:p>
          <a:p>
            <a:r>
              <a:rPr lang="en-AU" dirty="0"/>
              <a:t>Wing area – 174 sq ft (53 m</a:t>
            </a:r>
            <a:r>
              <a:rPr lang="en-AU" baseline="30000" dirty="0"/>
              <a:t>2</a:t>
            </a:r>
            <a:r>
              <a:rPr lang="en-AU" dirty="0"/>
              <a:t>)</a:t>
            </a:r>
          </a:p>
          <a:p>
            <a:r>
              <a:rPr lang="en-AU" dirty="0"/>
              <a:t>Lift Coefficient – 1.425</a:t>
            </a:r>
          </a:p>
          <a:p>
            <a:pPr lvl="1"/>
            <a:r>
              <a:rPr lang="en-AU" dirty="0"/>
              <a:t>Estimate from graph with an angle of attack of 16 degrees</a:t>
            </a:r>
          </a:p>
          <a:p>
            <a:r>
              <a:rPr lang="en-AU" dirty="0"/>
              <a:t>Drag Coefficient (from previous calculations) – 0.1525</a:t>
            </a:r>
          </a:p>
          <a:p>
            <a:r>
              <a:rPr lang="en-AU" dirty="0"/>
              <a:t>Service Ceiling – 14,000 feet</a:t>
            </a:r>
          </a:p>
          <a:p>
            <a:pPr lvl="1"/>
            <a:r>
              <a:rPr lang="en-AU" dirty="0"/>
              <a:t>Calculations will be restricted to heights below this altitude</a:t>
            </a:r>
          </a:p>
          <a:p>
            <a:endParaRPr lang="en-AU" dirty="0"/>
          </a:p>
          <a:p>
            <a:pPr lvl="1"/>
            <a:endParaRPr lang="en-AU" dirty="0"/>
          </a:p>
        </p:txBody>
      </p:sp>
    </p:spTree>
    <p:extLst>
      <p:ext uri="{BB962C8B-B14F-4D97-AF65-F5344CB8AC3E}">
        <p14:creationId xmlns:p14="http://schemas.microsoft.com/office/powerpoint/2010/main" val="2759936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69770-D131-4E6A-9198-A826660398C2}"/>
              </a:ext>
            </a:extLst>
          </p:cNvPr>
          <p:cNvSpPr>
            <a:spLocks noGrp="1"/>
          </p:cNvSpPr>
          <p:nvPr>
            <p:ph type="title"/>
          </p:nvPr>
        </p:nvSpPr>
        <p:spPr/>
        <p:txBody>
          <a:bodyPr/>
          <a:lstStyle/>
          <a:p>
            <a:r>
              <a:rPr lang="en-AU" dirty="0"/>
              <a:t>Lift Equation</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53D2F45E-72F1-475D-9DBF-0E6F2298E472}"/>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sSub>
                        <m:sSubPr>
                          <m:ctrlPr>
                            <a:rPr lang="en-AU" sz="2800" i="1" smtClean="0">
                              <a:solidFill>
                                <a:srgbClr val="836967"/>
                              </a:solidFill>
                              <a:latin typeface="Cambria Math" panose="02040503050406030204" pitchFamily="18" charset="0"/>
                            </a:rPr>
                          </m:ctrlPr>
                        </m:sSubPr>
                        <m:e>
                          <m:r>
                            <a:rPr lang="en-AU" sz="2800" i="1">
                              <a:latin typeface="Cambria Math" panose="02040503050406030204" pitchFamily="18" charset="0"/>
                            </a:rPr>
                            <m:t>𝐹</m:t>
                          </m:r>
                        </m:e>
                        <m:sub>
                          <m:r>
                            <a:rPr lang="en-AU" sz="2800" i="1">
                              <a:latin typeface="Cambria Math" panose="02040503050406030204" pitchFamily="18" charset="0"/>
                            </a:rPr>
                            <m:t>𝐿</m:t>
                          </m:r>
                        </m:sub>
                      </m:sSub>
                      <m:r>
                        <a:rPr lang="en-AU" sz="2800" i="0">
                          <a:latin typeface="Cambria Math" panose="02040503050406030204" pitchFamily="18" charset="0"/>
                        </a:rPr>
                        <m:t>=</m:t>
                      </m:r>
                      <m:f>
                        <m:fPr>
                          <m:ctrlPr>
                            <a:rPr lang="en-AU" sz="2800" i="1">
                              <a:solidFill>
                                <a:srgbClr val="836967"/>
                              </a:solidFill>
                              <a:latin typeface="Cambria Math" panose="02040503050406030204" pitchFamily="18" charset="0"/>
                            </a:rPr>
                          </m:ctrlPr>
                        </m:fPr>
                        <m:num>
                          <m:r>
                            <a:rPr lang="en-AU" sz="2800" i="0">
                              <a:latin typeface="Cambria Math" panose="02040503050406030204" pitchFamily="18" charset="0"/>
                            </a:rPr>
                            <m:t>1</m:t>
                          </m:r>
                        </m:num>
                        <m:den>
                          <m:r>
                            <a:rPr lang="en-AU" sz="2800" i="0">
                              <a:latin typeface="Cambria Math" panose="02040503050406030204" pitchFamily="18" charset="0"/>
                            </a:rPr>
                            <m:t>2</m:t>
                          </m:r>
                        </m:den>
                      </m:f>
                      <m:sSub>
                        <m:sSubPr>
                          <m:ctrlPr>
                            <a:rPr lang="en-AU" sz="2800" i="1">
                              <a:solidFill>
                                <a:srgbClr val="836967"/>
                              </a:solidFill>
                              <a:latin typeface="Cambria Math" panose="02040503050406030204" pitchFamily="18" charset="0"/>
                            </a:rPr>
                          </m:ctrlPr>
                        </m:sSubPr>
                        <m:e>
                          <m:r>
                            <a:rPr lang="en-AU" sz="2800" i="1">
                              <a:latin typeface="Cambria Math" panose="02040503050406030204" pitchFamily="18" charset="0"/>
                            </a:rPr>
                            <m:t>𝐶</m:t>
                          </m:r>
                        </m:e>
                        <m:sub>
                          <m:r>
                            <a:rPr lang="en-AU" sz="2800" i="1" smtClean="0">
                              <a:latin typeface="Cambria Math" panose="02040503050406030204" pitchFamily="18" charset="0"/>
                            </a:rPr>
                            <m:t>𝐿</m:t>
                          </m:r>
                        </m:sub>
                      </m:sSub>
                      <m:r>
                        <a:rPr lang="en-AU" sz="2800" i="1">
                          <a:latin typeface="Cambria Math" panose="02040503050406030204" pitchFamily="18" charset="0"/>
                        </a:rPr>
                        <m:t>𝜌</m:t>
                      </m:r>
                      <m:sSup>
                        <m:sSupPr>
                          <m:ctrlPr>
                            <a:rPr lang="en-AU" sz="2800" i="1">
                              <a:solidFill>
                                <a:srgbClr val="836967"/>
                              </a:solidFill>
                              <a:latin typeface="Cambria Math" panose="02040503050406030204" pitchFamily="18" charset="0"/>
                            </a:rPr>
                          </m:ctrlPr>
                        </m:sSupPr>
                        <m:e>
                          <m:r>
                            <a:rPr lang="en-AU" sz="2800" i="1">
                              <a:latin typeface="Cambria Math" panose="02040503050406030204" pitchFamily="18" charset="0"/>
                            </a:rPr>
                            <m:t>𝑣</m:t>
                          </m:r>
                        </m:e>
                        <m:sup>
                          <m:r>
                            <a:rPr lang="en-AU" sz="2800" i="0">
                              <a:latin typeface="Cambria Math" panose="02040503050406030204" pitchFamily="18" charset="0"/>
                            </a:rPr>
                            <m:t>2</m:t>
                          </m:r>
                        </m:sup>
                      </m:sSup>
                      <m:r>
                        <a:rPr lang="en-AU" sz="2800" i="1">
                          <a:latin typeface="Cambria Math" panose="02040503050406030204" pitchFamily="18" charset="0"/>
                        </a:rPr>
                        <m:t>𝐴</m:t>
                      </m:r>
                    </m:oMath>
                  </m:oMathPara>
                </a14:m>
                <a:endParaRPr lang="en-AU" sz="2800" dirty="0"/>
              </a:p>
              <a:p>
                <a14:m>
                  <m:oMath xmlns:m="http://schemas.openxmlformats.org/officeDocument/2006/math">
                    <m:sSub>
                      <m:sSubPr>
                        <m:ctrlPr>
                          <a:rPr lang="en-AU" sz="2800" i="1" dirty="0" smtClean="0">
                            <a:solidFill>
                              <a:srgbClr val="836967"/>
                            </a:solidFill>
                            <a:latin typeface="Cambria Math" panose="02040503050406030204" pitchFamily="18" charset="0"/>
                          </a:rPr>
                        </m:ctrlPr>
                      </m:sSubPr>
                      <m:e>
                        <m:r>
                          <a:rPr lang="en-AU" sz="2800" i="1" dirty="0">
                            <a:latin typeface="Cambria Math" panose="02040503050406030204" pitchFamily="18" charset="0"/>
                          </a:rPr>
                          <m:t>𝐹</m:t>
                        </m:r>
                      </m:e>
                      <m:sub>
                        <m:r>
                          <a:rPr lang="en-AU" sz="2800" i="1" dirty="0">
                            <a:latin typeface="Cambria Math" panose="02040503050406030204" pitchFamily="18" charset="0"/>
                          </a:rPr>
                          <m:t>𝐿</m:t>
                        </m:r>
                      </m:sub>
                    </m:sSub>
                  </m:oMath>
                </a14:m>
                <a:r>
                  <a:rPr lang="en-AU" sz="2800" dirty="0"/>
                  <a:t> is the lift force </a:t>
                </a:r>
                <a:r>
                  <a:rPr lang="en-AU" dirty="0"/>
                  <a:t>(N)</a:t>
                </a:r>
              </a:p>
              <a:p>
                <a14:m>
                  <m:oMath xmlns:m="http://schemas.openxmlformats.org/officeDocument/2006/math">
                    <m:sSub>
                      <m:sSubPr>
                        <m:ctrlPr>
                          <a:rPr lang="en-AU" sz="2800" i="1" dirty="0" smtClean="0">
                            <a:solidFill>
                              <a:srgbClr val="836967"/>
                            </a:solidFill>
                            <a:latin typeface="Cambria Math" panose="02040503050406030204" pitchFamily="18" charset="0"/>
                          </a:rPr>
                        </m:ctrlPr>
                      </m:sSubPr>
                      <m:e>
                        <m:r>
                          <a:rPr lang="en-AU" sz="2800" i="1" dirty="0">
                            <a:latin typeface="Cambria Math" panose="02040503050406030204" pitchFamily="18" charset="0"/>
                          </a:rPr>
                          <m:t>𝐶</m:t>
                        </m:r>
                      </m:e>
                      <m:sub>
                        <m:r>
                          <a:rPr lang="en-AU" sz="2800" i="1" dirty="0" smtClean="0">
                            <a:latin typeface="Cambria Math" panose="02040503050406030204" pitchFamily="18" charset="0"/>
                          </a:rPr>
                          <m:t>𝐿</m:t>
                        </m:r>
                      </m:sub>
                    </m:sSub>
                  </m:oMath>
                </a14:m>
                <a:r>
                  <a:rPr lang="en-AU" sz="2800" dirty="0"/>
                  <a:t> is the lift coefficient</a:t>
                </a:r>
              </a:p>
              <a:p>
                <a14:m>
                  <m:oMath xmlns:m="http://schemas.openxmlformats.org/officeDocument/2006/math">
                    <m:r>
                      <a:rPr lang="en-AU" sz="2800" i="1" dirty="0" smtClean="0">
                        <a:latin typeface="Cambria Math" panose="02040503050406030204" pitchFamily="18" charset="0"/>
                      </a:rPr>
                      <m:t>𝜌</m:t>
                    </m:r>
                  </m:oMath>
                </a14:m>
                <a:r>
                  <a:rPr lang="en-AU" sz="2800" dirty="0"/>
                  <a:t> is the density of the atmosphere</a:t>
                </a:r>
              </a:p>
              <a:p>
                <a14:m>
                  <m:oMath xmlns:m="http://schemas.openxmlformats.org/officeDocument/2006/math">
                    <m:sSup>
                      <m:sSupPr>
                        <m:ctrlPr>
                          <a:rPr lang="en-AU" sz="2800" i="1" dirty="0" smtClean="0">
                            <a:solidFill>
                              <a:srgbClr val="836967"/>
                            </a:solidFill>
                            <a:latin typeface="Cambria Math" panose="02040503050406030204" pitchFamily="18" charset="0"/>
                          </a:rPr>
                        </m:ctrlPr>
                      </m:sSupPr>
                      <m:e>
                        <m:r>
                          <a:rPr lang="en-AU" sz="2800" i="1" dirty="0">
                            <a:latin typeface="Cambria Math" panose="02040503050406030204" pitchFamily="18" charset="0"/>
                          </a:rPr>
                          <m:t>𝑣</m:t>
                        </m:r>
                      </m:e>
                      <m:sup>
                        <m:r>
                          <a:rPr lang="en-AU" sz="2800" i="0" dirty="0">
                            <a:latin typeface="Cambria Math" panose="02040503050406030204" pitchFamily="18" charset="0"/>
                          </a:rPr>
                          <m:t>2</m:t>
                        </m:r>
                      </m:sup>
                    </m:sSup>
                  </m:oMath>
                </a14:m>
                <a:r>
                  <a:rPr lang="en-AU" sz="2800" dirty="0"/>
                  <a:t> is the velocity the aircraft is travelling at squared</a:t>
                </a:r>
              </a:p>
              <a:p>
                <a14:m>
                  <m:oMath xmlns:m="http://schemas.openxmlformats.org/officeDocument/2006/math">
                    <m:r>
                      <a:rPr lang="en-AU" sz="2800" i="1" dirty="0" smtClean="0">
                        <a:latin typeface="Cambria Math" panose="02040503050406030204" pitchFamily="18" charset="0"/>
                      </a:rPr>
                      <m:t>𝐴</m:t>
                    </m:r>
                  </m:oMath>
                </a14:m>
                <a:r>
                  <a:rPr lang="en-AU" sz="2800" dirty="0"/>
                  <a:t> is the area of the wing</a:t>
                </a:r>
              </a:p>
              <a:p>
                <a:endParaRPr lang="en-AU" dirty="0"/>
              </a:p>
            </p:txBody>
          </p:sp>
        </mc:Choice>
        <mc:Fallback xmlns="">
          <p:sp>
            <p:nvSpPr>
              <p:cNvPr id="7" name="Content Placeholder 6">
                <a:extLst>
                  <a:ext uri="{FF2B5EF4-FFF2-40B4-BE49-F238E27FC236}">
                    <a16:creationId xmlns:a16="http://schemas.microsoft.com/office/drawing/2014/main" id="{53D2F45E-72F1-475D-9DBF-0E6F2298E472}"/>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AU">
                    <a:noFill/>
                  </a:rPr>
                  <a:t> </a:t>
                </a:r>
              </a:p>
            </p:txBody>
          </p:sp>
        </mc:Fallback>
      </mc:AlternateContent>
    </p:spTree>
    <p:extLst>
      <p:ext uri="{BB962C8B-B14F-4D97-AF65-F5344CB8AC3E}">
        <p14:creationId xmlns:p14="http://schemas.microsoft.com/office/powerpoint/2010/main" val="37081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AB86E-1D6D-4D12-8237-C079C6DE8A62}"/>
              </a:ext>
            </a:extLst>
          </p:cNvPr>
          <p:cNvSpPr>
            <a:spLocks noGrp="1"/>
          </p:cNvSpPr>
          <p:nvPr>
            <p:ph type="title"/>
          </p:nvPr>
        </p:nvSpPr>
        <p:spPr/>
        <p:txBody>
          <a:bodyPr/>
          <a:lstStyle/>
          <a:p>
            <a:r>
              <a:rPr lang="en-AU" dirty="0"/>
              <a:t>Lift Calculations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A5EE820-7A2B-47B8-8EE8-B61AB719442F}"/>
                  </a:ext>
                </a:extLst>
              </p:cNvPr>
              <p:cNvSpPr>
                <a:spLocks noGrp="1"/>
              </p:cNvSpPr>
              <p:nvPr>
                <p:ph sz="half" idx="1"/>
              </p:nvPr>
            </p:nvSpPr>
            <p:spPr/>
            <p:txBody>
              <a:bodyPr/>
              <a:lstStyle/>
              <a:p>
                <a:pPr marL="0" indent="0">
                  <a:buNone/>
                </a:pPr>
                <a14:m>
                  <m:oMathPara xmlns:m="http://schemas.openxmlformats.org/officeDocument/2006/math">
                    <m:oMathParaPr>
                      <m:jc m:val="centerGroup"/>
                    </m:oMathParaPr>
                    <m:oMath xmlns:m="http://schemas.openxmlformats.org/officeDocument/2006/math">
                      <m:sSub>
                        <m:sSubPr>
                          <m:ctrlPr>
                            <a:rPr lang="en-AU" sz="2400" i="1" smtClean="0">
                              <a:solidFill>
                                <a:srgbClr val="836967"/>
                              </a:solidFill>
                              <a:latin typeface="Cambria Math" panose="02040503050406030204" pitchFamily="18" charset="0"/>
                            </a:rPr>
                          </m:ctrlPr>
                        </m:sSubPr>
                        <m:e>
                          <m:r>
                            <a:rPr lang="en-AU" sz="2400" i="1">
                              <a:latin typeface="Cambria Math" panose="02040503050406030204" pitchFamily="18" charset="0"/>
                            </a:rPr>
                            <m:t>𝐹</m:t>
                          </m:r>
                        </m:e>
                        <m:sub>
                          <m:r>
                            <a:rPr lang="en-AU" sz="2400" i="1">
                              <a:latin typeface="Cambria Math" panose="02040503050406030204" pitchFamily="18" charset="0"/>
                            </a:rPr>
                            <m:t>𝐿</m:t>
                          </m:r>
                        </m:sub>
                      </m:sSub>
                      <m:r>
                        <a:rPr lang="en-AU" sz="2400" i="0">
                          <a:latin typeface="Cambria Math" panose="02040503050406030204" pitchFamily="18" charset="0"/>
                        </a:rPr>
                        <m:t>=</m:t>
                      </m:r>
                      <m:f>
                        <m:fPr>
                          <m:ctrlPr>
                            <a:rPr lang="en-AU" sz="2400" i="1">
                              <a:solidFill>
                                <a:srgbClr val="836967"/>
                              </a:solidFill>
                              <a:latin typeface="Cambria Math" panose="02040503050406030204" pitchFamily="18" charset="0"/>
                            </a:rPr>
                          </m:ctrlPr>
                        </m:fPr>
                        <m:num>
                          <m:r>
                            <a:rPr lang="en-AU" sz="2400" i="0">
                              <a:latin typeface="Cambria Math" panose="02040503050406030204" pitchFamily="18" charset="0"/>
                            </a:rPr>
                            <m:t>1</m:t>
                          </m:r>
                        </m:num>
                        <m:den>
                          <m:r>
                            <a:rPr lang="en-AU" sz="2400" i="0">
                              <a:latin typeface="Cambria Math" panose="02040503050406030204" pitchFamily="18" charset="0"/>
                            </a:rPr>
                            <m:t>2</m:t>
                          </m:r>
                        </m:den>
                      </m:f>
                      <m:sSub>
                        <m:sSubPr>
                          <m:ctrlPr>
                            <a:rPr lang="en-AU" sz="2400" i="1">
                              <a:solidFill>
                                <a:srgbClr val="836967"/>
                              </a:solidFill>
                              <a:latin typeface="Cambria Math" panose="02040503050406030204" pitchFamily="18" charset="0"/>
                            </a:rPr>
                          </m:ctrlPr>
                        </m:sSubPr>
                        <m:e>
                          <m:r>
                            <a:rPr lang="en-AU" sz="2400" i="1">
                              <a:latin typeface="Cambria Math" panose="02040503050406030204" pitchFamily="18" charset="0"/>
                            </a:rPr>
                            <m:t>𝐶</m:t>
                          </m:r>
                        </m:e>
                        <m:sub>
                          <m:r>
                            <a:rPr lang="en-AU" sz="2400" i="1" smtClean="0">
                              <a:latin typeface="Cambria Math" panose="02040503050406030204" pitchFamily="18" charset="0"/>
                            </a:rPr>
                            <m:t>𝐿</m:t>
                          </m:r>
                        </m:sub>
                      </m:sSub>
                      <m:r>
                        <a:rPr lang="en-AU" sz="2400" i="1">
                          <a:latin typeface="Cambria Math" panose="02040503050406030204" pitchFamily="18" charset="0"/>
                        </a:rPr>
                        <m:t>𝜌</m:t>
                      </m:r>
                      <m:sSup>
                        <m:sSupPr>
                          <m:ctrlPr>
                            <a:rPr lang="en-AU" sz="2400" i="1">
                              <a:solidFill>
                                <a:srgbClr val="836967"/>
                              </a:solidFill>
                              <a:latin typeface="Cambria Math" panose="02040503050406030204" pitchFamily="18" charset="0"/>
                            </a:rPr>
                          </m:ctrlPr>
                        </m:sSupPr>
                        <m:e>
                          <m:r>
                            <a:rPr lang="en-AU" sz="2400" i="1">
                              <a:latin typeface="Cambria Math" panose="02040503050406030204" pitchFamily="18" charset="0"/>
                            </a:rPr>
                            <m:t>𝑣</m:t>
                          </m:r>
                        </m:e>
                        <m:sup>
                          <m:r>
                            <a:rPr lang="en-AU" sz="2400" i="0">
                              <a:latin typeface="Cambria Math" panose="02040503050406030204" pitchFamily="18" charset="0"/>
                            </a:rPr>
                            <m:t>2</m:t>
                          </m:r>
                        </m:sup>
                      </m:sSup>
                      <m:r>
                        <a:rPr lang="en-AU" sz="2400" i="1">
                          <a:latin typeface="Cambria Math" panose="02040503050406030204" pitchFamily="18" charset="0"/>
                        </a:rPr>
                        <m:t>𝐴</m:t>
                      </m:r>
                    </m:oMath>
                  </m:oMathPara>
                </a14:m>
                <a:endParaRPr lang="en-AU" sz="2400" dirty="0"/>
              </a:p>
              <a:p>
                <a:pPr marL="400050" indent="-400050">
                  <a:buFont typeface="+mj-lt"/>
                  <a:buAutoNum type="romanLcPeriod"/>
                </a:pPr>
                <a14:m>
                  <m:oMath xmlns:m="http://schemas.openxmlformats.org/officeDocument/2006/math">
                    <m:sSub>
                      <m:sSubPr>
                        <m:ctrlPr>
                          <a:rPr lang="en-AU" sz="1800" i="1" dirty="0" smtClean="0">
                            <a:solidFill>
                              <a:srgbClr val="836967"/>
                            </a:solidFill>
                            <a:latin typeface="Cambria Math" panose="02040503050406030204" pitchFamily="18" charset="0"/>
                          </a:rPr>
                        </m:ctrlPr>
                      </m:sSubPr>
                      <m:e>
                        <m:r>
                          <a:rPr lang="en-AU" sz="1800" i="1" dirty="0">
                            <a:latin typeface="Cambria Math" panose="02040503050406030204" pitchFamily="18" charset="0"/>
                          </a:rPr>
                          <m:t>𝐹</m:t>
                        </m:r>
                      </m:e>
                      <m:sub>
                        <m:r>
                          <a:rPr lang="en-AU" sz="1800" i="1" dirty="0">
                            <a:latin typeface="Cambria Math" panose="02040503050406030204" pitchFamily="18" charset="0"/>
                          </a:rPr>
                          <m:t>𝐿</m:t>
                        </m:r>
                      </m:sub>
                    </m:sSub>
                    <m:r>
                      <a:rPr lang="en-AU" sz="1800" i="0" dirty="0">
                        <a:latin typeface="Cambria Math" panose="02040503050406030204" pitchFamily="18" charset="0"/>
                      </a:rPr>
                      <m:t>=</m:t>
                    </m:r>
                  </m:oMath>
                </a14:m>
                <a:r>
                  <a:rPr lang="en-AU" sz="1800" i="0" dirty="0">
                    <a:latin typeface="Cambria Math" panose="02040503050406030204" pitchFamily="18" charset="0"/>
                  </a:rPr>
                  <a:t> </a:t>
                </a:r>
                <a14:m>
                  <m:oMath xmlns:m="http://schemas.openxmlformats.org/officeDocument/2006/math">
                    <m:f>
                      <m:fPr>
                        <m:ctrlPr>
                          <a:rPr lang="en-AU" sz="1800" i="1" dirty="0" smtClean="0">
                            <a:solidFill>
                              <a:srgbClr val="836967"/>
                            </a:solidFill>
                            <a:latin typeface="Cambria Math" panose="02040503050406030204" pitchFamily="18" charset="0"/>
                          </a:rPr>
                        </m:ctrlPr>
                      </m:fPr>
                      <m:num>
                        <m:r>
                          <a:rPr lang="en-AU" sz="1800" i="0" dirty="0" smtClean="0">
                            <a:latin typeface="Cambria Math" panose="02040503050406030204" pitchFamily="18" charset="0"/>
                          </a:rPr>
                          <m:t>1</m:t>
                        </m:r>
                      </m:num>
                      <m:den>
                        <m:r>
                          <a:rPr lang="en-AU" sz="1800" i="0" dirty="0" smtClean="0">
                            <a:latin typeface="Cambria Math" panose="02040503050406030204" pitchFamily="18" charset="0"/>
                          </a:rPr>
                          <m:t>2</m:t>
                        </m:r>
                      </m:den>
                    </m:f>
                    <m:r>
                      <a:rPr lang="en-AU" sz="1800" i="0" dirty="0" smtClean="0">
                        <a:latin typeface="Cambria Math" panose="02040503050406030204" pitchFamily="18" charset="0"/>
                      </a:rPr>
                      <m:t>×1.425×0.001755×</m:t>
                    </m:r>
                    <m:sSup>
                      <m:sSupPr>
                        <m:ctrlPr>
                          <a:rPr lang="en-AU" sz="1800" i="1" dirty="0" smtClean="0">
                            <a:solidFill>
                              <a:srgbClr val="836967"/>
                            </a:solidFill>
                            <a:latin typeface="Cambria Math" panose="02040503050406030204" pitchFamily="18" charset="0"/>
                          </a:rPr>
                        </m:ctrlPr>
                      </m:sSupPr>
                      <m:e>
                        <m:r>
                          <a:rPr lang="en-AU" sz="1800" i="0" dirty="0" smtClean="0">
                            <a:latin typeface="Cambria Math" panose="02040503050406030204" pitchFamily="18" charset="0"/>
                          </a:rPr>
                          <m:t>226</m:t>
                        </m:r>
                      </m:e>
                      <m:sup>
                        <m:r>
                          <a:rPr lang="en-AU" sz="1800" i="0" dirty="0" smtClean="0">
                            <a:latin typeface="Cambria Math" panose="02040503050406030204" pitchFamily="18" charset="0"/>
                          </a:rPr>
                          <m:t>2</m:t>
                        </m:r>
                      </m:sup>
                    </m:sSup>
                    <m:r>
                      <a:rPr lang="en-AU" sz="1800" i="0" dirty="0" smtClean="0">
                        <a:latin typeface="Cambria Math" panose="02040503050406030204" pitchFamily="18" charset="0"/>
                      </a:rPr>
                      <m:t>×53</m:t>
                    </m:r>
                  </m:oMath>
                </a14:m>
                <a:r>
                  <a:rPr lang="en-AU" sz="1800" i="0" dirty="0">
                    <a:latin typeface="Cambria Math" panose="02040503050406030204" pitchFamily="18" charset="0"/>
                  </a:rPr>
                  <a:t> </a:t>
                </a:r>
                <a14:m>
                  <m:oMath xmlns:m="http://schemas.openxmlformats.org/officeDocument/2006/math">
                    <m:r>
                      <a:rPr lang="en-AU" sz="1800" i="0" dirty="0" smtClean="0">
                        <a:latin typeface="Cambria Math" panose="02040503050406030204" pitchFamily="18" charset="0"/>
                      </a:rPr>
                      <m:t>=3384.97</m:t>
                    </m:r>
                    <m:r>
                      <a:rPr lang="en-AU" sz="1800" i="0" dirty="0" smtClean="0">
                        <a:latin typeface="Cambria Math" panose="02040503050406030204" pitchFamily="18" charset="0"/>
                      </a:rPr>
                      <m:t>𝑁</m:t>
                    </m:r>
                  </m:oMath>
                </a14:m>
                <a:endParaRPr lang="en-AU" sz="1800" i="0" dirty="0">
                  <a:latin typeface="Cambria Math" panose="02040503050406030204" pitchFamily="18" charset="0"/>
                </a:endParaRPr>
              </a:p>
              <a:p>
                <a:pPr marL="400050" indent="-400050">
                  <a:buFont typeface="+mj-lt"/>
                  <a:buAutoNum type="romanLcPeriod"/>
                </a:pPr>
                <a14:m>
                  <m:oMath xmlns:m="http://schemas.openxmlformats.org/officeDocument/2006/math">
                    <m:sSub>
                      <m:sSubPr>
                        <m:ctrlPr>
                          <a:rPr lang="en-AU" sz="1800" i="1" dirty="0" smtClean="0">
                            <a:solidFill>
                              <a:srgbClr val="836967"/>
                            </a:solidFill>
                            <a:latin typeface="Cambria Math" panose="02040503050406030204" pitchFamily="18" charset="0"/>
                          </a:rPr>
                        </m:ctrlPr>
                      </m:sSubPr>
                      <m:e>
                        <m:r>
                          <a:rPr lang="en-AU" sz="1800" i="1" dirty="0" smtClean="0">
                            <a:latin typeface="Cambria Math" panose="02040503050406030204" pitchFamily="18" charset="0"/>
                          </a:rPr>
                          <m:t>𝐹</m:t>
                        </m:r>
                      </m:e>
                      <m:sub>
                        <m:r>
                          <a:rPr lang="en-AU" sz="1800" i="1" dirty="0" smtClean="0">
                            <a:latin typeface="Cambria Math" panose="02040503050406030204" pitchFamily="18" charset="0"/>
                          </a:rPr>
                          <m:t>𝐿</m:t>
                        </m:r>
                      </m:sub>
                    </m:sSub>
                    <m:r>
                      <a:rPr lang="en-AU" sz="1800" i="0" dirty="0" smtClean="0">
                        <a:latin typeface="Cambria Math" panose="02040503050406030204" pitchFamily="18" charset="0"/>
                      </a:rPr>
                      <m:t>=</m:t>
                    </m:r>
                    <m:f>
                      <m:fPr>
                        <m:ctrlPr>
                          <a:rPr lang="en-AU" sz="1800" i="1" dirty="0" smtClean="0">
                            <a:solidFill>
                              <a:srgbClr val="836967"/>
                            </a:solidFill>
                            <a:latin typeface="Cambria Math" panose="02040503050406030204" pitchFamily="18" charset="0"/>
                          </a:rPr>
                        </m:ctrlPr>
                      </m:fPr>
                      <m:num>
                        <m:r>
                          <a:rPr lang="en-AU" sz="1800" i="0" dirty="0" smtClean="0">
                            <a:latin typeface="Cambria Math" panose="02040503050406030204" pitchFamily="18" charset="0"/>
                          </a:rPr>
                          <m:t>1</m:t>
                        </m:r>
                      </m:num>
                      <m:den>
                        <m:r>
                          <a:rPr lang="en-AU" sz="1800" i="0" dirty="0" smtClean="0">
                            <a:latin typeface="Cambria Math" panose="02040503050406030204" pitchFamily="18" charset="0"/>
                          </a:rPr>
                          <m:t>2</m:t>
                        </m:r>
                      </m:den>
                    </m:f>
                    <m:r>
                      <a:rPr lang="en-AU" sz="1800" i="0" dirty="0" smtClean="0">
                        <a:latin typeface="Cambria Math" panose="02040503050406030204" pitchFamily="18" charset="0"/>
                      </a:rPr>
                      <m:t>×1.425×0.001868</m:t>
                    </m:r>
                  </m:oMath>
                </a14:m>
                <a:r>
                  <a:rPr lang="en-AU" sz="1800" i="0" dirty="0">
                    <a:latin typeface="Cambria Math" panose="02040503050406030204" pitchFamily="18" charset="0"/>
                  </a:rPr>
                  <a:t> </a:t>
                </a:r>
                <a14:m>
                  <m:oMath xmlns:m="http://schemas.openxmlformats.org/officeDocument/2006/math">
                    <m:r>
                      <a:rPr lang="en-AU" sz="1800" i="0" dirty="0" smtClean="0">
                        <a:latin typeface="Cambria Math" panose="02040503050406030204" pitchFamily="18" charset="0"/>
                      </a:rPr>
                      <m:t>×</m:t>
                    </m:r>
                  </m:oMath>
                </a14:m>
                <a:r>
                  <a:rPr lang="en-AU" sz="1800" i="0" dirty="0">
                    <a:latin typeface="Cambria Math" panose="02040503050406030204" pitchFamily="18" charset="0"/>
                  </a:rPr>
                  <a:t> </a:t>
                </a:r>
                <a14:m>
                  <m:oMath xmlns:m="http://schemas.openxmlformats.org/officeDocument/2006/math">
                    <m:sSup>
                      <m:sSupPr>
                        <m:ctrlPr>
                          <a:rPr lang="en-AU" sz="1800" i="1" dirty="0" smtClean="0">
                            <a:solidFill>
                              <a:srgbClr val="836967"/>
                            </a:solidFill>
                            <a:latin typeface="Cambria Math" panose="02040503050406030204" pitchFamily="18" charset="0"/>
                          </a:rPr>
                        </m:ctrlPr>
                      </m:sSupPr>
                      <m:e>
                        <m:r>
                          <a:rPr lang="en-AU" sz="1800" i="0" dirty="0" smtClean="0">
                            <a:latin typeface="Cambria Math" panose="02040503050406030204" pitchFamily="18" charset="0"/>
                          </a:rPr>
                          <m:t>226</m:t>
                        </m:r>
                      </m:e>
                      <m:sup>
                        <m:r>
                          <a:rPr lang="en-AU" sz="1800" i="0" dirty="0" smtClean="0">
                            <a:latin typeface="Cambria Math" panose="02040503050406030204" pitchFamily="18" charset="0"/>
                          </a:rPr>
                          <m:t>2</m:t>
                        </m:r>
                      </m:sup>
                    </m:sSup>
                    <m:r>
                      <a:rPr lang="en-AU" sz="1800" i="0" dirty="0" smtClean="0">
                        <a:latin typeface="Cambria Math" panose="02040503050406030204" pitchFamily="18" charset="0"/>
                      </a:rPr>
                      <m:t>×53=3602.92</m:t>
                    </m:r>
                    <m:r>
                      <a:rPr lang="en-AU" sz="1800" i="0" dirty="0" smtClean="0">
                        <a:latin typeface="Cambria Math" panose="02040503050406030204" pitchFamily="18" charset="0"/>
                      </a:rPr>
                      <m:t>𝑁</m:t>
                    </m:r>
                  </m:oMath>
                </a14:m>
                <a:endParaRPr lang="en-AU" sz="1800" i="0" dirty="0">
                  <a:latin typeface="Cambria Math" panose="02040503050406030204" pitchFamily="18" charset="0"/>
                </a:endParaRPr>
              </a:p>
              <a:p>
                <a:pPr marL="400050" indent="-400050">
                  <a:buFont typeface="+mj-lt"/>
                  <a:buAutoNum type="romanLcPeriod"/>
                </a:pPr>
                <a14:m>
                  <m:oMath xmlns:m="http://schemas.openxmlformats.org/officeDocument/2006/math">
                    <m:sSub>
                      <m:sSubPr>
                        <m:ctrlPr>
                          <a:rPr lang="en-AU" sz="1800" i="1" dirty="0" smtClean="0">
                            <a:solidFill>
                              <a:srgbClr val="836967"/>
                            </a:solidFill>
                            <a:latin typeface="Cambria Math" panose="02040503050406030204" pitchFamily="18" charset="0"/>
                          </a:rPr>
                        </m:ctrlPr>
                      </m:sSubPr>
                      <m:e>
                        <m:r>
                          <a:rPr lang="en-AU" sz="1800" i="1" dirty="0" smtClean="0">
                            <a:latin typeface="Cambria Math" panose="02040503050406030204" pitchFamily="18" charset="0"/>
                          </a:rPr>
                          <m:t>𝐹</m:t>
                        </m:r>
                      </m:e>
                      <m:sub>
                        <m:r>
                          <a:rPr lang="en-AU" sz="1800" i="1" dirty="0" smtClean="0">
                            <a:latin typeface="Cambria Math" panose="02040503050406030204" pitchFamily="18" charset="0"/>
                          </a:rPr>
                          <m:t>𝐿</m:t>
                        </m:r>
                      </m:sub>
                    </m:sSub>
                    <m:r>
                      <a:rPr lang="en-AU" sz="1800" i="0" dirty="0" smtClean="0">
                        <a:latin typeface="Cambria Math" panose="02040503050406030204" pitchFamily="18" charset="0"/>
                      </a:rPr>
                      <m:t>=</m:t>
                    </m:r>
                    <m:f>
                      <m:fPr>
                        <m:ctrlPr>
                          <a:rPr lang="en-AU" sz="1800" i="1" dirty="0" smtClean="0">
                            <a:solidFill>
                              <a:srgbClr val="836967"/>
                            </a:solidFill>
                            <a:latin typeface="Cambria Math" panose="02040503050406030204" pitchFamily="18" charset="0"/>
                          </a:rPr>
                        </m:ctrlPr>
                      </m:fPr>
                      <m:num>
                        <m:r>
                          <a:rPr lang="en-AU" sz="1800" i="0" dirty="0" smtClean="0">
                            <a:latin typeface="Cambria Math" panose="02040503050406030204" pitchFamily="18" charset="0"/>
                          </a:rPr>
                          <m:t>1</m:t>
                        </m:r>
                      </m:num>
                      <m:den>
                        <m:r>
                          <a:rPr lang="en-AU" sz="1800" i="0" dirty="0" smtClean="0">
                            <a:latin typeface="Cambria Math" panose="02040503050406030204" pitchFamily="18" charset="0"/>
                          </a:rPr>
                          <m:t>2</m:t>
                        </m:r>
                      </m:den>
                    </m:f>
                    <m:r>
                      <a:rPr lang="en-AU" sz="1800" i="0" dirty="0" smtClean="0">
                        <a:latin typeface="Cambria Math" panose="02040503050406030204" pitchFamily="18" charset="0"/>
                      </a:rPr>
                      <m:t>×1.425×0.001987×</m:t>
                    </m:r>
                  </m:oMath>
                </a14:m>
                <a:r>
                  <a:rPr lang="en-AU" sz="1800" i="0" dirty="0">
                    <a:latin typeface="Cambria Math" panose="02040503050406030204" pitchFamily="18" charset="0"/>
                  </a:rPr>
                  <a:t> </a:t>
                </a:r>
                <a14:m>
                  <m:oMath xmlns:m="http://schemas.openxmlformats.org/officeDocument/2006/math">
                    <m:sSup>
                      <m:sSupPr>
                        <m:ctrlPr>
                          <a:rPr lang="en-AU" sz="1800" i="1" dirty="0" smtClean="0">
                            <a:solidFill>
                              <a:srgbClr val="836967"/>
                            </a:solidFill>
                            <a:latin typeface="Cambria Math" panose="02040503050406030204" pitchFamily="18" charset="0"/>
                          </a:rPr>
                        </m:ctrlPr>
                      </m:sSupPr>
                      <m:e>
                        <m:r>
                          <a:rPr lang="en-AU" sz="1800" i="0" dirty="0" smtClean="0">
                            <a:latin typeface="Cambria Math" panose="02040503050406030204" pitchFamily="18" charset="0"/>
                          </a:rPr>
                          <m:t>226</m:t>
                        </m:r>
                      </m:e>
                      <m:sup>
                        <m:r>
                          <a:rPr lang="en-AU" sz="1800" i="0" dirty="0" smtClean="0">
                            <a:latin typeface="Cambria Math" panose="02040503050406030204" pitchFamily="18" charset="0"/>
                          </a:rPr>
                          <m:t>2</m:t>
                        </m:r>
                      </m:sup>
                    </m:sSup>
                    <m:r>
                      <a:rPr lang="en-AU" sz="1800" i="0" dirty="0" smtClean="0">
                        <a:latin typeface="Cambria Math" panose="02040503050406030204" pitchFamily="18" charset="0"/>
                      </a:rPr>
                      <m:t>×53</m:t>
                    </m:r>
                    <m:r>
                      <a:rPr lang="en-AU" sz="1800" b="0" i="0" dirty="0" smtClean="0">
                        <a:latin typeface="Cambria Math" panose="02040503050406030204" pitchFamily="18" charset="0"/>
                      </a:rPr>
                      <m:t> </m:t>
                    </m:r>
                    <m:r>
                      <a:rPr lang="en-AU" sz="1800" i="0" dirty="0" smtClean="0">
                        <a:latin typeface="Cambria Math" panose="02040503050406030204" pitchFamily="18" charset="0"/>
                      </a:rPr>
                      <m:t>=</m:t>
                    </m:r>
                  </m:oMath>
                </a14:m>
                <a:r>
                  <a:rPr lang="en-AU" sz="1800" i="0" dirty="0">
                    <a:latin typeface="Cambria Math" panose="02040503050406030204" pitchFamily="18" charset="0"/>
                  </a:rPr>
                  <a:t> </a:t>
                </a:r>
                <a14:m>
                  <m:oMath xmlns:m="http://schemas.openxmlformats.org/officeDocument/2006/math">
                    <m:r>
                      <a:rPr lang="en-AU" sz="1800" i="0" dirty="0" smtClean="0">
                        <a:latin typeface="Cambria Math" panose="02040503050406030204" pitchFamily="18" charset="0"/>
                      </a:rPr>
                      <m:t>3832.44</m:t>
                    </m:r>
                    <m:r>
                      <a:rPr lang="en-AU" sz="1800" i="0" dirty="0" smtClean="0">
                        <a:latin typeface="Cambria Math" panose="02040503050406030204" pitchFamily="18" charset="0"/>
                      </a:rPr>
                      <m:t>𝑁</m:t>
                    </m:r>
                  </m:oMath>
                </a14:m>
                <a:endParaRPr lang="en-AU" sz="1800" i="0" dirty="0">
                  <a:latin typeface="Cambria Math" panose="02040503050406030204" pitchFamily="18" charset="0"/>
                </a:endParaRPr>
              </a:p>
              <a:p>
                <a:pPr marL="400050" indent="-400050">
                  <a:buFont typeface="+mj-lt"/>
                  <a:buAutoNum type="romanLcPeriod"/>
                </a:pPr>
                <a14:m>
                  <m:oMath xmlns:m="http://schemas.openxmlformats.org/officeDocument/2006/math">
                    <m:sSub>
                      <m:sSubPr>
                        <m:ctrlPr>
                          <a:rPr lang="en-AU" sz="1800" i="1" dirty="0" smtClean="0">
                            <a:solidFill>
                              <a:srgbClr val="836967"/>
                            </a:solidFill>
                            <a:latin typeface="Cambria Math" panose="02040503050406030204" pitchFamily="18" charset="0"/>
                          </a:rPr>
                        </m:ctrlPr>
                      </m:sSubPr>
                      <m:e>
                        <m:r>
                          <a:rPr lang="en-AU" sz="1800" i="1" dirty="0" smtClean="0">
                            <a:latin typeface="Cambria Math" panose="02040503050406030204" pitchFamily="18" charset="0"/>
                          </a:rPr>
                          <m:t>𝐹</m:t>
                        </m:r>
                      </m:e>
                      <m:sub>
                        <m:r>
                          <a:rPr lang="en-AU" sz="1800" i="1" dirty="0" smtClean="0">
                            <a:latin typeface="Cambria Math" panose="02040503050406030204" pitchFamily="18" charset="0"/>
                          </a:rPr>
                          <m:t>𝐿</m:t>
                        </m:r>
                      </m:sub>
                    </m:sSub>
                    <m:r>
                      <a:rPr lang="en-AU" sz="1800" i="0" dirty="0" smtClean="0">
                        <a:latin typeface="Cambria Math" panose="02040503050406030204" pitchFamily="18" charset="0"/>
                      </a:rPr>
                      <m:t>=</m:t>
                    </m:r>
                    <m:f>
                      <m:fPr>
                        <m:ctrlPr>
                          <a:rPr lang="en-AU" sz="1800" i="1" dirty="0" smtClean="0">
                            <a:solidFill>
                              <a:srgbClr val="836967"/>
                            </a:solidFill>
                            <a:latin typeface="Cambria Math" panose="02040503050406030204" pitchFamily="18" charset="0"/>
                          </a:rPr>
                        </m:ctrlPr>
                      </m:fPr>
                      <m:num>
                        <m:r>
                          <a:rPr lang="en-AU" sz="1800" i="0" dirty="0" smtClean="0">
                            <a:latin typeface="Cambria Math" panose="02040503050406030204" pitchFamily="18" charset="0"/>
                          </a:rPr>
                          <m:t>1</m:t>
                        </m:r>
                      </m:num>
                      <m:den>
                        <m:r>
                          <a:rPr lang="en-AU" sz="1800" i="0" dirty="0" smtClean="0">
                            <a:latin typeface="Cambria Math" panose="02040503050406030204" pitchFamily="18" charset="0"/>
                          </a:rPr>
                          <m:t>2</m:t>
                        </m:r>
                      </m:den>
                    </m:f>
                    <m:r>
                      <a:rPr lang="en-AU" sz="1800" i="0" dirty="0" smtClean="0">
                        <a:latin typeface="Cambria Math" panose="02040503050406030204" pitchFamily="18" charset="0"/>
                      </a:rPr>
                      <m:t>×1.425×0.002111×</m:t>
                    </m:r>
                    <m:r>
                      <a:rPr lang="en-AU" sz="1800" b="0" i="0" dirty="0" smtClean="0">
                        <a:latin typeface="Cambria Math" panose="02040503050406030204" pitchFamily="18" charset="0"/>
                      </a:rPr>
                      <m:t> </m:t>
                    </m:r>
                    <m:sSup>
                      <m:sSupPr>
                        <m:ctrlPr>
                          <a:rPr lang="en-AU" sz="1800" i="1" dirty="0" smtClean="0">
                            <a:solidFill>
                              <a:srgbClr val="836967"/>
                            </a:solidFill>
                            <a:latin typeface="Cambria Math" panose="02040503050406030204" pitchFamily="18" charset="0"/>
                          </a:rPr>
                        </m:ctrlPr>
                      </m:sSupPr>
                      <m:e>
                        <m:r>
                          <a:rPr lang="en-AU" sz="1800" dirty="0">
                            <a:latin typeface="Cambria Math" panose="02040503050406030204" pitchFamily="18" charset="0"/>
                          </a:rPr>
                          <m:t>226</m:t>
                        </m:r>
                      </m:e>
                      <m:sup>
                        <m:r>
                          <a:rPr lang="en-AU" sz="1800" i="0" dirty="0">
                            <a:latin typeface="Cambria Math" panose="02040503050406030204" pitchFamily="18" charset="0"/>
                          </a:rPr>
                          <m:t>2</m:t>
                        </m:r>
                      </m:sup>
                    </m:sSup>
                    <m:r>
                      <a:rPr lang="en-AU" sz="1800" i="0" dirty="0">
                        <a:latin typeface="Cambria Math" panose="02040503050406030204" pitchFamily="18" charset="0"/>
                      </a:rPr>
                      <m:t>×53=4071.61</m:t>
                    </m:r>
                    <m:r>
                      <a:rPr lang="en-AU" sz="1800" i="1" dirty="0">
                        <a:latin typeface="Cambria Math" panose="02040503050406030204" pitchFamily="18" charset="0"/>
                      </a:rPr>
                      <m:t>𝑁</m:t>
                    </m:r>
                  </m:oMath>
                </a14:m>
                <a:endParaRPr lang="en-AU" sz="1800" dirty="0"/>
              </a:p>
            </p:txBody>
          </p:sp>
        </mc:Choice>
        <mc:Fallback xmlns="">
          <p:sp>
            <p:nvSpPr>
              <p:cNvPr id="3" name="Content Placeholder 2">
                <a:extLst>
                  <a:ext uri="{FF2B5EF4-FFF2-40B4-BE49-F238E27FC236}">
                    <a16:creationId xmlns:a16="http://schemas.microsoft.com/office/drawing/2014/main" id="{6A5EE820-7A2B-47B8-8EE8-B61AB719442F}"/>
                  </a:ext>
                </a:extLst>
              </p:cNvPr>
              <p:cNvSpPr>
                <a:spLocks noGrp="1" noRot="1" noChangeAspect="1" noMove="1" noResize="1" noEditPoints="1" noAdjustHandles="1" noChangeArrowheads="1" noChangeShapeType="1" noTextEdit="1"/>
              </p:cNvSpPr>
              <p:nvPr>
                <p:ph sz="half" idx="1"/>
              </p:nvPr>
            </p:nvSpPr>
            <p:spPr>
              <a:blipFill>
                <a:blip r:embed="rId2"/>
                <a:stretch>
                  <a:fillRect l="-360"/>
                </a:stretch>
              </a:blipFill>
            </p:spPr>
            <p:txBody>
              <a:bodyPr/>
              <a:lstStyle/>
              <a:p>
                <a:r>
                  <a:rPr lang="en-AU">
                    <a:noFill/>
                  </a:rPr>
                  <a:t> </a:t>
                </a:r>
              </a:p>
            </p:txBody>
          </p:sp>
        </mc:Fallback>
      </mc:AlternateContent>
      <p:sp>
        <p:nvSpPr>
          <p:cNvPr id="4" name="Content Placeholder 3">
            <a:extLst>
              <a:ext uri="{FF2B5EF4-FFF2-40B4-BE49-F238E27FC236}">
                <a16:creationId xmlns:a16="http://schemas.microsoft.com/office/drawing/2014/main" id="{1EEF66D0-1E7F-4B7A-B248-3DB21A16FA86}"/>
              </a:ext>
            </a:extLst>
          </p:cNvPr>
          <p:cNvSpPr>
            <a:spLocks noGrp="1"/>
          </p:cNvSpPr>
          <p:nvPr>
            <p:ph sz="half" idx="2"/>
          </p:nvPr>
        </p:nvSpPr>
        <p:spPr/>
        <p:txBody>
          <a:bodyPr/>
          <a:lstStyle/>
          <a:p>
            <a:pPr marL="571500" indent="-571500">
              <a:buFont typeface="+mj-lt"/>
              <a:buAutoNum type="romanLcPeriod"/>
            </a:pPr>
            <a:r>
              <a:rPr lang="en-AU" sz="2600" dirty="0"/>
              <a:t>Lift at 10,000 feet is 3384.97 N</a:t>
            </a:r>
          </a:p>
          <a:p>
            <a:pPr marL="571500" indent="-571500">
              <a:buFont typeface="+mj-lt"/>
              <a:buAutoNum type="romanLcPeriod"/>
            </a:pPr>
            <a:r>
              <a:rPr lang="en-AU" sz="2600" dirty="0"/>
              <a:t>Lift at 8,000 feet is 3602.92 N</a:t>
            </a:r>
          </a:p>
          <a:p>
            <a:pPr marL="571500" indent="-571500">
              <a:buFont typeface="+mj-lt"/>
              <a:buAutoNum type="romanLcPeriod"/>
            </a:pPr>
            <a:r>
              <a:rPr lang="en-AU" sz="2600" dirty="0"/>
              <a:t>Lift at 6,000 feet is 3832.44 N</a:t>
            </a:r>
          </a:p>
          <a:p>
            <a:pPr marL="571500" indent="-571500">
              <a:buFont typeface="+mj-lt"/>
              <a:buAutoNum type="romanLcPeriod"/>
            </a:pPr>
            <a:r>
              <a:rPr lang="en-AU" sz="2600" dirty="0"/>
              <a:t>Lift at 4,000 feet is 4071.61N</a:t>
            </a:r>
          </a:p>
          <a:p>
            <a:pPr marL="571500" indent="-571500">
              <a:buFont typeface="+mj-lt"/>
              <a:buAutoNum type="romanLcPeriod"/>
            </a:pPr>
            <a:endParaRPr lang="en-AU" dirty="0"/>
          </a:p>
        </p:txBody>
      </p:sp>
    </p:spTree>
    <p:extLst>
      <p:ext uri="{BB962C8B-B14F-4D97-AF65-F5344CB8AC3E}">
        <p14:creationId xmlns:p14="http://schemas.microsoft.com/office/powerpoint/2010/main" val="1950487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42A5E-C7BA-4825-B130-A0E56669A7BF}"/>
              </a:ext>
            </a:extLst>
          </p:cNvPr>
          <p:cNvSpPr>
            <a:spLocks noGrp="1"/>
          </p:cNvSpPr>
          <p:nvPr>
            <p:ph type="title"/>
          </p:nvPr>
        </p:nvSpPr>
        <p:spPr/>
        <p:txBody>
          <a:bodyPr/>
          <a:lstStyle/>
          <a:p>
            <a:r>
              <a:rPr lang="en-AU" dirty="0"/>
              <a:t>Drag Equation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247D177-71A4-4927-9182-617DD80C66B0}"/>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sSub>
                        <m:sSubPr>
                          <m:ctrlPr>
                            <a:rPr lang="en-AU" sz="2800" i="1" smtClean="0">
                              <a:solidFill>
                                <a:srgbClr val="836967"/>
                              </a:solidFill>
                              <a:latin typeface="Cambria Math" panose="02040503050406030204" pitchFamily="18" charset="0"/>
                            </a:rPr>
                          </m:ctrlPr>
                        </m:sSubPr>
                        <m:e>
                          <m:r>
                            <a:rPr lang="en-AU" sz="2800" i="1">
                              <a:latin typeface="Cambria Math" panose="02040503050406030204" pitchFamily="18" charset="0"/>
                            </a:rPr>
                            <m:t>𝐹</m:t>
                          </m:r>
                        </m:e>
                        <m:sub>
                          <m:r>
                            <a:rPr lang="en-AU" sz="2800" i="1">
                              <a:latin typeface="Cambria Math" panose="02040503050406030204" pitchFamily="18" charset="0"/>
                            </a:rPr>
                            <m:t>𝐷</m:t>
                          </m:r>
                        </m:sub>
                      </m:sSub>
                      <m:r>
                        <a:rPr lang="en-AU" sz="2800" i="0">
                          <a:latin typeface="Cambria Math" panose="02040503050406030204" pitchFamily="18" charset="0"/>
                        </a:rPr>
                        <m:t>=</m:t>
                      </m:r>
                      <m:f>
                        <m:fPr>
                          <m:ctrlPr>
                            <a:rPr lang="en-AU" sz="2800" i="1">
                              <a:solidFill>
                                <a:srgbClr val="836967"/>
                              </a:solidFill>
                              <a:latin typeface="Cambria Math" panose="02040503050406030204" pitchFamily="18" charset="0"/>
                            </a:rPr>
                          </m:ctrlPr>
                        </m:fPr>
                        <m:num>
                          <m:r>
                            <a:rPr lang="en-AU" sz="2800" i="0">
                              <a:latin typeface="Cambria Math" panose="02040503050406030204" pitchFamily="18" charset="0"/>
                            </a:rPr>
                            <m:t>1</m:t>
                          </m:r>
                        </m:num>
                        <m:den>
                          <m:r>
                            <a:rPr lang="en-AU" sz="2800" i="0">
                              <a:latin typeface="Cambria Math" panose="02040503050406030204" pitchFamily="18" charset="0"/>
                            </a:rPr>
                            <m:t>2</m:t>
                          </m:r>
                        </m:den>
                      </m:f>
                      <m:sSub>
                        <m:sSubPr>
                          <m:ctrlPr>
                            <a:rPr lang="en-AU" sz="2800" i="1">
                              <a:solidFill>
                                <a:srgbClr val="836967"/>
                              </a:solidFill>
                              <a:latin typeface="Cambria Math" panose="02040503050406030204" pitchFamily="18" charset="0"/>
                            </a:rPr>
                          </m:ctrlPr>
                        </m:sSubPr>
                        <m:e>
                          <m:r>
                            <a:rPr lang="en-AU" sz="2800" i="1">
                              <a:latin typeface="Cambria Math" panose="02040503050406030204" pitchFamily="18" charset="0"/>
                            </a:rPr>
                            <m:t>𝐶</m:t>
                          </m:r>
                        </m:e>
                        <m:sub>
                          <m:r>
                            <a:rPr lang="en-AU" sz="2800" i="1" smtClean="0">
                              <a:latin typeface="Cambria Math" panose="02040503050406030204" pitchFamily="18" charset="0"/>
                            </a:rPr>
                            <m:t>𝐷</m:t>
                          </m:r>
                        </m:sub>
                      </m:sSub>
                      <m:r>
                        <a:rPr lang="en-AU" sz="2800" i="1">
                          <a:latin typeface="Cambria Math" panose="02040503050406030204" pitchFamily="18" charset="0"/>
                        </a:rPr>
                        <m:t>𝜌</m:t>
                      </m:r>
                      <m:sSup>
                        <m:sSupPr>
                          <m:ctrlPr>
                            <a:rPr lang="en-AU" sz="2800" i="1">
                              <a:solidFill>
                                <a:srgbClr val="836967"/>
                              </a:solidFill>
                              <a:latin typeface="Cambria Math" panose="02040503050406030204" pitchFamily="18" charset="0"/>
                            </a:rPr>
                          </m:ctrlPr>
                        </m:sSupPr>
                        <m:e>
                          <m:r>
                            <a:rPr lang="en-AU" sz="2800" i="1">
                              <a:latin typeface="Cambria Math" panose="02040503050406030204" pitchFamily="18" charset="0"/>
                            </a:rPr>
                            <m:t>𝑣</m:t>
                          </m:r>
                        </m:e>
                        <m:sup>
                          <m:r>
                            <a:rPr lang="en-AU" sz="2800" i="0">
                              <a:latin typeface="Cambria Math" panose="02040503050406030204" pitchFamily="18" charset="0"/>
                            </a:rPr>
                            <m:t>2</m:t>
                          </m:r>
                        </m:sup>
                      </m:sSup>
                      <m:r>
                        <a:rPr lang="en-AU" sz="2800" i="1">
                          <a:latin typeface="Cambria Math" panose="02040503050406030204" pitchFamily="18" charset="0"/>
                        </a:rPr>
                        <m:t>𝐴</m:t>
                      </m:r>
                    </m:oMath>
                  </m:oMathPara>
                </a14:m>
                <a:endParaRPr lang="en-AU" dirty="0"/>
              </a:p>
              <a:p>
                <a14:m>
                  <m:oMath xmlns:m="http://schemas.openxmlformats.org/officeDocument/2006/math">
                    <m:sSub>
                      <m:sSubPr>
                        <m:ctrlPr>
                          <a:rPr lang="en-AU" i="1" dirty="0" smtClean="0">
                            <a:solidFill>
                              <a:srgbClr val="836967"/>
                            </a:solidFill>
                            <a:latin typeface="Cambria Math" panose="02040503050406030204" pitchFamily="18" charset="0"/>
                          </a:rPr>
                        </m:ctrlPr>
                      </m:sSubPr>
                      <m:e>
                        <m:r>
                          <a:rPr lang="en-AU" i="1" dirty="0">
                            <a:latin typeface="Cambria Math" panose="02040503050406030204" pitchFamily="18" charset="0"/>
                          </a:rPr>
                          <m:t>𝐹</m:t>
                        </m:r>
                      </m:e>
                      <m:sub>
                        <m:r>
                          <a:rPr lang="en-AU" i="1" dirty="0">
                            <a:latin typeface="Cambria Math" panose="02040503050406030204" pitchFamily="18" charset="0"/>
                          </a:rPr>
                          <m:t>𝐷</m:t>
                        </m:r>
                      </m:sub>
                    </m:sSub>
                  </m:oMath>
                </a14:m>
                <a:r>
                  <a:rPr lang="en-AU" dirty="0"/>
                  <a:t> is the force of drag (N)</a:t>
                </a:r>
              </a:p>
              <a:p>
                <a14:m>
                  <m:oMath xmlns:m="http://schemas.openxmlformats.org/officeDocument/2006/math">
                    <m:sSub>
                      <m:sSubPr>
                        <m:ctrlPr>
                          <a:rPr lang="en-AU" i="1" dirty="0" smtClean="0">
                            <a:solidFill>
                              <a:srgbClr val="836967"/>
                            </a:solidFill>
                            <a:latin typeface="Cambria Math" panose="02040503050406030204" pitchFamily="18" charset="0"/>
                          </a:rPr>
                        </m:ctrlPr>
                      </m:sSubPr>
                      <m:e>
                        <m:r>
                          <a:rPr lang="en-AU" i="1" dirty="0">
                            <a:latin typeface="Cambria Math" panose="02040503050406030204" pitchFamily="18" charset="0"/>
                          </a:rPr>
                          <m:t>𝐶</m:t>
                        </m:r>
                      </m:e>
                      <m:sub>
                        <m:r>
                          <a:rPr lang="en-AU" i="1" dirty="0" smtClean="0">
                            <a:latin typeface="Cambria Math" panose="02040503050406030204" pitchFamily="18" charset="0"/>
                          </a:rPr>
                          <m:t>𝐷</m:t>
                        </m:r>
                      </m:sub>
                    </m:sSub>
                  </m:oMath>
                </a14:m>
                <a:r>
                  <a:rPr lang="en-AU" dirty="0"/>
                  <a:t> is the drag coefficient</a:t>
                </a:r>
              </a:p>
              <a:p>
                <a14:m>
                  <m:oMath xmlns:m="http://schemas.openxmlformats.org/officeDocument/2006/math">
                    <m:r>
                      <a:rPr lang="en-AU" sz="2800" i="1" dirty="0" smtClean="0">
                        <a:latin typeface="Cambria Math" panose="02040503050406030204" pitchFamily="18" charset="0"/>
                      </a:rPr>
                      <m:t>𝜌</m:t>
                    </m:r>
                  </m:oMath>
                </a14:m>
                <a:r>
                  <a:rPr lang="en-AU" sz="2800" dirty="0"/>
                  <a:t> is the density of the atmosphere</a:t>
                </a:r>
              </a:p>
              <a:p>
                <a14:m>
                  <m:oMath xmlns:m="http://schemas.openxmlformats.org/officeDocument/2006/math">
                    <m:sSup>
                      <m:sSupPr>
                        <m:ctrlPr>
                          <a:rPr lang="en-AU" sz="2800" i="1" dirty="0" smtClean="0">
                            <a:solidFill>
                              <a:srgbClr val="836967"/>
                            </a:solidFill>
                            <a:latin typeface="Cambria Math" panose="02040503050406030204" pitchFamily="18" charset="0"/>
                          </a:rPr>
                        </m:ctrlPr>
                      </m:sSupPr>
                      <m:e>
                        <m:r>
                          <a:rPr lang="en-AU" sz="2800" i="1" dirty="0">
                            <a:latin typeface="Cambria Math" panose="02040503050406030204" pitchFamily="18" charset="0"/>
                          </a:rPr>
                          <m:t>𝑣</m:t>
                        </m:r>
                      </m:e>
                      <m:sup>
                        <m:r>
                          <a:rPr lang="en-AU" sz="2800" i="0" dirty="0">
                            <a:latin typeface="Cambria Math" panose="02040503050406030204" pitchFamily="18" charset="0"/>
                          </a:rPr>
                          <m:t>2</m:t>
                        </m:r>
                      </m:sup>
                    </m:sSup>
                  </m:oMath>
                </a14:m>
                <a:r>
                  <a:rPr lang="en-AU" sz="2800" dirty="0"/>
                  <a:t> is the velocity the aircraft is travelling at squared</a:t>
                </a:r>
              </a:p>
              <a:p>
                <a14:m>
                  <m:oMath xmlns:m="http://schemas.openxmlformats.org/officeDocument/2006/math">
                    <m:r>
                      <a:rPr lang="en-AU" sz="2800" i="1" dirty="0" smtClean="0">
                        <a:latin typeface="Cambria Math" panose="02040503050406030204" pitchFamily="18" charset="0"/>
                      </a:rPr>
                      <m:t>𝐴</m:t>
                    </m:r>
                  </m:oMath>
                </a14:m>
                <a:r>
                  <a:rPr lang="en-AU" sz="2800" dirty="0"/>
                  <a:t> is the area of the wing</a:t>
                </a:r>
              </a:p>
              <a:p>
                <a:pPr marL="0" indent="0">
                  <a:buNone/>
                </a:pPr>
                <a:endParaRPr lang="en-AU" dirty="0"/>
              </a:p>
              <a:p>
                <a:endParaRPr lang="en-AU" dirty="0"/>
              </a:p>
            </p:txBody>
          </p:sp>
        </mc:Choice>
        <mc:Fallback xmlns="">
          <p:sp>
            <p:nvSpPr>
              <p:cNvPr id="3" name="Content Placeholder 2">
                <a:extLst>
                  <a:ext uri="{FF2B5EF4-FFF2-40B4-BE49-F238E27FC236}">
                    <a16:creationId xmlns:a16="http://schemas.microsoft.com/office/drawing/2014/main" id="{2247D177-71A4-4927-9182-617DD80C66B0}"/>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AU">
                    <a:noFill/>
                  </a:rPr>
                  <a:t> </a:t>
                </a:r>
              </a:p>
            </p:txBody>
          </p:sp>
        </mc:Fallback>
      </mc:AlternateContent>
    </p:spTree>
    <p:extLst>
      <p:ext uri="{BB962C8B-B14F-4D97-AF65-F5344CB8AC3E}">
        <p14:creationId xmlns:p14="http://schemas.microsoft.com/office/powerpoint/2010/main" val="2872927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0269F-B40E-42D3-B915-2B321F1A1B70}"/>
              </a:ext>
            </a:extLst>
          </p:cNvPr>
          <p:cNvSpPr>
            <a:spLocks noGrp="1"/>
          </p:cNvSpPr>
          <p:nvPr>
            <p:ph type="title"/>
          </p:nvPr>
        </p:nvSpPr>
        <p:spPr/>
        <p:txBody>
          <a:bodyPr/>
          <a:lstStyle/>
          <a:p>
            <a:r>
              <a:rPr lang="en-AU" dirty="0"/>
              <a:t>Drag Calculations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930D27A-0AF6-438E-9EB5-1AFD4811A806}"/>
                  </a:ext>
                </a:extLst>
              </p:cNvPr>
              <p:cNvSpPr>
                <a:spLocks noGrp="1"/>
              </p:cNvSpPr>
              <p:nvPr>
                <p:ph sz="half" idx="1"/>
              </p:nvPr>
            </p:nvSpPr>
            <p:spPr/>
            <p:txBody>
              <a:bodyPr/>
              <a:lstStyle/>
              <a:p>
                <a:pPr marL="0" indent="0">
                  <a:buNone/>
                </a:pPr>
                <a14:m>
                  <m:oMathPara xmlns:m="http://schemas.openxmlformats.org/officeDocument/2006/math">
                    <m:oMathParaPr>
                      <m:jc m:val="centerGroup"/>
                    </m:oMathParaPr>
                    <m:oMath xmlns:m="http://schemas.openxmlformats.org/officeDocument/2006/math">
                      <m:sSub>
                        <m:sSubPr>
                          <m:ctrlPr>
                            <a:rPr lang="en-AU" i="1" smtClean="0">
                              <a:solidFill>
                                <a:srgbClr val="836967"/>
                              </a:solidFill>
                              <a:latin typeface="Cambria Math" panose="02040503050406030204" pitchFamily="18" charset="0"/>
                            </a:rPr>
                          </m:ctrlPr>
                        </m:sSubPr>
                        <m:e>
                          <m:r>
                            <a:rPr lang="en-AU" i="1">
                              <a:latin typeface="Cambria Math" panose="02040503050406030204" pitchFamily="18" charset="0"/>
                            </a:rPr>
                            <m:t>𝐹</m:t>
                          </m:r>
                        </m:e>
                        <m:sub>
                          <m:r>
                            <a:rPr lang="en-AU" i="1">
                              <a:latin typeface="Cambria Math" panose="02040503050406030204" pitchFamily="18" charset="0"/>
                            </a:rPr>
                            <m:t>𝐷</m:t>
                          </m:r>
                        </m:sub>
                      </m:sSub>
                      <m:r>
                        <a:rPr lang="en-AU" i="0">
                          <a:latin typeface="Cambria Math" panose="02040503050406030204" pitchFamily="18" charset="0"/>
                        </a:rPr>
                        <m:t>=</m:t>
                      </m:r>
                      <m:f>
                        <m:fPr>
                          <m:ctrlPr>
                            <a:rPr lang="en-AU" i="1">
                              <a:solidFill>
                                <a:srgbClr val="836967"/>
                              </a:solidFill>
                              <a:latin typeface="Cambria Math" panose="02040503050406030204" pitchFamily="18" charset="0"/>
                            </a:rPr>
                          </m:ctrlPr>
                        </m:fPr>
                        <m:num>
                          <m:r>
                            <a:rPr lang="en-AU" i="0">
                              <a:latin typeface="Cambria Math" panose="02040503050406030204" pitchFamily="18" charset="0"/>
                            </a:rPr>
                            <m:t>1</m:t>
                          </m:r>
                        </m:num>
                        <m:den>
                          <m:r>
                            <a:rPr lang="en-AU" i="0">
                              <a:latin typeface="Cambria Math" panose="02040503050406030204" pitchFamily="18" charset="0"/>
                            </a:rPr>
                            <m:t>2</m:t>
                          </m:r>
                        </m:den>
                      </m:f>
                      <m:sSub>
                        <m:sSubPr>
                          <m:ctrlPr>
                            <a:rPr lang="en-AU" i="1">
                              <a:solidFill>
                                <a:srgbClr val="836967"/>
                              </a:solidFill>
                              <a:latin typeface="Cambria Math" panose="02040503050406030204" pitchFamily="18" charset="0"/>
                            </a:rPr>
                          </m:ctrlPr>
                        </m:sSubPr>
                        <m:e>
                          <m:r>
                            <a:rPr lang="en-AU" i="1">
                              <a:latin typeface="Cambria Math" panose="02040503050406030204" pitchFamily="18" charset="0"/>
                            </a:rPr>
                            <m:t>𝐶</m:t>
                          </m:r>
                        </m:e>
                        <m:sub>
                          <m:r>
                            <a:rPr lang="en-AU" i="1" smtClean="0">
                              <a:latin typeface="Cambria Math" panose="02040503050406030204" pitchFamily="18" charset="0"/>
                            </a:rPr>
                            <m:t>𝐷</m:t>
                          </m:r>
                        </m:sub>
                      </m:sSub>
                      <m:r>
                        <a:rPr lang="en-AU" i="1">
                          <a:latin typeface="Cambria Math" panose="02040503050406030204" pitchFamily="18" charset="0"/>
                        </a:rPr>
                        <m:t>𝑝</m:t>
                      </m:r>
                      <m:sSup>
                        <m:sSupPr>
                          <m:ctrlPr>
                            <a:rPr lang="en-AU" i="1">
                              <a:solidFill>
                                <a:srgbClr val="836967"/>
                              </a:solidFill>
                              <a:latin typeface="Cambria Math" panose="02040503050406030204" pitchFamily="18" charset="0"/>
                            </a:rPr>
                          </m:ctrlPr>
                        </m:sSupPr>
                        <m:e>
                          <m:r>
                            <a:rPr lang="en-AU" i="1">
                              <a:latin typeface="Cambria Math" panose="02040503050406030204" pitchFamily="18" charset="0"/>
                            </a:rPr>
                            <m:t>𝑣</m:t>
                          </m:r>
                        </m:e>
                        <m:sup>
                          <m:r>
                            <a:rPr lang="en-AU" i="0">
                              <a:latin typeface="Cambria Math" panose="02040503050406030204" pitchFamily="18" charset="0"/>
                            </a:rPr>
                            <m:t>2</m:t>
                          </m:r>
                        </m:sup>
                      </m:sSup>
                      <m:r>
                        <a:rPr lang="en-AU" i="1">
                          <a:latin typeface="Cambria Math" panose="02040503050406030204" pitchFamily="18" charset="0"/>
                        </a:rPr>
                        <m:t>𝐴</m:t>
                      </m:r>
                    </m:oMath>
                  </m:oMathPara>
                </a14:m>
                <a:endParaRPr lang="en-AU" dirty="0"/>
              </a:p>
              <a:p>
                <a:pPr marL="571500" indent="-571500">
                  <a:buFont typeface="+mj-lt"/>
                  <a:buAutoNum type="romanLcPeriod"/>
                </a:pPr>
                <a14:m>
                  <m:oMath xmlns:m="http://schemas.openxmlformats.org/officeDocument/2006/math">
                    <m:sSub>
                      <m:sSubPr>
                        <m:ctrlPr>
                          <a:rPr lang="en-AU" sz="1800" i="1" dirty="0" smtClean="0">
                            <a:solidFill>
                              <a:srgbClr val="836967"/>
                            </a:solidFill>
                            <a:latin typeface="Cambria Math" panose="02040503050406030204" pitchFamily="18" charset="0"/>
                          </a:rPr>
                        </m:ctrlPr>
                      </m:sSubPr>
                      <m:e>
                        <m:r>
                          <a:rPr lang="en-AU" sz="1800" i="1" dirty="0">
                            <a:latin typeface="Cambria Math" panose="02040503050406030204" pitchFamily="18" charset="0"/>
                          </a:rPr>
                          <m:t>𝐹</m:t>
                        </m:r>
                      </m:e>
                      <m:sub>
                        <m:r>
                          <a:rPr lang="en-AU" sz="1800" i="1" dirty="0">
                            <a:latin typeface="Cambria Math" panose="02040503050406030204" pitchFamily="18" charset="0"/>
                          </a:rPr>
                          <m:t>𝐷</m:t>
                        </m:r>
                      </m:sub>
                    </m:sSub>
                    <m:r>
                      <a:rPr lang="en-AU" sz="1800" i="0" dirty="0">
                        <a:latin typeface="Cambria Math" panose="02040503050406030204" pitchFamily="18" charset="0"/>
                      </a:rPr>
                      <m:t>=</m:t>
                    </m:r>
                    <m:f>
                      <m:fPr>
                        <m:ctrlPr>
                          <a:rPr lang="en-AU" sz="1800" i="1" dirty="0" smtClean="0">
                            <a:solidFill>
                              <a:srgbClr val="836967"/>
                            </a:solidFill>
                            <a:latin typeface="Cambria Math" panose="02040503050406030204" pitchFamily="18" charset="0"/>
                          </a:rPr>
                        </m:ctrlPr>
                      </m:fPr>
                      <m:num>
                        <m:r>
                          <a:rPr lang="en-AU" sz="1800" dirty="0">
                            <a:latin typeface="Cambria Math" panose="02040503050406030204" pitchFamily="18" charset="0"/>
                          </a:rPr>
                          <m:t>1</m:t>
                        </m:r>
                      </m:num>
                      <m:den>
                        <m:r>
                          <a:rPr lang="en-AU" sz="1800" i="0" dirty="0">
                            <a:latin typeface="Cambria Math" panose="02040503050406030204" pitchFamily="18" charset="0"/>
                          </a:rPr>
                          <m:t>2</m:t>
                        </m:r>
                      </m:den>
                    </m:f>
                    <m:r>
                      <a:rPr lang="en-AU" sz="1800" i="0" dirty="0">
                        <a:latin typeface="Cambria Math" panose="02040503050406030204" pitchFamily="18" charset="0"/>
                      </a:rPr>
                      <m:t>×0.1525×0.001755×</m:t>
                    </m:r>
                  </m:oMath>
                </a14:m>
                <a:r>
                  <a:rPr lang="en-AU" sz="1800" i="0" dirty="0">
                    <a:latin typeface="Cambria Math" panose="02040503050406030204" pitchFamily="18" charset="0"/>
                  </a:rPr>
                  <a:t> </a:t>
                </a:r>
                <a14:m>
                  <m:oMath xmlns:m="http://schemas.openxmlformats.org/officeDocument/2006/math">
                    <m:sSup>
                      <m:sSupPr>
                        <m:ctrlPr>
                          <a:rPr lang="en-AU" sz="1800" i="1" dirty="0" smtClean="0">
                            <a:solidFill>
                              <a:srgbClr val="836967"/>
                            </a:solidFill>
                            <a:latin typeface="Cambria Math" panose="02040503050406030204" pitchFamily="18" charset="0"/>
                          </a:rPr>
                        </m:ctrlPr>
                      </m:sSupPr>
                      <m:e>
                        <m:r>
                          <a:rPr lang="en-AU" sz="1800" i="0" dirty="0" smtClean="0">
                            <a:latin typeface="Cambria Math" panose="02040503050406030204" pitchFamily="18" charset="0"/>
                          </a:rPr>
                          <m:t>226</m:t>
                        </m:r>
                      </m:e>
                      <m:sup>
                        <m:r>
                          <a:rPr lang="en-AU" sz="1800" i="0" dirty="0" smtClean="0">
                            <a:latin typeface="Cambria Math" panose="02040503050406030204" pitchFamily="18" charset="0"/>
                          </a:rPr>
                          <m:t>2</m:t>
                        </m:r>
                      </m:sup>
                    </m:sSup>
                    <m:r>
                      <a:rPr lang="en-AU" sz="1800" i="0" dirty="0" smtClean="0">
                        <a:latin typeface="Cambria Math" panose="02040503050406030204" pitchFamily="18" charset="0"/>
                      </a:rPr>
                      <m:t>×53=362.25</m:t>
                    </m:r>
                    <m:r>
                      <a:rPr lang="en-AU" sz="1800" i="0" dirty="0" smtClean="0">
                        <a:latin typeface="Cambria Math" panose="02040503050406030204" pitchFamily="18" charset="0"/>
                      </a:rPr>
                      <m:t>𝑁</m:t>
                    </m:r>
                  </m:oMath>
                </a14:m>
                <a:endParaRPr lang="en-AU" sz="1800" i="0" dirty="0">
                  <a:latin typeface="Cambria Math" panose="02040503050406030204" pitchFamily="18" charset="0"/>
                </a:endParaRPr>
              </a:p>
              <a:p>
                <a:pPr marL="571500" indent="-571500">
                  <a:buFont typeface="+mj-lt"/>
                  <a:buAutoNum type="romanLcPeriod"/>
                </a:pPr>
                <a14:m>
                  <m:oMath xmlns:m="http://schemas.openxmlformats.org/officeDocument/2006/math">
                    <m:sSub>
                      <m:sSubPr>
                        <m:ctrlPr>
                          <a:rPr lang="en-AU" sz="1800" i="1" dirty="0" smtClean="0">
                            <a:solidFill>
                              <a:srgbClr val="836967"/>
                            </a:solidFill>
                            <a:latin typeface="Cambria Math" panose="02040503050406030204" pitchFamily="18" charset="0"/>
                          </a:rPr>
                        </m:ctrlPr>
                      </m:sSubPr>
                      <m:e>
                        <m:r>
                          <a:rPr lang="en-AU" sz="1800" i="1" dirty="0" smtClean="0">
                            <a:latin typeface="Cambria Math" panose="02040503050406030204" pitchFamily="18" charset="0"/>
                          </a:rPr>
                          <m:t>𝐹</m:t>
                        </m:r>
                      </m:e>
                      <m:sub>
                        <m:r>
                          <a:rPr lang="en-AU" sz="1800" i="1" dirty="0" smtClean="0">
                            <a:latin typeface="Cambria Math" panose="02040503050406030204" pitchFamily="18" charset="0"/>
                          </a:rPr>
                          <m:t>𝐷</m:t>
                        </m:r>
                      </m:sub>
                    </m:sSub>
                    <m:r>
                      <a:rPr lang="en-AU" sz="1800" i="0" dirty="0" smtClean="0">
                        <a:latin typeface="Cambria Math" panose="02040503050406030204" pitchFamily="18" charset="0"/>
                      </a:rPr>
                      <m:t>=</m:t>
                    </m:r>
                    <m:f>
                      <m:fPr>
                        <m:ctrlPr>
                          <a:rPr lang="en-AU" sz="1800" i="1" dirty="0" smtClean="0">
                            <a:solidFill>
                              <a:srgbClr val="836967"/>
                            </a:solidFill>
                            <a:latin typeface="Cambria Math" panose="02040503050406030204" pitchFamily="18" charset="0"/>
                          </a:rPr>
                        </m:ctrlPr>
                      </m:fPr>
                      <m:num>
                        <m:r>
                          <a:rPr lang="en-AU" sz="1800" dirty="0">
                            <a:latin typeface="Cambria Math" panose="02040503050406030204" pitchFamily="18" charset="0"/>
                          </a:rPr>
                          <m:t>1</m:t>
                        </m:r>
                      </m:num>
                      <m:den>
                        <m:r>
                          <a:rPr lang="en-AU" sz="1800" i="0" dirty="0">
                            <a:latin typeface="Cambria Math" panose="02040503050406030204" pitchFamily="18" charset="0"/>
                          </a:rPr>
                          <m:t>2</m:t>
                        </m:r>
                      </m:den>
                    </m:f>
                    <m:r>
                      <a:rPr lang="en-AU" sz="1800" i="0" dirty="0">
                        <a:latin typeface="Cambria Math" panose="02040503050406030204" pitchFamily="18" charset="0"/>
                      </a:rPr>
                      <m:t>×0.1525×0.001868×</m:t>
                    </m:r>
                  </m:oMath>
                </a14:m>
                <a:r>
                  <a:rPr lang="en-AU" sz="1800" i="0" dirty="0">
                    <a:latin typeface="Cambria Math" panose="02040503050406030204" pitchFamily="18" charset="0"/>
                  </a:rPr>
                  <a:t> </a:t>
                </a:r>
                <a14:m>
                  <m:oMath xmlns:m="http://schemas.openxmlformats.org/officeDocument/2006/math">
                    <m:sSup>
                      <m:sSupPr>
                        <m:ctrlPr>
                          <a:rPr lang="en-AU" sz="1800" i="1" dirty="0" smtClean="0">
                            <a:solidFill>
                              <a:srgbClr val="836967"/>
                            </a:solidFill>
                            <a:latin typeface="Cambria Math" panose="02040503050406030204" pitchFamily="18" charset="0"/>
                          </a:rPr>
                        </m:ctrlPr>
                      </m:sSupPr>
                      <m:e>
                        <m:r>
                          <a:rPr lang="en-AU" sz="1800" i="0" dirty="0" smtClean="0">
                            <a:latin typeface="Cambria Math" panose="02040503050406030204" pitchFamily="18" charset="0"/>
                          </a:rPr>
                          <m:t>226</m:t>
                        </m:r>
                      </m:e>
                      <m:sup>
                        <m:r>
                          <a:rPr lang="en-AU" sz="1800" i="0" dirty="0" smtClean="0">
                            <a:latin typeface="Cambria Math" panose="02040503050406030204" pitchFamily="18" charset="0"/>
                          </a:rPr>
                          <m:t>2</m:t>
                        </m:r>
                      </m:sup>
                    </m:sSup>
                    <m:r>
                      <a:rPr lang="en-AU" sz="1800" i="0" dirty="0" smtClean="0">
                        <a:latin typeface="Cambria Math" panose="02040503050406030204" pitchFamily="18" charset="0"/>
                      </a:rPr>
                      <m:t>×53=385.58</m:t>
                    </m:r>
                    <m:r>
                      <a:rPr lang="en-AU" sz="1800" i="0" dirty="0" smtClean="0">
                        <a:latin typeface="Cambria Math" panose="02040503050406030204" pitchFamily="18" charset="0"/>
                      </a:rPr>
                      <m:t>𝑁</m:t>
                    </m:r>
                  </m:oMath>
                </a14:m>
                <a:endParaRPr lang="en-AU" sz="1800" i="0" dirty="0">
                  <a:latin typeface="Cambria Math" panose="02040503050406030204" pitchFamily="18" charset="0"/>
                </a:endParaRPr>
              </a:p>
              <a:p>
                <a:pPr marL="571500" indent="-571500">
                  <a:buFont typeface="+mj-lt"/>
                  <a:buAutoNum type="romanLcPeriod"/>
                </a:pPr>
                <a14:m>
                  <m:oMath xmlns:m="http://schemas.openxmlformats.org/officeDocument/2006/math">
                    <m:sSub>
                      <m:sSubPr>
                        <m:ctrlPr>
                          <a:rPr lang="en-AU" sz="1800" i="1" dirty="0" smtClean="0">
                            <a:solidFill>
                              <a:srgbClr val="836967"/>
                            </a:solidFill>
                            <a:latin typeface="Cambria Math" panose="02040503050406030204" pitchFamily="18" charset="0"/>
                          </a:rPr>
                        </m:ctrlPr>
                      </m:sSubPr>
                      <m:e>
                        <m:r>
                          <a:rPr lang="en-AU" sz="1800" i="1" dirty="0">
                            <a:latin typeface="Cambria Math" panose="02040503050406030204" pitchFamily="18" charset="0"/>
                          </a:rPr>
                          <m:t>𝐹</m:t>
                        </m:r>
                      </m:e>
                      <m:sub>
                        <m:r>
                          <a:rPr lang="en-AU" sz="1800" i="1" dirty="0">
                            <a:latin typeface="Cambria Math" panose="02040503050406030204" pitchFamily="18" charset="0"/>
                          </a:rPr>
                          <m:t>𝐷</m:t>
                        </m:r>
                      </m:sub>
                    </m:sSub>
                    <m:r>
                      <a:rPr lang="en-AU" sz="1800" i="0" dirty="0">
                        <a:latin typeface="Cambria Math" panose="02040503050406030204" pitchFamily="18" charset="0"/>
                      </a:rPr>
                      <m:t>=</m:t>
                    </m:r>
                    <m:f>
                      <m:fPr>
                        <m:ctrlPr>
                          <a:rPr lang="en-AU" sz="1800" i="1" dirty="0">
                            <a:solidFill>
                              <a:srgbClr val="836967"/>
                            </a:solidFill>
                            <a:latin typeface="Cambria Math" panose="02040503050406030204" pitchFamily="18" charset="0"/>
                          </a:rPr>
                        </m:ctrlPr>
                      </m:fPr>
                      <m:num>
                        <m:r>
                          <a:rPr lang="en-AU" sz="1800" i="0" dirty="0">
                            <a:latin typeface="Cambria Math" panose="02040503050406030204" pitchFamily="18" charset="0"/>
                          </a:rPr>
                          <m:t>1</m:t>
                        </m:r>
                      </m:num>
                      <m:den>
                        <m:r>
                          <a:rPr lang="en-AU" sz="1800" i="0" dirty="0">
                            <a:latin typeface="Cambria Math" panose="02040503050406030204" pitchFamily="18" charset="0"/>
                          </a:rPr>
                          <m:t>2</m:t>
                        </m:r>
                      </m:den>
                    </m:f>
                    <m:r>
                      <a:rPr lang="en-AU" sz="1800" i="0" dirty="0">
                        <a:latin typeface="Cambria Math" panose="02040503050406030204" pitchFamily="18" charset="0"/>
                      </a:rPr>
                      <m:t>×0.1525×0.001987×</m:t>
                    </m:r>
                  </m:oMath>
                </a14:m>
                <a:r>
                  <a:rPr lang="en-AU" sz="1800" i="0" dirty="0">
                    <a:latin typeface="Cambria Math" panose="02040503050406030204" pitchFamily="18" charset="0"/>
                  </a:rPr>
                  <a:t> </a:t>
                </a:r>
                <a14:m>
                  <m:oMath xmlns:m="http://schemas.openxmlformats.org/officeDocument/2006/math">
                    <m:sSup>
                      <m:sSupPr>
                        <m:ctrlPr>
                          <a:rPr lang="en-AU" sz="1800" i="1" dirty="0" smtClean="0">
                            <a:solidFill>
                              <a:srgbClr val="836967"/>
                            </a:solidFill>
                            <a:latin typeface="Cambria Math" panose="02040503050406030204" pitchFamily="18" charset="0"/>
                          </a:rPr>
                        </m:ctrlPr>
                      </m:sSupPr>
                      <m:e>
                        <m:r>
                          <a:rPr lang="en-AU" sz="1800" i="0" dirty="0" smtClean="0">
                            <a:latin typeface="Cambria Math" panose="02040503050406030204" pitchFamily="18" charset="0"/>
                          </a:rPr>
                          <m:t>226</m:t>
                        </m:r>
                      </m:e>
                      <m:sup>
                        <m:r>
                          <a:rPr lang="en-AU" sz="1800" i="0" dirty="0" smtClean="0">
                            <a:latin typeface="Cambria Math" panose="02040503050406030204" pitchFamily="18" charset="0"/>
                          </a:rPr>
                          <m:t>2</m:t>
                        </m:r>
                      </m:sup>
                    </m:sSup>
                    <m:r>
                      <a:rPr lang="en-AU" sz="1800" i="0" dirty="0" smtClean="0">
                        <a:latin typeface="Cambria Math" panose="02040503050406030204" pitchFamily="18" charset="0"/>
                      </a:rPr>
                      <m:t>×53=410.14</m:t>
                    </m:r>
                    <m:r>
                      <a:rPr lang="en-AU" sz="1800" i="0" dirty="0" smtClean="0">
                        <a:latin typeface="Cambria Math" panose="02040503050406030204" pitchFamily="18" charset="0"/>
                      </a:rPr>
                      <m:t>𝑁</m:t>
                    </m:r>
                  </m:oMath>
                </a14:m>
                <a:endParaRPr lang="en-AU" sz="1800" i="0" dirty="0">
                  <a:latin typeface="Cambria Math" panose="02040503050406030204" pitchFamily="18" charset="0"/>
                </a:endParaRPr>
              </a:p>
              <a:p>
                <a:pPr marL="571500" indent="-571500">
                  <a:buFont typeface="+mj-lt"/>
                  <a:buAutoNum type="romanLcPeriod"/>
                </a:pPr>
                <a14:m>
                  <m:oMath xmlns:m="http://schemas.openxmlformats.org/officeDocument/2006/math">
                    <m:sSub>
                      <m:sSubPr>
                        <m:ctrlPr>
                          <a:rPr lang="en-AU" sz="1800" i="1" dirty="0" smtClean="0">
                            <a:solidFill>
                              <a:srgbClr val="836967"/>
                            </a:solidFill>
                            <a:latin typeface="Cambria Math" panose="02040503050406030204" pitchFamily="18" charset="0"/>
                          </a:rPr>
                        </m:ctrlPr>
                      </m:sSubPr>
                      <m:e>
                        <m:r>
                          <a:rPr lang="en-AU" sz="1800" i="1" dirty="0">
                            <a:latin typeface="Cambria Math" panose="02040503050406030204" pitchFamily="18" charset="0"/>
                          </a:rPr>
                          <m:t>𝐹</m:t>
                        </m:r>
                      </m:e>
                      <m:sub>
                        <m:r>
                          <a:rPr lang="en-AU" sz="1800" i="1" dirty="0">
                            <a:latin typeface="Cambria Math" panose="02040503050406030204" pitchFamily="18" charset="0"/>
                          </a:rPr>
                          <m:t>𝐷</m:t>
                        </m:r>
                      </m:sub>
                    </m:sSub>
                    <m:r>
                      <a:rPr lang="en-AU" sz="1800" i="0" dirty="0">
                        <a:latin typeface="Cambria Math" panose="02040503050406030204" pitchFamily="18" charset="0"/>
                      </a:rPr>
                      <m:t>=</m:t>
                    </m:r>
                    <m:f>
                      <m:fPr>
                        <m:ctrlPr>
                          <a:rPr lang="en-AU" sz="1800" i="1" dirty="0">
                            <a:solidFill>
                              <a:srgbClr val="836967"/>
                            </a:solidFill>
                            <a:latin typeface="Cambria Math" panose="02040503050406030204" pitchFamily="18" charset="0"/>
                          </a:rPr>
                        </m:ctrlPr>
                      </m:fPr>
                      <m:num>
                        <m:r>
                          <a:rPr lang="en-AU" sz="1800" i="0" dirty="0">
                            <a:latin typeface="Cambria Math" panose="02040503050406030204" pitchFamily="18" charset="0"/>
                          </a:rPr>
                          <m:t>1</m:t>
                        </m:r>
                      </m:num>
                      <m:den>
                        <m:r>
                          <a:rPr lang="en-AU" sz="1800" i="0" dirty="0">
                            <a:latin typeface="Cambria Math" panose="02040503050406030204" pitchFamily="18" charset="0"/>
                          </a:rPr>
                          <m:t>2</m:t>
                        </m:r>
                      </m:den>
                    </m:f>
                    <m:r>
                      <a:rPr lang="en-AU" sz="1800" i="0" dirty="0">
                        <a:latin typeface="Cambria Math" panose="02040503050406030204" pitchFamily="18" charset="0"/>
                      </a:rPr>
                      <m:t>×0.1525×0.002111×</m:t>
                    </m:r>
                  </m:oMath>
                </a14:m>
                <a:r>
                  <a:rPr lang="en-AU" sz="1800" dirty="0"/>
                  <a:t> </a:t>
                </a:r>
                <a14:m>
                  <m:oMath xmlns:m="http://schemas.openxmlformats.org/officeDocument/2006/math">
                    <m:sSup>
                      <m:sSupPr>
                        <m:ctrlPr>
                          <a:rPr lang="en-AU" sz="1800" i="1" dirty="0" smtClean="0">
                            <a:solidFill>
                              <a:srgbClr val="836967"/>
                            </a:solidFill>
                            <a:latin typeface="Cambria Math" panose="02040503050406030204" pitchFamily="18" charset="0"/>
                          </a:rPr>
                        </m:ctrlPr>
                      </m:sSupPr>
                      <m:e>
                        <m:r>
                          <a:rPr lang="en-AU" sz="1800" dirty="0">
                            <a:latin typeface="Cambria Math" panose="02040503050406030204" pitchFamily="18" charset="0"/>
                          </a:rPr>
                          <m:t>226</m:t>
                        </m:r>
                      </m:e>
                      <m:sup>
                        <m:r>
                          <a:rPr lang="en-AU" sz="1800" i="0" dirty="0">
                            <a:latin typeface="Cambria Math" panose="02040503050406030204" pitchFamily="18" charset="0"/>
                          </a:rPr>
                          <m:t>2</m:t>
                        </m:r>
                      </m:sup>
                    </m:sSup>
                    <m:r>
                      <a:rPr lang="en-AU" sz="1800" i="0" dirty="0">
                        <a:latin typeface="Cambria Math" panose="02040503050406030204" pitchFamily="18" charset="0"/>
                      </a:rPr>
                      <m:t>×93=435.73</m:t>
                    </m:r>
                    <m:r>
                      <a:rPr lang="en-AU" sz="1800" i="1" dirty="0">
                        <a:latin typeface="Cambria Math" panose="02040503050406030204" pitchFamily="18" charset="0"/>
                      </a:rPr>
                      <m:t>𝑁</m:t>
                    </m:r>
                  </m:oMath>
                </a14:m>
                <a:endParaRPr lang="en-AU" sz="1800" dirty="0"/>
              </a:p>
            </p:txBody>
          </p:sp>
        </mc:Choice>
        <mc:Fallback xmlns="">
          <p:sp>
            <p:nvSpPr>
              <p:cNvPr id="3" name="Content Placeholder 2">
                <a:extLst>
                  <a:ext uri="{FF2B5EF4-FFF2-40B4-BE49-F238E27FC236}">
                    <a16:creationId xmlns:a16="http://schemas.microsoft.com/office/drawing/2014/main" id="{6930D27A-0AF6-438E-9EB5-1AFD4811A806}"/>
                  </a:ext>
                </a:extLst>
              </p:cNvPr>
              <p:cNvSpPr>
                <a:spLocks noGrp="1" noRot="1" noChangeAspect="1" noMove="1" noResize="1" noEditPoints="1" noAdjustHandles="1" noChangeArrowheads="1" noChangeShapeType="1" noTextEdit="1"/>
              </p:cNvSpPr>
              <p:nvPr>
                <p:ph sz="half" idx="1"/>
              </p:nvPr>
            </p:nvSpPr>
            <p:spPr>
              <a:blipFill>
                <a:blip r:embed="rId2"/>
                <a:stretch>
                  <a:fillRect l="-360"/>
                </a:stretch>
              </a:blipFill>
            </p:spPr>
            <p:txBody>
              <a:bodyPr/>
              <a:lstStyle/>
              <a:p>
                <a:r>
                  <a:rPr lang="en-AU">
                    <a:noFill/>
                  </a:rPr>
                  <a:t> </a:t>
                </a:r>
              </a:p>
            </p:txBody>
          </p:sp>
        </mc:Fallback>
      </mc:AlternateContent>
      <p:sp>
        <p:nvSpPr>
          <p:cNvPr id="4" name="Content Placeholder 3">
            <a:extLst>
              <a:ext uri="{FF2B5EF4-FFF2-40B4-BE49-F238E27FC236}">
                <a16:creationId xmlns:a16="http://schemas.microsoft.com/office/drawing/2014/main" id="{977B804A-A123-4260-9AC3-EF05A98A465E}"/>
              </a:ext>
            </a:extLst>
          </p:cNvPr>
          <p:cNvSpPr>
            <a:spLocks noGrp="1"/>
          </p:cNvSpPr>
          <p:nvPr>
            <p:ph sz="half" idx="2"/>
          </p:nvPr>
        </p:nvSpPr>
        <p:spPr/>
        <p:txBody>
          <a:bodyPr>
            <a:normAutofit/>
          </a:bodyPr>
          <a:lstStyle/>
          <a:p>
            <a:pPr marL="571500" indent="-571500">
              <a:buFont typeface="+mj-lt"/>
              <a:buAutoNum type="romanLcPeriod"/>
            </a:pPr>
            <a:r>
              <a:rPr lang="en-AU" sz="2600" dirty="0"/>
              <a:t>Drag at 10,000 feet is 362.25 N</a:t>
            </a:r>
          </a:p>
          <a:p>
            <a:pPr marL="571500" indent="-571500">
              <a:buFont typeface="+mj-lt"/>
              <a:buAutoNum type="romanLcPeriod"/>
            </a:pPr>
            <a:r>
              <a:rPr lang="en-AU" sz="2600" dirty="0"/>
              <a:t>Drag at 8,000 feet is 385.58 N</a:t>
            </a:r>
          </a:p>
          <a:p>
            <a:pPr marL="571500" indent="-571500">
              <a:buFont typeface="+mj-lt"/>
              <a:buAutoNum type="romanLcPeriod"/>
            </a:pPr>
            <a:r>
              <a:rPr lang="en-AU" sz="2600" dirty="0"/>
              <a:t>Drag at 6,000 feet is 410.14 N</a:t>
            </a:r>
          </a:p>
          <a:p>
            <a:pPr marL="571500" indent="-571500">
              <a:buFont typeface="+mj-lt"/>
              <a:buAutoNum type="romanLcPeriod"/>
            </a:pPr>
            <a:r>
              <a:rPr lang="en-AU" sz="2600" dirty="0"/>
              <a:t>Drag at 4,000 feet is 435.73 N</a:t>
            </a:r>
          </a:p>
        </p:txBody>
      </p:sp>
    </p:spTree>
    <p:extLst>
      <p:ext uri="{BB962C8B-B14F-4D97-AF65-F5344CB8AC3E}">
        <p14:creationId xmlns:p14="http://schemas.microsoft.com/office/powerpoint/2010/main" val="270765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76258-89B1-4CB2-AD5F-5BE1BEC6171A}"/>
              </a:ext>
            </a:extLst>
          </p:cNvPr>
          <p:cNvSpPr>
            <a:spLocks noGrp="1"/>
          </p:cNvSpPr>
          <p:nvPr>
            <p:ph type="title"/>
          </p:nvPr>
        </p:nvSpPr>
        <p:spPr>
          <a:xfrm>
            <a:off x="1223853" y="332656"/>
            <a:ext cx="10360501" cy="1093936"/>
          </a:xfrm>
        </p:spPr>
        <p:txBody>
          <a:bodyPr/>
          <a:lstStyle/>
          <a:p>
            <a:r>
              <a:rPr lang="en-AU" dirty="0"/>
              <a:t>What do these calculations show?</a:t>
            </a:r>
          </a:p>
        </p:txBody>
      </p:sp>
      <p:sp>
        <p:nvSpPr>
          <p:cNvPr id="3" name="Content Placeholder 2">
            <a:extLst>
              <a:ext uri="{FF2B5EF4-FFF2-40B4-BE49-F238E27FC236}">
                <a16:creationId xmlns:a16="http://schemas.microsoft.com/office/drawing/2014/main" id="{BD640861-522F-48AF-BF15-3F31B9136FF8}"/>
              </a:ext>
            </a:extLst>
          </p:cNvPr>
          <p:cNvSpPr>
            <a:spLocks noGrp="1"/>
          </p:cNvSpPr>
          <p:nvPr>
            <p:ph sz="half" idx="1"/>
          </p:nvPr>
        </p:nvSpPr>
        <p:spPr>
          <a:xfrm>
            <a:off x="1218883" y="1556792"/>
            <a:ext cx="6315689" cy="4615408"/>
          </a:xfrm>
        </p:spPr>
        <p:txBody>
          <a:bodyPr>
            <a:normAutofit lnSpcReduction="10000"/>
          </a:bodyPr>
          <a:lstStyle/>
          <a:p>
            <a:r>
              <a:rPr lang="en-AU" sz="2400" dirty="0"/>
              <a:t>As altitude increases, the calculated force of lift decreases. This is caused by the fact that air density changes at different altitudes. The higher the altitude, the less dense the air is. Therefore, less lift is created as you increase your altitude.</a:t>
            </a:r>
          </a:p>
          <a:p>
            <a:r>
              <a:rPr lang="en-AU" sz="2400" dirty="0"/>
              <a:t>However, by the same logic, drag also decreases as altitude increases. </a:t>
            </a:r>
          </a:p>
          <a:p>
            <a:endParaRPr lang="en-AU" dirty="0"/>
          </a:p>
        </p:txBody>
      </p:sp>
      <p:sp>
        <p:nvSpPr>
          <p:cNvPr id="4" name="Content Placeholder 3">
            <a:extLst>
              <a:ext uri="{FF2B5EF4-FFF2-40B4-BE49-F238E27FC236}">
                <a16:creationId xmlns:a16="http://schemas.microsoft.com/office/drawing/2014/main" id="{CF63CEBF-BF83-49B0-9E35-C134D4D7F146}"/>
              </a:ext>
            </a:extLst>
          </p:cNvPr>
          <p:cNvSpPr>
            <a:spLocks noGrp="1"/>
          </p:cNvSpPr>
          <p:nvPr>
            <p:ph sz="half" idx="2"/>
          </p:nvPr>
        </p:nvSpPr>
        <p:spPr>
          <a:xfrm>
            <a:off x="7822604" y="1426592"/>
            <a:ext cx="3960440" cy="4745608"/>
          </a:xfrm>
        </p:spPr>
        <p:txBody>
          <a:bodyPr>
            <a:normAutofit lnSpcReduction="10000"/>
          </a:bodyPr>
          <a:lstStyle/>
          <a:p>
            <a:pPr marL="571500" indent="-571500">
              <a:buFont typeface="+mj-lt"/>
              <a:buAutoNum type="romanLcPeriod"/>
            </a:pPr>
            <a:r>
              <a:rPr lang="en-AU" sz="2000" dirty="0"/>
              <a:t>Lift at 10,000 feet is 3384.97 N</a:t>
            </a:r>
          </a:p>
          <a:p>
            <a:pPr marL="571500" indent="-571500">
              <a:buFont typeface="+mj-lt"/>
              <a:buAutoNum type="romanLcPeriod"/>
            </a:pPr>
            <a:r>
              <a:rPr lang="en-AU" sz="2000" dirty="0"/>
              <a:t>Lift at 8,000 feet is 3602.92 N</a:t>
            </a:r>
          </a:p>
          <a:p>
            <a:pPr marL="571500" indent="-571500">
              <a:buFont typeface="+mj-lt"/>
              <a:buAutoNum type="romanLcPeriod"/>
            </a:pPr>
            <a:r>
              <a:rPr lang="en-AU" sz="2000" dirty="0"/>
              <a:t>Lift at 6,000 feet is 3832.44 N</a:t>
            </a:r>
          </a:p>
          <a:p>
            <a:pPr marL="571500" indent="-571500">
              <a:buFont typeface="+mj-lt"/>
              <a:buAutoNum type="romanLcPeriod"/>
            </a:pPr>
            <a:r>
              <a:rPr lang="en-AU" sz="2000" dirty="0"/>
              <a:t>Lift at 4,000 feet is 4071.61N</a:t>
            </a:r>
          </a:p>
          <a:p>
            <a:pPr marL="0" indent="0">
              <a:buNone/>
            </a:pPr>
            <a:endParaRPr lang="en-AU" sz="2000" dirty="0"/>
          </a:p>
          <a:p>
            <a:pPr marL="571500" indent="-571500">
              <a:buFont typeface="+mj-lt"/>
              <a:buAutoNum type="romanLcPeriod"/>
            </a:pPr>
            <a:r>
              <a:rPr lang="en-AU" sz="2000" dirty="0"/>
              <a:t>Drag at 10,000 feet is 362.25 N</a:t>
            </a:r>
          </a:p>
          <a:p>
            <a:pPr marL="571500" indent="-571500">
              <a:buFont typeface="+mj-lt"/>
              <a:buAutoNum type="romanLcPeriod"/>
            </a:pPr>
            <a:r>
              <a:rPr lang="en-AU" sz="2000" dirty="0"/>
              <a:t>Drag at 8,000 feet is 385.58 N</a:t>
            </a:r>
          </a:p>
          <a:p>
            <a:pPr marL="571500" indent="-571500">
              <a:buFont typeface="+mj-lt"/>
              <a:buAutoNum type="romanLcPeriod"/>
            </a:pPr>
            <a:r>
              <a:rPr lang="en-AU" sz="2000" dirty="0"/>
              <a:t>Drag at 6,000 feet is 410.14 N</a:t>
            </a:r>
          </a:p>
          <a:p>
            <a:pPr marL="571500" indent="-571500">
              <a:buFont typeface="+mj-lt"/>
              <a:buAutoNum type="romanLcPeriod"/>
            </a:pPr>
            <a:r>
              <a:rPr lang="en-AU" sz="2000"/>
              <a:t>Drag at 4,000 feet is 435.73 N</a:t>
            </a:r>
            <a:endParaRPr lang="en-AU" sz="2400" dirty="0"/>
          </a:p>
          <a:p>
            <a:pPr marL="0" indent="0">
              <a:buNone/>
            </a:pPr>
            <a:endParaRPr lang="en-AU" dirty="0"/>
          </a:p>
        </p:txBody>
      </p:sp>
    </p:spTree>
    <p:extLst>
      <p:ext uri="{BB962C8B-B14F-4D97-AF65-F5344CB8AC3E}">
        <p14:creationId xmlns:p14="http://schemas.microsoft.com/office/powerpoint/2010/main" val="843392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B3C7-9622-49B6-837D-AB4ED8A4F7B5}"/>
              </a:ext>
            </a:extLst>
          </p:cNvPr>
          <p:cNvSpPr>
            <a:spLocks noGrp="1"/>
          </p:cNvSpPr>
          <p:nvPr>
            <p:ph type="title"/>
          </p:nvPr>
        </p:nvSpPr>
        <p:spPr/>
        <p:txBody>
          <a:bodyPr/>
          <a:lstStyle/>
          <a:p>
            <a:r>
              <a:rPr lang="en-AU" dirty="0"/>
              <a:t>Bibliography</a:t>
            </a:r>
          </a:p>
        </p:txBody>
      </p:sp>
      <p:sp>
        <p:nvSpPr>
          <p:cNvPr id="3" name="Content Placeholder 2">
            <a:extLst>
              <a:ext uri="{FF2B5EF4-FFF2-40B4-BE49-F238E27FC236}">
                <a16:creationId xmlns:a16="http://schemas.microsoft.com/office/drawing/2014/main" id="{B4FA0555-DDF3-46D5-A6A0-5D8CEC8616B1}"/>
              </a:ext>
            </a:extLst>
          </p:cNvPr>
          <p:cNvSpPr>
            <a:spLocks noGrp="1"/>
          </p:cNvSpPr>
          <p:nvPr>
            <p:ph idx="1"/>
          </p:nvPr>
        </p:nvSpPr>
        <p:spPr/>
        <p:txBody>
          <a:bodyPr>
            <a:normAutofit fontScale="77500" lnSpcReduction="20000"/>
          </a:bodyPr>
          <a:lstStyle/>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Aeronautics Guide, N/A. </a:t>
            </a:r>
            <a:r>
              <a:rPr lang="en-US" sz="1800" i="1" dirty="0">
                <a:effectLst/>
                <a:latin typeface="Calibri" panose="020F0502020204030204" pitchFamily="34" charset="0"/>
                <a:ea typeface="Yu Mincho" panose="02020400000000000000" pitchFamily="18" charset="-128"/>
                <a:cs typeface="Arial" panose="020B0604020202020204" pitchFamily="34" charset="0"/>
              </a:rPr>
              <a:t>Primary Flight Control Surfaces and Dual-Purpose Flight Control Surfaces of a Fixed-wing Aircraft.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https://www.aircraftsystemstech.com/p/flight-control-surfaces-directional.html</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Aviation Stack Exchange, 2017. </a:t>
            </a:r>
            <a:r>
              <a:rPr lang="en-US" sz="1800" i="1" dirty="0">
                <a:effectLst/>
                <a:latin typeface="Calibri" panose="020F0502020204030204" pitchFamily="34" charset="0"/>
                <a:ea typeface="Yu Mincho" panose="02020400000000000000" pitchFamily="18" charset="-128"/>
                <a:cs typeface="Arial" panose="020B0604020202020204" pitchFamily="34" charset="0"/>
              </a:rPr>
              <a:t>How is the zero-lift drag coefficient calculated?.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https://aviation.stackexchange.com/questions/43410/how-is-the-zero-lift-drag-coefficient-calculated</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CFI Notebook.net, N/A. </a:t>
            </a:r>
            <a:r>
              <a:rPr lang="en-US" sz="1800" i="1" dirty="0">
                <a:effectLst/>
                <a:latin typeface="Calibri" panose="020F0502020204030204" pitchFamily="34" charset="0"/>
                <a:ea typeface="Yu Mincho" panose="02020400000000000000" pitchFamily="18" charset="-128"/>
                <a:cs typeface="Arial" panose="020B0604020202020204" pitchFamily="34" charset="0"/>
              </a:rPr>
              <a:t>Flight Control Systems.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https://www.cfinotebook.net/notebook/operation-of-aircraft-systems/flight-controls</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Maddock, B., 2020. </a:t>
            </a:r>
            <a:r>
              <a:rPr lang="en-US" sz="1800" i="1" dirty="0">
                <a:effectLst/>
                <a:latin typeface="Calibri" panose="020F0502020204030204" pitchFamily="34" charset="0"/>
                <a:ea typeface="Yu Mincho" panose="02020400000000000000" pitchFamily="18" charset="-128"/>
                <a:cs typeface="Arial" panose="020B0604020202020204" pitchFamily="34" charset="0"/>
              </a:rPr>
              <a:t>Cessna 172 Skyhawk Aircraft.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https://www.dimensions.com/element/cessna-172-skyhawk-aircraft</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McIver, J., 2003. </a:t>
            </a:r>
            <a:r>
              <a:rPr lang="en-US" sz="1800" i="1" dirty="0">
                <a:effectLst/>
                <a:latin typeface="Calibri" panose="020F0502020204030204" pitchFamily="34" charset="0"/>
                <a:ea typeface="Yu Mincho" panose="02020400000000000000" pitchFamily="18" charset="-128"/>
                <a:cs typeface="Arial" panose="020B0604020202020204" pitchFamily="34" charset="0"/>
              </a:rPr>
              <a:t>Cessna Skyhawk II / 100 (172) Performance Assessment.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http://www.temporal.com.au/c172.pdf</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83497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B3C7-9622-49B6-837D-AB4ED8A4F7B5}"/>
              </a:ext>
            </a:extLst>
          </p:cNvPr>
          <p:cNvSpPr>
            <a:spLocks noGrp="1"/>
          </p:cNvSpPr>
          <p:nvPr>
            <p:ph type="title"/>
          </p:nvPr>
        </p:nvSpPr>
        <p:spPr/>
        <p:txBody>
          <a:bodyPr/>
          <a:lstStyle/>
          <a:p>
            <a:r>
              <a:rPr lang="en-AU" dirty="0"/>
              <a:t>Bibliography</a:t>
            </a:r>
          </a:p>
        </p:txBody>
      </p:sp>
      <p:sp>
        <p:nvSpPr>
          <p:cNvPr id="3" name="Content Placeholder 2">
            <a:extLst>
              <a:ext uri="{FF2B5EF4-FFF2-40B4-BE49-F238E27FC236}">
                <a16:creationId xmlns:a16="http://schemas.microsoft.com/office/drawing/2014/main" id="{B4FA0555-DDF3-46D5-A6A0-5D8CEC8616B1}"/>
              </a:ext>
            </a:extLst>
          </p:cNvPr>
          <p:cNvSpPr>
            <a:spLocks noGrp="1"/>
          </p:cNvSpPr>
          <p:nvPr>
            <p:ph idx="1"/>
          </p:nvPr>
        </p:nvSpPr>
        <p:spPr/>
        <p:txBody>
          <a:bodyPr>
            <a:normAutofit fontScale="85000" lnSpcReduction="20000"/>
          </a:bodyPr>
          <a:lstStyle/>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National Aeronautics and Space Administration, 2021. </a:t>
            </a:r>
            <a:r>
              <a:rPr lang="en-US" sz="1800" i="1" dirty="0">
                <a:effectLst/>
                <a:latin typeface="Calibri" panose="020F0502020204030204" pitchFamily="34" charset="0"/>
                <a:ea typeface="Yu Mincho" panose="02020400000000000000" pitchFamily="18" charset="-128"/>
                <a:cs typeface="Arial" panose="020B0604020202020204" pitchFamily="34" charset="0"/>
              </a:rPr>
              <a:t>Lift Coefficient.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https://www.grc.nasa.gov/www/k-12/airplane/liftco.html</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National Aeronautics and Space Administration, 2021. </a:t>
            </a:r>
            <a:r>
              <a:rPr lang="en-US" sz="1800" i="1" dirty="0">
                <a:effectLst/>
                <a:latin typeface="Calibri" panose="020F0502020204030204" pitchFamily="34" charset="0"/>
                <a:ea typeface="Yu Mincho" panose="02020400000000000000" pitchFamily="18" charset="-128"/>
                <a:cs typeface="Arial" panose="020B0604020202020204" pitchFamily="34" charset="0"/>
              </a:rPr>
              <a:t>Lift Formula.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https://www.grc.nasa.gov/www/k-12/WindTunnel/Activities/lift_formula.html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National Aeronautics and Space Administration, 2021. </a:t>
            </a:r>
            <a:r>
              <a:rPr lang="en-US" sz="1800" i="1" dirty="0">
                <a:effectLst/>
                <a:latin typeface="Calibri" panose="020F0502020204030204" pitchFamily="34" charset="0"/>
                <a:ea typeface="Yu Mincho" panose="02020400000000000000" pitchFamily="18" charset="-128"/>
                <a:cs typeface="Arial" panose="020B0604020202020204" pitchFamily="34" charset="0"/>
              </a:rPr>
              <a:t>The Drag Coefficient.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https://www.grc.nasa.gov/www/k-12/airplane/dragco.html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National Aeronautics and Space Administration, 2021. </a:t>
            </a:r>
            <a:r>
              <a:rPr lang="en-US" sz="1800" i="1" dirty="0">
                <a:effectLst/>
                <a:latin typeface="Calibri" panose="020F0502020204030204" pitchFamily="34" charset="0"/>
                <a:ea typeface="Yu Mincho" panose="02020400000000000000" pitchFamily="18" charset="-128"/>
                <a:cs typeface="Arial" panose="020B0604020202020204" pitchFamily="34" charset="0"/>
              </a:rPr>
              <a:t>The Lift Equation.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https://www.grc.nasa.gov/www/k-12/airplane/lifteq.html</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National Aeronautics and Space Administration, N/A. </a:t>
            </a:r>
            <a:r>
              <a:rPr lang="en-US" sz="1800" i="1" dirty="0">
                <a:effectLst/>
                <a:latin typeface="Calibri" panose="020F0502020204030204" pitchFamily="34" charset="0"/>
                <a:ea typeface="Yu Mincho" panose="02020400000000000000" pitchFamily="18" charset="-128"/>
                <a:cs typeface="Arial" panose="020B0604020202020204" pitchFamily="34" charset="0"/>
              </a:rPr>
              <a:t>How Lift Changes.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https://www.grc.nasa.gov/WWW/K-12/FoilSim/Manual/fsim0005.htm</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a:p>
            <a:pPr marL="0" indent="0">
              <a:lnSpc>
                <a:spcPct val="107000"/>
              </a:lnSpc>
              <a:spcAft>
                <a:spcPts val="800"/>
              </a:spcAft>
              <a:buNone/>
            </a:pPr>
            <a:endParaRPr lang="en-AU" sz="1800" dirty="0">
              <a:effectLst/>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395684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B3C7-9622-49B6-837D-AB4ED8A4F7B5}"/>
              </a:ext>
            </a:extLst>
          </p:cNvPr>
          <p:cNvSpPr>
            <a:spLocks noGrp="1"/>
          </p:cNvSpPr>
          <p:nvPr>
            <p:ph type="title"/>
          </p:nvPr>
        </p:nvSpPr>
        <p:spPr/>
        <p:txBody>
          <a:bodyPr/>
          <a:lstStyle/>
          <a:p>
            <a:r>
              <a:rPr lang="en-AU" dirty="0"/>
              <a:t>Bibliography</a:t>
            </a:r>
          </a:p>
        </p:txBody>
      </p:sp>
      <p:sp>
        <p:nvSpPr>
          <p:cNvPr id="3" name="Content Placeholder 2">
            <a:extLst>
              <a:ext uri="{FF2B5EF4-FFF2-40B4-BE49-F238E27FC236}">
                <a16:creationId xmlns:a16="http://schemas.microsoft.com/office/drawing/2014/main" id="{B4FA0555-DDF3-46D5-A6A0-5D8CEC8616B1}"/>
              </a:ext>
            </a:extLst>
          </p:cNvPr>
          <p:cNvSpPr>
            <a:spLocks noGrp="1"/>
          </p:cNvSpPr>
          <p:nvPr>
            <p:ph idx="1"/>
          </p:nvPr>
        </p:nvSpPr>
        <p:spPr/>
        <p:txBody>
          <a:bodyPr>
            <a:normAutofit fontScale="92500" lnSpcReduction="20000"/>
          </a:bodyPr>
          <a:lstStyle/>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National Aeronautics and Space Administration, N/A. </a:t>
            </a:r>
            <a:r>
              <a:rPr lang="en-US" sz="1800" i="1" dirty="0">
                <a:effectLst/>
                <a:latin typeface="Calibri" panose="020F0502020204030204" pitchFamily="34" charset="0"/>
                <a:ea typeface="Yu Mincho" panose="02020400000000000000" pitchFamily="18" charset="-128"/>
                <a:cs typeface="Arial" panose="020B0604020202020204" pitchFamily="34" charset="0"/>
              </a:rPr>
              <a:t>The Lift Coefficient.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https://www.grc.nasa.gov/WWW/K-12/FoilSim/Manual/fsim0007.htm</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Plane.org, 2010. </a:t>
            </a:r>
            <a:r>
              <a:rPr lang="en-US" sz="1800" i="1" dirty="0">
                <a:effectLst/>
                <a:latin typeface="Calibri" panose="020F0502020204030204" pitchFamily="34" charset="0"/>
                <a:ea typeface="Yu Mincho" panose="02020400000000000000" pitchFamily="18" charset="-128"/>
                <a:cs typeface="Arial" panose="020B0604020202020204" pitchFamily="34" charset="0"/>
              </a:rPr>
              <a:t>Basic Stalling.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https://forums.x-plane.org/index.php?/forums/topic/44867-07-basic-stalling/</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Textron Aviation, N/A. </a:t>
            </a:r>
            <a:r>
              <a:rPr lang="en-US" sz="1800" i="1" dirty="0">
                <a:effectLst/>
                <a:latin typeface="Calibri" panose="020F0502020204030204" pitchFamily="34" charset="0"/>
                <a:ea typeface="Yu Mincho" panose="02020400000000000000" pitchFamily="18" charset="-128"/>
                <a:cs typeface="Arial" panose="020B0604020202020204" pitchFamily="34" charset="0"/>
              </a:rPr>
              <a:t>Cessna Skyhawk.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https://cessna.txtav.com/en/piston/cessna-skyhawk</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Wikipedia, 2021. </a:t>
            </a:r>
            <a:r>
              <a:rPr lang="en-US" sz="1800" i="1" dirty="0">
                <a:effectLst/>
                <a:latin typeface="Calibri" panose="020F0502020204030204" pitchFamily="34" charset="0"/>
                <a:ea typeface="Yu Mincho" panose="02020400000000000000" pitchFamily="18" charset="-128"/>
                <a:cs typeface="Arial" panose="020B0604020202020204" pitchFamily="34" charset="0"/>
              </a:rPr>
              <a:t>Cessna 172. </a:t>
            </a:r>
            <a:r>
              <a:rPr lang="en-US" sz="1800" dirty="0">
                <a:effectLst/>
                <a:latin typeface="Calibri" panose="020F0502020204030204" pitchFamily="34" charset="0"/>
                <a:ea typeface="Yu Mincho" panose="02020400000000000000" pitchFamily="18" charset="-128"/>
                <a:cs typeface="Arial" panose="020B0604020202020204" pitchFamily="34" charset="0"/>
              </a:rPr>
              <a:t>[Online] </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Available at: </a:t>
            </a:r>
            <a:r>
              <a:rPr lang="en-US" sz="1800" u="sng" dirty="0">
                <a:effectLst/>
                <a:latin typeface="Calibri" panose="020F0502020204030204" pitchFamily="34" charset="0"/>
                <a:ea typeface="Yu Mincho" panose="02020400000000000000" pitchFamily="18" charset="-128"/>
                <a:cs typeface="Arial" panose="020B0604020202020204" pitchFamily="34" charset="0"/>
              </a:rPr>
              <a:t>https://en.wikipedia.org/wiki/Cessna_172#:~:text=The%20aircraft%20had%20a%20gross,hp%20(15%20kW)%20less</a:t>
            </a:r>
            <a:br>
              <a:rPr lang="en-US" sz="1800" dirty="0">
                <a:effectLst/>
                <a:latin typeface="Calibri" panose="020F0502020204030204" pitchFamily="34" charset="0"/>
                <a:ea typeface="Yu Mincho" panose="02020400000000000000" pitchFamily="18" charset="-128"/>
                <a:cs typeface="Arial" panose="020B0604020202020204" pitchFamily="34" charset="0"/>
              </a:rPr>
            </a:br>
            <a:r>
              <a:rPr lang="en-US" sz="1800" dirty="0">
                <a:effectLst/>
                <a:latin typeface="Calibri" panose="020F0502020204030204" pitchFamily="34" charset="0"/>
                <a:ea typeface="Yu Mincho" panose="02020400000000000000" pitchFamily="18" charset="-128"/>
                <a:cs typeface="Arial" panose="020B0604020202020204" pitchFamily="34" charset="0"/>
              </a:rPr>
              <a:t>[Accessed 3 October 2021].</a:t>
            </a:r>
            <a:endParaRPr lang="en-AU" sz="1800" dirty="0">
              <a:effectLst/>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303681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ch 16x9">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spDef>
      <a:spPr/>
      <a:bodyPr rtlCol="0" anchor="ctr"/>
      <a:lstStyle>
        <a:defPPr algn="ctr">
          <a:defRPr sz="2800"/>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800"/>
        </a:defPPr>
      </a:lstStyle>
    </a:txDef>
  </a:objectDefaults>
  <a:extraClrSchemeLst/>
  <a:extLst>
    <a:ext uri="{05A4C25C-085E-4340-85A3-A5531E510DB2}">
      <thm15:themeFamily xmlns:thm15="http://schemas.microsoft.com/office/thememl/2012/main" name="TF02787990.potx" id="{BDB9CD5E-36EC-45F3-B87D-6D062B8A3823}" vid="{51682E2F-7C85-4D6F-AD40-072EFC83910D}"/>
    </a:ext>
  </a:extLst>
</a:theme>
</file>

<file path=ppt/theme/theme2.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ppt/theme/theme3.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eamsChannelId xmlns="9a431a6e-07c2-4f9e-a22d-526445787e26" xsi:nil="true"/>
    <Teachers xmlns="9a431a6e-07c2-4f9e-a22d-526445787e26">
      <UserInfo>
        <DisplayName/>
        <AccountId xsi:nil="true"/>
        <AccountType/>
      </UserInfo>
    </Teachers>
    <Math_Settings xmlns="9a431a6e-07c2-4f9e-a22d-526445787e26" xsi:nil="true"/>
    <Self_Registration_Enabled xmlns="9a431a6e-07c2-4f9e-a22d-526445787e26" xsi:nil="true"/>
    <Teams_Channel_Section_Location xmlns="9a431a6e-07c2-4f9e-a22d-526445787e26" xsi:nil="true"/>
    <AppVersion xmlns="9a431a6e-07c2-4f9e-a22d-526445787e26" xsi:nil="true"/>
    <LMS_Mappings xmlns="9a431a6e-07c2-4f9e-a22d-526445787e26" xsi:nil="true"/>
    <IsNotebookLocked xmlns="9a431a6e-07c2-4f9e-a22d-526445787e26" xsi:nil="true"/>
    <NotebookType xmlns="9a431a6e-07c2-4f9e-a22d-526445787e26" xsi:nil="true"/>
    <FolderType xmlns="9a431a6e-07c2-4f9e-a22d-526445787e26" xsi:nil="true"/>
    <Templates xmlns="9a431a6e-07c2-4f9e-a22d-526445787e26" xsi:nil="true"/>
    <DefaultSectionNames xmlns="9a431a6e-07c2-4f9e-a22d-526445787e26" xsi:nil="true"/>
    <Owner xmlns="9a431a6e-07c2-4f9e-a22d-526445787e26">
      <UserInfo>
        <DisplayName/>
        <AccountId xsi:nil="true"/>
        <AccountType/>
      </UserInfo>
    </Owner>
    <Students xmlns="9a431a6e-07c2-4f9e-a22d-526445787e26">
      <UserInfo>
        <DisplayName/>
        <AccountId xsi:nil="true"/>
        <AccountType/>
      </UserInfo>
    </Students>
    <Student_Groups xmlns="9a431a6e-07c2-4f9e-a22d-526445787e26">
      <UserInfo>
        <DisplayName/>
        <AccountId xsi:nil="true"/>
        <AccountType/>
      </UserInfo>
    </Student_Groups>
    <Is_Collaboration_Space_Locked xmlns="9a431a6e-07c2-4f9e-a22d-526445787e26" xsi:nil="true"/>
    <Invited_Teachers xmlns="9a431a6e-07c2-4f9e-a22d-526445787e26" xsi:nil="true"/>
    <Distribution_Groups xmlns="9a431a6e-07c2-4f9e-a22d-526445787e26" xsi:nil="true"/>
    <Has_Teacher_Only_SectionGroup xmlns="9a431a6e-07c2-4f9e-a22d-526445787e26" xsi:nil="true"/>
    <Invited_Students xmlns="9a431a6e-07c2-4f9e-a22d-526445787e26" xsi:nil="true"/>
    <CultureName xmlns="9a431a6e-07c2-4f9e-a22d-526445787e2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80DE6F4B32668468C62BF58740B2FC2" ma:contentTypeVersion="35" ma:contentTypeDescription="Create a new document." ma:contentTypeScope="" ma:versionID="be8feb311553ca651c50b8b3855d89a7">
  <xsd:schema xmlns:xsd="http://www.w3.org/2001/XMLSchema" xmlns:xs="http://www.w3.org/2001/XMLSchema" xmlns:p="http://schemas.microsoft.com/office/2006/metadata/properties" xmlns:ns3="9a431a6e-07c2-4f9e-a22d-526445787e26" xmlns:ns4="3eb6d40b-8abe-425b-87d3-85f9e2c80b78" targetNamespace="http://schemas.microsoft.com/office/2006/metadata/properties" ma:root="true" ma:fieldsID="ce5f4b3b470a07e2433cc17bc78892e2" ns3:_="" ns4:_="">
    <xsd:import namespace="9a431a6e-07c2-4f9e-a22d-526445787e26"/>
    <xsd:import namespace="3eb6d40b-8abe-425b-87d3-85f9e2c80b7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4:SharedWithUsers" minOccurs="0"/>
                <xsd:element ref="ns4:SharedWithDetails" minOccurs="0"/>
                <xsd:element ref="ns4:SharingHintHash"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MediaServiceLocation" minOccurs="0"/>
                <xsd:element ref="ns3:MediaServiceAutoKeyPoints" minOccurs="0"/>
                <xsd:element ref="ns3:MediaServiceKeyPoints" minOccurs="0"/>
                <xsd:element ref="ns3:Teams_Channel_Section_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431a6e-07c2-4f9e-a22d-526445787e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NotebookType" ma:index="18" nillable="true" ma:displayName="Notebook Type" ma:internalName="NotebookType">
      <xsd:simpleType>
        <xsd:restriction base="dms:Text"/>
      </xsd:simpleType>
    </xsd:element>
    <xsd:element name="FolderType" ma:index="19" nillable="true" ma:displayName="Folder Type" ma:internalName="FolderType">
      <xsd:simpleType>
        <xsd:restriction base="dms:Text"/>
      </xsd:simpleType>
    </xsd:element>
    <xsd:element name="CultureName" ma:index="20" nillable="true" ma:displayName="Culture Name" ma:internalName="CultureName">
      <xsd:simpleType>
        <xsd:restriction base="dms:Text"/>
      </xsd:simpleType>
    </xsd:element>
    <xsd:element name="AppVersion" ma:index="21" nillable="true" ma:displayName="App Version" ma:internalName="AppVersion">
      <xsd:simpleType>
        <xsd:restriction base="dms:Text"/>
      </xsd:simpleType>
    </xsd:element>
    <xsd:element name="TeamsChannelId" ma:index="22" nillable="true" ma:displayName="Teams Channel Id" ma:internalName="TeamsChannelId">
      <xsd:simpleType>
        <xsd:restriction base="dms:Text"/>
      </xsd:simpleType>
    </xsd:element>
    <xsd:element name="Owner" ma:index="2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4" nillable="true" ma:displayName="Math Settings" ma:internalName="Math_Settings">
      <xsd:simpleType>
        <xsd:restriction base="dms:Text"/>
      </xsd:simpleType>
    </xsd:element>
    <xsd:element name="DefaultSectionNames" ma:index="25" nillable="true" ma:displayName="Default Section Names" ma:internalName="DefaultSectionNames">
      <xsd:simpleType>
        <xsd:restriction base="dms:Note">
          <xsd:maxLength value="255"/>
        </xsd:restriction>
      </xsd:simpleType>
    </xsd:element>
    <xsd:element name="Templates" ma:index="26" nillable="true" ma:displayName="Templates" ma:internalName="Templates">
      <xsd:simpleType>
        <xsd:restriction base="dms:Note">
          <xsd:maxLength value="255"/>
        </xsd:restriction>
      </xsd:simpleType>
    </xsd:element>
    <xsd:element name="Teachers" ma:index="27"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8"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9"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0" nillable="true" ma:displayName="Distribution Groups" ma:internalName="Distribution_Groups">
      <xsd:simpleType>
        <xsd:restriction base="dms:Note">
          <xsd:maxLength value="255"/>
        </xsd:restriction>
      </xsd:simpleType>
    </xsd:element>
    <xsd:element name="LMS_Mappings" ma:index="31" nillable="true" ma:displayName="LMS Mappings" ma:internalName="LMS_Mappings">
      <xsd:simpleType>
        <xsd:restriction base="dms:Note">
          <xsd:maxLength value="255"/>
        </xsd:restriction>
      </xsd:simpleType>
    </xsd:element>
    <xsd:element name="Invited_Teachers" ma:index="32" nillable="true" ma:displayName="Invited Teachers" ma:internalName="Invited_Teachers">
      <xsd:simpleType>
        <xsd:restriction base="dms:Note">
          <xsd:maxLength value="255"/>
        </xsd:restriction>
      </xsd:simpleType>
    </xsd:element>
    <xsd:element name="Invited_Students" ma:index="33" nillable="true" ma:displayName="Invited Students" ma:internalName="Invited_Students">
      <xsd:simpleType>
        <xsd:restriction base="dms:Note">
          <xsd:maxLength value="255"/>
        </xsd:restriction>
      </xsd:simpleType>
    </xsd:element>
    <xsd:element name="Self_Registration_Enabled" ma:index="34" nillable="true" ma:displayName="Self Registration Enabled" ma:internalName="Self_Registration_Enabled">
      <xsd:simpleType>
        <xsd:restriction base="dms:Boolean"/>
      </xsd:simpleType>
    </xsd:element>
    <xsd:element name="Has_Teacher_Only_SectionGroup" ma:index="35" nillable="true" ma:displayName="Has Teacher Only SectionGroup" ma:internalName="Has_Teacher_Only_SectionGroup">
      <xsd:simpleType>
        <xsd:restriction base="dms:Boolean"/>
      </xsd:simpleType>
    </xsd:element>
    <xsd:element name="Is_Collaboration_Space_Locked" ma:index="36" nillable="true" ma:displayName="Is Collaboration Space Locked" ma:internalName="Is_Collaboration_Space_Locked">
      <xsd:simpleType>
        <xsd:restriction base="dms:Boolean"/>
      </xsd:simpleType>
    </xsd:element>
    <xsd:element name="IsNotebookLocked" ma:index="37" nillable="true" ma:displayName="Is Notebook Locked" ma:internalName="IsNotebookLocked">
      <xsd:simpleType>
        <xsd:restriction base="dms:Boolean"/>
      </xsd:simpleType>
    </xsd:element>
    <xsd:element name="MediaServiceLocation" ma:index="38" nillable="true" ma:displayName="Location" ma:internalName="MediaServiceLocation" ma:readOnly="true">
      <xsd:simpleType>
        <xsd:restriction base="dms:Text"/>
      </xsd:simpleType>
    </xsd:element>
    <xsd:element name="MediaServiceAutoKeyPoints" ma:index="39" nillable="true" ma:displayName="MediaServiceAutoKeyPoints" ma:hidden="true" ma:internalName="MediaServiceAutoKeyPoints" ma:readOnly="true">
      <xsd:simpleType>
        <xsd:restriction base="dms:Note"/>
      </xsd:simpleType>
    </xsd:element>
    <xsd:element name="MediaServiceKeyPoints" ma:index="40" nillable="true" ma:displayName="KeyPoints" ma:internalName="MediaServiceKeyPoints" ma:readOnly="true">
      <xsd:simpleType>
        <xsd:restriction base="dms:Note">
          <xsd:maxLength value="255"/>
        </xsd:restriction>
      </xsd:simpleType>
    </xsd:element>
    <xsd:element name="Teams_Channel_Section_Location" ma:index="41" nillable="true" ma:displayName="Teams Channel Section Location" ma:internalName="Teams_Channel_Section_Location">
      <xsd:simpleType>
        <xsd:restriction base="dms:Text"/>
      </xsd:simpleType>
    </xsd:element>
    <xsd:element name="MediaLengthInSeconds" ma:index="42"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eb6d40b-8abe-425b-87d3-85f9e2c80b78"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C67BEE-D13F-4BD2-98A5-34D8A0977F68}">
  <ds:schemaRefs>
    <ds:schemaRef ds:uri="http://schemas.microsoft.com/office/2006/metadata/properties"/>
    <ds:schemaRef ds:uri="http://www.w3.org/XML/1998/namespace"/>
    <ds:schemaRef ds:uri="http://schemas.microsoft.com/office/infopath/2007/PartnerControls"/>
    <ds:schemaRef ds:uri="http://purl.org/dc/elements/1.1/"/>
    <ds:schemaRef ds:uri="http://schemas.openxmlformats.org/package/2006/metadata/core-properties"/>
    <ds:schemaRef ds:uri="3eb6d40b-8abe-425b-87d3-85f9e2c80b78"/>
    <ds:schemaRef ds:uri="http://purl.org/dc/dcmitype/"/>
    <ds:schemaRef ds:uri="http://schemas.microsoft.com/office/2006/documentManagement/types"/>
    <ds:schemaRef ds:uri="9a431a6e-07c2-4f9e-a22d-526445787e26"/>
    <ds:schemaRef ds:uri="http://purl.org/dc/terms/"/>
  </ds:schemaRefs>
</ds:datastoreItem>
</file>

<file path=customXml/itemProps2.xml><?xml version="1.0" encoding="utf-8"?>
<ds:datastoreItem xmlns:ds="http://schemas.openxmlformats.org/officeDocument/2006/customXml" ds:itemID="{C7D52DEC-2340-4D6F-A35B-67415F5E64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431a6e-07c2-4f9e-a22d-526445787e26"/>
    <ds:schemaRef ds:uri="3eb6d40b-8abe-425b-87d3-85f9e2c80b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6BE8848-679A-4BCB-95BD-9440CCE6AC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Triple circuit lines presentation (widescreen)</Template>
  <TotalTime>1872</TotalTime>
  <Words>1108</Words>
  <Application>Microsoft Office PowerPoint</Application>
  <PresentationFormat>Custom</PresentationFormat>
  <Paragraphs>122</Paragraphs>
  <Slides>20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Cambria Math</vt:lpstr>
      <vt:lpstr>Tech 16x9</vt:lpstr>
      <vt:lpstr>The Aerodynamics of Aircraft</vt:lpstr>
      <vt:lpstr>Key Knowledge</vt:lpstr>
      <vt:lpstr>Primary Control Surfaces</vt:lpstr>
      <vt:lpstr>Ailerons</vt:lpstr>
      <vt:lpstr>Ailerons</vt:lpstr>
      <vt:lpstr>Elevators</vt:lpstr>
      <vt:lpstr>Rudder</vt:lpstr>
      <vt:lpstr>Controlling the Primary Control Surfaces</vt:lpstr>
      <vt:lpstr>Lift and Drag of an Aircraft</vt:lpstr>
      <vt:lpstr>Lift Coefficient and Atmosphere Density</vt:lpstr>
      <vt:lpstr>Drag Coefficient</vt:lpstr>
      <vt:lpstr>Figures used for calculations</vt:lpstr>
      <vt:lpstr>Lift Equation</vt:lpstr>
      <vt:lpstr>Lift Calculations</vt:lpstr>
      <vt:lpstr>Drag Equation</vt:lpstr>
      <vt:lpstr>Drag Calculations</vt:lpstr>
      <vt:lpstr>What do these calculations show?</vt:lpstr>
      <vt:lpstr>Bibliography</vt:lpstr>
      <vt:lpstr>Bibliography</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Rachel Hoppe</dc:creator>
  <cp:lastModifiedBy>Jacinta Devlin</cp:lastModifiedBy>
  <cp:revision>2</cp:revision>
  <dcterms:created xsi:type="dcterms:W3CDTF">2021-09-14T02:09:31Z</dcterms:created>
  <dcterms:modified xsi:type="dcterms:W3CDTF">2021-10-19T06:41:07Z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0x010100280DE6F4B32668468C62BF58740B2FC2</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