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7" r:id="rId5"/>
    <p:sldId id="258" r:id="rId6"/>
    <p:sldId id="280" r:id="rId7"/>
    <p:sldId id="282" r:id="rId8"/>
    <p:sldId id="283" r:id="rId9"/>
    <p:sldId id="284" r:id="rId10"/>
    <p:sldId id="286" r:id="rId11"/>
    <p:sldId id="288" r:id="rId12"/>
    <p:sldId id="287" r:id="rId13"/>
    <p:sldId id="289"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8F"/>
    <a:srgbClr val="890020"/>
    <a:srgbClr val="7F001D"/>
    <a:srgbClr val="A80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18472-20AE-48A0-A0D3-96AEB0CA7E41}" v="17" dt="2023-05-15T02:20:32.486"/>
    <p1510:client id="{C5980569-DC61-4626-BF49-DF4D8DCE35DE}" v="122" dt="2023-05-29T02:55:27.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94643"/>
  </p:normalViewPr>
  <p:slideViewPr>
    <p:cSldViewPr snapToGrid="0">
      <p:cViewPr varScale="1">
        <p:scale>
          <a:sx n="62" d="100"/>
          <a:sy n="62" d="100"/>
        </p:scale>
        <p:origin x="7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2F6F8-09E9-6841-AC12-6EF161C13B10}" type="datetimeFigureOut">
              <a:rPr lang="en-US" smtClean="0"/>
              <a:t>5/29/2023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A1079-DAAA-3343-BDDD-B26656EFF50C}" type="slidenum">
              <a:rPr lang="en-US" smtClean="0"/>
              <a:t>‹#›</a:t>
            </a:fld>
            <a:endParaRPr lang="en-US"/>
          </a:p>
        </p:txBody>
      </p:sp>
    </p:spTree>
    <p:extLst>
      <p:ext uri="{BB962C8B-B14F-4D97-AF65-F5344CB8AC3E}">
        <p14:creationId xmlns:p14="http://schemas.microsoft.com/office/powerpoint/2010/main" val="401205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Hello, future music enthusiasts! Today, let's explore how the VCE VET Music program can equip you with the skills, qualifications, and experiences you need, whether you're planning a music career or looking to enrich your life with music.</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1</a:t>
            </a:fld>
            <a:endParaRPr lang="en-US"/>
          </a:p>
        </p:txBody>
      </p:sp>
    </p:spTree>
    <p:extLst>
      <p:ext uri="{BB962C8B-B14F-4D97-AF65-F5344CB8AC3E}">
        <p14:creationId xmlns:p14="http://schemas.microsoft.com/office/powerpoint/2010/main" val="182024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Whether your goal is a career in music, or you simply want to enrich your life with musical skills and experiences, VCE VET Music is a powerful step forward. The skills you acquire, the qualifications you earn, and the experiences you have can open doors and create opportunities. So, are you ready to start your journey with VCE VET Music?</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11</a:t>
            </a:fld>
            <a:endParaRPr lang="en-US"/>
          </a:p>
        </p:txBody>
      </p:sp>
    </p:spTree>
    <p:extLst>
      <p:ext uri="{BB962C8B-B14F-4D97-AF65-F5344CB8AC3E}">
        <p14:creationId xmlns:p14="http://schemas.microsoft.com/office/powerpoint/2010/main" val="201524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Our program is designed to extend your practical music skills, including </a:t>
            </a:r>
            <a:r>
              <a:rPr lang="en-AU" b="0" i="0" dirty="0" err="1">
                <a:solidFill>
                  <a:srgbClr val="374151"/>
                </a:solidFill>
                <a:effectLst/>
                <a:latin typeface="Söhne"/>
              </a:rPr>
              <a:t>songwriting</a:t>
            </a:r>
            <a:r>
              <a:rPr lang="en-AU" b="0" i="0" dirty="0">
                <a:solidFill>
                  <a:srgbClr val="374151"/>
                </a:solidFill>
                <a:effectLst/>
                <a:latin typeface="Söhne"/>
              </a:rPr>
              <a:t>, arranging, and music production. We offer a hands-on approach to learning, so you'll be regularly performing and recording songs.</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2</a:t>
            </a:fld>
            <a:endParaRPr lang="en-US"/>
          </a:p>
        </p:txBody>
      </p:sp>
    </p:spTree>
    <p:extLst>
      <p:ext uri="{BB962C8B-B14F-4D97-AF65-F5344CB8AC3E}">
        <p14:creationId xmlns:p14="http://schemas.microsoft.com/office/powerpoint/2010/main" val="22772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With our program, you will earn a Certificate III in Music, a nationally recognised qualification that enhances your employment opportunities and stands out on your resume. It demonstrates commitment, skill proficiency, and a broad knowledge base to future employers.</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3</a:t>
            </a:fld>
            <a:endParaRPr lang="en-US"/>
          </a:p>
        </p:txBody>
      </p:sp>
    </p:spTree>
    <p:extLst>
      <p:ext uri="{BB962C8B-B14F-4D97-AF65-F5344CB8AC3E}">
        <p14:creationId xmlns:p14="http://schemas.microsoft.com/office/powerpoint/2010/main" val="342818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VCE VET Music is designed to take your music to the next level. You'll be creating a music demo, composing simple songs or musical pieces, and preparing for performances in Units 1 and 2.</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4</a:t>
            </a:fld>
            <a:endParaRPr lang="en-US"/>
          </a:p>
        </p:txBody>
      </p:sp>
    </p:spTree>
    <p:extLst>
      <p:ext uri="{BB962C8B-B14F-4D97-AF65-F5344CB8AC3E}">
        <p14:creationId xmlns:p14="http://schemas.microsoft.com/office/powerpoint/2010/main" val="173298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In Units 3 and 4, we offer scored assessments, including units on developing improvisation skills, applying knowledge of genre to music making, and performing music as a soloist or part of a group. These hands-on experiences build your confidence and your skills.</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5</a:t>
            </a:fld>
            <a:endParaRPr lang="en-US"/>
          </a:p>
        </p:txBody>
      </p:sp>
    </p:spTree>
    <p:extLst>
      <p:ext uri="{BB962C8B-B14F-4D97-AF65-F5344CB8AC3E}">
        <p14:creationId xmlns:p14="http://schemas.microsoft.com/office/powerpoint/2010/main" val="264101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The VCE VET Music course not only contributes to your VCE study score but also provides credits towards your VCAL.</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6</a:t>
            </a:fld>
            <a:endParaRPr lang="en-US"/>
          </a:p>
        </p:txBody>
      </p:sp>
    </p:spTree>
    <p:extLst>
      <p:ext uri="{BB962C8B-B14F-4D97-AF65-F5344CB8AC3E}">
        <p14:creationId xmlns:p14="http://schemas.microsoft.com/office/powerpoint/2010/main" val="349003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To start on your Certificate III journey, you'll need a foundational understanding of music theory, piano skills, and proficiency on your chosen instrument. All students are also expected to undertake private tuition and actively participate in college functions and programs.</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7</a:t>
            </a:fld>
            <a:endParaRPr lang="en-US"/>
          </a:p>
        </p:txBody>
      </p:sp>
    </p:spTree>
    <p:extLst>
      <p:ext uri="{BB962C8B-B14F-4D97-AF65-F5344CB8AC3E}">
        <p14:creationId xmlns:p14="http://schemas.microsoft.com/office/powerpoint/2010/main" val="3645794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As part of your learning experience, you may be asked to perform at college functions, and you'll be required to participate in a school ensemble or program. These opportunities allow you to showcase your skills and contribute to our vibrant school community.</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8</a:t>
            </a:fld>
            <a:endParaRPr lang="en-US"/>
          </a:p>
        </p:txBody>
      </p:sp>
    </p:spTree>
    <p:extLst>
      <p:ext uri="{BB962C8B-B14F-4D97-AF65-F5344CB8AC3E}">
        <p14:creationId xmlns:p14="http://schemas.microsoft.com/office/powerpoint/2010/main" val="103380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74151"/>
                </a:solidFill>
                <a:effectLst/>
                <a:latin typeface="Söhne"/>
              </a:rPr>
              <a:t>This program can pave the way for many career opportunities, including being a Band Member, Songwriter, Music Therapist, Music Teacher, Arranger, Promoter, Audio Engineer, and Performer. But beyond that, the skills you learn here – creativity, discipline, teamwork, and technical know-how – will serve you in any field you choose</a:t>
            </a:r>
            <a:endParaRPr lang="en-US" dirty="0"/>
          </a:p>
        </p:txBody>
      </p:sp>
      <p:sp>
        <p:nvSpPr>
          <p:cNvPr id="4" name="Slide Number Placeholder 3"/>
          <p:cNvSpPr>
            <a:spLocks noGrp="1"/>
          </p:cNvSpPr>
          <p:nvPr>
            <p:ph type="sldNum" sz="quarter" idx="5"/>
          </p:nvPr>
        </p:nvSpPr>
        <p:spPr/>
        <p:txBody>
          <a:bodyPr/>
          <a:lstStyle/>
          <a:p>
            <a:fld id="{270A1079-DAAA-3343-BDDD-B26656EFF50C}" type="slidenum">
              <a:rPr lang="en-US" smtClean="0"/>
              <a:t>9</a:t>
            </a:fld>
            <a:endParaRPr lang="en-US"/>
          </a:p>
        </p:txBody>
      </p:sp>
    </p:spTree>
    <p:extLst>
      <p:ext uri="{BB962C8B-B14F-4D97-AF65-F5344CB8AC3E}">
        <p14:creationId xmlns:p14="http://schemas.microsoft.com/office/powerpoint/2010/main" val="164538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29/05/2023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9589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29/05/2023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597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29/05/2023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89694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29/05/2023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3163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BD7F68-389C-4841-9A4D-C62C426EC611}" type="datetimeFigureOut">
              <a:rPr lang="en-AU" smtClean="0"/>
              <a:t>29/05/2023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74864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BD7F68-389C-4841-9A4D-C62C426EC611}" type="datetimeFigureOut">
              <a:rPr lang="en-AU" smtClean="0"/>
              <a:t>29/05/2023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0809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BD7F68-389C-4841-9A4D-C62C426EC611}" type="datetimeFigureOut">
              <a:rPr lang="en-AU" smtClean="0"/>
              <a:t>29/05/2023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360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1BD7F68-389C-4841-9A4D-C62C426EC611}" type="datetimeFigureOut">
              <a:rPr lang="en-AU" smtClean="0"/>
              <a:t>29/05/2023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40041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D7F68-389C-4841-9A4D-C62C426EC611}" type="datetimeFigureOut">
              <a:rPr lang="en-AU" smtClean="0"/>
              <a:t>29/05/2023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02723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29/05/2023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2324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29/05/2023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21737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D7F68-389C-4841-9A4D-C62C426EC611}" type="datetimeFigureOut">
              <a:rPr lang="en-AU" smtClean="0"/>
              <a:t>29/05/2023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D30C7-17E9-4B3A-BC5A-563CD3F6B904}" type="slidenum">
              <a:rPr lang="en-AU" smtClean="0"/>
              <a:t>‹#›</a:t>
            </a:fld>
            <a:endParaRPr lang="en-AU"/>
          </a:p>
        </p:txBody>
      </p:sp>
    </p:spTree>
    <p:extLst>
      <p:ext uri="{BB962C8B-B14F-4D97-AF65-F5344CB8AC3E}">
        <p14:creationId xmlns:p14="http://schemas.microsoft.com/office/powerpoint/2010/main" val="418333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emf"/><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2.emf"/><Relationship Id="rId12" Type="http://schemas.openxmlformats.org/officeDocument/2006/relationships/oleObject" Target="../embeddings/oleObject4.bin"/><Relationship Id="rId17" Type="http://schemas.openxmlformats.org/officeDocument/2006/relationships/image" Target="../media/image17.emf"/><Relationship Id="rId2" Type="http://schemas.openxmlformats.org/officeDocument/2006/relationships/audio" Target="../media/media10.m4a"/><Relationship Id="rId16" Type="http://schemas.openxmlformats.org/officeDocument/2006/relationships/oleObject" Target="../embeddings/oleObject6.bin"/><Relationship Id="rId1" Type="http://schemas.microsoft.com/office/2007/relationships/media" Target="../media/media10.m4a"/><Relationship Id="rId6" Type="http://schemas.openxmlformats.org/officeDocument/2006/relationships/oleObject" Target="../embeddings/oleObject1.bin"/><Relationship Id="rId11" Type="http://schemas.openxmlformats.org/officeDocument/2006/relationships/image" Target="../media/image14.emf"/><Relationship Id="rId5" Type="http://schemas.openxmlformats.org/officeDocument/2006/relationships/image" Target="../media/image5.png"/><Relationship Id="rId15" Type="http://schemas.openxmlformats.org/officeDocument/2006/relationships/image" Target="../media/image16.emf"/><Relationship Id="rId10" Type="http://schemas.openxmlformats.org/officeDocument/2006/relationships/oleObject" Target="../embeddings/oleObject3.bin"/><Relationship Id="rId4" Type="http://schemas.openxmlformats.org/officeDocument/2006/relationships/image" Target="../media/image4.png"/><Relationship Id="rId9" Type="http://schemas.openxmlformats.org/officeDocument/2006/relationships/image" Target="../media/image13.emf"/><Relationship Id="rId1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with medium confidence">
            <a:extLst>
              <a:ext uri="{FF2B5EF4-FFF2-40B4-BE49-F238E27FC236}">
                <a16:creationId xmlns:a16="http://schemas.microsoft.com/office/drawing/2014/main" id="{D6410D78-5D0B-79C7-5525-160F6C809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91" y="-1350179"/>
            <a:ext cx="12606181" cy="8404121"/>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207091" y="5191276"/>
            <a:ext cx="12606181"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219D5BE-08E1-42F3-ACBE-F5889AC2B183}"/>
              </a:ext>
            </a:extLst>
          </p:cNvPr>
          <p:cNvSpPr txBox="1"/>
          <p:nvPr/>
        </p:nvSpPr>
        <p:spPr>
          <a:xfrm>
            <a:off x="2530927" y="5665424"/>
            <a:ext cx="8641377" cy="707886"/>
          </a:xfrm>
          <a:prstGeom prst="rect">
            <a:avLst/>
          </a:prstGeom>
          <a:noFill/>
          <a:ln>
            <a:noFill/>
          </a:ln>
        </p:spPr>
        <p:txBody>
          <a:bodyPr wrap="square" rtlCol="0">
            <a:spAutoFit/>
          </a:bodyPr>
          <a:lstStyle/>
          <a:p>
            <a:pPr algn="ctr"/>
            <a:r>
              <a:rPr lang="en-AU" sz="4000" b="1" dirty="0">
                <a:solidFill>
                  <a:srgbClr val="FF0000"/>
                </a:solidFill>
                <a:latin typeface="Europa-Bold" panose="02000000000000000000" pitchFamily="50" charset="0"/>
                <a:cs typeface="Adobe Devanagari" panose="02040503050201020203" pitchFamily="18" charset="0"/>
              </a:rPr>
              <a:t>VCE VET MUSIC </a:t>
            </a:r>
            <a:r>
              <a:rPr lang="en-AU" sz="2000" b="1" dirty="0">
                <a:solidFill>
                  <a:srgbClr val="FF0000"/>
                </a:solidFill>
                <a:latin typeface="Europa-Bold" panose="02000000000000000000" pitchFamily="50" charset="0"/>
                <a:cs typeface="Adobe Devanagari" panose="02040503050201020203" pitchFamily="18" charset="0"/>
              </a:rPr>
              <a:t>(CERTIFICATE III in MUSIC)</a:t>
            </a:r>
            <a:endParaRPr lang="en-AU" sz="4000" b="1" dirty="0">
              <a:solidFill>
                <a:srgbClr val="FF0000"/>
              </a:solidFill>
              <a:latin typeface="Europa-Bold" panose="02000000000000000000" pitchFamily="50" charset="0"/>
              <a:cs typeface="Adobe Devanagari" panose="02040503050201020203" pitchFamily="18" charset="0"/>
            </a:endParaRP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134" y="5179248"/>
            <a:ext cx="2634866" cy="1861930"/>
          </a:xfrm>
          <a:prstGeom prst="rect">
            <a:avLst/>
          </a:prstGeom>
        </p:spPr>
      </p:pic>
      <p:pic>
        <p:nvPicPr>
          <p:cNvPr id="8" name="Audio 7">
            <a:hlinkClick r:id="" action="ppaction://media"/>
            <a:extLst>
              <a:ext uri="{FF2B5EF4-FFF2-40B4-BE49-F238E27FC236}">
                <a16:creationId xmlns:a16="http://schemas.microsoft.com/office/drawing/2014/main" id="{9C4541F4-83D5-2B87-A6CD-AB89B943FB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
        <p:nvSpPr>
          <p:cNvPr id="7" name="TextBox 6">
            <a:extLst>
              <a:ext uri="{FF2B5EF4-FFF2-40B4-BE49-F238E27FC236}">
                <a16:creationId xmlns:a16="http://schemas.microsoft.com/office/drawing/2014/main" id="{754ACFB7-67EF-ACB1-3611-1D77F50EE2FF}"/>
              </a:ext>
            </a:extLst>
          </p:cNvPr>
          <p:cNvSpPr txBox="1"/>
          <p:nvPr/>
        </p:nvSpPr>
        <p:spPr>
          <a:xfrm>
            <a:off x="-294525" y="4782248"/>
            <a:ext cx="63083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Wheelers Hill Secondary College</a:t>
            </a:r>
            <a:endParaRPr kumimoji="0" lang="en-AU" sz="32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78775"/>
      </p:ext>
    </p:extLst>
  </p:cSld>
  <p:clrMapOvr>
    <a:masterClrMapping/>
  </p:clrMapOvr>
  <mc:AlternateContent xmlns:mc="http://schemas.openxmlformats.org/markup-compatibility/2006" xmlns:p14="http://schemas.microsoft.com/office/powerpoint/2010/main">
    <mc:Choice Requires="p14">
      <p:transition spd="slow" p14:dur="2000" advTm="16323"/>
    </mc:Choice>
    <mc:Fallback xmlns="">
      <p:transition spd="slow" advTm="1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1276876" y="1498842"/>
            <a:ext cx="9425882" cy="707886"/>
          </a:xfrm>
          <a:prstGeom prst="rect">
            <a:avLst/>
          </a:prstGeom>
        </p:spPr>
        <p:txBody>
          <a:bodyPr wrap="square" lIns="91440" tIns="45720" rIns="91440" bIns="45720" anchor="t">
            <a:spAutoFit/>
          </a:bodyPr>
          <a:lstStyle/>
          <a:p>
            <a:pPr algn="ctr"/>
            <a:r>
              <a:rPr lang="en-US" sz="4000" b="1" dirty="0">
                <a:solidFill>
                  <a:srgbClr val="FF0000"/>
                </a:solidFill>
                <a:latin typeface="Europa-Bold" panose="02000000000000000000" pitchFamily="50" charset="0"/>
                <a:cs typeface="Adobe Devanagari" panose="02040503050201020203" pitchFamily="18" charset="0"/>
              </a:rPr>
              <a:t>WHSC MUSIC ALUMNI</a:t>
            </a:r>
            <a:endParaRPr lang="en-AU" sz="4000" b="1" dirty="0">
              <a:solidFill>
                <a:srgbClr val="FF0000"/>
              </a:solidFill>
              <a:latin typeface="Europa-Bold" panose="02000000000000000000" pitchFamily="50" charset="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graphicFrame>
        <p:nvGraphicFramePr>
          <p:cNvPr id="5" name="Object 4">
            <a:extLst>
              <a:ext uri="{FF2B5EF4-FFF2-40B4-BE49-F238E27FC236}">
                <a16:creationId xmlns:a16="http://schemas.microsoft.com/office/drawing/2014/main" id="{C1CD339A-C3EB-6B39-8A3E-CA15B0B43CF9}"/>
              </a:ext>
            </a:extLst>
          </p:cNvPr>
          <p:cNvGraphicFramePr>
            <a:graphicFrameLocks noChangeAspect="1"/>
          </p:cNvGraphicFramePr>
          <p:nvPr>
            <p:extLst>
              <p:ext uri="{D42A27DB-BD31-4B8C-83A1-F6EECF244321}">
                <p14:modId xmlns:p14="http://schemas.microsoft.com/office/powerpoint/2010/main" val="102868495"/>
              </p:ext>
            </p:extLst>
          </p:nvPr>
        </p:nvGraphicFramePr>
        <p:xfrm>
          <a:off x="4202693" y="2432535"/>
          <a:ext cx="1774825" cy="2511392"/>
        </p:xfrm>
        <a:graphic>
          <a:graphicData uri="http://schemas.openxmlformats.org/presentationml/2006/ole">
            <mc:AlternateContent xmlns:mc="http://schemas.openxmlformats.org/markup-compatibility/2006">
              <mc:Choice xmlns:v="urn:schemas-microsoft-com:vml" Requires="v">
                <p:oleObj name="Acrobat Document" r:id="rId6" imgW="5667219" imgH="8019658" progId="AcroExch.Document.DC">
                  <p:embed/>
                </p:oleObj>
              </mc:Choice>
              <mc:Fallback>
                <p:oleObj name="Acrobat Document" r:id="rId6" imgW="5667219" imgH="8019658" progId="AcroExch.Document.DC">
                  <p:embed/>
                  <p:pic>
                    <p:nvPicPr>
                      <p:cNvPr id="5" name="Object 4">
                        <a:extLst>
                          <a:ext uri="{FF2B5EF4-FFF2-40B4-BE49-F238E27FC236}">
                            <a16:creationId xmlns:a16="http://schemas.microsoft.com/office/drawing/2014/main" id="{C1CD339A-C3EB-6B39-8A3E-CA15B0B43CF9}"/>
                          </a:ext>
                        </a:extLst>
                      </p:cNvPr>
                      <p:cNvPicPr/>
                      <p:nvPr/>
                    </p:nvPicPr>
                    <p:blipFill>
                      <a:blip r:embed="rId7"/>
                      <a:stretch>
                        <a:fillRect/>
                      </a:stretch>
                    </p:blipFill>
                    <p:spPr>
                      <a:xfrm>
                        <a:off x="4202693" y="2432535"/>
                        <a:ext cx="1774825" cy="251139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C2A1430-CEA9-AADC-912A-FF2F4417CC72}"/>
              </a:ext>
            </a:extLst>
          </p:cNvPr>
          <p:cNvGraphicFramePr>
            <a:graphicFrameLocks noChangeAspect="1"/>
          </p:cNvGraphicFramePr>
          <p:nvPr>
            <p:extLst>
              <p:ext uri="{D42A27DB-BD31-4B8C-83A1-F6EECF244321}">
                <p14:modId xmlns:p14="http://schemas.microsoft.com/office/powerpoint/2010/main" val="3890398851"/>
              </p:ext>
            </p:extLst>
          </p:nvPr>
        </p:nvGraphicFramePr>
        <p:xfrm>
          <a:off x="8201102" y="2432535"/>
          <a:ext cx="1774825" cy="2511392"/>
        </p:xfrm>
        <a:graphic>
          <a:graphicData uri="http://schemas.openxmlformats.org/presentationml/2006/ole">
            <mc:AlternateContent xmlns:mc="http://schemas.openxmlformats.org/markup-compatibility/2006">
              <mc:Choice xmlns:v="urn:schemas-microsoft-com:vml" Requires="v">
                <p:oleObj name="Acrobat Document" r:id="rId8" imgW="5667219" imgH="8019658" progId="AcroExch.Document.DC">
                  <p:embed/>
                </p:oleObj>
              </mc:Choice>
              <mc:Fallback>
                <p:oleObj name="Acrobat Document" r:id="rId8" imgW="5667219" imgH="8019658" progId="AcroExch.Document.DC">
                  <p:embed/>
                  <p:pic>
                    <p:nvPicPr>
                      <p:cNvPr id="7" name="Object 6">
                        <a:extLst>
                          <a:ext uri="{FF2B5EF4-FFF2-40B4-BE49-F238E27FC236}">
                            <a16:creationId xmlns:a16="http://schemas.microsoft.com/office/drawing/2014/main" id="{4C2A1430-CEA9-AADC-912A-FF2F4417CC72}"/>
                          </a:ext>
                        </a:extLst>
                      </p:cNvPr>
                      <p:cNvPicPr/>
                      <p:nvPr/>
                    </p:nvPicPr>
                    <p:blipFill>
                      <a:blip r:embed="rId9"/>
                      <a:stretch>
                        <a:fillRect/>
                      </a:stretch>
                    </p:blipFill>
                    <p:spPr>
                      <a:xfrm>
                        <a:off x="8201102" y="2432535"/>
                        <a:ext cx="1774825" cy="251139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51BCFA3-125B-1B3E-AC54-8D0FA7F9363C}"/>
              </a:ext>
            </a:extLst>
          </p:cNvPr>
          <p:cNvGraphicFramePr>
            <a:graphicFrameLocks noChangeAspect="1"/>
          </p:cNvGraphicFramePr>
          <p:nvPr>
            <p:extLst>
              <p:ext uri="{D42A27DB-BD31-4B8C-83A1-F6EECF244321}">
                <p14:modId xmlns:p14="http://schemas.microsoft.com/office/powerpoint/2010/main" val="1458544182"/>
              </p:ext>
            </p:extLst>
          </p:nvPr>
        </p:nvGraphicFramePr>
        <p:xfrm>
          <a:off x="211928" y="2432535"/>
          <a:ext cx="1774825" cy="2511392"/>
        </p:xfrm>
        <a:graphic>
          <a:graphicData uri="http://schemas.openxmlformats.org/presentationml/2006/ole">
            <mc:AlternateContent xmlns:mc="http://schemas.openxmlformats.org/markup-compatibility/2006">
              <mc:Choice xmlns:v="urn:schemas-microsoft-com:vml" Requires="v">
                <p:oleObj name="Acrobat Document" r:id="rId10" imgW="5667219" imgH="8019658" progId="AcroExch.Document.DC">
                  <p:embed/>
                </p:oleObj>
              </mc:Choice>
              <mc:Fallback>
                <p:oleObj name="Acrobat Document" r:id="rId10" imgW="5667219" imgH="8019658" progId="AcroExch.Document.DC">
                  <p:embed/>
                  <p:pic>
                    <p:nvPicPr>
                      <p:cNvPr id="8" name="Object 7">
                        <a:extLst>
                          <a:ext uri="{FF2B5EF4-FFF2-40B4-BE49-F238E27FC236}">
                            <a16:creationId xmlns:a16="http://schemas.microsoft.com/office/drawing/2014/main" id="{B51BCFA3-125B-1B3E-AC54-8D0FA7F9363C}"/>
                          </a:ext>
                        </a:extLst>
                      </p:cNvPr>
                      <p:cNvPicPr/>
                      <p:nvPr/>
                    </p:nvPicPr>
                    <p:blipFill>
                      <a:blip r:embed="rId11"/>
                      <a:stretch>
                        <a:fillRect/>
                      </a:stretch>
                    </p:blipFill>
                    <p:spPr>
                      <a:xfrm>
                        <a:off x="211928" y="2432535"/>
                        <a:ext cx="1774825" cy="251139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3FF4D41-49CF-5D5C-A48E-B95BE8F832AD}"/>
              </a:ext>
            </a:extLst>
          </p:cNvPr>
          <p:cNvGraphicFramePr>
            <a:graphicFrameLocks noChangeAspect="1"/>
          </p:cNvGraphicFramePr>
          <p:nvPr>
            <p:extLst>
              <p:ext uri="{D42A27DB-BD31-4B8C-83A1-F6EECF244321}">
                <p14:modId xmlns:p14="http://schemas.microsoft.com/office/powerpoint/2010/main" val="2503254806"/>
              </p:ext>
            </p:extLst>
          </p:nvPr>
        </p:nvGraphicFramePr>
        <p:xfrm>
          <a:off x="2182390" y="2432535"/>
          <a:ext cx="1774825" cy="2511392"/>
        </p:xfrm>
        <a:graphic>
          <a:graphicData uri="http://schemas.openxmlformats.org/presentationml/2006/ole">
            <mc:AlternateContent xmlns:mc="http://schemas.openxmlformats.org/markup-compatibility/2006">
              <mc:Choice xmlns:v="urn:schemas-microsoft-com:vml" Requires="v">
                <p:oleObj name="Acrobat Document" r:id="rId12" imgW="5667219" imgH="8019658" progId="AcroExch.Document.DC">
                  <p:embed/>
                </p:oleObj>
              </mc:Choice>
              <mc:Fallback>
                <p:oleObj name="Acrobat Document" r:id="rId12" imgW="5667219" imgH="8019658" progId="AcroExch.Document.DC">
                  <p:embed/>
                  <p:pic>
                    <p:nvPicPr>
                      <p:cNvPr id="9" name="Object 8">
                        <a:extLst>
                          <a:ext uri="{FF2B5EF4-FFF2-40B4-BE49-F238E27FC236}">
                            <a16:creationId xmlns:a16="http://schemas.microsoft.com/office/drawing/2014/main" id="{63FF4D41-49CF-5D5C-A48E-B95BE8F832AD}"/>
                          </a:ext>
                        </a:extLst>
                      </p:cNvPr>
                      <p:cNvPicPr/>
                      <p:nvPr/>
                    </p:nvPicPr>
                    <p:blipFill>
                      <a:blip r:embed="rId13"/>
                      <a:stretch>
                        <a:fillRect/>
                      </a:stretch>
                    </p:blipFill>
                    <p:spPr>
                      <a:xfrm>
                        <a:off x="2182390" y="2432535"/>
                        <a:ext cx="1774825" cy="251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81D782-3939-09A5-1224-1202D1CCDD77}"/>
              </a:ext>
            </a:extLst>
          </p:cNvPr>
          <p:cNvGraphicFramePr>
            <a:graphicFrameLocks noChangeAspect="1"/>
          </p:cNvGraphicFramePr>
          <p:nvPr>
            <p:extLst>
              <p:ext uri="{D42A27DB-BD31-4B8C-83A1-F6EECF244321}">
                <p14:modId xmlns:p14="http://schemas.microsoft.com/office/powerpoint/2010/main" val="3366729552"/>
              </p:ext>
            </p:extLst>
          </p:nvPr>
        </p:nvGraphicFramePr>
        <p:xfrm>
          <a:off x="6202865" y="2432535"/>
          <a:ext cx="1774825" cy="2511392"/>
        </p:xfrm>
        <a:graphic>
          <a:graphicData uri="http://schemas.openxmlformats.org/presentationml/2006/ole">
            <mc:AlternateContent xmlns:mc="http://schemas.openxmlformats.org/markup-compatibility/2006">
              <mc:Choice xmlns:v="urn:schemas-microsoft-com:vml" Requires="v">
                <p:oleObj name="Acrobat Document" r:id="rId14" imgW="5667219" imgH="8019658" progId="AcroExch.Document.DC">
                  <p:embed/>
                </p:oleObj>
              </mc:Choice>
              <mc:Fallback>
                <p:oleObj name="Acrobat Document" r:id="rId14" imgW="5667219" imgH="8019658" progId="AcroExch.Document.DC">
                  <p:embed/>
                  <p:pic>
                    <p:nvPicPr>
                      <p:cNvPr id="10" name="Object 9">
                        <a:extLst>
                          <a:ext uri="{FF2B5EF4-FFF2-40B4-BE49-F238E27FC236}">
                            <a16:creationId xmlns:a16="http://schemas.microsoft.com/office/drawing/2014/main" id="{3981D782-3939-09A5-1224-1202D1CCDD77}"/>
                          </a:ext>
                        </a:extLst>
                      </p:cNvPr>
                      <p:cNvPicPr/>
                      <p:nvPr/>
                    </p:nvPicPr>
                    <p:blipFill>
                      <a:blip r:embed="rId15"/>
                      <a:stretch>
                        <a:fillRect/>
                      </a:stretch>
                    </p:blipFill>
                    <p:spPr>
                      <a:xfrm>
                        <a:off x="6202865" y="2432535"/>
                        <a:ext cx="1774825" cy="251139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AB6BCEC-F169-5FA8-0526-195347926683}"/>
              </a:ext>
            </a:extLst>
          </p:cNvPr>
          <p:cNvGraphicFramePr>
            <a:graphicFrameLocks noChangeAspect="1"/>
          </p:cNvGraphicFramePr>
          <p:nvPr>
            <p:extLst>
              <p:ext uri="{D42A27DB-BD31-4B8C-83A1-F6EECF244321}">
                <p14:modId xmlns:p14="http://schemas.microsoft.com/office/powerpoint/2010/main" val="4035452540"/>
              </p:ext>
            </p:extLst>
          </p:nvPr>
        </p:nvGraphicFramePr>
        <p:xfrm>
          <a:off x="10201274" y="2432535"/>
          <a:ext cx="1774826" cy="2511394"/>
        </p:xfrm>
        <a:graphic>
          <a:graphicData uri="http://schemas.openxmlformats.org/presentationml/2006/ole">
            <mc:AlternateContent xmlns:mc="http://schemas.openxmlformats.org/markup-compatibility/2006">
              <mc:Choice xmlns:v="urn:schemas-microsoft-com:vml" Requires="v">
                <p:oleObj name="Acrobat Document" r:id="rId16" imgW="5667219" imgH="8019658" progId="AcroExch.Document.DC">
                  <p:embed/>
                </p:oleObj>
              </mc:Choice>
              <mc:Fallback>
                <p:oleObj name="Acrobat Document" r:id="rId16" imgW="5667219" imgH="8019658" progId="AcroExch.Document.DC">
                  <p:embed/>
                  <p:pic>
                    <p:nvPicPr>
                      <p:cNvPr id="11" name="Object 10">
                        <a:extLst>
                          <a:ext uri="{FF2B5EF4-FFF2-40B4-BE49-F238E27FC236}">
                            <a16:creationId xmlns:a16="http://schemas.microsoft.com/office/drawing/2014/main" id="{8AB6BCEC-F169-5FA8-0526-195347926683}"/>
                          </a:ext>
                        </a:extLst>
                      </p:cNvPr>
                      <p:cNvPicPr/>
                      <p:nvPr/>
                    </p:nvPicPr>
                    <p:blipFill>
                      <a:blip r:embed="rId17"/>
                      <a:stretch>
                        <a:fillRect/>
                      </a:stretch>
                    </p:blipFill>
                    <p:spPr>
                      <a:xfrm>
                        <a:off x="10201274" y="2432535"/>
                        <a:ext cx="1774826" cy="2511394"/>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71455FA3-1090-687E-8C88-F4CF49369C5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
        <p:nvSpPr>
          <p:cNvPr id="2" name="TextBox 1">
            <a:extLst>
              <a:ext uri="{FF2B5EF4-FFF2-40B4-BE49-F238E27FC236}">
                <a16:creationId xmlns:a16="http://schemas.microsoft.com/office/drawing/2014/main" id="{EBF19191-DA5E-F8D6-76D1-BD29F7444A7D}"/>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3" name="TextBox 2">
            <a:extLst>
              <a:ext uri="{FF2B5EF4-FFF2-40B4-BE49-F238E27FC236}">
                <a16:creationId xmlns:a16="http://schemas.microsoft.com/office/drawing/2014/main" id="{CD7D08B6-C1F5-4B68-2D2B-55ED2BE1D074}"/>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142041244"/>
      </p:ext>
    </p:extLst>
  </p:cSld>
  <p:clrMapOvr>
    <a:masterClrMapping/>
  </p:clrMapOvr>
  <mc:AlternateContent xmlns:mc="http://schemas.openxmlformats.org/markup-compatibility/2006" xmlns:p14="http://schemas.microsoft.com/office/powerpoint/2010/main">
    <mc:Choice Requires="p14">
      <p:transition spd="slow" p14:dur="2000" advTm="42109"/>
    </mc:Choice>
    <mc:Fallback xmlns="">
      <p:transition spd="slow" advTm="4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89077" y="1580460"/>
            <a:ext cx="11607076" cy="1323439"/>
          </a:xfrm>
          <a:prstGeom prst="rect">
            <a:avLst/>
          </a:prstGeom>
        </p:spPr>
        <p:txBody>
          <a:bodyPr wrap="square" lIns="91440" tIns="45720" rIns="91440" bIns="45720" anchor="t">
            <a:spAutoFit/>
          </a:bodyPr>
          <a:lstStyle/>
          <a:p>
            <a:pPr algn="ctr"/>
            <a:r>
              <a:rPr lang="en-US" sz="4000" b="1" dirty="0">
                <a:solidFill>
                  <a:srgbClr val="FF0000"/>
                </a:solidFill>
                <a:latin typeface="Europa-Bold"/>
                <a:cs typeface="Adobe Devanagari" panose="02040503050201020203" pitchFamily="18" charset="0"/>
              </a:rPr>
              <a:t>START YOUR JOURNEY WITH </a:t>
            </a:r>
            <a:endParaRPr lang="en-AU" sz="4000" b="1" dirty="0">
              <a:solidFill>
                <a:srgbClr val="FF0000"/>
              </a:solidFill>
              <a:latin typeface="Europa-Bold"/>
              <a:cs typeface="Adobe Devanagari" panose="02040503050201020203" pitchFamily="18" charset="0"/>
            </a:endParaRPr>
          </a:p>
          <a:p>
            <a:pPr algn="ctr"/>
            <a:r>
              <a:rPr lang="en-US" sz="4000" b="1">
                <a:solidFill>
                  <a:srgbClr val="FF0000"/>
                </a:solidFill>
                <a:latin typeface="Europa-Bold"/>
                <a:cs typeface="Adobe Devanagari" panose="02040503050201020203" pitchFamily="18" charset="0"/>
              </a:rPr>
              <a:t>VCE VET MUSIC!</a:t>
            </a:r>
            <a:endParaRPr lang="en-AU" sz="4000" b="1">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FF60FEB6-2B26-B18F-2A38-16337D658EAD}"/>
              </a:ext>
            </a:extLst>
          </p:cNvPr>
          <p:cNvSpPr txBox="1"/>
          <p:nvPr/>
        </p:nvSpPr>
        <p:spPr>
          <a:xfrm>
            <a:off x="728759" y="3428109"/>
            <a:ext cx="9046028" cy="954107"/>
          </a:xfrm>
          <a:prstGeom prst="rect">
            <a:avLst/>
          </a:prstGeom>
          <a:noFill/>
        </p:spPr>
        <p:txBody>
          <a:bodyPr wrap="square" rtlCol="0">
            <a:spAutoFit/>
          </a:bodyPr>
          <a:lstStyle/>
          <a:p>
            <a:pPr algn="l">
              <a:buFont typeface="Arial" panose="020B0604020202020204" pitchFamily="34" charset="0"/>
              <a:buChar char="•"/>
            </a:pPr>
            <a:r>
              <a:rPr lang="en-AU" sz="2800" dirty="0">
                <a:effectLst/>
                <a:latin typeface="Europa" panose="02000000000000000000" pitchFamily="2" charset="77"/>
              </a:rPr>
              <a:t>Speak to Mr Gill, Ms </a:t>
            </a:r>
            <a:r>
              <a:rPr lang="en-AU" sz="2800" dirty="0" err="1">
                <a:effectLst/>
                <a:latin typeface="Europa" panose="02000000000000000000" pitchFamily="2" charset="77"/>
              </a:rPr>
              <a:t>Mechielsen</a:t>
            </a:r>
            <a:r>
              <a:rPr lang="en-AU" sz="2800" dirty="0">
                <a:effectLst/>
                <a:latin typeface="Europa" panose="02000000000000000000" pitchFamily="2" charset="77"/>
              </a:rPr>
              <a:t>, or your Instrumental Music Teacher!</a:t>
            </a:r>
          </a:p>
        </p:txBody>
      </p:sp>
      <p:pic>
        <p:nvPicPr>
          <p:cNvPr id="3" name="Audio 2">
            <a:hlinkClick r:id="" action="ppaction://media"/>
            <a:extLst>
              <a:ext uri="{FF2B5EF4-FFF2-40B4-BE49-F238E27FC236}">
                <a16:creationId xmlns:a16="http://schemas.microsoft.com/office/drawing/2014/main" id="{329C4DE1-DBA8-C975-80E5-8D9A179C86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
        <p:nvSpPr>
          <p:cNvPr id="5" name="TextBox 4">
            <a:extLst>
              <a:ext uri="{FF2B5EF4-FFF2-40B4-BE49-F238E27FC236}">
                <a16:creationId xmlns:a16="http://schemas.microsoft.com/office/drawing/2014/main" id="{AFC2FB81-32A8-F8F4-BB8C-9E10FF1371E3}"/>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7" name="TextBox 6">
            <a:extLst>
              <a:ext uri="{FF2B5EF4-FFF2-40B4-BE49-F238E27FC236}">
                <a16:creationId xmlns:a16="http://schemas.microsoft.com/office/drawing/2014/main" id="{B2E0173C-1AB7-06DE-AFDA-D1C7D808BE3D}"/>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2667825871"/>
      </p:ext>
    </p:extLst>
  </p:cSld>
  <p:clrMapOvr>
    <a:masterClrMapping/>
  </p:clrMapOvr>
  <mc:AlternateContent xmlns:mc="http://schemas.openxmlformats.org/markup-compatibility/2006" xmlns:p14="http://schemas.microsoft.com/office/powerpoint/2010/main">
    <mc:Choice Requires="p14">
      <p:transition spd="slow" p14:dur="2000" advTm="29489"/>
    </mc:Choice>
    <mc:Fallback xmlns="">
      <p:transition spd="slow" advTm="2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p>
        </p:txBody>
      </p:sp>
      <p:sp>
        <p:nvSpPr>
          <p:cNvPr id="4" name="Rectangle 3">
            <a:extLst>
              <a:ext uri="{FF2B5EF4-FFF2-40B4-BE49-F238E27FC236}">
                <a16:creationId xmlns:a16="http://schemas.microsoft.com/office/drawing/2014/main" id="{91E295F3-FACC-E09B-A16F-0FAA677134EA}"/>
              </a:ext>
            </a:extLst>
          </p:cNvPr>
          <p:cNvSpPr/>
          <p:nvPr/>
        </p:nvSpPr>
        <p:spPr>
          <a:xfrm>
            <a:off x="2231740" y="1402915"/>
            <a:ext cx="7731899" cy="1261884"/>
          </a:xfrm>
          <a:prstGeom prst="rect">
            <a:avLst/>
          </a:prstGeom>
        </p:spPr>
        <p:txBody>
          <a:bodyPr wrap="square" lIns="91440" tIns="45720" rIns="91440" bIns="45720" anchor="t">
            <a:spAutoFit/>
          </a:bodyPr>
          <a:lstStyle/>
          <a:p>
            <a:r>
              <a:rPr lang="en-US" sz="3600" b="1" dirty="0">
                <a:solidFill>
                  <a:srgbClr val="FF0000"/>
                </a:solidFill>
                <a:cs typeface="Adobe Devanagari" panose="02040503050201020203" pitchFamily="18" charset="0"/>
              </a:rPr>
              <a:t>VCE VET MUSIC: BUILDING YOUR SKILLS</a:t>
            </a:r>
            <a:endParaRPr lang="en-AU" sz="3600" b="1" dirty="0">
              <a:solidFill>
                <a:srgbClr val="FF0000"/>
              </a:solidFill>
              <a:cs typeface="Adobe Devanagari" panose="02040503050201020203" pitchFamily="18" charset="0"/>
            </a:endParaRPr>
          </a:p>
          <a:p>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8BD48C3-E218-FB26-6273-6C153E3668DF}"/>
              </a:ext>
            </a:extLst>
          </p:cNvPr>
          <p:cNvSpPr txBox="1"/>
          <p:nvPr/>
        </p:nvSpPr>
        <p:spPr>
          <a:xfrm>
            <a:off x="851654" y="2029052"/>
            <a:ext cx="5475514" cy="4401205"/>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AU" sz="2800" dirty="0">
                <a:latin typeface="Europa"/>
              </a:rPr>
              <a:t>I</a:t>
            </a:r>
            <a:r>
              <a:rPr lang="en-AU" sz="2800" b="0" i="0" dirty="0">
                <a:effectLst/>
                <a:latin typeface="Europa"/>
              </a:rPr>
              <a:t>n partnership with </a:t>
            </a:r>
            <a:r>
              <a:rPr lang="en-AU" sz="2800" b="0" i="0">
                <a:effectLst/>
                <a:latin typeface="Europa"/>
              </a:rPr>
              <a:t>COSAMP</a:t>
            </a:r>
            <a:r>
              <a:rPr lang="en-AU" sz="2800">
                <a:latin typeface="Europa"/>
              </a:rPr>
              <a:t> </a:t>
            </a:r>
            <a:r>
              <a:rPr lang="en-AU" sz="2800" b="0" i="0">
                <a:effectLst/>
                <a:latin typeface="Europa"/>
              </a:rPr>
              <a:t>(RTO </a:t>
            </a:r>
            <a:r>
              <a:rPr lang="en-AU" sz="2800" b="0" i="0" dirty="0">
                <a:effectLst/>
                <a:latin typeface="Europa"/>
              </a:rPr>
              <a:t>41549)</a:t>
            </a:r>
          </a:p>
          <a:p>
            <a:pPr algn="l">
              <a:buFont typeface="Arial" panose="020B0604020202020204" pitchFamily="34" charset="0"/>
              <a:buChar char="•"/>
            </a:pPr>
            <a:endParaRPr lang="en-AU" sz="2800" dirty="0">
              <a:solidFill>
                <a:srgbClr val="343541"/>
              </a:solidFill>
              <a:latin typeface="Söhne"/>
            </a:endParaRPr>
          </a:p>
          <a:p>
            <a:pPr algn="l">
              <a:buFont typeface="Arial" panose="020B0604020202020204" pitchFamily="34" charset="0"/>
              <a:buChar char="•"/>
            </a:pPr>
            <a:r>
              <a:rPr lang="en-AU" sz="2800" dirty="0">
                <a:effectLst/>
                <a:latin typeface="Europa" panose="02000000000000000000" pitchFamily="2" charset="77"/>
              </a:rPr>
              <a:t>Extend practical music skills</a:t>
            </a:r>
          </a:p>
          <a:p>
            <a:pPr algn="l">
              <a:buFont typeface="Arial" panose="020B0604020202020204" pitchFamily="34" charset="0"/>
              <a:buChar char="•"/>
            </a:pPr>
            <a:endParaRPr lang="en-AU" sz="2800" dirty="0">
              <a:effectLst/>
              <a:latin typeface="Europa" panose="02000000000000000000" pitchFamily="2" charset="77"/>
            </a:endParaRPr>
          </a:p>
          <a:p>
            <a:pPr algn="l">
              <a:buFont typeface="Arial" panose="020B0604020202020204" pitchFamily="34" charset="0"/>
              <a:buChar char="•"/>
            </a:pPr>
            <a:r>
              <a:rPr lang="en-AU" sz="2800" dirty="0">
                <a:effectLst/>
                <a:latin typeface="Europa"/>
              </a:rPr>
              <a:t>Focus on songwriting, arranging, and music production</a:t>
            </a:r>
          </a:p>
          <a:p>
            <a:pPr algn="l">
              <a:buFont typeface="Arial" panose="020B0604020202020204" pitchFamily="34" charset="0"/>
              <a:buChar char="•"/>
            </a:pPr>
            <a:endParaRPr lang="en-AU" sz="2800" dirty="0">
              <a:effectLst/>
              <a:latin typeface="Europa" panose="02000000000000000000" pitchFamily="2" charset="77"/>
            </a:endParaRPr>
          </a:p>
          <a:p>
            <a:pPr algn="l">
              <a:buFont typeface="Arial" panose="020B0604020202020204" pitchFamily="34" charset="0"/>
              <a:buChar char="•"/>
            </a:pPr>
            <a:r>
              <a:rPr lang="en-AU" sz="2800" dirty="0">
                <a:effectLst/>
                <a:latin typeface="Europa" panose="02000000000000000000" pitchFamily="2" charset="77"/>
              </a:rPr>
              <a:t>Regular performances and song recordings</a:t>
            </a:r>
          </a:p>
        </p:txBody>
      </p:sp>
      <p:pic>
        <p:nvPicPr>
          <p:cNvPr id="5" name="Picture 4" descr="A group of people on a stage with a projector screen&#10;&#10;Description automatically generated with medium confidence">
            <a:extLst>
              <a:ext uri="{FF2B5EF4-FFF2-40B4-BE49-F238E27FC236}">
                <a16:creationId xmlns:a16="http://schemas.microsoft.com/office/drawing/2014/main" id="{ED2BF4F8-965A-4BC2-C178-89202E6789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3757" y="2113602"/>
            <a:ext cx="4255458" cy="3204110"/>
          </a:xfrm>
          <a:prstGeom prst="rect">
            <a:avLst/>
          </a:prstGeom>
        </p:spPr>
      </p:pic>
      <p:pic>
        <p:nvPicPr>
          <p:cNvPr id="8" name="Audio 7">
            <a:hlinkClick r:id="" action="ppaction://media"/>
            <a:extLst>
              <a:ext uri="{FF2B5EF4-FFF2-40B4-BE49-F238E27FC236}">
                <a16:creationId xmlns:a16="http://schemas.microsoft.com/office/drawing/2014/main" id="{A6318414-CF38-192F-E068-E9A0E55167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6E45D777-2E85-78BB-8311-A0C9C2CA45AF}"/>
              </a:ext>
            </a:extLst>
          </p:cNvPr>
          <p:cNvSpPr txBox="1"/>
          <p:nvPr/>
        </p:nvSpPr>
        <p:spPr>
          <a:xfrm>
            <a:off x="5640512" y="2922997"/>
            <a:ext cx="914400" cy="914400"/>
          </a:xfrm>
          <a:prstGeom prst="rect">
            <a:avLst/>
          </a:prstGeom>
          <a:noFill/>
        </p:spPr>
        <p:txBody>
          <a:bodyPr wrap="square" rtlCol="0">
            <a:spAutoFit/>
          </a:bodyPr>
          <a:lstStyle/>
          <a:p>
            <a:endParaRPr lang="en-AU" dirty="0"/>
          </a:p>
        </p:txBody>
      </p:sp>
      <p:sp>
        <p:nvSpPr>
          <p:cNvPr id="7" name="TextBox 6">
            <a:extLst>
              <a:ext uri="{FF2B5EF4-FFF2-40B4-BE49-F238E27FC236}">
                <a16:creationId xmlns:a16="http://schemas.microsoft.com/office/drawing/2014/main" id="{8432AFAD-6343-79E1-8781-190EDC49D127}"/>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9" name="TextBox 8">
            <a:extLst>
              <a:ext uri="{FF2B5EF4-FFF2-40B4-BE49-F238E27FC236}">
                <a16:creationId xmlns:a16="http://schemas.microsoft.com/office/drawing/2014/main" id="{7AB828E2-4C36-D758-71E9-FD221E66227D}"/>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3806958801"/>
      </p:ext>
    </p:extLst>
  </p:cSld>
  <p:clrMapOvr>
    <a:masterClrMapping/>
  </p:clrMapOvr>
  <mc:AlternateContent xmlns:mc="http://schemas.openxmlformats.org/markup-compatibility/2006" xmlns:p14="http://schemas.microsoft.com/office/powerpoint/2010/main">
    <mc:Choice Requires="p14">
      <p:transition spd="slow" p14:dur="2000" advTm="16195"/>
    </mc:Choice>
    <mc:Fallback xmlns="">
      <p:transition spd="slow" advTm="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91E295F3-FACC-E09B-A16F-0FAA677134EA}"/>
              </a:ext>
            </a:extLst>
          </p:cNvPr>
          <p:cNvSpPr/>
          <p:nvPr/>
        </p:nvSpPr>
        <p:spPr>
          <a:xfrm>
            <a:off x="1166754" y="1328817"/>
            <a:ext cx="9334048" cy="646331"/>
          </a:xfrm>
          <a:prstGeom prst="rect">
            <a:avLst/>
          </a:prstGeom>
        </p:spPr>
        <p:txBody>
          <a:bodyPr wrap="square" lIns="91440" tIns="45720" rIns="91440" bIns="45720" anchor="t">
            <a:spAutoFit/>
          </a:bodyPr>
          <a:lstStyle/>
          <a:p>
            <a:r>
              <a:rPr lang="en-US" sz="3600" b="1" dirty="0">
                <a:solidFill>
                  <a:srgbClr val="FF0000"/>
                </a:solidFill>
                <a:latin typeface="Europa-Bold"/>
                <a:cs typeface="Adobe Devanagari" panose="02040503050201020203" pitchFamily="18" charset="0"/>
              </a:rPr>
              <a:t>ADVANCING WITH A CERTIFICATE III</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6094911" y="2099027"/>
            <a:ext cx="5551658" cy="3108543"/>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Gain a nationally recognised qualification</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Enhances employment opportunities</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A valued addition to your resume</a:t>
            </a:r>
          </a:p>
        </p:txBody>
      </p:sp>
      <p:pic>
        <p:nvPicPr>
          <p:cNvPr id="5" name="Picture 4" descr="A person standing next to a piano&#10;&#10;Description automatically generated with medium confidence">
            <a:extLst>
              <a:ext uri="{FF2B5EF4-FFF2-40B4-BE49-F238E27FC236}">
                <a16:creationId xmlns:a16="http://schemas.microsoft.com/office/drawing/2014/main" id="{F4C64F1A-4A20-1345-5498-3981CCF551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431" y="2099027"/>
            <a:ext cx="5297430" cy="3988653"/>
          </a:xfrm>
          <a:prstGeom prst="rect">
            <a:avLst/>
          </a:prstGeom>
        </p:spPr>
      </p:pic>
      <p:pic>
        <p:nvPicPr>
          <p:cNvPr id="13" name="Audio 12">
            <a:hlinkClick r:id="" action="ppaction://media"/>
            <a:extLst>
              <a:ext uri="{FF2B5EF4-FFF2-40B4-BE49-F238E27FC236}">
                <a16:creationId xmlns:a16="http://schemas.microsoft.com/office/drawing/2014/main" id="{B622D504-87D4-5047-C16F-3954935424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6637A66F-B9C9-43A2-D460-BA765BE3D010}"/>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7" name="TextBox 6">
            <a:extLst>
              <a:ext uri="{FF2B5EF4-FFF2-40B4-BE49-F238E27FC236}">
                <a16:creationId xmlns:a16="http://schemas.microsoft.com/office/drawing/2014/main" id="{AEB5169A-52F8-B6E1-96F2-1CF2AA2CC1A5}"/>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1874443191"/>
      </p:ext>
    </p:extLst>
  </p:cSld>
  <p:clrMapOvr>
    <a:masterClrMapping/>
  </p:clrMapOvr>
  <mc:AlternateContent xmlns:mc="http://schemas.openxmlformats.org/markup-compatibility/2006" xmlns:p14="http://schemas.microsoft.com/office/powerpoint/2010/main">
    <mc:Choice Requires="p14">
      <p:transition spd="slow" p14:dur="2000" advTm="19226"/>
    </mc:Choice>
    <mc:Fallback xmlns="">
      <p:transition spd="slow" advTm="1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1213647" y="1393431"/>
            <a:ext cx="9753387" cy="646331"/>
          </a:xfrm>
          <a:prstGeom prst="rect">
            <a:avLst/>
          </a:prstGeom>
        </p:spPr>
        <p:txBody>
          <a:bodyPr wrap="square" lIns="91440" tIns="45720" rIns="91440" bIns="45720" anchor="t">
            <a:spAutoFit/>
          </a:bodyPr>
          <a:lstStyle/>
          <a:p>
            <a:r>
              <a:rPr lang="en-US" sz="3600" b="1" dirty="0">
                <a:solidFill>
                  <a:srgbClr val="FF0000"/>
                </a:solidFill>
                <a:latin typeface="Europa-Bold"/>
                <a:cs typeface="Adobe Devanagari" panose="02040503050201020203" pitchFamily="18" charset="0"/>
              </a:rPr>
              <a:t>TAKING YOUR MUSIC TO THE NEXT LEVEL</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545432" y="2280389"/>
            <a:ext cx="5678840" cy="4401205"/>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Create a music demo</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Compose simple songs or musical pieces</a:t>
            </a:r>
          </a:p>
          <a:p>
            <a:pPr algn="l">
              <a:buFont typeface="Arial" panose="020B0604020202020204" pitchFamily="34" charset="0"/>
              <a:buChar char="•"/>
            </a:pPr>
            <a:endParaRPr lang="en-AU" sz="2800" dirty="0">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Understand Copyright</a:t>
            </a:r>
          </a:p>
          <a:p>
            <a:pPr algn="l">
              <a:buFont typeface="Arial" panose="020B0604020202020204" pitchFamily="34" charset="0"/>
              <a:buChar char="•"/>
            </a:pPr>
            <a:endParaRPr lang="en-AU" sz="2800" dirty="0">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Create a Resume</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Prepare for performances</a:t>
            </a:r>
          </a:p>
        </p:txBody>
      </p:sp>
      <p:pic>
        <p:nvPicPr>
          <p:cNvPr id="5" name="Picture 4" descr="A person wearing headphones and standing in front of a microphone&#10;&#10;Description automatically generated with medium confidence">
            <a:extLst>
              <a:ext uri="{FF2B5EF4-FFF2-40B4-BE49-F238E27FC236}">
                <a16:creationId xmlns:a16="http://schemas.microsoft.com/office/drawing/2014/main" id="{6D0C2EF5-8D46-F07A-6F6D-812BCFACE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4272" y="2280389"/>
            <a:ext cx="4400256" cy="3313134"/>
          </a:xfrm>
          <a:prstGeom prst="rect">
            <a:avLst/>
          </a:prstGeom>
        </p:spPr>
      </p:pic>
      <p:pic>
        <p:nvPicPr>
          <p:cNvPr id="7" name="Audio 6">
            <a:hlinkClick r:id="" action="ppaction://media"/>
            <a:extLst>
              <a:ext uri="{FF2B5EF4-FFF2-40B4-BE49-F238E27FC236}">
                <a16:creationId xmlns:a16="http://schemas.microsoft.com/office/drawing/2014/main" id="{C92EE62D-A350-A765-6D4C-314F89E025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4FB24F88-AD25-F4E2-5BF3-5EE0AC4AF986}"/>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8" name="TextBox 7">
            <a:extLst>
              <a:ext uri="{FF2B5EF4-FFF2-40B4-BE49-F238E27FC236}">
                <a16:creationId xmlns:a16="http://schemas.microsoft.com/office/drawing/2014/main" id="{69BC3632-C246-B021-23EA-0B165FCC76A5}"/>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2899642396"/>
      </p:ext>
    </p:extLst>
  </p:cSld>
  <p:clrMapOvr>
    <a:masterClrMapping/>
  </p:clrMapOvr>
  <mc:AlternateContent xmlns:mc="http://schemas.openxmlformats.org/markup-compatibility/2006" xmlns:p14="http://schemas.microsoft.com/office/powerpoint/2010/main">
    <mc:Choice Requires="p14">
      <p:transition spd="slow" p14:dur="2000" advTm="15081"/>
    </mc:Choice>
    <mc:Fallback xmlns="">
      <p:transition spd="slow" advTm="1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283593" y="1552322"/>
            <a:ext cx="11693848" cy="646331"/>
          </a:xfrm>
          <a:prstGeom prst="rect">
            <a:avLst/>
          </a:prstGeom>
        </p:spPr>
        <p:txBody>
          <a:bodyPr wrap="square" lIns="91440" tIns="45720" rIns="91440" bIns="45720" anchor="t">
            <a:spAutoFit/>
          </a:bodyPr>
          <a:lstStyle/>
          <a:p>
            <a:r>
              <a:rPr lang="en-US" sz="3600" b="1" dirty="0">
                <a:solidFill>
                  <a:srgbClr val="FF0000"/>
                </a:solidFill>
                <a:latin typeface="Europa-Bold"/>
                <a:cs typeface="Adobe Devanagari" panose="02040503050201020203" pitchFamily="18" charset="0"/>
              </a:rPr>
              <a:t>SCORED ASSESSMENTS AND PERFORMING MUSIC</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5387816" y="2512743"/>
            <a:ext cx="5998030" cy="3108543"/>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Develop improvisation skills</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Apply knowledge of genre to music making</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Perform music as a soloist or part of a group</a:t>
            </a:r>
          </a:p>
        </p:txBody>
      </p:sp>
      <p:pic>
        <p:nvPicPr>
          <p:cNvPr id="5" name="Picture 4" descr="A group of girls playing instruments&#10;&#10;Description automatically generated with medium confidence">
            <a:extLst>
              <a:ext uri="{FF2B5EF4-FFF2-40B4-BE49-F238E27FC236}">
                <a16:creationId xmlns:a16="http://schemas.microsoft.com/office/drawing/2014/main" id="{5B593077-2497-8C9C-8C0F-30EF852E49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702" y="2512743"/>
            <a:ext cx="4404802" cy="3316557"/>
          </a:xfrm>
          <a:prstGeom prst="rect">
            <a:avLst/>
          </a:prstGeom>
        </p:spPr>
      </p:pic>
      <p:pic>
        <p:nvPicPr>
          <p:cNvPr id="15" name="Audio 14">
            <a:hlinkClick r:id="" action="ppaction://media"/>
            <a:extLst>
              <a:ext uri="{FF2B5EF4-FFF2-40B4-BE49-F238E27FC236}">
                <a16:creationId xmlns:a16="http://schemas.microsoft.com/office/drawing/2014/main" id="{53410BCA-69A2-6835-EA02-41E20C8A38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2ABDCD71-169B-120C-1716-D8C0ED7DE394}"/>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7" name="TextBox 6">
            <a:extLst>
              <a:ext uri="{FF2B5EF4-FFF2-40B4-BE49-F238E27FC236}">
                <a16:creationId xmlns:a16="http://schemas.microsoft.com/office/drawing/2014/main" id="{EE10F889-24F6-5E7E-C181-4C37FF4389E9}"/>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4150612592"/>
      </p:ext>
    </p:extLst>
  </p:cSld>
  <p:clrMapOvr>
    <a:masterClrMapping/>
  </p:clrMapOvr>
  <mc:AlternateContent xmlns:mc="http://schemas.openxmlformats.org/markup-compatibility/2006" xmlns:p14="http://schemas.microsoft.com/office/powerpoint/2010/main">
    <mc:Choice Requires="p14">
      <p:transition spd="slow" p14:dur="2000" advTm="78344"/>
    </mc:Choice>
    <mc:Fallback xmlns="">
      <p:transition spd="slow" advTm="7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1854438" y="1507935"/>
            <a:ext cx="7297307" cy="646331"/>
          </a:xfrm>
          <a:prstGeom prst="rect">
            <a:avLst/>
          </a:prstGeom>
        </p:spPr>
        <p:txBody>
          <a:bodyPr wrap="square" lIns="91440" tIns="45720" rIns="91440" bIns="45720" anchor="t">
            <a:spAutoFit/>
          </a:bodyPr>
          <a:lstStyle/>
          <a:p>
            <a:r>
              <a:rPr lang="en-US" sz="3600" b="1" dirty="0">
                <a:solidFill>
                  <a:srgbClr val="FF0000"/>
                </a:solidFill>
                <a:latin typeface="Europa-Bold"/>
                <a:cs typeface="Adobe Devanagari" panose="02040503050201020203" pitchFamily="18" charset="0"/>
              </a:rPr>
              <a:t>CREDITS AND QUALIFICATIONS</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986930" y="2521059"/>
            <a:ext cx="9046028" cy="1815882"/>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Contributes to your VCE study score</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Provides credits towards your VM Pathway</a:t>
            </a:r>
          </a:p>
          <a:p>
            <a:pPr algn="l">
              <a:buFont typeface="Arial" panose="020B0604020202020204" pitchFamily="34" charset="0"/>
              <a:buChar char="•"/>
            </a:pPr>
            <a:endParaRPr lang="en-AU" sz="2800" b="0" i="0" dirty="0">
              <a:effectLst/>
              <a:latin typeface="Europa" panose="02000000000000000000" pitchFamily="2" charset="77"/>
            </a:endParaRPr>
          </a:p>
        </p:txBody>
      </p:sp>
      <p:pic>
        <p:nvPicPr>
          <p:cNvPr id="10" name="Audio 9">
            <a:hlinkClick r:id="" action="ppaction://media"/>
            <a:extLst>
              <a:ext uri="{FF2B5EF4-FFF2-40B4-BE49-F238E27FC236}">
                <a16:creationId xmlns:a16="http://schemas.microsoft.com/office/drawing/2014/main" id="{222BF7DD-18A8-2490-25A1-28F44BE147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52B1519B-A81F-E742-3B54-51EF7B599FFF}"/>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5" name="TextBox 4">
            <a:extLst>
              <a:ext uri="{FF2B5EF4-FFF2-40B4-BE49-F238E27FC236}">
                <a16:creationId xmlns:a16="http://schemas.microsoft.com/office/drawing/2014/main" id="{370BE8BF-EAE2-7BBE-D3AA-D5F5DE5F7EF1}"/>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3753602811"/>
      </p:ext>
    </p:extLst>
  </p:cSld>
  <p:clrMapOvr>
    <a:masterClrMapping/>
  </p:clrMapOvr>
  <mc:AlternateContent xmlns:mc="http://schemas.openxmlformats.org/markup-compatibility/2006" xmlns:p14="http://schemas.microsoft.com/office/powerpoint/2010/main">
    <mc:Choice Requires="p14">
      <p:transition spd="slow" p14:dur="2000" advTm="30859"/>
    </mc:Choice>
    <mc:Fallback xmlns="">
      <p:transition spd="slow" advTm="3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725680" y="1500776"/>
            <a:ext cx="10737645" cy="646331"/>
          </a:xfrm>
          <a:prstGeom prst="rect">
            <a:avLst/>
          </a:prstGeom>
        </p:spPr>
        <p:txBody>
          <a:bodyPr wrap="square" lIns="91440" tIns="45720" rIns="91440" bIns="45720" anchor="t">
            <a:spAutoFit/>
          </a:bodyPr>
          <a:lstStyle/>
          <a:p>
            <a:r>
              <a:rPr lang="en-US" sz="3600" b="1" dirty="0">
                <a:solidFill>
                  <a:srgbClr val="FF0000"/>
                </a:solidFill>
                <a:latin typeface="Europa-Bold"/>
                <a:cs typeface="Adobe Devanagari" panose="02040503050201020203" pitchFamily="18" charset="0"/>
              </a:rPr>
              <a:t>COURSE REQUIREMENTS AND EXPECTATIONS</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831187" y="2304510"/>
            <a:ext cx="9720943" cy="3108543"/>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Foundational understanding of music theory and piano skills</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Proficiency on chosen instrument</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Undertake private tuition</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Participate in college functions and programs</a:t>
            </a:r>
          </a:p>
        </p:txBody>
      </p:sp>
      <p:pic>
        <p:nvPicPr>
          <p:cNvPr id="5" name="Audio 4">
            <a:hlinkClick r:id="" action="ppaction://media"/>
            <a:extLst>
              <a:ext uri="{FF2B5EF4-FFF2-40B4-BE49-F238E27FC236}">
                <a16:creationId xmlns:a16="http://schemas.microsoft.com/office/drawing/2014/main" id="{F3C5954C-06CB-24CF-E836-2534744AF2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A90E7E26-8DDB-7C80-8F5E-12E9E82658AC}"/>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7" name="TextBox 6">
            <a:extLst>
              <a:ext uri="{FF2B5EF4-FFF2-40B4-BE49-F238E27FC236}">
                <a16:creationId xmlns:a16="http://schemas.microsoft.com/office/drawing/2014/main" id="{EB5F6BAF-1F67-324F-10D6-9A2D295C8C9A}"/>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271052291"/>
      </p:ext>
    </p:extLst>
  </p:cSld>
  <p:clrMapOvr>
    <a:masterClrMapping/>
  </p:clrMapOvr>
  <mc:AlternateContent xmlns:mc="http://schemas.openxmlformats.org/markup-compatibility/2006" xmlns:p14="http://schemas.microsoft.com/office/powerpoint/2010/main">
    <mc:Choice Requires="p14">
      <p:transition spd="slow" p14:dur="2000" advTm="17600"/>
    </mc:Choice>
    <mc:Fallback xmlns="">
      <p:transition spd="slow" advTm="1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91E295F3-FACC-E09B-A16F-0FAA677134EA}"/>
              </a:ext>
            </a:extLst>
          </p:cNvPr>
          <p:cNvSpPr/>
          <p:nvPr/>
        </p:nvSpPr>
        <p:spPr>
          <a:xfrm>
            <a:off x="137468" y="1340484"/>
            <a:ext cx="12334385" cy="1200329"/>
          </a:xfrm>
          <a:prstGeom prst="rect">
            <a:avLst/>
          </a:prstGeom>
        </p:spPr>
        <p:txBody>
          <a:bodyPr wrap="square" lIns="91440" tIns="45720" rIns="91440" bIns="45720" anchor="t">
            <a:spAutoFit/>
          </a:bodyPr>
          <a:lstStyle/>
          <a:p>
            <a:pPr algn="ctr"/>
            <a:r>
              <a:rPr lang="en-US" sz="3600" b="1" dirty="0">
                <a:solidFill>
                  <a:srgbClr val="FF0000"/>
                </a:solidFill>
                <a:latin typeface="Europa-Bold"/>
                <a:cs typeface="Adobe Devanagari" panose="02040503050201020203" pitchFamily="18" charset="0"/>
              </a:rPr>
              <a:t>PERFORMANCE OPPORTUNITIES and </a:t>
            </a:r>
            <a:endParaRPr lang="en-AU" sz="3600" b="1">
              <a:solidFill>
                <a:srgbClr val="FF0000"/>
              </a:solidFill>
              <a:latin typeface="Europa-Bold"/>
              <a:cs typeface="Adobe Devanagari" panose="02040503050201020203" pitchFamily="18" charset="0"/>
            </a:endParaRPr>
          </a:p>
          <a:p>
            <a:pPr algn="ctr"/>
            <a:r>
              <a:rPr lang="en-US" sz="3600" b="1" dirty="0">
                <a:solidFill>
                  <a:srgbClr val="FF0000"/>
                </a:solidFill>
                <a:latin typeface="Europa-Bold"/>
                <a:cs typeface="Adobe Devanagari" panose="02040503050201020203" pitchFamily="18" charset="0"/>
              </a:rPr>
              <a:t>COMMUNITY ENGAGEMENT</a:t>
            </a:r>
            <a:endParaRPr lang="en-AU" sz="3600" b="1" dirty="0">
              <a:solidFill>
                <a:srgbClr val="FF0000"/>
              </a:solidFill>
              <a:latin typeface="Europa-Bold"/>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6728528" y="2997473"/>
            <a:ext cx="4822372" cy="1815882"/>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Perform at college functions</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Participate in a school ensemble or program</a:t>
            </a:r>
          </a:p>
        </p:txBody>
      </p:sp>
      <p:pic>
        <p:nvPicPr>
          <p:cNvPr id="5" name="Picture 4" descr="A group of people playing instruments on a stage&#10;&#10;Description automatically generated">
            <a:extLst>
              <a:ext uri="{FF2B5EF4-FFF2-40B4-BE49-F238E27FC236}">
                <a16:creationId xmlns:a16="http://schemas.microsoft.com/office/drawing/2014/main" id="{6CF9DE6B-B980-6607-4D14-AC17A27264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591" y="2566019"/>
            <a:ext cx="5245694" cy="3968456"/>
          </a:xfrm>
          <a:prstGeom prst="rect">
            <a:avLst/>
          </a:prstGeom>
        </p:spPr>
      </p:pic>
      <p:pic>
        <p:nvPicPr>
          <p:cNvPr id="8" name="Audio 7">
            <a:hlinkClick r:id="" action="ppaction://media"/>
            <a:extLst>
              <a:ext uri="{FF2B5EF4-FFF2-40B4-BE49-F238E27FC236}">
                <a16:creationId xmlns:a16="http://schemas.microsoft.com/office/drawing/2014/main" id="{34D8B627-E7D5-2566-8E50-555653AD33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E1D484E3-EBEB-5A55-A6EB-8F1189F78BE3}"/>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7" name="TextBox 6">
            <a:extLst>
              <a:ext uri="{FF2B5EF4-FFF2-40B4-BE49-F238E27FC236}">
                <a16:creationId xmlns:a16="http://schemas.microsoft.com/office/drawing/2014/main" id="{F64D14FF-2E91-9CE3-0AE0-1D6EB45F3934}"/>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3589962762"/>
      </p:ext>
    </p:extLst>
  </p:cSld>
  <p:clrMapOvr>
    <a:masterClrMapping/>
  </p:clrMapOvr>
  <mc:AlternateContent xmlns:mc="http://schemas.openxmlformats.org/markup-compatibility/2006" xmlns:p14="http://schemas.microsoft.com/office/powerpoint/2010/main">
    <mc:Choice Requires="p14">
      <p:transition spd="slow" p14:dur="2000" advTm="16834"/>
    </mc:Choice>
    <mc:Fallback xmlns="">
      <p:transition spd="slow" advTm="1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4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1252242" y="1304491"/>
            <a:ext cx="10316835" cy="1323439"/>
          </a:xfrm>
          <a:prstGeom prst="rect">
            <a:avLst/>
          </a:prstGeom>
        </p:spPr>
        <p:txBody>
          <a:bodyPr wrap="square">
            <a:spAutoFit/>
          </a:bodyPr>
          <a:lstStyle/>
          <a:p>
            <a:r>
              <a:rPr lang="en-US" sz="4000" b="1" dirty="0">
                <a:solidFill>
                  <a:srgbClr val="FF0000"/>
                </a:solidFill>
                <a:latin typeface="Europa-Bold" panose="02000000000000000000" pitchFamily="50" charset="0"/>
                <a:cs typeface="Adobe Devanagari" panose="02040503050201020203" pitchFamily="18" charset="0"/>
              </a:rPr>
              <a:t>CAREER PATHWAYS AND LIFE SKILLS </a:t>
            </a:r>
            <a:br>
              <a:rPr lang="en-US" sz="4000" b="1" dirty="0">
                <a:solidFill>
                  <a:schemeClr val="bg1"/>
                </a:solidFill>
                <a:latin typeface="Europa-Bold" panose="02000000000000000000" pitchFamily="50" charset="0"/>
                <a:cs typeface="Adobe Devanagari" panose="02040503050201020203" pitchFamily="18" charset="0"/>
              </a:rPr>
            </a:br>
            <a:endParaRPr lang="en-AU" sz="4000" b="1" dirty="0">
              <a:solidFill>
                <a:schemeClr val="bg1"/>
              </a:solidFill>
              <a:latin typeface="Europa-Bold" panose="02000000000000000000" pitchFamily="50" charset="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sp>
        <p:nvSpPr>
          <p:cNvPr id="2" name="TextBox 1">
            <a:extLst>
              <a:ext uri="{FF2B5EF4-FFF2-40B4-BE49-F238E27FC236}">
                <a16:creationId xmlns:a16="http://schemas.microsoft.com/office/drawing/2014/main" id="{9CF622B4-AED9-9F3B-74BC-29ECCCAA578E}"/>
              </a:ext>
            </a:extLst>
          </p:cNvPr>
          <p:cNvSpPr txBox="1"/>
          <p:nvPr/>
        </p:nvSpPr>
        <p:spPr>
          <a:xfrm>
            <a:off x="5402248" y="2233554"/>
            <a:ext cx="6231648" cy="3539430"/>
          </a:xfrm>
          <a:prstGeom prst="rect">
            <a:avLst/>
          </a:prstGeom>
          <a:noFill/>
        </p:spPr>
        <p:txBody>
          <a:bodyPr wrap="square" rtlCol="0">
            <a:spAutoFit/>
          </a:bodyPr>
          <a:lstStyle/>
          <a:p>
            <a:pPr algn="l">
              <a:buFont typeface="Arial" panose="020B0604020202020204" pitchFamily="34" charset="0"/>
              <a:buChar char="•"/>
            </a:pPr>
            <a:r>
              <a:rPr lang="en-AU" sz="2800" b="0" i="0" dirty="0">
                <a:effectLst/>
                <a:latin typeface="Europa" panose="02000000000000000000" pitchFamily="2" charset="77"/>
              </a:rPr>
              <a:t>Potential careers: Band Member, Songwriter, Music Therapist, Music Teacher, Arranger, Promoter, Audio Engineer, Performer</a:t>
            </a:r>
          </a:p>
          <a:p>
            <a:pPr algn="l">
              <a:buFont typeface="Arial" panose="020B0604020202020204" pitchFamily="34" charset="0"/>
              <a:buChar char="•"/>
            </a:pPr>
            <a:endParaRPr lang="en-AU" sz="2800" b="0" i="0" dirty="0">
              <a:effectLst/>
              <a:latin typeface="Europa" panose="02000000000000000000" pitchFamily="2" charset="77"/>
            </a:endParaRPr>
          </a:p>
          <a:p>
            <a:pPr algn="l">
              <a:buFont typeface="Arial" panose="020B0604020202020204" pitchFamily="34" charset="0"/>
              <a:buChar char="•"/>
            </a:pPr>
            <a:r>
              <a:rPr lang="en-AU" sz="2800" b="0" i="0" dirty="0">
                <a:effectLst/>
                <a:latin typeface="Europa" panose="02000000000000000000" pitchFamily="2" charset="77"/>
              </a:rPr>
              <a:t>Skills valuable in any field: creativity, discipline, teamwork, technical know-how</a:t>
            </a:r>
          </a:p>
        </p:txBody>
      </p:sp>
      <p:pic>
        <p:nvPicPr>
          <p:cNvPr id="3" name="Picture 2">
            <a:extLst>
              <a:ext uri="{FF2B5EF4-FFF2-40B4-BE49-F238E27FC236}">
                <a16:creationId xmlns:a16="http://schemas.microsoft.com/office/drawing/2014/main" id="{CFED1A15-3390-EEA3-B4E0-25AB13FEB7C3}"/>
              </a:ext>
            </a:extLst>
          </p:cNvPr>
          <p:cNvPicPr>
            <a:picLocks noChangeAspect="1"/>
          </p:cNvPicPr>
          <p:nvPr/>
        </p:nvPicPr>
        <p:blipFill>
          <a:blip r:embed="rId7">
            <a:clrChange>
              <a:clrFrom>
                <a:srgbClr val="D4D8D8"/>
              </a:clrFrom>
              <a:clrTo>
                <a:srgbClr val="D4D8D8">
                  <a:alpha val="0"/>
                </a:srgbClr>
              </a:clrTo>
            </a:clrChange>
            <a:extLst>
              <a:ext uri="{BEBA8EAE-BF5A-486C-A8C5-ECC9F3942E4B}">
                <a14:imgProps xmlns:a14="http://schemas.microsoft.com/office/drawing/2010/main">
                  <a14:imgLayer r:embed="rId8">
                    <a14:imgEffect>
                      <a14:sharpenSoften amount="25000"/>
                    </a14:imgEffect>
                    <a14:imgEffect>
                      <a14:colorTemperature colorTemp="5900"/>
                    </a14:imgEffect>
                    <a14:imgEffect>
                      <a14:saturation sat="200000"/>
                    </a14:imgEffect>
                    <a14:imgEffect>
                      <a14:brightnessContrast bright="-20000" contrast="20000"/>
                    </a14:imgEffect>
                  </a14:imgLayer>
                </a14:imgProps>
              </a:ext>
            </a:extLst>
          </a:blip>
          <a:stretch>
            <a:fillRect/>
          </a:stretch>
        </p:blipFill>
        <p:spPr>
          <a:xfrm>
            <a:off x="545432" y="1942765"/>
            <a:ext cx="4552016" cy="4552016"/>
          </a:xfrm>
          <a:prstGeom prst="rect">
            <a:avLst/>
          </a:prstGeom>
        </p:spPr>
      </p:pic>
      <p:pic>
        <p:nvPicPr>
          <p:cNvPr id="5" name="Audio 4">
            <a:hlinkClick r:id="" action="ppaction://media"/>
            <a:extLst>
              <a:ext uri="{FF2B5EF4-FFF2-40B4-BE49-F238E27FC236}">
                <a16:creationId xmlns:a16="http://schemas.microsoft.com/office/drawing/2014/main" id="{F274B03D-D1E5-C114-A3C5-2E23A35EDE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
        <p:nvSpPr>
          <p:cNvPr id="7" name="TextBox 6">
            <a:extLst>
              <a:ext uri="{FF2B5EF4-FFF2-40B4-BE49-F238E27FC236}">
                <a16:creationId xmlns:a16="http://schemas.microsoft.com/office/drawing/2014/main" id="{22A47A14-A759-F750-9E8C-EA984AB06847}"/>
              </a:ext>
            </a:extLst>
          </p:cNvPr>
          <p:cNvSpPr txBox="1"/>
          <p:nvPr/>
        </p:nvSpPr>
        <p:spPr>
          <a:xfrm>
            <a:off x="9133726" y="631918"/>
            <a:ext cx="3142783" cy="646331"/>
          </a:xfrm>
          <a:prstGeom prst="rect">
            <a:avLst/>
          </a:prstGeom>
          <a:noFill/>
        </p:spPr>
        <p:txBody>
          <a:bodyPr wrap="none" rtlCol="0">
            <a:spAutoFit/>
          </a:bodyPr>
          <a:lstStyle/>
          <a:p>
            <a:r>
              <a:rPr lang="en-US" sz="3600" b="1" dirty="0">
                <a:solidFill>
                  <a:schemeClr val="bg1"/>
                </a:solidFill>
              </a:rPr>
              <a:t>VCE VET MUSIC</a:t>
            </a:r>
            <a:endParaRPr lang="en-AU" sz="3600" b="1" dirty="0">
              <a:solidFill>
                <a:schemeClr val="bg1"/>
              </a:solidFill>
            </a:endParaRPr>
          </a:p>
        </p:txBody>
      </p:sp>
      <p:sp>
        <p:nvSpPr>
          <p:cNvPr id="8" name="TextBox 7">
            <a:extLst>
              <a:ext uri="{FF2B5EF4-FFF2-40B4-BE49-F238E27FC236}">
                <a16:creationId xmlns:a16="http://schemas.microsoft.com/office/drawing/2014/main" id="{C0FE54EF-9D75-44B7-A0CC-643370E71200}"/>
              </a:ext>
            </a:extLst>
          </p:cNvPr>
          <p:cNvSpPr txBox="1"/>
          <p:nvPr/>
        </p:nvSpPr>
        <p:spPr>
          <a:xfrm>
            <a:off x="-41096" y="-82192"/>
            <a:ext cx="6434327" cy="584775"/>
          </a:xfrm>
          <a:prstGeom prst="rect">
            <a:avLst/>
          </a:prstGeom>
          <a:noFill/>
        </p:spPr>
        <p:txBody>
          <a:bodyPr wrap="square" rtlCol="0">
            <a:spAutoFit/>
          </a:bodyPr>
          <a:lstStyle/>
          <a:p>
            <a:r>
              <a:rPr lang="en-US" sz="3200" dirty="0">
                <a:solidFill>
                  <a:schemeClr val="bg2">
                    <a:lumMod val="90000"/>
                  </a:schemeClr>
                </a:solidFill>
              </a:rPr>
              <a:t>Wheelers Hill Secondary College</a:t>
            </a:r>
            <a:endParaRPr lang="en-AU" sz="3200" dirty="0">
              <a:solidFill>
                <a:schemeClr val="bg2">
                  <a:lumMod val="90000"/>
                </a:schemeClr>
              </a:solidFill>
            </a:endParaRPr>
          </a:p>
        </p:txBody>
      </p:sp>
    </p:spTree>
    <p:extLst>
      <p:ext uri="{BB962C8B-B14F-4D97-AF65-F5344CB8AC3E}">
        <p14:creationId xmlns:p14="http://schemas.microsoft.com/office/powerpoint/2010/main" val="2766987584"/>
      </p:ext>
    </p:extLst>
  </p:cSld>
  <p:clrMapOvr>
    <a:masterClrMapping/>
  </p:clrMapOvr>
  <mc:AlternateContent xmlns:mc="http://schemas.openxmlformats.org/markup-compatibility/2006" xmlns:p14="http://schemas.microsoft.com/office/powerpoint/2010/main">
    <mc:Choice Requires="p14">
      <p:transition spd="slow" p14:dur="2000" advTm="20793"/>
    </mc:Choice>
    <mc:Fallback xmlns="">
      <p:transition spd="slow" advTm="2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663BD2D67BEA46863E9540E400B5EE" ma:contentTypeVersion="14" ma:contentTypeDescription="Create a new document." ma:contentTypeScope="" ma:versionID="15d13788fec8000bbb5eb505a823763d">
  <xsd:schema xmlns:xsd="http://www.w3.org/2001/XMLSchema" xmlns:xs="http://www.w3.org/2001/XMLSchema" xmlns:p="http://schemas.microsoft.com/office/2006/metadata/properties" xmlns:ns3="f6baea9f-91d5-4093-9759-8fe63dfee2f6" xmlns:ns4="83bedef8-b978-4aa7-93f1-a34f55bdd75b" targetNamespace="http://schemas.microsoft.com/office/2006/metadata/properties" ma:root="true" ma:fieldsID="84436f315dd8e9c2b46c50b25f00f0a0" ns3:_="" ns4:_="">
    <xsd:import namespace="f6baea9f-91d5-4093-9759-8fe63dfee2f6"/>
    <xsd:import namespace="83bedef8-b978-4aa7-93f1-a34f55bdd75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aea9f-91d5-4093-9759-8fe63dfee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bedef8-b978-4aa7-93f1-a34f55bdd7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0B7953-2CE1-4AE7-95F2-7B4CF00FB00F}">
  <ds:schemaRefs>
    <ds:schemaRef ds:uri="http://schemas.microsoft.com/sharepoint/v3/contenttype/forms"/>
  </ds:schemaRefs>
</ds:datastoreItem>
</file>

<file path=customXml/itemProps2.xml><?xml version="1.0" encoding="utf-8"?>
<ds:datastoreItem xmlns:ds="http://schemas.openxmlformats.org/officeDocument/2006/customXml" ds:itemID="{14798034-C626-4387-9F27-C55D871AB3A8}">
  <ds:schemaRefs>
    <ds:schemaRef ds:uri="83bedef8-b978-4aa7-93f1-a34f55bdd75b"/>
    <ds:schemaRef ds:uri="http://schemas.microsoft.com/office/2006/documentManagement/types"/>
    <ds:schemaRef ds:uri="http://www.w3.org/XML/1998/namespace"/>
    <ds:schemaRef ds:uri="http://purl.org/dc/dcmitype/"/>
    <ds:schemaRef ds:uri="http://purl.org/dc/elements/1.1/"/>
    <ds:schemaRef ds:uri="http://purl.org/dc/terms/"/>
    <ds:schemaRef ds:uri="f6baea9f-91d5-4093-9759-8fe63dfee2f6"/>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0288BDF-FFB6-45BD-8F80-49978D6E2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aea9f-91d5-4093-9759-8fe63dfee2f6"/>
    <ds:schemaRef ds:uri="83bedef8-b978-4aa7-93f1-a34f55bdd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5185</TotalTime>
  <Words>774</Words>
  <Application>Microsoft Office PowerPoint</Application>
  <PresentationFormat>Widescreen</PresentationFormat>
  <Paragraphs>97</Paragraphs>
  <Slides>11</Slides>
  <Notes>10</Notes>
  <HiddenSlides>0</HiddenSlides>
  <MMClips>11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Calibri Light</vt:lpstr>
      <vt:lpstr>Europa</vt:lpstr>
      <vt:lpstr>Europa-Bold</vt:lpstr>
      <vt:lpstr>Söhne</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Dixon</dc:creator>
  <cp:lastModifiedBy>Khairi RAZAAI</cp:lastModifiedBy>
  <cp:revision>115</cp:revision>
  <dcterms:created xsi:type="dcterms:W3CDTF">2021-09-03T00:41:33Z</dcterms:created>
  <dcterms:modified xsi:type="dcterms:W3CDTF">2023-05-29T02:57:45Z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0x01010047663BD2D67BEA46863E9540E400B5EE</vt:lpwstr>
  </property>
</Properties>
</file>