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8" r:id="rId2"/>
    <p:sldId id="257" r:id="rId3"/>
    <p:sldId id="256"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8"/>
    <p:restoredTop sz="96154"/>
  </p:normalViewPr>
  <p:slideViewPr>
    <p:cSldViewPr snapToGrid="0" snapToObjects="1">
      <p:cViewPr varScale="1">
        <p:scale>
          <a:sx n="115" d="100"/>
          <a:sy n="115" d="100"/>
        </p:scale>
        <p:origin x="3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275DC-57AE-6545-8693-B8DE2BE1A064}" type="datetimeFigureOut">
              <a:rPr lang="en-AU" smtClean="0"/>
              <a:t>18/08/2020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5EA1C-566E-0F4A-AE92-32DE5EAA84C7}" type="slidenum">
              <a:rPr lang="en-AU" smtClean="0"/>
              <a:t>‹#›</a:t>
            </a:fld>
            <a:endParaRPr lang="en-AU"/>
          </a:p>
        </p:txBody>
      </p:sp>
    </p:spTree>
    <p:extLst>
      <p:ext uri="{BB962C8B-B14F-4D97-AF65-F5344CB8AC3E}">
        <p14:creationId xmlns:p14="http://schemas.microsoft.com/office/powerpoint/2010/main" val="15929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C6FACD-F325-4D42-B70C-9DF91AC93CB5}" type="datetimeFigureOut">
              <a:rPr lang="en-AU" smtClean="0"/>
              <a:t>18/08/2020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199188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C6FACD-F325-4D42-B70C-9DF91AC93CB5}" type="datetimeFigureOut">
              <a:rPr lang="en-AU" smtClean="0"/>
              <a:t>18/08/2020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19800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C6FACD-F325-4D42-B70C-9DF91AC93CB5}" type="datetimeFigureOut">
              <a:rPr lang="en-AU" smtClean="0"/>
              <a:t>18/08/2020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45997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C6FACD-F325-4D42-B70C-9DF91AC93CB5}" type="datetimeFigureOut">
              <a:rPr lang="en-AU" smtClean="0"/>
              <a:t>18/08/2020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56835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C6FACD-F325-4D42-B70C-9DF91AC93CB5}" type="datetimeFigureOut">
              <a:rPr lang="en-AU" smtClean="0"/>
              <a:t>18/08/2020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32387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C6FACD-F325-4D42-B70C-9DF91AC93CB5}" type="datetimeFigureOut">
              <a:rPr lang="en-AU" smtClean="0"/>
              <a:t>18/08/2020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1701026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C6FACD-F325-4D42-B70C-9DF91AC93CB5}" type="datetimeFigureOut">
              <a:rPr lang="en-AU" smtClean="0"/>
              <a:t>18/08/2020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185234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C6FACD-F325-4D42-B70C-9DF91AC93CB5}" type="datetimeFigureOut">
              <a:rPr lang="en-AU" smtClean="0"/>
              <a:t>18/08/2020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30174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6FACD-F325-4D42-B70C-9DF91AC93CB5}" type="datetimeFigureOut">
              <a:rPr lang="en-AU" smtClean="0"/>
              <a:t>18/08/2020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129172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6FACD-F325-4D42-B70C-9DF91AC93CB5}" type="datetimeFigureOut">
              <a:rPr lang="en-AU" smtClean="0"/>
              <a:t>18/08/2020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117693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6FACD-F325-4D42-B70C-9DF91AC93CB5}" type="datetimeFigureOut">
              <a:rPr lang="en-AU" smtClean="0"/>
              <a:t>18/08/2020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96C50B-33F1-6041-B5AD-1A7BB202B3D6}" type="slidenum">
              <a:rPr lang="en-AU" smtClean="0"/>
              <a:t>‹#›</a:t>
            </a:fld>
            <a:endParaRPr lang="en-AU"/>
          </a:p>
        </p:txBody>
      </p:sp>
    </p:spTree>
    <p:extLst>
      <p:ext uri="{BB962C8B-B14F-4D97-AF65-F5344CB8AC3E}">
        <p14:creationId xmlns:p14="http://schemas.microsoft.com/office/powerpoint/2010/main" val="20072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6FACD-F325-4D42-B70C-9DF91AC93CB5}" type="datetimeFigureOut">
              <a:rPr lang="en-AU" smtClean="0"/>
              <a:t>18/08/2020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6C50B-33F1-6041-B5AD-1A7BB202B3D6}" type="slidenum">
              <a:rPr lang="en-AU" smtClean="0"/>
              <a:t>‹#›</a:t>
            </a:fld>
            <a:endParaRPr lang="en-AU"/>
          </a:p>
        </p:txBody>
      </p:sp>
    </p:spTree>
    <p:extLst>
      <p:ext uri="{BB962C8B-B14F-4D97-AF65-F5344CB8AC3E}">
        <p14:creationId xmlns:p14="http://schemas.microsoft.com/office/powerpoint/2010/main" val="257964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07" y="135929"/>
            <a:ext cx="7536882" cy="2593902"/>
          </a:xfrm>
          <a:solidFill>
            <a:schemeClr val="accent4">
              <a:lumMod val="20000"/>
              <a:lumOff val="80000"/>
            </a:schemeClr>
          </a:solidFill>
          <a:ln w="38100">
            <a:solidFill>
              <a:srgbClr val="00B0F0"/>
            </a:solidFill>
          </a:ln>
        </p:spPr>
        <p:txBody>
          <a:bodyPr>
            <a:normAutofit fontScale="90000"/>
          </a:bodyPr>
          <a:lstStyle/>
          <a:p>
            <a:r>
              <a:rPr lang="en-AU" b="1" u="sng" dirty="0" smtClean="0"/>
              <a:t/>
            </a:r>
            <a:br>
              <a:rPr lang="en-AU" b="1" u="sng" dirty="0" smtClean="0"/>
            </a:br>
            <a:r>
              <a:rPr lang="en-AU" b="1" u="sng" dirty="0" smtClean="0"/>
              <a:t>Forced Photography</a:t>
            </a:r>
            <a:r>
              <a:rPr lang="en-AU" sz="4000" u="sng" dirty="0"/>
              <a:t> </a:t>
            </a:r>
            <a:r>
              <a:rPr lang="en-AU" sz="4000" u="sng" dirty="0" smtClean="0"/>
              <a:t>   </a:t>
            </a:r>
            <a:r>
              <a:rPr lang="en-AU" sz="1400" b="1" u="sng" dirty="0" smtClean="0"/>
              <a:t>Wk5 RL Art activity</a:t>
            </a:r>
            <a:r>
              <a:rPr lang="en-AU" sz="1400" b="1" dirty="0" smtClean="0"/>
              <a:t/>
            </a:r>
            <a:br>
              <a:rPr lang="en-AU" sz="1400" b="1" dirty="0" smtClean="0"/>
            </a:br>
            <a:r>
              <a:rPr lang="en-AU" sz="1400" u="sng" dirty="0" smtClean="0"/>
              <a:t/>
            </a:r>
            <a:br>
              <a:rPr lang="en-AU" sz="1400" u="sng" dirty="0" smtClean="0"/>
            </a:br>
            <a:r>
              <a:rPr lang="en-AU" sz="1800" dirty="0" smtClean="0"/>
              <a:t>Forced </a:t>
            </a:r>
            <a:r>
              <a:rPr lang="en-AU" sz="1800" dirty="0"/>
              <a:t>perspective photography is an optical Illusion. In a forced perspective photo, the subject of the photo is made to look smaller, larger, closer or further away than it actually is.</a:t>
            </a:r>
            <a:br>
              <a:rPr lang="en-AU" sz="1800" dirty="0"/>
            </a:br>
            <a:r>
              <a:rPr lang="en-AU" sz="1800" dirty="0" smtClean="0"/>
              <a:t/>
            </a:r>
            <a:br>
              <a:rPr lang="en-AU" sz="1800" dirty="0" smtClean="0"/>
            </a:br>
            <a:r>
              <a:rPr lang="en-AU" sz="1800" dirty="0" smtClean="0"/>
              <a:t>To </a:t>
            </a:r>
            <a:r>
              <a:rPr lang="en-AU" sz="1800" dirty="0"/>
              <a:t>make an object appear larger than it is, you hold it closer to the lens of the camera. To make an object appear smaller than it is, you put it further away from the camera. It helps to have someone else hold the camera if you want to be in the shot but you can do it alone too.</a:t>
            </a:r>
            <a:br>
              <a:rPr lang="en-AU" sz="1800" dirty="0"/>
            </a:br>
            <a:r>
              <a:rPr lang="en-AU" sz="1800" dirty="0" smtClean="0"/>
              <a:t/>
            </a:r>
            <a:br>
              <a:rPr lang="en-AU" sz="1800" dirty="0" smtClean="0"/>
            </a:br>
            <a:r>
              <a:rPr lang="en-AU" sz="1600" dirty="0" smtClean="0"/>
              <a:t/>
            </a:r>
            <a:br>
              <a:rPr lang="en-AU" sz="1600" dirty="0" smtClean="0"/>
            </a:br>
            <a:endParaRPr lang="en-AU" sz="1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9307" y="238872"/>
            <a:ext cx="3088395" cy="2316296"/>
          </a:xfrm>
          <a:prstGeom prst="rect">
            <a:avLst/>
          </a:prstGeom>
          <a:ln w="57150">
            <a:solidFill>
              <a:srgbClr val="00B0F0"/>
            </a:solidFill>
          </a:ln>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771" y="2848836"/>
            <a:ext cx="6402604" cy="3466009"/>
          </a:xfrm>
          <a:prstGeom prst="rect">
            <a:avLst/>
          </a:prstGeom>
        </p:spPr>
      </p:pic>
      <p:sp>
        <p:nvSpPr>
          <p:cNvPr id="7" name="TextBox 6"/>
          <p:cNvSpPr txBox="1"/>
          <p:nvPr/>
        </p:nvSpPr>
        <p:spPr>
          <a:xfrm>
            <a:off x="1780425" y="6433850"/>
            <a:ext cx="3874265" cy="369332"/>
          </a:xfrm>
          <a:prstGeom prst="rect">
            <a:avLst/>
          </a:prstGeom>
          <a:solidFill>
            <a:schemeClr val="accent4">
              <a:lumMod val="40000"/>
              <a:lumOff val="60000"/>
            </a:schemeClr>
          </a:solidFill>
        </p:spPr>
        <p:txBody>
          <a:bodyPr wrap="square" rtlCol="0">
            <a:spAutoFit/>
          </a:bodyPr>
          <a:lstStyle/>
          <a:p>
            <a:r>
              <a:rPr lang="en-AU" dirty="0" smtClean="0"/>
              <a:t>        Tyla </a:t>
            </a:r>
            <a:r>
              <a:rPr lang="en-AU" dirty="0" smtClean="0"/>
              <a:t>O </a:t>
            </a:r>
            <a:r>
              <a:rPr lang="en-AU" dirty="0" smtClean="0"/>
              <a:t>is flying high.</a:t>
            </a:r>
            <a:endParaRPr lang="en-AU" dirty="0"/>
          </a:p>
        </p:txBody>
      </p:sp>
      <p:sp>
        <p:nvSpPr>
          <p:cNvPr id="9" name="TextBox 8"/>
          <p:cNvSpPr txBox="1"/>
          <p:nvPr/>
        </p:nvSpPr>
        <p:spPr>
          <a:xfrm>
            <a:off x="9592241" y="2613314"/>
            <a:ext cx="1620279" cy="369332"/>
          </a:xfrm>
          <a:prstGeom prst="rect">
            <a:avLst/>
          </a:prstGeom>
          <a:solidFill>
            <a:schemeClr val="accent4">
              <a:lumMod val="20000"/>
              <a:lumOff val="80000"/>
            </a:schemeClr>
          </a:solidFill>
        </p:spPr>
        <p:txBody>
          <a:bodyPr wrap="square" rtlCol="0">
            <a:spAutoFit/>
          </a:bodyPr>
          <a:lstStyle/>
          <a:p>
            <a:r>
              <a:rPr lang="en-AU" dirty="0" smtClean="0"/>
              <a:t>Mia </a:t>
            </a:r>
            <a:r>
              <a:rPr lang="en-AU" dirty="0" smtClean="0"/>
              <a:t>C</a:t>
            </a:r>
            <a:endParaRPr lang="en-AU" dirty="0"/>
          </a:p>
        </p:txBody>
      </p:sp>
      <p:pic>
        <p:nvPicPr>
          <p:cNvPr id="11" name="Content Placeholder 10"/>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852492" y="3157309"/>
            <a:ext cx="4722347" cy="3541760"/>
          </a:xfrm>
          <a:prstGeom prst="rect">
            <a:avLst/>
          </a:prstGeom>
          <a:ln w="38100">
            <a:solidFill>
              <a:srgbClr val="00B0F0"/>
            </a:solidFill>
          </a:ln>
        </p:spPr>
      </p:pic>
      <p:sp>
        <p:nvSpPr>
          <p:cNvPr id="12" name="Rectangle 11"/>
          <p:cNvSpPr/>
          <p:nvPr/>
        </p:nvSpPr>
        <p:spPr>
          <a:xfrm>
            <a:off x="9862053" y="5888386"/>
            <a:ext cx="829138" cy="369332"/>
          </a:xfrm>
          <a:prstGeom prst="rect">
            <a:avLst/>
          </a:prstGeom>
          <a:solidFill>
            <a:schemeClr val="accent4">
              <a:lumMod val="20000"/>
              <a:lumOff val="80000"/>
            </a:schemeClr>
          </a:solidFill>
        </p:spPr>
        <p:txBody>
          <a:bodyPr wrap="none">
            <a:spAutoFit/>
          </a:bodyPr>
          <a:lstStyle/>
          <a:p>
            <a:r>
              <a:rPr lang="en-AU" dirty="0" smtClean="0"/>
              <a:t>Rose </a:t>
            </a:r>
            <a:r>
              <a:rPr lang="en-AU" dirty="0" smtClean="0"/>
              <a:t>H</a:t>
            </a:r>
            <a:endParaRPr lang="en-AU" dirty="0"/>
          </a:p>
        </p:txBody>
      </p:sp>
    </p:spTree>
    <p:extLst>
      <p:ext uri="{BB962C8B-B14F-4D97-AF65-F5344CB8AC3E}">
        <p14:creationId xmlns:p14="http://schemas.microsoft.com/office/powerpoint/2010/main" val="116535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5068" y="371865"/>
            <a:ext cx="3468446" cy="5175656"/>
          </a:xfrm>
          <a:prstGeom prst="rect">
            <a:avLst/>
          </a:prstGeom>
          <a:ln w="76200">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6095" y="292721"/>
            <a:ext cx="3568984" cy="3824642"/>
          </a:xfrm>
          <a:prstGeom prst="rect">
            <a:avLst/>
          </a:prstGeom>
          <a:ln w="57150">
            <a:solidFill>
              <a:srgbClr val="00B0F0"/>
            </a:solidFill>
          </a:ln>
        </p:spPr>
      </p:pic>
      <p:sp>
        <p:nvSpPr>
          <p:cNvPr id="8" name="TextBox 7"/>
          <p:cNvSpPr txBox="1"/>
          <p:nvPr/>
        </p:nvSpPr>
        <p:spPr>
          <a:xfrm>
            <a:off x="9916810" y="5843052"/>
            <a:ext cx="2006704" cy="369332"/>
          </a:xfrm>
          <a:prstGeom prst="rect">
            <a:avLst/>
          </a:prstGeom>
          <a:solidFill>
            <a:schemeClr val="accent4">
              <a:lumMod val="20000"/>
              <a:lumOff val="80000"/>
            </a:schemeClr>
          </a:solidFill>
          <a:ln w="57150">
            <a:noFill/>
          </a:ln>
        </p:spPr>
        <p:txBody>
          <a:bodyPr wrap="square" rtlCol="0">
            <a:spAutoFit/>
          </a:bodyPr>
          <a:lstStyle/>
          <a:p>
            <a:r>
              <a:rPr lang="en-AU" dirty="0" smtClean="0"/>
              <a:t>   Aiden </a:t>
            </a:r>
            <a:r>
              <a:rPr lang="en-AU" dirty="0" smtClean="0"/>
              <a:t>B</a:t>
            </a:r>
            <a:endParaRPr lang="en-AU" dirty="0"/>
          </a:p>
        </p:txBody>
      </p:sp>
      <p:pic>
        <p:nvPicPr>
          <p:cNvPr id="10"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736" y="136850"/>
            <a:ext cx="2997871" cy="6075534"/>
          </a:xfrm>
          <a:prstGeom prst="rect">
            <a:avLst/>
          </a:prstGeom>
          <a:ln w="57150">
            <a:solidFill>
              <a:srgbClr val="00B0F0"/>
            </a:solidFill>
          </a:ln>
        </p:spPr>
      </p:pic>
      <p:sp>
        <p:nvSpPr>
          <p:cNvPr id="11" name="Rectangle 10"/>
          <p:cNvSpPr/>
          <p:nvPr/>
        </p:nvSpPr>
        <p:spPr>
          <a:xfrm>
            <a:off x="1408100" y="6352428"/>
            <a:ext cx="974947" cy="369332"/>
          </a:xfrm>
          <a:prstGeom prst="rect">
            <a:avLst/>
          </a:prstGeom>
          <a:solidFill>
            <a:schemeClr val="accent4">
              <a:lumMod val="20000"/>
              <a:lumOff val="80000"/>
            </a:schemeClr>
          </a:solidFill>
        </p:spPr>
        <p:txBody>
          <a:bodyPr wrap="none">
            <a:spAutoFit/>
          </a:bodyPr>
          <a:lstStyle/>
          <a:p>
            <a:r>
              <a:rPr lang="en-AU" dirty="0" smtClean="0"/>
              <a:t>Dylan </a:t>
            </a:r>
            <a:r>
              <a:rPr lang="en-AU" dirty="0" smtClean="0"/>
              <a:t>W</a:t>
            </a:r>
            <a:endParaRPr lang="en-AU" dirty="0"/>
          </a:p>
        </p:txBody>
      </p:sp>
      <p:pic>
        <p:nvPicPr>
          <p:cNvPr id="4" name="Content Placeholder 3"/>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167078" y="2959693"/>
            <a:ext cx="4981023" cy="3501068"/>
          </a:xfrm>
          <a:ln w="57150">
            <a:solidFill>
              <a:srgbClr val="00B0F0"/>
            </a:solidFill>
          </a:ln>
        </p:spPr>
      </p:pic>
    </p:spTree>
    <p:extLst>
      <p:ext uri="{BB962C8B-B14F-4D97-AF65-F5344CB8AC3E}">
        <p14:creationId xmlns:p14="http://schemas.microsoft.com/office/powerpoint/2010/main" val="833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086" y="341521"/>
            <a:ext cx="3444607" cy="462708"/>
          </a:xfrm>
          <a:solidFill>
            <a:schemeClr val="accent4">
              <a:lumMod val="20000"/>
              <a:lumOff val="80000"/>
            </a:schemeClr>
          </a:solidFill>
        </p:spPr>
        <p:txBody>
          <a:bodyPr/>
          <a:lstStyle/>
          <a:p>
            <a:r>
              <a:rPr lang="en-AU" dirty="0" smtClean="0"/>
              <a:t>Matilda </a:t>
            </a:r>
            <a:r>
              <a:rPr lang="en-AU" dirty="0" smtClean="0"/>
              <a:t>C and </a:t>
            </a:r>
            <a:r>
              <a:rPr lang="en-AU" dirty="0" smtClean="0"/>
              <a:t>Elara </a:t>
            </a:r>
            <a:r>
              <a:rPr lang="en-AU" dirty="0" smtClean="0"/>
              <a:t>C</a:t>
            </a:r>
            <a:endParaRPr lang="en-AU"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18649">
            <a:off x="3773597" y="1579506"/>
            <a:ext cx="5894024" cy="4420518"/>
          </a:xfrm>
          <a:prstGeom prst="rect">
            <a:avLst/>
          </a:prstGeom>
          <a:ln w="57150">
            <a:solidFill>
              <a:srgbClr val="00B0F0"/>
            </a:solidFill>
          </a:ln>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855346" y="1580810"/>
            <a:ext cx="4518167" cy="3388625"/>
          </a:xfrm>
          <a:prstGeom prst="rect">
            <a:avLst/>
          </a:prstGeom>
          <a:ln w="57150">
            <a:solidFill>
              <a:srgbClr val="00B0F0"/>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08189">
            <a:off x="547773" y="2522543"/>
            <a:ext cx="5117163" cy="3837873"/>
          </a:xfrm>
          <a:prstGeom prst="rect">
            <a:avLst/>
          </a:prstGeom>
          <a:ln w="57150">
            <a:solidFill>
              <a:srgbClr val="00B0F0"/>
            </a:solidFill>
          </a:ln>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14071" y="800481"/>
            <a:ext cx="3671676" cy="2753757"/>
          </a:xfrm>
          <a:prstGeom prst="rect">
            <a:avLst/>
          </a:prstGeom>
          <a:ln w="57150">
            <a:solidFill>
              <a:srgbClr val="00B0F0"/>
            </a:solidFill>
          </a:ln>
        </p:spPr>
      </p:pic>
    </p:spTree>
    <p:extLst>
      <p:ext uri="{BB962C8B-B14F-4D97-AF65-F5344CB8AC3E}">
        <p14:creationId xmlns:p14="http://schemas.microsoft.com/office/powerpoint/2010/main" val="205029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60" y="373431"/>
            <a:ext cx="1663547" cy="593342"/>
          </a:xfrm>
          <a:solidFill>
            <a:schemeClr val="accent4">
              <a:lumMod val="20000"/>
              <a:lumOff val="80000"/>
            </a:schemeClr>
          </a:solidFill>
        </p:spPr>
        <p:txBody>
          <a:bodyPr>
            <a:normAutofit/>
          </a:bodyPr>
          <a:lstStyle/>
          <a:p>
            <a:r>
              <a:rPr lang="en-AU" sz="2400" dirty="0" smtClean="0"/>
              <a:t>Olivia </a:t>
            </a:r>
            <a:r>
              <a:rPr lang="en-AU" sz="2400" dirty="0" smtClean="0"/>
              <a:t>C</a:t>
            </a:r>
            <a:endParaRPr lang="en-AU"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606052" y="2276797"/>
            <a:ext cx="5847508" cy="4385631"/>
          </a:xfrm>
          <a:ln w="57150">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9597" y="268550"/>
            <a:ext cx="4064000" cy="3048000"/>
          </a:xfrm>
          <a:prstGeom prst="rect">
            <a:avLst/>
          </a:prstGeom>
          <a:ln w="38100">
            <a:solidFill>
              <a:srgbClr val="00B0F0"/>
            </a:solidFill>
          </a:ln>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4153" y="3015350"/>
            <a:ext cx="4675513" cy="3506635"/>
          </a:xfrm>
          <a:prstGeom prst="rect">
            <a:avLst/>
          </a:prstGeom>
          <a:ln w="57150">
            <a:solidFill>
              <a:srgbClr val="00B0F0"/>
            </a:solidFill>
          </a:ln>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66259" y="278325"/>
            <a:ext cx="2425857" cy="1819393"/>
          </a:xfrm>
          <a:prstGeom prst="rect">
            <a:avLst/>
          </a:prstGeom>
          <a:ln w="57150">
            <a:solidFill>
              <a:srgbClr val="00B0F0"/>
            </a:solidFill>
          </a:ln>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74506" y="670102"/>
            <a:ext cx="2432280" cy="1824210"/>
          </a:xfrm>
          <a:prstGeom prst="rect">
            <a:avLst/>
          </a:prstGeom>
          <a:ln w="57150">
            <a:solidFill>
              <a:srgbClr val="00B0F0"/>
            </a:solidFill>
          </a:ln>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0291" y="1188021"/>
            <a:ext cx="1976916" cy="1482687"/>
          </a:xfrm>
          <a:prstGeom prst="rect">
            <a:avLst/>
          </a:prstGeom>
          <a:ln w="57150">
            <a:solidFill>
              <a:srgbClr val="00B0F0"/>
            </a:solidFill>
          </a:ln>
        </p:spPr>
      </p:pic>
    </p:spTree>
    <p:extLst>
      <p:ext uri="{BB962C8B-B14F-4D97-AF65-F5344CB8AC3E}">
        <p14:creationId xmlns:p14="http://schemas.microsoft.com/office/powerpoint/2010/main" val="77016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rot="377720">
            <a:off x="8843034" y="760394"/>
            <a:ext cx="3132405" cy="2349304"/>
          </a:xfrm>
          <a:ln w="57150">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9465" y="277123"/>
            <a:ext cx="4064000" cy="3048000"/>
          </a:xfrm>
          <a:prstGeom prst="rect">
            <a:avLst/>
          </a:prstGeom>
          <a:ln w="57150">
            <a:solidFill>
              <a:srgbClr val="00B0F0"/>
            </a:solidFill>
          </a:ln>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77908" y="3680389"/>
            <a:ext cx="3855904" cy="2891929"/>
          </a:xfrm>
          <a:prstGeom prst="rect">
            <a:avLst/>
          </a:prstGeom>
          <a:ln w="57150">
            <a:solidFill>
              <a:srgbClr val="00B0F0"/>
            </a:solidFill>
          </a:ln>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2408" y="726195"/>
            <a:ext cx="4064000" cy="3048000"/>
          </a:xfrm>
          <a:prstGeom prst="rect">
            <a:avLst/>
          </a:prstGeom>
          <a:ln w="57150">
            <a:solidFill>
              <a:srgbClr val="00B0F0"/>
            </a:solidFill>
          </a:ln>
        </p:spPr>
      </p:pic>
      <p:sp>
        <p:nvSpPr>
          <p:cNvPr id="12" name="TextBox 11"/>
          <p:cNvSpPr txBox="1"/>
          <p:nvPr/>
        </p:nvSpPr>
        <p:spPr>
          <a:xfrm>
            <a:off x="1747270" y="226405"/>
            <a:ext cx="1355075" cy="369332"/>
          </a:xfrm>
          <a:prstGeom prst="rect">
            <a:avLst/>
          </a:prstGeom>
          <a:solidFill>
            <a:schemeClr val="accent4">
              <a:lumMod val="20000"/>
              <a:lumOff val="80000"/>
            </a:schemeClr>
          </a:solidFill>
        </p:spPr>
        <p:txBody>
          <a:bodyPr wrap="square" rtlCol="0">
            <a:spAutoFit/>
          </a:bodyPr>
          <a:lstStyle/>
          <a:p>
            <a:r>
              <a:rPr lang="en-AU" dirty="0" smtClean="0"/>
              <a:t>Olivia </a:t>
            </a:r>
            <a:r>
              <a:rPr lang="en-AU" dirty="0" smtClean="0"/>
              <a:t>C</a:t>
            </a:r>
            <a:endParaRPr lang="en-AU" dirty="0"/>
          </a:p>
        </p:txBody>
      </p:sp>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29708" y="3493159"/>
            <a:ext cx="4251070" cy="3188303"/>
          </a:xfrm>
          <a:prstGeom prst="rect">
            <a:avLst/>
          </a:prstGeom>
          <a:ln w="57150">
            <a:solidFill>
              <a:srgbClr val="00B0F0"/>
            </a:solidFill>
          </a:ln>
        </p:spPr>
      </p:pic>
      <p:sp>
        <p:nvSpPr>
          <p:cNvPr id="13" name="TextBox 12"/>
          <p:cNvSpPr txBox="1"/>
          <p:nvPr/>
        </p:nvSpPr>
        <p:spPr>
          <a:xfrm>
            <a:off x="272409" y="4287187"/>
            <a:ext cx="2635684" cy="2031325"/>
          </a:xfrm>
          <a:prstGeom prst="rect">
            <a:avLst/>
          </a:prstGeom>
          <a:solidFill>
            <a:schemeClr val="accent4">
              <a:lumMod val="40000"/>
              <a:lumOff val="60000"/>
            </a:schemeClr>
          </a:solidFill>
          <a:ln w="57150">
            <a:solidFill>
              <a:srgbClr val="00B0F0"/>
            </a:solidFill>
          </a:ln>
        </p:spPr>
        <p:txBody>
          <a:bodyPr wrap="square" rtlCol="0">
            <a:spAutoFit/>
          </a:bodyPr>
          <a:lstStyle/>
          <a:p>
            <a:r>
              <a:rPr lang="en-AU" dirty="0" smtClean="0"/>
              <a:t>Wow!  Olivia has worked really hard to produce all these different examples of ‘Forced Photography’.</a:t>
            </a:r>
          </a:p>
          <a:p>
            <a:r>
              <a:rPr lang="en-AU" dirty="0" smtClean="0"/>
              <a:t>Look at all these optical illusions she has created</a:t>
            </a:r>
            <a:r>
              <a:rPr lang="mr-IN" dirty="0" smtClean="0"/>
              <a:t>…</a:t>
            </a:r>
            <a:r>
              <a:rPr lang="en-AU" dirty="0" smtClean="0"/>
              <a:t>..</a:t>
            </a:r>
            <a:r>
              <a:rPr lang="mr-IN" dirty="0" smtClean="0"/>
              <a:t>…</a:t>
            </a:r>
            <a:r>
              <a:rPr lang="en-AU" dirty="0" smtClean="0"/>
              <a:t>.great work!</a:t>
            </a:r>
            <a:endParaRPr lang="en-AU" dirty="0"/>
          </a:p>
        </p:txBody>
      </p:sp>
    </p:spTree>
    <p:extLst>
      <p:ext uri="{BB962C8B-B14F-4D97-AF65-F5344CB8AC3E}">
        <p14:creationId xmlns:p14="http://schemas.microsoft.com/office/powerpoint/2010/main" val="444895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174</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Mangal</vt:lpstr>
      <vt:lpstr>Office Theme</vt:lpstr>
      <vt:lpstr> Forced Photography    Wk5 RL Art activity  Forced perspective photography is an optical Illusion. In a forced perspective photo, the subject of the photo is made to look smaller, larger, closer or further away than it actually is.  To make an object appear larger than it is, you hold it closer to the lens of the camera. To make an object appear smaller than it is, you put it further away from the camera. It helps to have someone else hold the camera if you want to be in the shot but you can do it alone too.   </vt:lpstr>
      <vt:lpstr>PowerPoint Presentation</vt:lpstr>
      <vt:lpstr>PowerPoint Presentation</vt:lpstr>
      <vt:lpstr>Olivia 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 Photograpy</dc:title>
  <dc:creator>Kurtis Noyce</dc:creator>
  <cp:lastModifiedBy>Fowler, Janine P</cp:lastModifiedBy>
  <cp:revision>12</cp:revision>
  <dcterms:created xsi:type="dcterms:W3CDTF">2020-08-17T23:33:09Z</dcterms:created>
  <dcterms:modified xsi:type="dcterms:W3CDTF">2020-08-18T05:51:54Z</dcterms:modified>
</cp:coreProperties>
</file>