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44"/>
  </p:notesMasterIdLst>
  <p:handoutMasterIdLst>
    <p:handoutMasterId r:id="rId45"/>
  </p:handoutMasterIdLst>
  <p:sldIdLst>
    <p:sldId id="256" r:id="rId2"/>
    <p:sldId id="332" r:id="rId3"/>
    <p:sldId id="392" r:id="rId4"/>
    <p:sldId id="393" r:id="rId5"/>
    <p:sldId id="394" r:id="rId6"/>
    <p:sldId id="338" r:id="rId7"/>
    <p:sldId id="401" r:id="rId8"/>
    <p:sldId id="389" r:id="rId9"/>
    <p:sldId id="397" r:id="rId10"/>
    <p:sldId id="399" r:id="rId11"/>
    <p:sldId id="270" r:id="rId12"/>
    <p:sldId id="268" r:id="rId13"/>
    <p:sldId id="269" r:id="rId14"/>
    <p:sldId id="266" r:id="rId15"/>
    <p:sldId id="400" r:id="rId16"/>
    <p:sldId id="264" r:id="rId17"/>
    <p:sldId id="263" r:id="rId18"/>
    <p:sldId id="258" r:id="rId19"/>
    <p:sldId id="390" r:id="rId20"/>
    <p:sldId id="366" r:id="rId21"/>
    <p:sldId id="367" r:id="rId22"/>
    <p:sldId id="384" r:id="rId23"/>
    <p:sldId id="379" r:id="rId24"/>
    <p:sldId id="368" r:id="rId25"/>
    <p:sldId id="385" r:id="rId26"/>
    <p:sldId id="378" r:id="rId27"/>
    <p:sldId id="376" r:id="rId28"/>
    <p:sldId id="382" r:id="rId29"/>
    <p:sldId id="369" r:id="rId30"/>
    <p:sldId id="370" r:id="rId31"/>
    <p:sldId id="386" r:id="rId32"/>
    <p:sldId id="375" r:id="rId33"/>
    <p:sldId id="377" r:id="rId34"/>
    <p:sldId id="388" r:id="rId35"/>
    <p:sldId id="371" r:id="rId36"/>
    <p:sldId id="372" r:id="rId37"/>
    <p:sldId id="383" r:id="rId38"/>
    <p:sldId id="381" r:id="rId39"/>
    <p:sldId id="373" r:id="rId40"/>
    <p:sldId id="387" r:id="rId41"/>
    <p:sldId id="380" r:id="rId42"/>
    <p:sldId id="265" r:id="rId43"/>
  </p:sldIdLst>
  <p:sldSz cx="12192000" cy="6858000"/>
  <p:notesSz cx="6858000" cy="9926638"/>
  <p:embeddedFontLst>
    <p:embeddedFont>
      <p:font typeface="Calibri" panose="020F0502020204030204" pitchFamily="34" charset="0"/>
      <p:regular r:id="rId46"/>
      <p:bold r:id="rId47"/>
      <p:italic r:id="rId48"/>
      <p:boldItalic r:id="rId49"/>
    </p:embeddedFont>
    <p:embeddedFont>
      <p:font typeface="Helvetica Neue" panose="020B0604020202020204" charset="0"/>
      <p:regular r:id="rId50"/>
      <p:bold r:id="rId51"/>
      <p:italic r:id="rId52"/>
      <p:boldItalic r:id="rId53"/>
    </p:embeddedFont>
    <p:embeddedFont>
      <p:font typeface="Helvetica Neue Light"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BOND" initials="JB" lastIdx="1" clrIdx="0">
    <p:extLst>
      <p:ext uri="{19B8F6BF-5375-455C-9EA6-DF929625EA0E}">
        <p15:presenceInfo xmlns:p15="http://schemas.microsoft.com/office/powerpoint/2012/main" userId="S-1-5-21-1693707016-4204119707-720074877-60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2T12:59:13.835" idx="1">
    <p:pos x="10" y="10"/>
    <p:text/>
    <p:extLst>
      <p:ext uri="{C676402C-5697-4E1C-873F-D02D1690AC5C}">
        <p15:threadingInfo xmlns:p15="http://schemas.microsoft.com/office/powerpoint/2012/main" timeZoneBias="-6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B8EC7345-986E-4484-B9C4-C1B1F1ABC9AA}" type="datetimeFigureOut">
              <a:rPr lang="en-AU" smtClean="0"/>
              <a:t>19/08/2021</a:t>
            </a:fld>
            <a:endParaRPr lang="en-AU" dirty="0"/>
          </a:p>
        </p:txBody>
      </p:sp>
      <p:sp>
        <p:nvSpPr>
          <p:cNvPr id="4" name="Footer Placeholder 3"/>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C41C9DA2-06D2-4FEB-823E-28EAA5622CEC}" type="slidenum">
              <a:rPr lang="en-AU" smtClean="0"/>
              <a:t>‹#›</a:t>
            </a:fld>
            <a:endParaRPr lang="en-AU" dirty="0"/>
          </a:p>
        </p:txBody>
      </p:sp>
    </p:spTree>
    <p:extLst>
      <p:ext uri="{BB962C8B-B14F-4D97-AF65-F5344CB8AC3E}">
        <p14:creationId xmlns:p14="http://schemas.microsoft.com/office/powerpoint/2010/main" val="3088437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20650"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715153"/>
            <a:ext cx="5486400" cy="4466987"/>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20650"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715153"/>
            <a:ext cx="548640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AU" dirty="0"/>
              <a:t>Mr bond will settle the students and introduce Zefang and Ashwina</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J: Awarded to all students, staff and parents for dealing with the COVID-19</a:t>
            </a:r>
            <a:r>
              <a:rPr lang="en-AU" baseline="0" dirty="0"/>
              <a:t> pandemic so far</a:t>
            </a:r>
            <a:endParaRPr lang="en-AU" dirty="0"/>
          </a:p>
        </p:txBody>
      </p:sp>
    </p:spTree>
    <p:extLst>
      <p:ext uri="{BB962C8B-B14F-4D97-AF65-F5344CB8AC3E}">
        <p14:creationId xmlns:p14="http://schemas.microsoft.com/office/powerpoint/2010/main" val="1649533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Amin and Parsa were </a:t>
            </a:r>
            <a:r>
              <a:rPr lang="en-AU" dirty="0" err="1"/>
              <a:t>were</a:t>
            </a:r>
            <a:r>
              <a:rPr lang="en-AU" dirty="0"/>
              <a:t> nominated by</a:t>
            </a:r>
            <a:r>
              <a:rPr lang="en-AU" baseline="0" dirty="0"/>
              <a:t> Mr Basford for Always asking questions in Science during class but also following up with further inquiry and questioning in their own time.</a:t>
            </a:r>
            <a:endParaRPr lang="en-AU" dirty="0"/>
          </a:p>
        </p:txBody>
      </p:sp>
    </p:spTree>
    <p:extLst>
      <p:ext uri="{BB962C8B-B14F-4D97-AF65-F5344CB8AC3E}">
        <p14:creationId xmlns:p14="http://schemas.microsoft.com/office/powerpoint/2010/main" val="2572214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Amin and Parsa were </a:t>
            </a:r>
            <a:r>
              <a:rPr lang="en-AU" dirty="0" err="1"/>
              <a:t>were</a:t>
            </a:r>
            <a:r>
              <a:rPr lang="en-AU" dirty="0"/>
              <a:t> nominated by</a:t>
            </a:r>
            <a:r>
              <a:rPr lang="en-AU" baseline="0" dirty="0"/>
              <a:t> Mr Basford for Always asking questions in Science during class but also following up with further inquiry and questioning in their own time.</a:t>
            </a:r>
            <a:endParaRPr lang="en-AU" dirty="0"/>
          </a:p>
        </p:txBody>
      </p:sp>
    </p:spTree>
    <p:extLst>
      <p:ext uri="{BB962C8B-B14F-4D97-AF65-F5344CB8AC3E}">
        <p14:creationId xmlns:p14="http://schemas.microsoft.com/office/powerpoint/2010/main" val="176700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Amin and Parsa were </a:t>
            </a:r>
            <a:r>
              <a:rPr lang="en-AU" dirty="0" err="1"/>
              <a:t>were</a:t>
            </a:r>
            <a:r>
              <a:rPr lang="en-AU" dirty="0"/>
              <a:t> nominated by</a:t>
            </a:r>
            <a:r>
              <a:rPr lang="en-AU" baseline="0" dirty="0"/>
              <a:t> Mr Basford for Always asking questions in Science during class but also following up with further inquiry and questioning in their own time.</a:t>
            </a:r>
            <a:endParaRPr lang="en-AU" dirty="0"/>
          </a:p>
        </p:txBody>
      </p:sp>
    </p:spTree>
    <p:extLst>
      <p:ext uri="{BB962C8B-B14F-4D97-AF65-F5344CB8AC3E}">
        <p14:creationId xmlns:p14="http://schemas.microsoft.com/office/powerpoint/2010/main" val="335112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 </a:t>
            </a:r>
            <a:r>
              <a:rPr lang="en-AU" sz="1100" b="0" i="0" u="none" strike="noStrike" cap="none" baseline="0" dirty="0">
                <a:solidFill>
                  <a:srgbClr val="000000"/>
                </a:solidFill>
                <a:latin typeface="Arial"/>
                <a:ea typeface="Arial"/>
                <a:cs typeface="Arial"/>
                <a:sym typeface="Arial"/>
              </a:rPr>
              <a:t>Edward has been terrific in Media. Picking up new skills straight away, showing other students how to edit and always thinking of others. An example was today he noted upon leaving "someone was away from our group, should I bring a USB next lesson so they can get the files they missed?“</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Denton </a:t>
            </a:r>
            <a:r>
              <a:rPr lang="en-AU" sz="1100" b="0" i="0" u="none" strike="noStrike" cap="none" baseline="0" dirty="0">
                <a:solidFill>
                  <a:srgbClr val="000000"/>
                </a:solidFill>
                <a:latin typeface="Arial"/>
                <a:ea typeface="Arial"/>
                <a:cs typeface="Arial"/>
                <a:sym typeface="Arial"/>
              </a:rPr>
              <a:t>Layth did a really good job presenting his Health Learning Task today-a Personal Identity presentation. I'm sure he was really nervous but he did really well and I'm proud of him for being ready and getting the work done.</a:t>
            </a:r>
            <a:endParaRPr lang="en-AU" dirty="0"/>
          </a:p>
        </p:txBody>
      </p:sp>
    </p:spTree>
    <p:extLst>
      <p:ext uri="{BB962C8B-B14F-4D97-AF65-F5344CB8AC3E}">
        <p14:creationId xmlns:p14="http://schemas.microsoft.com/office/powerpoint/2010/main" val="522938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 </a:t>
            </a:r>
            <a:r>
              <a:rPr lang="en-AU" sz="1100" b="0" i="0" u="none" strike="noStrike" cap="none" baseline="0" dirty="0">
                <a:solidFill>
                  <a:srgbClr val="000000"/>
                </a:solidFill>
                <a:latin typeface="Arial"/>
                <a:ea typeface="Arial"/>
                <a:cs typeface="Arial"/>
                <a:sym typeface="Arial"/>
              </a:rPr>
              <a:t>Edward has been terrific in Media. Picking up new skills straight away, showing other students how to edit and always thinking of others. An example was today he noted upon leaving "someone was away from our group, should I bring a USB next lesson so they can get the files they missed?“</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Denton </a:t>
            </a:r>
            <a:r>
              <a:rPr lang="en-AU" sz="1100" b="0" i="0" u="none" strike="noStrike" cap="none" baseline="0" dirty="0">
                <a:solidFill>
                  <a:srgbClr val="000000"/>
                </a:solidFill>
                <a:latin typeface="Arial"/>
                <a:ea typeface="Arial"/>
                <a:cs typeface="Arial"/>
                <a:sym typeface="Arial"/>
              </a:rPr>
              <a:t>Layth did a really good job presenting his Health Learning Task today-a Personal Identity presentation. I'm sure he was really nervous but he did really well and I'm proud of him for being ready and getting the work done.</a:t>
            </a:r>
            <a:endParaRPr lang="en-AU" dirty="0"/>
          </a:p>
        </p:txBody>
      </p:sp>
    </p:spTree>
    <p:extLst>
      <p:ext uri="{BB962C8B-B14F-4D97-AF65-F5344CB8AC3E}">
        <p14:creationId xmlns:p14="http://schemas.microsoft.com/office/powerpoint/2010/main" val="272496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 </a:t>
            </a:r>
            <a:r>
              <a:rPr lang="en-AU" sz="1100" b="0" i="0" u="none" strike="noStrike" cap="none" baseline="0" dirty="0">
                <a:solidFill>
                  <a:srgbClr val="000000"/>
                </a:solidFill>
                <a:latin typeface="Arial"/>
                <a:ea typeface="Arial"/>
                <a:cs typeface="Arial"/>
                <a:sym typeface="Arial"/>
              </a:rPr>
              <a:t>Edward has been terrific in Media. Picking up new skills straight away, showing other students how to edit and always thinking of others. An example was today he noted upon leaving "someone was away from our group, should I bring a USB next lesson so they can get the files they missed?“</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Denton </a:t>
            </a:r>
            <a:r>
              <a:rPr lang="en-AU" sz="1100" b="0" i="0" u="none" strike="noStrike" cap="none" baseline="0" dirty="0">
                <a:solidFill>
                  <a:srgbClr val="000000"/>
                </a:solidFill>
                <a:latin typeface="Arial"/>
                <a:ea typeface="Arial"/>
                <a:cs typeface="Arial"/>
                <a:sym typeface="Arial"/>
              </a:rPr>
              <a:t>Layth did a really good job presenting his Health Learning Task today-a Personal Identity presentation. I'm sure he was really nervous but he did really well and I'm proud of him for being ready and getting the work done.</a:t>
            </a:r>
            <a:endParaRPr lang="en-AU" dirty="0"/>
          </a:p>
        </p:txBody>
      </p:sp>
    </p:spTree>
    <p:extLst>
      <p:ext uri="{BB962C8B-B14F-4D97-AF65-F5344CB8AC3E}">
        <p14:creationId xmlns:p14="http://schemas.microsoft.com/office/powerpoint/2010/main" val="2890541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3588464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332045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34268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r>
              <a:rPr lang="en-AU" baseline="0" dirty="0"/>
              <a:t>Ashwina: F</a:t>
            </a:r>
            <a:r>
              <a:rPr lang="en-AU" dirty="0"/>
              <a:t>irst of all we would like make an acknowledgement of country.</a:t>
            </a:r>
            <a:r>
              <a:rPr lang="en-AU" baseline="0" dirty="0"/>
              <a:t> “</a:t>
            </a:r>
            <a:r>
              <a:rPr lang="en-AU" sz="1100" i="1" dirty="0">
                <a:solidFill>
                  <a:schemeClr val="bg1"/>
                </a:solidFill>
                <a:latin typeface="Helvetica Neue" panose="020B0604020202020204" charset="0"/>
              </a:rPr>
              <a:t>We would like to acknowledge the </a:t>
            </a:r>
            <a:r>
              <a:rPr lang="en-AU" sz="1100" i="1" dirty="0" err="1">
                <a:solidFill>
                  <a:schemeClr val="bg1"/>
                </a:solidFill>
                <a:latin typeface="Helvetica Neue" panose="020B0604020202020204" charset="0"/>
              </a:rPr>
              <a:t>Wurundjeri</a:t>
            </a:r>
            <a:r>
              <a:rPr lang="en-AU" sz="1100" i="1" dirty="0">
                <a:solidFill>
                  <a:schemeClr val="bg1"/>
                </a:solidFill>
                <a:latin typeface="Helvetica Neue" panose="020B0604020202020204" charset="0"/>
              </a:rPr>
              <a:t> people, the traditional owners of the land on which we gather and pay our respects to their elders both past and present.”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AU" sz="1100" i="1" dirty="0">
                <a:solidFill>
                  <a:schemeClr val="bg1"/>
                </a:solidFill>
                <a:latin typeface="Helvetica Neue" panose="020B0604020202020204" charset="0"/>
              </a:rPr>
              <a:t>Ashwina: I would now like to welcome the Middle School vice Captains</a:t>
            </a:r>
            <a:r>
              <a:rPr lang="en-AU" sz="1100" i="1" baseline="0" dirty="0">
                <a:solidFill>
                  <a:schemeClr val="bg1"/>
                </a:solidFill>
                <a:latin typeface="Helvetica Neue" panose="020B0604020202020204" charset="0"/>
              </a:rPr>
              <a:t> Ashnela, Diya Audrey and Harris who will be taking part in this assembly at various stages.</a:t>
            </a:r>
          </a:p>
          <a:p>
            <a:pPr marL="158750" indent="0">
              <a:buNone/>
            </a:pPr>
            <a:endParaRPr lang="en-AU" sz="1100" i="1" dirty="0">
              <a:solidFill>
                <a:schemeClr val="bg1"/>
              </a:solidFill>
              <a:latin typeface="Helvetica Neue" panose="020B0604020202020204" charset="0"/>
            </a:endParaRPr>
          </a:p>
          <a:p>
            <a:pPr marL="158750" indent="0">
              <a:buNone/>
            </a:pPr>
            <a:endParaRPr lang="en-AU" dirty="0"/>
          </a:p>
        </p:txBody>
      </p:sp>
    </p:spTree>
    <p:extLst>
      <p:ext uri="{BB962C8B-B14F-4D97-AF65-F5344CB8AC3E}">
        <p14:creationId xmlns:p14="http://schemas.microsoft.com/office/powerpoint/2010/main" val="98398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White: </a:t>
            </a:r>
            <a:r>
              <a:rPr lang="en-AU" sz="1100" b="0" i="0" u="none" strike="noStrike" cap="none" baseline="0" dirty="0">
                <a:solidFill>
                  <a:srgbClr val="000000"/>
                </a:solidFill>
                <a:latin typeface="Arial"/>
                <a:ea typeface="Arial"/>
                <a:cs typeface="Arial"/>
                <a:sym typeface="Arial"/>
              </a:rPr>
              <a:t>Lachlan overheard that he had left his drink bottle in room 305, he then had class in the 300s so he, without being asked, returned it to my office for me</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Pham Isobel has been</a:t>
            </a:r>
            <a:r>
              <a:rPr lang="en-AU" sz="1100" b="0" i="0" u="none" strike="noStrike" cap="none" baseline="0" dirty="0">
                <a:solidFill>
                  <a:srgbClr val="000000"/>
                </a:solidFill>
                <a:latin typeface="Arial"/>
                <a:ea typeface="Arial"/>
                <a:cs typeface="Arial"/>
                <a:sym typeface="Arial"/>
              </a:rPr>
              <a:t> very helpful in helping Jennifer and Georgie to use the overlocker to complete their stitch sampler learning tasks.</a:t>
            </a:r>
            <a:endParaRPr lang="en-AU" dirty="0"/>
          </a:p>
        </p:txBody>
      </p:sp>
    </p:spTree>
    <p:extLst>
      <p:ext uri="{BB962C8B-B14F-4D97-AF65-F5344CB8AC3E}">
        <p14:creationId xmlns:p14="http://schemas.microsoft.com/office/powerpoint/2010/main" val="1619908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White: </a:t>
            </a:r>
            <a:r>
              <a:rPr lang="en-AU" sz="1100" b="0" i="0" u="none" strike="noStrike" cap="none" baseline="0" dirty="0">
                <a:solidFill>
                  <a:srgbClr val="000000"/>
                </a:solidFill>
                <a:latin typeface="Arial"/>
                <a:ea typeface="Arial"/>
                <a:cs typeface="Arial"/>
                <a:sym typeface="Arial"/>
              </a:rPr>
              <a:t>Lachlan overheard that he had left his drink bottle in room 305, he then had class in the 300s so he, without being asked, returned it to my office for me</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Pham Isobel has been</a:t>
            </a:r>
            <a:r>
              <a:rPr lang="en-AU" sz="1100" b="0" i="0" u="none" strike="noStrike" cap="none" baseline="0" dirty="0">
                <a:solidFill>
                  <a:srgbClr val="000000"/>
                </a:solidFill>
                <a:latin typeface="Arial"/>
                <a:ea typeface="Arial"/>
                <a:cs typeface="Arial"/>
                <a:sym typeface="Arial"/>
              </a:rPr>
              <a:t> very helpful in helping Jennifer and Georgie to use the overlocker to complete their stitch sampler learning tasks.</a:t>
            </a:r>
            <a:endParaRPr lang="en-AU" dirty="0"/>
          </a:p>
        </p:txBody>
      </p:sp>
    </p:spTree>
    <p:extLst>
      <p:ext uri="{BB962C8B-B14F-4D97-AF65-F5344CB8AC3E}">
        <p14:creationId xmlns:p14="http://schemas.microsoft.com/office/powerpoint/2010/main" val="343120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White: </a:t>
            </a:r>
            <a:r>
              <a:rPr lang="en-AU" sz="1100" b="0" i="0" u="none" strike="noStrike" cap="none" baseline="0" dirty="0">
                <a:solidFill>
                  <a:srgbClr val="000000"/>
                </a:solidFill>
                <a:latin typeface="Arial"/>
                <a:ea typeface="Arial"/>
                <a:cs typeface="Arial"/>
                <a:sym typeface="Arial"/>
              </a:rPr>
              <a:t>Lachlan overheard that he had left his drink bottle in room 305, he then had class in the 300s so he, without being asked, returned it to my office for me</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Pham Isobel has been</a:t>
            </a:r>
            <a:r>
              <a:rPr lang="en-AU" sz="1100" b="0" i="0" u="none" strike="noStrike" cap="none" baseline="0" dirty="0">
                <a:solidFill>
                  <a:srgbClr val="000000"/>
                </a:solidFill>
                <a:latin typeface="Arial"/>
                <a:ea typeface="Arial"/>
                <a:cs typeface="Arial"/>
                <a:sym typeface="Arial"/>
              </a:rPr>
              <a:t> very helpful in helping Jennifer and Georgie to use the overlocker to complete their stitch sampler learning tasks.</a:t>
            </a:r>
            <a:endParaRPr lang="en-AU" dirty="0"/>
          </a:p>
        </p:txBody>
      </p:sp>
    </p:spTree>
    <p:extLst>
      <p:ext uri="{BB962C8B-B14F-4D97-AF65-F5344CB8AC3E}">
        <p14:creationId xmlns:p14="http://schemas.microsoft.com/office/powerpoint/2010/main" val="2447264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a:t>
            </a:r>
            <a:r>
              <a:rPr lang="en-AU" baseline="0" dirty="0"/>
              <a:t> I</a:t>
            </a:r>
            <a:r>
              <a:rPr lang="en-AU" sz="1100" b="0" i="0" u="none" strike="noStrike" cap="none" baseline="0" dirty="0">
                <a:solidFill>
                  <a:srgbClr val="000000"/>
                </a:solidFill>
                <a:latin typeface="Arial"/>
                <a:ea typeface="Arial"/>
                <a:cs typeface="Arial"/>
                <a:sym typeface="Arial"/>
              </a:rPr>
              <a:t>n Year 9 Media both </a:t>
            </a:r>
            <a:r>
              <a:rPr lang="en-AU" sz="1100" b="0" i="0" u="none" strike="noStrike" cap="none" baseline="0" dirty="0" err="1">
                <a:solidFill>
                  <a:srgbClr val="000000"/>
                </a:solidFill>
                <a:latin typeface="Arial"/>
                <a:ea typeface="Arial"/>
                <a:cs typeface="Arial"/>
                <a:sym typeface="Arial"/>
              </a:rPr>
              <a:t>Daran</a:t>
            </a:r>
            <a:r>
              <a:rPr lang="en-AU" sz="1100" b="0" i="0" u="none" strike="noStrike" cap="none" baseline="0" dirty="0">
                <a:solidFill>
                  <a:srgbClr val="000000"/>
                </a:solidFill>
                <a:latin typeface="Arial"/>
                <a:ea typeface="Arial"/>
                <a:cs typeface="Arial"/>
                <a:sym typeface="Arial"/>
              </a:rPr>
              <a:t> and Sahil helped me teach other students how to edit using a software program. As this was</a:t>
            </a:r>
          </a:p>
          <a:p>
            <a:pPr marL="158750" indent="0">
              <a:buNone/>
            </a:pPr>
            <a:r>
              <a:rPr lang="en-AU" sz="1100" b="0" i="0" u="none" strike="noStrike" cap="none" baseline="0" dirty="0">
                <a:solidFill>
                  <a:srgbClr val="000000"/>
                </a:solidFill>
                <a:latin typeface="Arial"/>
                <a:ea typeface="Arial"/>
                <a:cs typeface="Arial"/>
                <a:sym typeface="Arial"/>
              </a:rPr>
              <a:t>the classes first efforts at editing it was a major hand. Absolutely terrific.</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Kissane who told us that</a:t>
            </a:r>
            <a:r>
              <a:rPr lang="en-AU" sz="1100" b="0" i="0" u="none" strike="noStrike" cap="none" baseline="0" dirty="0">
                <a:solidFill>
                  <a:srgbClr val="000000"/>
                </a:solidFill>
                <a:latin typeface="Arial"/>
                <a:ea typeface="Arial"/>
                <a:cs typeface="Arial"/>
                <a:sym typeface="Arial"/>
              </a:rPr>
              <a:t> various other students were arguing about who should put away the tools they'd been using, Gabrielle quietly got up and tidied away the materials and equipment.</a:t>
            </a:r>
            <a:endParaRPr lang="en-AU" dirty="0"/>
          </a:p>
        </p:txBody>
      </p:sp>
    </p:spTree>
    <p:extLst>
      <p:ext uri="{BB962C8B-B14F-4D97-AF65-F5344CB8AC3E}">
        <p14:creationId xmlns:p14="http://schemas.microsoft.com/office/powerpoint/2010/main" val="1156757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a:t>
            </a:r>
            <a:r>
              <a:rPr lang="en-AU" baseline="0" dirty="0"/>
              <a:t> I</a:t>
            </a:r>
            <a:r>
              <a:rPr lang="en-AU" sz="1100" b="0" i="0" u="none" strike="noStrike" cap="none" baseline="0" dirty="0">
                <a:solidFill>
                  <a:srgbClr val="000000"/>
                </a:solidFill>
                <a:latin typeface="Arial"/>
                <a:ea typeface="Arial"/>
                <a:cs typeface="Arial"/>
                <a:sym typeface="Arial"/>
              </a:rPr>
              <a:t>n Year 9 Media both </a:t>
            </a:r>
            <a:r>
              <a:rPr lang="en-AU" sz="1100" b="0" i="0" u="none" strike="noStrike" cap="none" baseline="0" dirty="0" err="1">
                <a:solidFill>
                  <a:srgbClr val="000000"/>
                </a:solidFill>
                <a:latin typeface="Arial"/>
                <a:ea typeface="Arial"/>
                <a:cs typeface="Arial"/>
                <a:sym typeface="Arial"/>
              </a:rPr>
              <a:t>Daran</a:t>
            </a:r>
            <a:r>
              <a:rPr lang="en-AU" sz="1100" b="0" i="0" u="none" strike="noStrike" cap="none" baseline="0" dirty="0">
                <a:solidFill>
                  <a:srgbClr val="000000"/>
                </a:solidFill>
                <a:latin typeface="Arial"/>
                <a:ea typeface="Arial"/>
                <a:cs typeface="Arial"/>
                <a:sym typeface="Arial"/>
              </a:rPr>
              <a:t> and Sahil helped me teach other students how to edit using a software program. As this was</a:t>
            </a:r>
          </a:p>
          <a:p>
            <a:pPr marL="158750" indent="0">
              <a:buNone/>
            </a:pPr>
            <a:r>
              <a:rPr lang="en-AU" sz="1100" b="0" i="0" u="none" strike="noStrike" cap="none" baseline="0" dirty="0">
                <a:solidFill>
                  <a:srgbClr val="000000"/>
                </a:solidFill>
                <a:latin typeface="Arial"/>
                <a:ea typeface="Arial"/>
                <a:cs typeface="Arial"/>
                <a:sym typeface="Arial"/>
              </a:rPr>
              <a:t>the classes first efforts at editing it was a major hand. Absolutely terrific.</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Kissane who told us that</a:t>
            </a:r>
            <a:r>
              <a:rPr lang="en-AU" sz="1100" b="0" i="0" u="none" strike="noStrike" cap="none" baseline="0" dirty="0">
                <a:solidFill>
                  <a:srgbClr val="000000"/>
                </a:solidFill>
                <a:latin typeface="Arial"/>
                <a:ea typeface="Arial"/>
                <a:cs typeface="Arial"/>
                <a:sym typeface="Arial"/>
              </a:rPr>
              <a:t> various other students were arguing about who should put away the tools they'd been using, Gabrielle quietly got up and tidied away the materials and equipment.</a:t>
            </a:r>
            <a:endParaRPr lang="en-AU" dirty="0"/>
          </a:p>
        </p:txBody>
      </p:sp>
    </p:spTree>
    <p:extLst>
      <p:ext uri="{BB962C8B-B14F-4D97-AF65-F5344CB8AC3E}">
        <p14:creationId xmlns:p14="http://schemas.microsoft.com/office/powerpoint/2010/main" val="1559415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a:t>
            </a:r>
            <a:r>
              <a:rPr lang="en-AU" baseline="0" dirty="0"/>
              <a:t> I</a:t>
            </a:r>
            <a:r>
              <a:rPr lang="en-AU" sz="1100" b="0" i="0" u="none" strike="noStrike" cap="none" baseline="0" dirty="0">
                <a:solidFill>
                  <a:srgbClr val="000000"/>
                </a:solidFill>
                <a:latin typeface="Arial"/>
                <a:ea typeface="Arial"/>
                <a:cs typeface="Arial"/>
                <a:sym typeface="Arial"/>
              </a:rPr>
              <a:t>n Year 9 Media both </a:t>
            </a:r>
            <a:r>
              <a:rPr lang="en-AU" sz="1100" b="0" i="0" u="none" strike="noStrike" cap="none" baseline="0" dirty="0" err="1">
                <a:solidFill>
                  <a:srgbClr val="000000"/>
                </a:solidFill>
                <a:latin typeface="Arial"/>
                <a:ea typeface="Arial"/>
                <a:cs typeface="Arial"/>
                <a:sym typeface="Arial"/>
              </a:rPr>
              <a:t>Daran</a:t>
            </a:r>
            <a:r>
              <a:rPr lang="en-AU" sz="1100" b="0" i="0" u="none" strike="noStrike" cap="none" baseline="0" dirty="0">
                <a:solidFill>
                  <a:srgbClr val="000000"/>
                </a:solidFill>
                <a:latin typeface="Arial"/>
                <a:ea typeface="Arial"/>
                <a:cs typeface="Arial"/>
                <a:sym typeface="Arial"/>
              </a:rPr>
              <a:t> and Sahil helped me teach other students how to edit using a software program. As this was</a:t>
            </a:r>
          </a:p>
          <a:p>
            <a:pPr marL="158750" indent="0">
              <a:buNone/>
            </a:pPr>
            <a:r>
              <a:rPr lang="en-AU" sz="1100" b="0" i="0" u="none" strike="noStrike" cap="none" baseline="0" dirty="0">
                <a:solidFill>
                  <a:srgbClr val="000000"/>
                </a:solidFill>
                <a:latin typeface="Arial"/>
                <a:ea typeface="Arial"/>
                <a:cs typeface="Arial"/>
                <a:sym typeface="Arial"/>
              </a:rPr>
              <a:t>the classes first efforts at editing it was a major hand. Absolutely terrific.</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r>
              <a:rPr lang="en-AU" sz="1100" b="0" i="0" u="none" strike="noStrike" cap="none" baseline="0" dirty="0">
                <a:solidFill>
                  <a:srgbClr val="000000"/>
                </a:solidFill>
                <a:latin typeface="Arial"/>
                <a:cs typeface="Arial"/>
                <a:sym typeface="Arial"/>
              </a:rPr>
              <a:t>Nominated by Ms Kissane who told us that</a:t>
            </a:r>
            <a:r>
              <a:rPr lang="en-AU" sz="1100" b="0" i="0" u="none" strike="noStrike" cap="none" baseline="0" dirty="0">
                <a:solidFill>
                  <a:srgbClr val="000000"/>
                </a:solidFill>
                <a:latin typeface="Arial"/>
                <a:ea typeface="Arial"/>
                <a:cs typeface="Arial"/>
                <a:sym typeface="Arial"/>
              </a:rPr>
              <a:t> various other students were arguing about who should put away the tools they'd been using, Gabrielle quietly got up and tidied away the materials and equipment.</a:t>
            </a:r>
            <a:endParaRPr lang="en-AU" dirty="0"/>
          </a:p>
        </p:txBody>
      </p:sp>
    </p:spTree>
    <p:extLst>
      <p:ext uri="{BB962C8B-B14F-4D97-AF65-F5344CB8AC3E}">
        <p14:creationId xmlns:p14="http://schemas.microsoft.com/office/powerpoint/2010/main" val="4013742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20650"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715153"/>
            <a:ext cx="548640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728832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 We</a:t>
            </a:r>
            <a:r>
              <a:rPr lang="en-AU" baseline="0" dirty="0"/>
              <a:t> now move to the main focus of today’s assembly – our values awards for Term 3. Throughout the term you have been demonstrating our values each day through the actions you’ve have taken in class and around the school. Our values are in some ways the most important part of our learning at school. If we can manage incorporate these values into our everyday life, it will ensure that we become productive members of our community. </a:t>
            </a:r>
          </a:p>
          <a:p>
            <a:endParaRPr lang="en-AU" baseline="0" dirty="0"/>
          </a:p>
          <a:p>
            <a:r>
              <a:rPr lang="en-AU" baseline="0" dirty="0"/>
              <a:t>A: In the spirit of promoting the importance of these values we’ve asked teachers to nominate students who have demonstrated these values for an award. We will now award the recipients with their awards. Please hold your applause until the end of each category. Please put your hand together for John Roberts college principal who will be joining us to present the awards.</a:t>
            </a:r>
          </a:p>
          <a:p>
            <a:endParaRPr lang="en-AU" dirty="0"/>
          </a:p>
        </p:txBody>
      </p:sp>
    </p:spTree>
    <p:extLst>
      <p:ext uri="{BB962C8B-B14F-4D97-AF65-F5344CB8AC3E}">
        <p14:creationId xmlns:p14="http://schemas.microsoft.com/office/powerpoint/2010/main" val="3717811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 </a:t>
            </a:r>
            <a:r>
              <a:rPr lang="en-AU" sz="1100" b="0" i="0" u="none" strike="noStrike" cap="none" baseline="0" dirty="0">
                <a:solidFill>
                  <a:srgbClr val="000000"/>
                </a:solidFill>
                <a:latin typeface="Arial"/>
                <a:ea typeface="Arial"/>
                <a:cs typeface="Arial"/>
                <a:sym typeface="Arial"/>
              </a:rPr>
              <a:t>William has been really focused in class the last two weeks, filmed with his group and today was working away on his film edit without any disruptions. Well done Will.</a:t>
            </a:r>
          </a:p>
          <a:p>
            <a:pPr marL="158750" indent="0">
              <a:buNone/>
            </a:pPr>
            <a:endParaRPr lang="en-AU" sz="1100" b="0" i="0" u="none" strike="noStrike" cap="none" baseline="0" dirty="0">
              <a:solidFill>
                <a:srgbClr val="000000"/>
              </a:solidFill>
              <a:latin typeface="Arial"/>
              <a:ea typeface="Arial"/>
              <a:cs typeface="Arial"/>
              <a:sym typeface="Arial"/>
            </a:endParaRPr>
          </a:p>
          <a:p>
            <a:pPr marL="158750" indent="0">
              <a:buNone/>
            </a:pPr>
            <a:r>
              <a:rPr lang="en-AU" sz="1100" b="0" i="0" u="none" strike="noStrike" cap="none" baseline="0" dirty="0">
                <a:solidFill>
                  <a:srgbClr val="000000"/>
                </a:solidFill>
                <a:latin typeface="Arial"/>
                <a:ea typeface="Arial"/>
                <a:cs typeface="Arial"/>
                <a:sym typeface="Arial"/>
              </a:rPr>
              <a:t>Samantha Lydia and Le Anne were nominated by Mr Basford for their respect in always listening to instructions, completing set work to a high standard and contributing to class discussion</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endParaRPr lang="en-AU" dirty="0"/>
          </a:p>
        </p:txBody>
      </p:sp>
    </p:spTree>
    <p:extLst>
      <p:ext uri="{BB962C8B-B14F-4D97-AF65-F5344CB8AC3E}">
        <p14:creationId xmlns:p14="http://schemas.microsoft.com/office/powerpoint/2010/main" val="38232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 </a:t>
            </a:r>
            <a:r>
              <a:rPr lang="en-AU" sz="1100" b="0" i="0" u="none" strike="noStrike" cap="none" baseline="0" dirty="0">
                <a:solidFill>
                  <a:srgbClr val="000000"/>
                </a:solidFill>
                <a:latin typeface="Arial"/>
                <a:ea typeface="Arial"/>
                <a:cs typeface="Arial"/>
                <a:sym typeface="Arial"/>
              </a:rPr>
              <a:t>William has been really focused in class the last two weeks, filmed with his group and today was working away on his film edit without any disruptions. Well done Will.</a:t>
            </a:r>
          </a:p>
          <a:p>
            <a:pPr marL="158750" indent="0">
              <a:buNone/>
            </a:pPr>
            <a:endParaRPr lang="en-AU" sz="1100" b="0" i="0" u="none" strike="noStrike" cap="none" baseline="0" dirty="0">
              <a:solidFill>
                <a:srgbClr val="000000"/>
              </a:solidFill>
              <a:latin typeface="Arial"/>
              <a:ea typeface="Arial"/>
              <a:cs typeface="Arial"/>
              <a:sym typeface="Arial"/>
            </a:endParaRPr>
          </a:p>
          <a:p>
            <a:pPr marL="158750" indent="0">
              <a:buNone/>
            </a:pPr>
            <a:r>
              <a:rPr lang="en-AU" sz="1100" b="0" i="0" u="none" strike="noStrike" cap="none" baseline="0" dirty="0">
                <a:solidFill>
                  <a:srgbClr val="000000"/>
                </a:solidFill>
                <a:latin typeface="Arial"/>
                <a:ea typeface="Arial"/>
                <a:cs typeface="Arial"/>
                <a:sym typeface="Arial"/>
              </a:rPr>
              <a:t>Samantha Lydia and Le Anne were nominated by Mr Basford for their respect in always listening to instructions, completing set work to a high standard and contributing to class discussion</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endParaRPr lang="en-AU" dirty="0"/>
          </a:p>
        </p:txBody>
      </p:sp>
    </p:spTree>
    <p:extLst>
      <p:ext uri="{BB962C8B-B14F-4D97-AF65-F5344CB8AC3E}">
        <p14:creationId xmlns:p14="http://schemas.microsoft.com/office/powerpoint/2010/main" val="3748231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Nominated by Mr Jones: </a:t>
            </a:r>
            <a:r>
              <a:rPr lang="en-AU" sz="1100" b="0" i="0" u="none" strike="noStrike" cap="none" baseline="0" dirty="0">
                <a:solidFill>
                  <a:srgbClr val="000000"/>
                </a:solidFill>
                <a:latin typeface="Arial"/>
                <a:ea typeface="Arial"/>
                <a:cs typeface="Arial"/>
                <a:sym typeface="Arial"/>
              </a:rPr>
              <a:t>William has been really focused in class the last two weeks, filmed with his group and today was working away on his film edit without any disruptions. Well done Will.</a:t>
            </a:r>
          </a:p>
          <a:p>
            <a:pPr marL="158750" indent="0">
              <a:buNone/>
            </a:pPr>
            <a:endParaRPr lang="en-AU" sz="1100" b="0" i="0" u="none" strike="noStrike" cap="none" baseline="0" dirty="0">
              <a:solidFill>
                <a:srgbClr val="000000"/>
              </a:solidFill>
              <a:latin typeface="Arial"/>
              <a:ea typeface="Arial"/>
              <a:cs typeface="Arial"/>
              <a:sym typeface="Arial"/>
            </a:endParaRPr>
          </a:p>
          <a:p>
            <a:pPr marL="158750" indent="0">
              <a:buNone/>
            </a:pPr>
            <a:r>
              <a:rPr lang="en-AU" sz="1100" b="0" i="0" u="none" strike="noStrike" cap="none" baseline="0" dirty="0">
                <a:solidFill>
                  <a:srgbClr val="000000"/>
                </a:solidFill>
                <a:latin typeface="Arial"/>
                <a:ea typeface="Arial"/>
                <a:cs typeface="Arial"/>
                <a:sym typeface="Arial"/>
              </a:rPr>
              <a:t>Samantha Lydia and Le Anne were nominated by Mr Basford for their respect in always listening to instructions, completing set work to a high standard and contributing to class discussion</a:t>
            </a:r>
          </a:p>
          <a:p>
            <a:pPr marL="158750" indent="0">
              <a:buNone/>
            </a:pPr>
            <a:endParaRPr lang="en-AU" sz="1100" b="0" i="0" u="none" strike="noStrike" cap="none" baseline="0" dirty="0">
              <a:solidFill>
                <a:srgbClr val="000000"/>
              </a:solidFill>
              <a:latin typeface="Arial"/>
              <a:cs typeface="Arial"/>
              <a:sym typeface="Arial"/>
            </a:endParaRPr>
          </a:p>
          <a:p>
            <a:pPr marL="158750" indent="0">
              <a:buNone/>
            </a:pPr>
            <a:endParaRPr lang="en-AU" dirty="0"/>
          </a:p>
        </p:txBody>
      </p:sp>
    </p:spTree>
    <p:extLst>
      <p:ext uri="{BB962C8B-B14F-4D97-AF65-F5344CB8AC3E}">
        <p14:creationId xmlns:p14="http://schemas.microsoft.com/office/powerpoint/2010/main" val="291038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J: Awarded to all students, staff and parents for dealing with the COVID-19</a:t>
            </a:r>
            <a:r>
              <a:rPr lang="en-AU" baseline="0" dirty="0"/>
              <a:t> pandemic so far</a:t>
            </a:r>
            <a:endParaRPr lang="en-AU" dirty="0"/>
          </a:p>
        </p:txBody>
      </p:sp>
    </p:spTree>
    <p:extLst>
      <p:ext uri="{BB962C8B-B14F-4D97-AF65-F5344CB8AC3E}">
        <p14:creationId xmlns:p14="http://schemas.microsoft.com/office/powerpoint/2010/main" val="286643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58750" indent="0">
              <a:buNone/>
            </a:pPr>
            <a:r>
              <a:rPr lang="en-AU" dirty="0"/>
              <a:t>J: Awarded to all students, staff and parents for dealing with the COVID-19</a:t>
            </a:r>
            <a:r>
              <a:rPr lang="en-AU" baseline="0" dirty="0"/>
              <a:t> pandemic so far</a:t>
            </a:r>
            <a:endParaRPr lang="en-AU" dirty="0"/>
          </a:p>
        </p:txBody>
      </p:sp>
    </p:spTree>
    <p:extLst>
      <p:ext uri="{BB962C8B-B14F-4D97-AF65-F5344CB8AC3E}">
        <p14:creationId xmlns:p14="http://schemas.microsoft.com/office/powerpoint/2010/main" val="4076882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7"/>
        <p:cNvGrpSpPr/>
        <p:nvPr/>
      </p:nvGrpSpPr>
      <p:grpSpPr>
        <a:xfrm>
          <a:off x="0" y="0"/>
          <a:ext cx="0" cy="0"/>
          <a:chOff x="0" y="0"/>
          <a:chExt cx="0" cy="0"/>
        </a:xfrm>
      </p:grpSpPr>
      <p:pic>
        <p:nvPicPr>
          <p:cNvPr id="18" name="Shape 18"/>
          <p:cNvPicPr preferRelativeResize="0"/>
          <p:nvPr/>
        </p:nvPicPr>
        <p:blipFill rotWithShape="1">
          <a:blip r:embed="rId2">
            <a:alphaModFix/>
          </a:blip>
          <a:srcRect/>
          <a:stretch/>
        </p:blipFill>
        <p:spPr>
          <a:xfrm>
            <a:off x="321623" y="359520"/>
            <a:ext cx="1491304" cy="1037161"/>
          </a:xfrm>
          <a:prstGeom prst="rect">
            <a:avLst/>
          </a:prstGeom>
          <a:noFill/>
          <a:ln>
            <a:noFill/>
          </a:ln>
        </p:spPr>
      </p:pic>
      <p:sp>
        <p:nvSpPr>
          <p:cNvPr id="19" name="Shape 19"/>
          <p:cNvSpPr/>
          <p:nvPr/>
        </p:nvSpPr>
        <p:spPr>
          <a:xfrm>
            <a:off x="0" y="1688475"/>
            <a:ext cx="12192000" cy="33081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dirty="0"/>
          </a:p>
        </p:txBody>
      </p:sp>
      <p:pic>
        <p:nvPicPr>
          <p:cNvPr id="20" name="Shape 20"/>
          <p:cNvPicPr preferRelativeResize="0"/>
          <p:nvPr/>
        </p:nvPicPr>
        <p:blipFill rotWithShape="1">
          <a:blip r:embed="rId3">
            <a:alphaModFix/>
          </a:blip>
          <a:srcRect t="16921" b="37405"/>
          <a:stretch/>
        </p:blipFill>
        <p:spPr>
          <a:xfrm>
            <a:off x="0" y="1688475"/>
            <a:ext cx="12192001" cy="3713326"/>
          </a:xfrm>
          <a:prstGeom prst="rect">
            <a:avLst/>
          </a:prstGeom>
          <a:noFill/>
          <a:ln>
            <a:noFill/>
          </a:ln>
        </p:spPr>
      </p:pic>
      <p:sp>
        <p:nvSpPr>
          <p:cNvPr id="21" name="Shape 21"/>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F1AB23"/>
              </a:buClr>
              <a:buSzPts val="4400"/>
              <a:buFont typeface="Helvetica Neue"/>
              <a:buNone/>
              <a:defRPr sz="4400" i="0" u="none" strike="noStrike" cap="none">
                <a:solidFill>
                  <a:srgbClr val="F1AB23"/>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22" name="Shape 22"/>
          <p:cNvSpPr txBox="1">
            <a:spLocks noGrp="1"/>
          </p:cNvSpPr>
          <p:nvPr>
            <p:ph type="subTitle" idx="1"/>
          </p:nvPr>
        </p:nvSpPr>
        <p:spPr>
          <a:xfrm>
            <a:off x="446325" y="5815119"/>
            <a:ext cx="11227200" cy="781200"/>
          </a:xfrm>
          <a:prstGeom prst="rect">
            <a:avLst/>
          </a:prstGeom>
          <a:noFill/>
          <a:ln>
            <a:noFill/>
          </a:ln>
        </p:spPr>
        <p:txBody>
          <a:bodyPr spcFirstLastPara="1" wrap="square" lIns="91425" tIns="91425" rIns="91425" bIns="91425" anchor="t" anchorCtr="0"/>
          <a:lstStyle>
            <a:lvl1pPr marL="0" marR="0" lvl="0" indent="0" algn="r" rtl="0">
              <a:lnSpc>
                <a:spcPct val="150000"/>
              </a:lnSpc>
              <a:spcBef>
                <a:spcPts val="1000"/>
              </a:spcBef>
              <a:spcAft>
                <a:spcPts val="0"/>
              </a:spcAft>
              <a:buClr>
                <a:schemeClr val="lt1"/>
              </a:buClr>
              <a:buSzPts val="2400"/>
              <a:buNone/>
              <a:defRPr sz="2400" i="0" u="none" strike="noStrike" cap="none">
                <a:solidFill>
                  <a:schemeClr val="lt1"/>
                </a:solidFill>
              </a:defRPr>
            </a:lvl1pPr>
            <a:lvl2pPr marL="457200" marR="0" lvl="1" indent="0" algn="ctr" rtl="0">
              <a:lnSpc>
                <a:spcPct val="150000"/>
              </a:lnSpc>
              <a:spcBef>
                <a:spcPts val="500"/>
              </a:spcBef>
              <a:spcAft>
                <a:spcPts val="0"/>
              </a:spcAft>
              <a:buClr>
                <a:schemeClr val="lt1"/>
              </a:buClr>
              <a:buSzPts val="2000"/>
              <a:buNone/>
              <a:defRPr sz="2000" i="0" u="none" strike="noStrike" cap="none">
                <a:solidFill>
                  <a:schemeClr val="lt1"/>
                </a:solidFill>
              </a:defRPr>
            </a:lvl2pPr>
            <a:lvl3pPr marL="914400" marR="0" lvl="2" indent="0" algn="ctr" rtl="0">
              <a:lnSpc>
                <a:spcPct val="150000"/>
              </a:lnSpc>
              <a:spcBef>
                <a:spcPts val="500"/>
              </a:spcBef>
              <a:spcAft>
                <a:spcPts val="0"/>
              </a:spcAft>
              <a:buClr>
                <a:schemeClr val="lt1"/>
              </a:buClr>
              <a:buSzPts val="1800"/>
              <a:buNone/>
              <a:defRPr sz="1800" i="0" u="none" strike="noStrike" cap="none">
                <a:solidFill>
                  <a:schemeClr val="lt1"/>
                </a:solidFill>
              </a:defRPr>
            </a:lvl3pPr>
            <a:lvl4pPr marL="1371600" marR="0" lvl="3" indent="0" algn="ctr" rtl="0">
              <a:lnSpc>
                <a:spcPct val="150000"/>
              </a:lnSpc>
              <a:spcBef>
                <a:spcPts val="500"/>
              </a:spcBef>
              <a:spcAft>
                <a:spcPts val="0"/>
              </a:spcAft>
              <a:buClr>
                <a:schemeClr val="lt1"/>
              </a:buClr>
              <a:buSzPts val="1600"/>
              <a:buNone/>
              <a:defRPr sz="1600" i="0" u="none" strike="noStrike" cap="none">
                <a:solidFill>
                  <a:schemeClr val="lt1"/>
                </a:solidFill>
              </a:defRPr>
            </a:lvl4pPr>
            <a:lvl5pPr marL="1828800" marR="0" lvl="4" indent="0" algn="ctr" rtl="0">
              <a:lnSpc>
                <a:spcPct val="150000"/>
              </a:lnSpc>
              <a:spcBef>
                <a:spcPts val="500"/>
              </a:spcBef>
              <a:spcAft>
                <a:spcPts val="0"/>
              </a:spcAft>
              <a:buClr>
                <a:schemeClr val="lt1"/>
              </a:buClr>
              <a:buSzPts val="1600"/>
              <a:buNone/>
              <a:defRPr sz="1600" i="0" u="none" strike="noStrike" cap="none">
                <a:solidFill>
                  <a:schemeClr val="lt1"/>
                </a:solidFill>
              </a:defRPr>
            </a:lvl5pPr>
            <a:lvl6pPr marL="2286000" marR="0" lvl="5" indent="0" algn="ctr" rtl="0">
              <a:lnSpc>
                <a:spcPct val="90000"/>
              </a:lnSpc>
              <a:spcBef>
                <a:spcPts val="500"/>
              </a:spcBef>
              <a:spcAft>
                <a:spcPts val="0"/>
              </a:spcAft>
              <a:buClr>
                <a:schemeClr val="dk1"/>
              </a:buClr>
              <a:buSzPts val="1600"/>
              <a:buNone/>
              <a:defRPr sz="1600" i="0" u="none" strike="noStrike" cap="none">
                <a:solidFill>
                  <a:schemeClr val="dk1"/>
                </a:solidFill>
              </a:defRPr>
            </a:lvl6pPr>
            <a:lvl7pPr marL="2743200" marR="0" lvl="6" indent="0" algn="ctr" rtl="0">
              <a:lnSpc>
                <a:spcPct val="90000"/>
              </a:lnSpc>
              <a:spcBef>
                <a:spcPts val="500"/>
              </a:spcBef>
              <a:spcAft>
                <a:spcPts val="0"/>
              </a:spcAft>
              <a:buClr>
                <a:schemeClr val="dk1"/>
              </a:buClr>
              <a:buSzPts val="1600"/>
              <a:buNone/>
              <a:defRPr sz="1600" i="0" u="none" strike="noStrike" cap="none">
                <a:solidFill>
                  <a:schemeClr val="dk1"/>
                </a:solidFill>
              </a:defRPr>
            </a:lvl7pPr>
            <a:lvl8pPr marL="3200400" marR="0" lvl="7" indent="0" algn="ctr" rtl="0">
              <a:lnSpc>
                <a:spcPct val="90000"/>
              </a:lnSpc>
              <a:spcBef>
                <a:spcPts val="500"/>
              </a:spcBef>
              <a:spcAft>
                <a:spcPts val="0"/>
              </a:spcAft>
              <a:buClr>
                <a:schemeClr val="dk1"/>
              </a:buClr>
              <a:buSzPts val="1600"/>
              <a:buNone/>
              <a:defRPr sz="1600" i="0" u="none" strike="noStrike" cap="none">
                <a:solidFill>
                  <a:schemeClr val="dk1"/>
                </a:solidFill>
              </a:defRPr>
            </a:lvl8pPr>
            <a:lvl9pPr marL="3657600" marR="0" lvl="8" indent="0" algn="ctr" rtl="0">
              <a:lnSpc>
                <a:spcPct val="90000"/>
              </a:lnSpc>
              <a:spcBef>
                <a:spcPts val="500"/>
              </a:spcBef>
              <a:spcAft>
                <a:spcPts val="0"/>
              </a:spcAft>
              <a:buClr>
                <a:schemeClr val="dk1"/>
              </a:buClr>
              <a:buSzPts val="1600"/>
              <a:buNone/>
              <a:defRPr sz="1600" i="0" u="none" strike="noStrike" cap="none">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1 1">
  <p:cSld name="Picture with Caption_2_1">
    <p:bg>
      <p:bgPr>
        <a:solidFill>
          <a:srgbClr val="FFFFFF"/>
        </a:solidFill>
        <a:effectLst/>
      </p:bgPr>
    </p:bg>
    <p:spTree>
      <p:nvGrpSpPr>
        <p:cNvPr id="1" name="Shape 77"/>
        <p:cNvGrpSpPr/>
        <p:nvPr/>
      </p:nvGrpSpPr>
      <p:grpSpPr>
        <a:xfrm>
          <a:off x="0" y="0"/>
          <a:ext cx="0" cy="0"/>
          <a:chOff x="0" y="0"/>
          <a:chExt cx="0" cy="0"/>
        </a:xfrm>
      </p:grpSpPr>
      <p:sp>
        <p:nvSpPr>
          <p:cNvPr id="78" name="Shape 7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dirty="0"/>
          </a:p>
        </p:txBody>
      </p:sp>
      <p:sp>
        <p:nvSpPr>
          <p:cNvPr id="79" name="Shape 79"/>
          <p:cNvSpPr/>
          <p:nvPr/>
        </p:nvSpPr>
        <p:spPr>
          <a:xfrm>
            <a:off x="0" y="823800"/>
            <a:ext cx="121920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80" name="Shape 80"/>
          <p:cNvSpPr txBox="1">
            <a:spLocks noGrp="1"/>
          </p:cNvSpPr>
          <p:nvPr>
            <p:ph type="title"/>
          </p:nvPr>
        </p:nvSpPr>
        <p:spPr>
          <a:xfrm>
            <a:off x="482389" y="5401788"/>
            <a:ext cx="11227200" cy="10377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4195-E493-4F83-8073-776D98EE37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BBB670F-05D1-4153-8B4E-D8230E098C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60956D1-6418-41AA-B712-7E49031006E6}"/>
              </a:ext>
            </a:extLst>
          </p:cNvPr>
          <p:cNvSpPr>
            <a:spLocks noGrp="1"/>
          </p:cNvSpPr>
          <p:nvPr>
            <p:ph type="dt" sz="half" idx="10"/>
          </p:nvPr>
        </p:nvSpPr>
        <p:spPr/>
        <p:txBody>
          <a:bodyPr/>
          <a:lstStyle/>
          <a:p>
            <a:fld id="{512893A8-AFF9-4DE5-AE63-2BB95D624AE1}" type="datetimeFigureOut">
              <a:rPr lang="en-AU" smtClean="0"/>
              <a:t>19/08/2021</a:t>
            </a:fld>
            <a:endParaRPr lang="en-AU"/>
          </a:p>
        </p:txBody>
      </p:sp>
      <p:sp>
        <p:nvSpPr>
          <p:cNvPr id="5" name="Footer Placeholder 4">
            <a:extLst>
              <a:ext uri="{FF2B5EF4-FFF2-40B4-BE49-F238E27FC236}">
                <a16:creationId xmlns:a16="http://schemas.microsoft.com/office/drawing/2014/main" id="{064F5093-0373-4719-87BC-53AA2548C0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0CFEB8-4AA6-4DD3-8157-25395E7B0951}"/>
              </a:ext>
            </a:extLst>
          </p:cNvPr>
          <p:cNvSpPr>
            <a:spLocks noGrp="1"/>
          </p:cNvSpPr>
          <p:nvPr>
            <p:ph type="sldNum" sz="quarter" idx="12"/>
          </p:nvPr>
        </p:nvSpPr>
        <p:spPr/>
        <p:txBody>
          <a:bodyPr/>
          <a:lstStyle/>
          <a:p>
            <a:fld id="{394C3395-83EE-43F3-B02A-4672B826D568}" type="slidenum">
              <a:rPr lang="en-AU" smtClean="0"/>
              <a:t>‹#›</a:t>
            </a:fld>
            <a:endParaRPr lang="en-AU"/>
          </a:p>
        </p:txBody>
      </p:sp>
    </p:spTree>
    <p:extLst>
      <p:ext uri="{BB962C8B-B14F-4D97-AF65-F5344CB8AC3E}">
        <p14:creationId xmlns:p14="http://schemas.microsoft.com/office/powerpoint/2010/main" val="324819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812924" y="365125"/>
            <a:ext cx="9860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F1AB23"/>
              </a:buClr>
              <a:buSzPts val="4400"/>
              <a:buNone/>
              <a:defRPr sz="4400" i="0" u="none" strike="noStrike" cap="none">
                <a:solidFill>
                  <a:srgbClr val="F1AB23"/>
                </a:solidFill>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25" name="Shape 25"/>
          <p:cNvSpPr txBox="1">
            <a:spLocks noGrp="1"/>
          </p:cNvSpPr>
          <p:nvPr>
            <p:ph type="body" idx="1"/>
          </p:nvPr>
        </p:nvSpPr>
        <p:spPr>
          <a:xfrm>
            <a:off x="446314" y="1923803"/>
            <a:ext cx="11227200" cy="42531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1pPr>
            <a:lvl2pPr marL="914400" marR="0" lvl="1"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2pPr>
            <a:lvl3pPr marL="1371600" marR="0" lvl="2"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3pPr>
            <a:lvl4pPr marL="1828800" marR="0" lvl="3"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4pPr>
            <a:lvl5pPr marL="2286000" marR="0" lvl="4"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5pPr>
            <a:lvl6pPr marL="2743200" marR="0" lvl="5"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6pPr>
            <a:lvl7pPr marL="3200400" marR="0" lvl="6"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7pPr>
            <a:lvl8pPr marL="3657600" marR="0" lvl="7" indent="-419100" algn="l" rtl="0">
              <a:lnSpc>
                <a:spcPct val="115000"/>
              </a:lnSpc>
              <a:spcBef>
                <a:spcPts val="1000"/>
              </a:spcBef>
              <a:spcAft>
                <a:spcPts val="0"/>
              </a:spcAft>
              <a:buClr>
                <a:srgbClr val="F1AB23"/>
              </a:buClr>
              <a:buSzPts val="3000"/>
              <a:buChar char="○"/>
              <a:defRPr sz="3000" i="0" u="none" strike="noStrike" cap="none">
                <a:solidFill>
                  <a:srgbClr val="FFFFFF"/>
                </a:solidFill>
              </a:defRPr>
            </a:lvl8pPr>
            <a:lvl9pPr marL="4114800" marR="0" lvl="8" indent="-419100" algn="l" rtl="0">
              <a:lnSpc>
                <a:spcPct val="115000"/>
              </a:lnSpc>
              <a:spcBef>
                <a:spcPts val="1000"/>
              </a:spcBef>
              <a:spcAft>
                <a:spcPts val="1000"/>
              </a:spcAft>
              <a:buClr>
                <a:srgbClr val="F1AB23"/>
              </a:buClr>
              <a:buSzPts val="3000"/>
              <a:buChar char="■"/>
              <a:defRPr sz="3000" i="0" u="none" strike="noStrike" cap="none">
                <a:solidFill>
                  <a:srgbClr val="FFFFFF"/>
                </a:solidFill>
              </a:defRPr>
            </a:lvl9pPr>
          </a:lstStyle>
          <a:p>
            <a:endParaRPr/>
          </a:p>
        </p:txBody>
      </p:sp>
      <p:pic>
        <p:nvPicPr>
          <p:cNvPr id="26" name="Shape 26"/>
          <p:cNvPicPr preferRelativeResize="0"/>
          <p:nvPr/>
        </p:nvPicPr>
        <p:blipFill rotWithShape="1">
          <a:blip r:embed="rId2">
            <a:alphaModFix/>
          </a:blip>
          <a:srcRect/>
          <a:stretch/>
        </p:blipFill>
        <p:spPr>
          <a:xfrm>
            <a:off x="321623" y="359520"/>
            <a:ext cx="1491304" cy="103716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p:cSld name="OBJECT_1">
    <p:bg>
      <p:bgPr>
        <a:solidFill>
          <a:srgbClr val="FFFFFF"/>
        </a:solid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29" name="Shape 29"/>
          <p:cNvSpPr txBox="1">
            <a:spLocks noGrp="1"/>
          </p:cNvSpPr>
          <p:nvPr>
            <p:ph type="body" idx="1"/>
          </p:nvPr>
        </p:nvSpPr>
        <p:spPr>
          <a:xfrm>
            <a:off x="446314" y="1923803"/>
            <a:ext cx="11227200" cy="4253100"/>
          </a:xfrm>
          <a:prstGeom prst="rect">
            <a:avLst/>
          </a:prstGeom>
          <a:noFill/>
          <a:ln>
            <a:noFill/>
          </a:ln>
        </p:spPr>
        <p:txBody>
          <a:bodyPr spcFirstLastPara="1" wrap="square" lIns="91425" tIns="91425" rIns="91425" bIns="91425" anchor="t" anchorCtr="0"/>
          <a:lstStyle>
            <a:lvl1pPr marL="457200" marR="0" lvl="0" indent="-419100" algn="l" rtl="0">
              <a:lnSpc>
                <a:spcPct val="150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50000"/>
              </a:lnSpc>
              <a:spcBef>
                <a:spcPts val="5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90000"/>
              </a:lnSpc>
              <a:spcBef>
                <a:spcPts val="5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90000"/>
              </a:lnSpc>
              <a:spcBef>
                <a:spcPts val="5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90000"/>
              </a:lnSpc>
              <a:spcBef>
                <a:spcPts val="5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90000"/>
              </a:lnSpc>
              <a:spcBef>
                <a:spcPts val="500"/>
              </a:spcBef>
              <a:spcAft>
                <a:spcPts val="0"/>
              </a:spcAft>
              <a:buClr>
                <a:srgbClr val="000000"/>
              </a:buClr>
              <a:buSzPts val="3000"/>
              <a:buChar char="■"/>
              <a:defRPr sz="3000" i="0" u="none" strike="noStrike" cap="none">
                <a:solidFill>
                  <a:srgbClr val="000000"/>
                </a:solidFill>
              </a:defRPr>
            </a:lvl9pPr>
          </a:lstStyle>
          <a:p>
            <a:endParaRPr/>
          </a:p>
        </p:txBody>
      </p:sp>
      <p:sp>
        <p:nvSpPr>
          <p:cNvPr id="30" name="Shape 30"/>
          <p:cNvSpPr txBox="1">
            <a:spLocks noGrp="1"/>
          </p:cNvSpPr>
          <p:nvPr>
            <p:ph type="dt" idx="10"/>
          </p:nvPr>
        </p:nvSpPr>
        <p:spPr>
          <a:xfrm>
            <a:off x="446314" y="6356350"/>
            <a:ext cx="27432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1" name="Shape 31"/>
          <p:cNvSpPr txBox="1">
            <a:spLocks noGrp="1"/>
          </p:cNvSpPr>
          <p:nvPr>
            <p:ph type="ftr" idx="11"/>
          </p:nvPr>
        </p:nvSpPr>
        <p:spPr>
          <a:xfrm>
            <a:off x="4002479" y="6360067"/>
            <a:ext cx="41148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2" name="Shape 32"/>
          <p:cNvSpPr txBox="1">
            <a:spLocks noGrp="1"/>
          </p:cNvSpPr>
          <p:nvPr>
            <p:ph type="sldNum" idx="12"/>
          </p:nvPr>
        </p:nvSpPr>
        <p:spPr>
          <a:xfrm>
            <a:off x="8930244" y="6350745"/>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dirty="0"/>
          </a:p>
        </p:txBody>
      </p:sp>
      <p:pic>
        <p:nvPicPr>
          <p:cNvPr id="33" name="Shape 3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1">
  <p:cSld name="1_Title and Content_1">
    <p:bg>
      <p:bgPr>
        <a:solidFill>
          <a:srgbClr val="FFFFFF"/>
        </a:solidFill>
        <a:effectLst/>
      </p:bgPr>
    </p:bg>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chemeClr val="dk1"/>
              </a:buClr>
              <a:buSzPts val="4400"/>
              <a:buFont typeface="Helvetica Neue"/>
              <a:buNone/>
              <a:defRPr sz="4400" i="0" u="none" strike="noStrike" cap="none">
                <a:solidFill>
                  <a:schemeClr val="dk1"/>
                </a:solidFill>
                <a:latin typeface="Helvetica Neue"/>
                <a:ea typeface="Helvetica Neue"/>
                <a:cs typeface="Helvetica Neue"/>
                <a:sym typeface="Helvetica Neue"/>
              </a:defRPr>
            </a:lvl1pPr>
            <a:lvl2pPr lvl="1"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2pPr>
            <a:lvl3pPr lvl="2"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3pPr>
            <a:lvl4pPr lvl="3"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4pPr>
            <a:lvl5pPr lvl="4"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5pPr>
            <a:lvl6pPr lvl="5"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6pPr>
            <a:lvl7pPr lvl="6"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7pPr>
            <a:lvl8pPr lvl="7"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8pPr>
            <a:lvl9pPr lvl="8" indent="0" rtl="0">
              <a:spcBef>
                <a:spcPts val="0"/>
              </a:spcBef>
              <a:spcAft>
                <a:spcPts val="0"/>
              </a:spcAft>
              <a:buClr>
                <a:schemeClr val="dk1"/>
              </a:buClr>
              <a:buSzPts val="1400"/>
              <a:buFont typeface="Helvetica Neue"/>
              <a:buNone/>
              <a:defRPr sz="1800">
                <a:solidFill>
                  <a:schemeClr val="dk1"/>
                </a:solidFill>
                <a:latin typeface="Helvetica Neue"/>
                <a:ea typeface="Helvetica Neue"/>
                <a:cs typeface="Helvetica Neue"/>
                <a:sym typeface="Helvetica Neue"/>
              </a:defRPr>
            </a:lvl9pPr>
          </a:lstStyle>
          <a:p>
            <a:endParaRPr/>
          </a:p>
        </p:txBody>
      </p:sp>
      <p:sp>
        <p:nvSpPr>
          <p:cNvPr id="41" name="Shape 41"/>
          <p:cNvSpPr txBox="1">
            <a:spLocks noGrp="1"/>
          </p:cNvSpPr>
          <p:nvPr>
            <p:ph type="body" idx="1"/>
          </p:nvPr>
        </p:nvSpPr>
        <p:spPr>
          <a:xfrm>
            <a:off x="522514" y="1781299"/>
            <a:ext cx="52776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115000"/>
              </a:lnSpc>
              <a:spcBef>
                <a:spcPts val="1000"/>
              </a:spcBef>
              <a:spcAft>
                <a:spcPts val="1000"/>
              </a:spcAft>
              <a:buClr>
                <a:srgbClr val="000000"/>
              </a:buClr>
              <a:buSzPts val="3000"/>
              <a:buChar char="■"/>
              <a:defRPr sz="3000" i="0" u="none" strike="noStrike" cap="none">
                <a:solidFill>
                  <a:srgbClr val="000000"/>
                </a:solidFill>
              </a:defRPr>
            </a:lvl9pPr>
          </a:lstStyle>
          <a:p>
            <a:endParaRPr/>
          </a:p>
        </p:txBody>
      </p:sp>
      <p:sp>
        <p:nvSpPr>
          <p:cNvPr id="42" name="Shape 42"/>
          <p:cNvSpPr txBox="1">
            <a:spLocks noGrp="1"/>
          </p:cNvSpPr>
          <p:nvPr>
            <p:ph type="body" idx="2"/>
          </p:nvPr>
        </p:nvSpPr>
        <p:spPr>
          <a:xfrm>
            <a:off x="6044540" y="1781299"/>
            <a:ext cx="56289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115000"/>
              </a:lnSpc>
              <a:spcBef>
                <a:spcPts val="1000"/>
              </a:spcBef>
              <a:spcAft>
                <a:spcPts val="1000"/>
              </a:spcAft>
              <a:buClr>
                <a:srgbClr val="000000"/>
              </a:buClr>
              <a:buSzPts val="3000"/>
              <a:buChar char="■"/>
              <a:defRPr sz="3000" i="0" u="none" strike="noStrike" cap="none">
                <a:solidFill>
                  <a:srgbClr val="000000"/>
                </a:solidFill>
              </a:defRPr>
            </a:lvl9pPr>
          </a:lstStyle>
          <a:p>
            <a:endParaRPr/>
          </a:p>
        </p:txBody>
      </p:sp>
      <p:pic>
        <p:nvPicPr>
          <p:cNvPr id="43" name="Shape 4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1">
  <p:cSld name="Two Content_1">
    <p:bg>
      <p:bgPr>
        <a:solidFill>
          <a:srgbClr val="FFFFFF"/>
        </a:solidFill>
        <a:effectLst/>
      </p:bgPr>
    </p:bg>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51" name="Shape 51"/>
          <p:cNvSpPr txBox="1">
            <a:spLocks noGrp="1"/>
          </p:cNvSpPr>
          <p:nvPr>
            <p:ph type="body" idx="1"/>
          </p:nvPr>
        </p:nvSpPr>
        <p:spPr>
          <a:xfrm>
            <a:off x="446314" y="1781299"/>
            <a:ext cx="5277600" cy="42537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1pPr>
            <a:lvl2pPr marL="914400" marR="0" lvl="1"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4pPr>
            <a:lvl5pPr marL="2286000" marR="0" lvl="4"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5pPr>
            <a:lvl6pPr marL="2743200" marR="0" lvl="5"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6pPr>
            <a:lvl7pPr marL="3200400" marR="0" lvl="6"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7pPr>
            <a:lvl8pPr marL="3657600" marR="0" lvl="7"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8pPr>
            <a:lvl9pPr marL="4114800" marR="0" lvl="8" indent="-419100" algn="l" rtl="0">
              <a:lnSpc>
                <a:spcPct val="115000"/>
              </a:lnSpc>
              <a:spcBef>
                <a:spcPts val="1000"/>
              </a:spcBef>
              <a:spcAft>
                <a:spcPts val="1000"/>
              </a:spcAft>
              <a:buClr>
                <a:srgbClr val="000000"/>
              </a:buClr>
              <a:buSzPts val="3000"/>
              <a:buChar char="■"/>
              <a:defRPr sz="3000" i="0" u="none" strike="noStrike" cap="none">
                <a:solidFill>
                  <a:srgbClr val="000000"/>
                </a:solidFill>
              </a:defRPr>
            </a:lvl9pPr>
          </a:lstStyle>
          <a:p>
            <a:endParaRPr/>
          </a:p>
        </p:txBody>
      </p:sp>
      <p:sp>
        <p:nvSpPr>
          <p:cNvPr id="52" name="Shape 52"/>
          <p:cNvSpPr/>
          <p:nvPr/>
        </p:nvSpPr>
        <p:spPr>
          <a:xfrm>
            <a:off x="6270175" y="1781300"/>
            <a:ext cx="52776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dirty="0"/>
          </a:p>
        </p:txBody>
      </p:sp>
      <p:pic>
        <p:nvPicPr>
          <p:cNvPr id="53" name="Shape 5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1">
  <p:cSld name="1_Two Content_1">
    <p:bg>
      <p:bgPr>
        <a:solidFill>
          <a:srgbClr val="FFFFFF"/>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803874" y="365125"/>
            <a:ext cx="98697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000000"/>
              </a:buClr>
              <a:buSzPts val="4400"/>
              <a:buFont typeface="Helvetica Neue"/>
              <a:buNone/>
              <a:defRPr sz="4400" i="0" u="none" strike="noStrike" cap="none">
                <a:solidFill>
                  <a:srgbClr val="000000"/>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
        <p:nvSpPr>
          <p:cNvPr id="61" name="Shape 61"/>
          <p:cNvSpPr txBox="1">
            <a:spLocks noGrp="1"/>
          </p:cNvSpPr>
          <p:nvPr>
            <p:ph type="body" idx="1"/>
          </p:nvPr>
        </p:nvSpPr>
        <p:spPr>
          <a:xfrm>
            <a:off x="6293922" y="1769422"/>
            <a:ext cx="5379600" cy="4251300"/>
          </a:xfrm>
          <a:prstGeom prst="rect">
            <a:avLst/>
          </a:prstGeom>
          <a:noFill/>
          <a:ln>
            <a:noFill/>
          </a:ln>
        </p:spPr>
        <p:txBody>
          <a:bodyPr spcFirstLastPara="1" wrap="square" lIns="91425" tIns="91425" rIns="91425" bIns="91425" anchor="t" anchorCtr="0"/>
          <a:lstStyle>
            <a:lvl1pPr marL="457200" marR="0" lvl="0"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1pPr>
            <a:lvl2pPr marL="914400" marR="0" lvl="1"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2pPr>
            <a:lvl3pPr marL="1371600" marR="0" lvl="2" indent="-419100" algn="l" rtl="0">
              <a:lnSpc>
                <a:spcPct val="115000"/>
              </a:lnSpc>
              <a:spcBef>
                <a:spcPts val="1000"/>
              </a:spcBef>
              <a:spcAft>
                <a:spcPts val="0"/>
              </a:spcAft>
              <a:buClr>
                <a:srgbClr val="000000"/>
              </a:buClr>
              <a:buSzPts val="3000"/>
              <a:buChar char="■"/>
              <a:defRPr sz="3000" i="0" u="none" strike="noStrike" cap="none">
                <a:solidFill>
                  <a:srgbClr val="000000"/>
                </a:solidFill>
              </a:defRPr>
            </a:lvl3pPr>
            <a:lvl4pPr marL="1828800" marR="0" lvl="3"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4pPr>
            <a:lvl5pPr marL="2286000" marR="0" lvl="4"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5pPr>
            <a:lvl6pPr marL="2743200" marR="0" lvl="5"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6pPr>
            <a:lvl7pPr marL="3200400" marR="0" lvl="6"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7pPr>
            <a:lvl8pPr marL="3657600" marR="0" lvl="7" indent="-419100" algn="l" rtl="0">
              <a:lnSpc>
                <a:spcPct val="115000"/>
              </a:lnSpc>
              <a:spcBef>
                <a:spcPts val="1000"/>
              </a:spcBef>
              <a:spcAft>
                <a:spcPts val="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8pPr>
            <a:lvl9pPr marL="4114800" marR="0" lvl="8" indent="-419100" algn="l" rtl="0">
              <a:lnSpc>
                <a:spcPct val="115000"/>
              </a:lnSpc>
              <a:spcBef>
                <a:spcPts val="1000"/>
              </a:spcBef>
              <a:spcAft>
                <a:spcPts val="1000"/>
              </a:spcAft>
              <a:buClr>
                <a:srgbClr val="000000"/>
              </a:buClr>
              <a:buSzPts val="3000"/>
              <a:buFont typeface="Helvetica Neue"/>
              <a:buChar char="■"/>
              <a:defRPr sz="3000" i="0" u="none" strike="noStrike" cap="none">
                <a:solidFill>
                  <a:srgbClr val="000000"/>
                </a:solidFill>
                <a:latin typeface="Helvetica Neue"/>
                <a:ea typeface="Helvetica Neue"/>
                <a:cs typeface="Helvetica Neue"/>
                <a:sym typeface="Helvetica Neue"/>
              </a:defRPr>
            </a:lvl9pPr>
          </a:lstStyle>
          <a:p>
            <a:endParaRPr/>
          </a:p>
        </p:txBody>
      </p:sp>
      <p:sp>
        <p:nvSpPr>
          <p:cNvPr id="62" name="Shape 62"/>
          <p:cNvSpPr/>
          <p:nvPr/>
        </p:nvSpPr>
        <p:spPr>
          <a:xfrm>
            <a:off x="446325" y="1781300"/>
            <a:ext cx="52776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dirty="0"/>
          </a:p>
        </p:txBody>
      </p:sp>
      <p:pic>
        <p:nvPicPr>
          <p:cNvPr id="63" name="Shape 63"/>
          <p:cNvPicPr preferRelativeResize="0"/>
          <p:nvPr/>
        </p:nvPicPr>
        <p:blipFill rotWithShape="1">
          <a:blip r:embed="rId2">
            <a:alphaModFix/>
          </a:blip>
          <a:srcRect/>
          <a:stretch/>
        </p:blipFill>
        <p:spPr>
          <a:xfrm>
            <a:off x="163689" y="359520"/>
            <a:ext cx="1640192" cy="11373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66"/>
        <p:cNvGrpSpPr/>
        <p:nvPr/>
      </p:nvGrpSpPr>
      <p:grpSpPr>
        <a:xfrm>
          <a:off x="0" y="0"/>
          <a:ext cx="0" cy="0"/>
          <a:chOff x="0" y="0"/>
          <a:chExt cx="0" cy="0"/>
        </a:xfrm>
      </p:grpSpPr>
      <p:pic>
        <p:nvPicPr>
          <p:cNvPr id="67" name="Shape 67"/>
          <p:cNvPicPr preferRelativeResize="0"/>
          <p:nvPr/>
        </p:nvPicPr>
        <p:blipFill rotWithShape="1">
          <a:blip r:embed="rId2">
            <a:alphaModFix/>
          </a:blip>
          <a:srcRect/>
          <a:stretch/>
        </p:blipFill>
        <p:spPr>
          <a:xfrm>
            <a:off x="5193214" y="4918843"/>
            <a:ext cx="1431818" cy="992860"/>
          </a:xfrm>
          <a:prstGeom prst="rect">
            <a:avLst/>
          </a:prstGeom>
          <a:noFill/>
          <a:ln>
            <a:noFill/>
          </a:ln>
        </p:spPr>
      </p:pic>
      <p:pic>
        <p:nvPicPr>
          <p:cNvPr id="68" name="Shape 68"/>
          <p:cNvPicPr preferRelativeResize="0"/>
          <p:nvPr/>
        </p:nvPicPr>
        <p:blipFill>
          <a:blip r:embed="rId3">
            <a:alphaModFix/>
          </a:blip>
          <a:stretch>
            <a:fillRect/>
          </a:stretch>
        </p:blipFill>
        <p:spPr>
          <a:xfrm>
            <a:off x="1127650" y="2391775"/>
            <a:ext cx="9715326" cy="14336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DSC Presentation Template 1">
  <p:cSld name="Picture with Caption_1_1_1">
    <p:bg>
      <p:bgPr>
        <a:solidFill>
          <a:srgbClr val="000000"/>
        </a:solidFill>
        <a:effectLst/>
      </p:bgPr>
    </p:bg>
    <p:spTree>
      <p:nvGrpSpPr>
        <p:cNvPr id="1" name="Shape 72"/>
        <p:cNvGrpSpPr/>
        <p:nvPr/>
      </p:nvGrpSpPr>
      <p:grpSpPr>
        <a:xfrm>
          <a:off x="0" y="0"/>
          <a:ext cx="0" cy="0"/>
          <a:chOff x="0" y="0"/>
          <a:chExt cx="0" cy="0"/>
        </a:xfrm>
      </p:grpSpPr>
      <p:sp>
        <p:nvSpPr>
          <p:cNvPr id="73" name="Shape 7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1">
  <p:cSld name="Picture with Caption_2">
    <p:spTree>
      <p:nvGrpSpPr>
        <p:cNvPr id="1" name="Shape 74"/>
        <p:cNvGrpSpPr/>
        <p:nvPr/>
      </p:nvGrpSpPr>
      <p:grpSpPr>
        <a:xfrm>
          <a:off x="0" y="0"/>
          <a:ext cx="0" cy="0"/>
          <a:chOff x="0" y="0"/>
          <a:chExt cx="0" cy="0"/>
        </a:xfrm>
      </p:grpSpPr>
      <p:sp>
        <p:nvSpPr>
          <p:cNvPr id="75" name="Shape 75"/>
          <p:cNvSpPr/>
          <p:nvPr/>
        </p:nvSpPr>
        <p:spPr>
          <a:xfrm>
            <a:off x="0" y="823800"/>
            <a:ext cx="12192000" cy="4173000"/>
          </a:xfrm>
          <a:prstGeom prst="rect">
            <a:avLst/>
          </a:prstGeom>
          <a:solidFill>
            <a:schemeClr val="lt2"/>
          </a:solidFill>
          <a:ln>
            <a:noFill/>
          </a:ln>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76" name="Shape 76"/>
          <p:cNvSpPr txBox="1">
            <a:spLocks noGrp="1"/>
          </p:cNvSpPr>
          <p:nvPr>
            <p:ph type="title"/>
          </p:nvPr>
        </p:nvSpPr>
        <p:spPr>
          <a:xfrm>
            <a:off x="482389" y="5401788"/>
            <a:ext cx="11227200" cy="10377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F1AB23"/>
              </a:buClr>
              <a:buSzPts val="4400"/>
              <a:buFont typeface="Helvetica Neue"/>
              <a:buNone/>
              <a:defRPr sz="4400" i="0" u="none" strike="noStrike" cap="none">
                <a:solidFill>
                  <a:srgbClr val="F1AB23"/>
                </a:solidFill>
                <a:latin typeface="Helvetica Neue"/>
                <a:ea typeface="Helvetica Neue"/>
                <a:cs typeface="Helvetica Neue"/>
                <a:sym typeface="Helvetica Neue"/>
              </a:defRPr>
            </a:lvl1pPr>
            <a:lvl2pPr lvl="1" indent="0" rtl="0">
              <a:spcBef>
                <a:spcPts val="0"/>
              </a:spcBef>
              <a:spcAft>
                <a:spcPts val="0"/>
              </a:spcAft>
              <a:buSzPts val="1400"/>
              <a:buFont typeface="Helvetica Neue"/>
              <a:buNone/>
              <a:defRPr sz="1800">
                <a:latin typeface="Helvetica Neue"/>
                <a:ea typeface="Helvetica Neue"/>
                <a:cs typeface="Helvetica Neue"/>
                <a:sym typeface="Helvetica Neue"/>
              </a:defRPr>
            </a:lvl2pPr>
            <a:lvl3pPr lvl="2" indent="0" rtl="0">
              <a:spcBef>
                <a:spcPts val="0"/>
              </a:spcBef>
              <a:spcAft>
                <a:spcPts val="0"/>
              </a:spcAft>
              <a:buSzPts val="1400"/>
              <a:buFont typeface="Helvetica Neue"/>
              <a:buNone/>
              <a:defRPr sz="1800">
                <a:latin typeface="Helvetica Neue"/>
                <a:ea typeface="Helvetica Neue"/>
                <a:cs typeface="Helvetica Neue"/>
                <a:sym typeface="Helvetica Neue"/>
              </a:defRPr>
            </a:lvl3pPr>
            <a:lvl4pPr lvl="3" indent="0" rtl="0">
              <a:spcBef>
                <a:spcPts val="0"/>
              </a:spcBef>
              <a:spcAft>
                <a:spcPts val="0"/>
              </a:spcAft>
              <a:buSzPts val="1400"/>
              <a:buFont typeface="Helvetica Neue"/>
              <a:buNone/>
              <a:defRPr sz="1800">
                <a:latin typeface="Helvetica Neue"/>
                <a:ea typeface="Helvetica Neue"/>
                <a:cs typeface="Helvetica Neue"/>
                <a:sym typeface="Helvetica Neue"/>
              </a:defRPr>
            </a:lvl4pPr>
            <a:lvl5pPr lvl="4" indent="0" rtl="0">
              <a:spcBef>
                <a:spcPts val="0"/>
              </a:spcBef>
              <a:spcAft>
                <a:spcPts val="0"/>
              </a:spcAft>
              <a:buSzPts val="1400"/>
              <a:buFont typeface="Helvetica Neue"/>
              <a:buNone/>
              <a:defRPr sz="1800">
                <a:latin typeface="Helvetica Neue"/>
                <a:ea typeface="Helvetica Neue"/>
                <a:cs typeface="Helvetica Neue"/>
                <a:sym typeface="Helvetica Neue"/>
              </a:defRPr>
            </a:lvl5pPr>
            <a:lvl6pPr lvl="5" indent="0" rtl="0">
              <a:spcBef>
                <a:spcPts val="0"/>
              </a:spcBef>
              <a:spcAft>
                <a:spcPts val="0"/>
              </a:spcAft>
              <a:buSzPts val="1400"/>
              <a:buFont typeface="Helvetica Neue"/>
              <a:buNone/>
              <a:defRPr sz="1800">
                <a:latin typeface="Helvetica Neue"/>
                <a:ea typeface="Helvetica Neue"/>
                <a:cs typeface="Helvetica Neue"/>
                <a:sym typeface="Helvetica Neue"/>
              </a:defRPr>
            </a:lvl6pPr>
            <a:lvl7pPr lvl="6" indent="0" rtl="0">
              <a:spcBef>
                <a:spcPts val="0"/>
              </a:spcBef>
              <a:spcAft>
                <a:spcPts val="0"/>
              </a:spcAft>
              <a:buSzPts val="1400"/>
              <a:buFont typeface="Helvetica Neue"/>
              <a:buNone/>
              <a:defRPr sz="1800">
                <a:latin typeface="Helvetica Neue"/>
                <a:ea typeface="Helvetica Neue"/>
                <a:cs typeface="Helvetica Neue"/>
                <a:sym typeface="Helvetica Neue"/>
              </a:defRPr>
            </a:lvl7pPr>
            <a:lvl8pPr lvl="7" indent="0" rtl="0">
              <a:spcBef>
                <a:spcPts val="0"/>
              </a:spcBef>
              <a:spcAft>
                <a:spcPts val="0"/>
              </a:spcAft>
              <a:buSzPts val="1400"/>
              <a:buFont typeface="Helvetica Neue"/>
              <a:buNone/>
              <a:defRPr sz="1800">
                <a:latin typeface="Helvetica Neue"/>
                <a:ea typeface="Helvetica Neue"/>
                <a:cs typeface="Helvetica Neue"/>
                <a:sym typeface="Helvetica Neue"/>
              </a:defRPr>
            </a:lvl8pPr>
            <a:lvl9pPr lvl="8" indent="0" rtl="0">
              <a:spcBef>
                <a:spcPts val="0"/>
              </a:spcBef>
              <a:spcAft>
                <a:spcPts val="0"/>
              </a:spcAft>
              <a:buSzPts val="1400"/>
              <a:buFont typeface="Helvetica Neue"/>
              <a:buNone/>
              <a:defRPr sz="1800">
                <a:latin typeface="Helvetica Neue"/>
                <a:ea typeface="Helvetica Neue"/>
                <a:cs typeface="Helvetica Neue"/>
                <a:sym typeface="Helvetica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92249"/>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46314" y="365125"/>
            <a:ext cx="11227200" cy="1037700"/>
          </a:xfrm>
          <a:prstGeom prst="rect">
            <a:avLst/>
          </a:prstGeom>
          <a:noFill/>
          <a:ln>
            <a:noFill/>
          </a:ln>
        </p:spPr>
        <p:txBody>
          <a:bodyPr spcFirstLastPara="1" wrap="square" lIns="91425" tIns="91425" rIns="91425" bIns="91425" anchor="ctr" anchorCtr="0"/>
          <a:lstStyle>
            <a:lvl1pPr marL="0" marR="0" lvl="0" indent="0" algn="r" rtl="0">
              <a:lnSpc>
                <a:spcPct val="90000"/>
              </a:lnSpc>
              <a:spcBef>
                <a:spcPts val="0"/>
              </a:spcBef>
              <a:spcAft>
                <a:spcPts val="0"/>
              </a:spcAft>
              <a:buClr>
                <a:srgbClr val="F1AB23"/>
              </a:buClr>
              <a:buSzPts val="4400"/>
              <a:buFont typeface="Helvetica Neue"/>
              <a:buNone/>
              <a:defRPr sz="4400" i="0" u="none" strike="noStrike" cap="none">
                <a:solidFill>
                  <a:srgbClr val="F1AB23"/>
                </a:solidFill>
                <a:latin typeface="Helvetica Neue"/>
                <a:ea typeface="Helvetica Neue"/>
                <a:cs typeface="Helvetica Neue"/>
                <a:sym typeface="Helvetica Neue"/>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446314" y="1923803"/>
            <a:ext cx="11227200" cy="4253100"/>
          </a:xfrm>
          <a:prstGeom prst="rect">
            <a:avLst/>
          </a:prstGeom>
          <a:noFill/>
          <a:ln>
            <a:noFill/>
          </a:ln>
        </p:spPr>
        <p:txBody>
          <a:bodyPr spcFirstLastPara="1" wrap="square" lIns="91425" tIns="91425" rIns="91425" bIns="91425" anchor="t" anchorCtr="0"/>
          <a:lstStyle>
            <a:lvl1pPr marL="457200" marR="0" lvl="0" indent="-381000" algn="l" rtl="0">
              <a:lnSpc>
                <a:spcPct val="150000"/>
              </a:lnSpc>
              <a:spcBef>
                <a:spcPts val="1000"/>
              </a:spcBef>
              <a:spcAft>
                <a:spcPts val="0"/>
              </a:spcAft>
              <a:buClr>
                <a:srgbClr val="F1AB23"/>
              </a:buClr>
              <a:buSzPts val="2400"/>
              <a:buFont typeface="Helvetica Neue Light"/>
              <a:buChar char="•"/>
              <a:defRPr sz="2400" i="0" u="none" strike="noStrike" cap="none">
                <a:solidFill>
                  <a:srgbClr val="FFFFFF"/>
                </a:solidFill>
                <a:latin typeface="Helvetica Neue Light"/>
                <a:ea typeface="Helvetica Neue Light"/>
                <a:cs typeface="Helvetica Neue Light"/>
                <a:sym typeface="Helvetica Neue Light"/>
              </a:defRPr>
            </a:lvl1pPr>
            <a:lvl2pPr marL="914400" marR="0" lvl="1" indent="-342900" algn="l" rtl="0">
              <a:lnSpc>
                <a:spcPct val="150000"/>
              </a:lnSpc>
              <a:spcBef>
                <a:spcPts val="500"/>
              </a:spcBef>
              <a:spcAft>
                <a:spcPts val="0"/>
              </a:spcAft>
              <a:buClr>
                <a:srgbClr val="F1AB23"/>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2pPr>
            <a:lvl3pPr marL="1371600" marR="0" lvl="2" indent="-355600" algn="l" rtl="0">
              <a:lnSpc>
                <a:spcPct val="150000"/>
              </a:lnSpc>
              <a:spcBef>
                <a:spcPts val="500"/>
              </a:spcBef>
              <a:spcAft>
                <a:spcPts val="0"/>
              </a:spcAft>
              <a:buClr>
                <a:srgbClr val="F1AB23"/>
              </a:buClr>
              <a:buSzPts val="2000"/>
              <a:buFont typeface="Helvetica Neue Light"/>
              <a:buChar char="•"/>
              <a:defRPr sz="2000" i="0" u="none" strike="noStrike" cap="none">
                <a:solidFill>
                  <a:srgbClr val="FFFFFF"/>
                </a:solidFill>
                <a:latin typeface="Helvetica Neue Light"/>
                <a:ea typeface="Helvetica Neue Light"/>
                <a:cs typeface="Helvetica Neue Light"/>
                <a:sym typeface="Helvetica Neue Light"/>
              </a:defRPr>
            </a:lvl3pPr>
            <a:lvl4pPr marL="1828800" marR="0" lvl="3" indent="-342900" algn="l" rtl="0">
              <a:lnSpc>
                <a:spcPct val="15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4pPr>
            <a:lvl5pPr marL="2286000" marR="0" lvl="4" indent="-342900" algn="l" rtl="0">
              <a:lnSpc>
                <a:spcPct val="15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5pPr>
            <a:lvl6pPr marL="2743200" marR="0" lvl="5"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6pPr>
            <a:lvl7pPr marL="3200400" marR="0" lvl="6"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7pPr>
            <a:lvl8pPr marL="3657600" marR="0" lvl="7"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8pPr>
            <a:lvl9pPr marL="4114800" marR="0" lvl="8" indent="-342900" algn="l" rtl="0">
              <a:lnSpc>
                <a:spcPct val="90000"/>
              </a:lnSpc>
              <a:spcBef>
                <a:spcPts val="500"/>
              </a:spcBef>
              <a:spcAft>
                <a:spcPts val="0"/>
              </a:spcAft>
              <a:buClr>
                <a:srgbClr val="FFFFFF"/>
              </a:buClr>
              <a:buSzPts val="1800"/>
              <a:buFont typeface="Helvetica Neue Light"/>
              <a:buChar char="•"/>
              <a:defRPr sz="1800" i="0" u="none" strike="noStrike" cap="none">
                <a:solidFill>
                  <a:srgbClr val="FFFFFF"/>
                </a:solidFill>
                <a:latin typeface="Helvetica Neue Light"/>
                <a:ea typeface="Helvetica Neue Light"/>
                <a:cs typeface="Helvetica Neue Light"/>
                <a:sym typeface="Helvetica Neue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6" r:id="rId5"/>
    <p:sldLayoutId id="2147483658" r:id="rId6"/>
    <p:sldLayoutId id="2147483660" r:id="rId7"/>
    <p:sldLayoutId id="2147483663" r:id="rId8"/>
    <p:sldLayoutId id="2147483664" r:id="rId9"/>
    <p:sldLayoutId id="2147483665" r:id="rId10"/>
    <p:sldLayoutId id="214748366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subTitle" idx="1"/>
          </p:nvPr>
        </p:nvSpPr>
        <p:spPr>
          <a:xfrm>
            <a:off x="446325" y="5815119"/>
            <a:ext cx="11227200" cy="781200"/>
          </a:xfrm>
          <a:prstGeom prst="rect">
            <a:avLst/>
          </a:prstGeom>
        </p:spPr>
        <p:txBody>
          <a:bodyPr spcFirstLastPara="1" wrap="square" lIns="91425" tIns="91425" rIns="91425" bIns="91425" anchor="t" anchorCtr="0">
            <a:noAutofit/>
          </a:bodyPr>
          <a:lstStyle/>
          <a:p>
            <a:pPr marL="0" lvl="0" indent="0">
              <a:spcBef>
                <a:spcPts val="1000"/>
              </a:spcBef>
              <a:spcAft>
                <a:spcPts val="0"/>
              </a:spcAft>
              <a:buClr>
                <a:schemeClr val="dk1"/>
              </a:buClr>
              <a:buSzPts val="1100"/>
              <a:buFont typeface="Arial"/>
              <a:buNone/>
            </a:pPr>
            <a:r>
              <a:rPr lang="en-AU" dirty="0"/>
              <a:t>July 16th, 2021</a:t>
            </a:r>
            <a:endParaRPr dirty="0"/>
          </a:p>
        </p:txBody>
      </p:sp>
      <p:sp>
        <p:nvSpPr>
          <p:cNvPr id="86" name="Shape 86"/>
          <p:cNvSpPr txBox="1">
            <a:spLocks noGrp="1"/>
          </p:cNvSpPr>
          <p:nvPr>
            <p:ph type="title"/>
          </p:nvPr>
        </p:nvSpPr>
        <p:spPr>
          <a:xfrm>
            <a:off x="1812924" y="365125"/>
            <a:ext cx="9860700" cy="103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Term 3 Middle School Assembly</a:t>
            </a:r>
            <a:endParaRPr dirty="0"/>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B9F8-B778-4D24-9862-76324E6DE326}"/>
              </a:ext>
            </a:extLst>
          </p:cNvPr>
          <p:cNvSpPr>
            <a:spLocks noGrp="1"/>
          </p:cNvSpPr>
          <p:nvPr>
            <p:ph type="ctrTitle"/>
          </p:nvPr>
        </p:nvSpPr>
        <p:spPr/>
        <p:txBody>
          <a:bodyPr/>
          <a:lstStyle/>
          <a:p>
            <a:r>
              <a:rPr lang="en-AU" dirty="0"/>
              <a:t>Interschool Sport Results</a:t>
            </a:r>
          </a:p>
        </p:txBody>
      </p:sp>
      <p:sp>
        <p:nvSpPr>
          <p:cNvPr id="3" name="Subtitle 2">
            <a:extLst>
              <a:ext uri="{FF2B5EF4-FFF2-40B4-BE49-F238E27FC236}">
                <a16:creationId xmlns:a16="http://schemas.microsoft.com/office/drawing/2014/main" id="{A59EEA6E-0F16-4587-83CD-E574E6C08BA1}"/>
              </a:ext>
            </a:extLst>
          </p:cNvPr>
          <p:cNvSpPr>
            <a:spLocks noGrp="1"/>
          </p:cNvSpPr>
          <p:nvPr>
            <p:ph type="subTitle" idx="1"/>
          </p:nvPr>
        </p:nvSpPr>
        <p:spPr/>
        <p:txBody>
          <a:bodyPr/>
          <a:lstStyle/>
          <a:p>
            <a:r>
              <a:rPr lang="en-AU" dirty="0"/>
              <a:t>Slides Prepared by Brandon Wood</a:t>
            </a:r>
          </a:p>
        </p:txBody>
      </p:sp>
    </p:spTree>
    <p:extLst>
      <p:ext uri="{BB962C8B-B14F-4D97-AF65-F5344CB8AC3E}">
        <p14:creationId xmlns:p14="http://schemas.microsoft.com/office/powerpoint/2010/main" val="2912839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AA75-42F5-4E4D-85C2-7A7D7205A17E}"/>
              </a:ext>
            </a:extLst>
          </p:cNvPr>
          <p:cNvSpPr>
            <a:spLocks noGrp="1"/>
          </p:cNvSpPr>
          <p:nvPr>
            <p:ph type="title"/>
          </p:nvPr>
        </p:nvSpPr>
        <p:spPr>
          <a:xfrm>
            <a:off x="74721" y="853397"/>
            <a:ext cx="3743227" cy="5913127"/>
          </a:xfrm>
        </p:spPr>
        <p:txBody>
          <a:bodyPr/>
          <a:lstStyle/>
          <a:p>
            <a:r>
              <a:rPr lang="en-AU" dirty="0"/>
              <a:t>Girls 7/8 AFL Runners Up Whitehorse Division</a:t>
            </a:r>
            <a:br>
              <a:rPr lang="en-AU" dirty="0"/>
            </a:br>
            <a:endParaRPr lang="en-AU" dirty="0"/>
          </a:p>
        </p:txBody>
      </p:sp>
      <p:pic>
        <p:nvPicPr>
          <p:cNvPr id="5" name="Picture 4">
            <a:extLst>
              <a:ext uri="{FF2B5EF4-FFF2-40B4-BE49-F238E27FC236}">
                <a16:creationId xmlns:a16="http://schemas.microsoft.com/office/drawing/2014/main" id="{C889F4E6-34A7-4CB7-B20E-115745F5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110" y="643541"/>
            <a:ext cx="7698559" cy="5773919"/>
          </a:xfrm>
          <a:prstGeom prst="rect">
            <a:avLst/>
          </a:prstGeom>
        </p:spPr>
      </p:pic>
    </p:spTree>
    <p:extLst>
      <p:ext uri="{BB962C8B-B14F-4D97-AF65-F5344CB8AC3E}">
        <p14:creationId xmlns:p14="http://schemas.microsoft.com/office/powerpoint/2010/main" val="223573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2DE5E-B767-4308-BC68-C779FDCA5F94}"/>
              </a:ext>
            </a:extLst>
          </p:cNvPr>
          <p:cNvSpPr>
            <a:spLocks noGrp="1"/>
          </p:cNvSpPr>
          <p:nvPr>
            <p:ph type="title"/>
          </p:nvPr>
        </p:nvSpPr>
        <p:spPr>
          <a:xfrm>
            <a:off x="838200" y="365125"/>
            <a:ext cx="3488703" cy="6365613"/>
          </a:xfrm>
        </p:spPr>
        <p:txBody>
          <a:bodyPr>
            <a:normAutofit/>
          </a:bodyPr>
          <a:lstStyle/>
          <a:p>
            <a:r>
              <a:rPr lang="en-AU" dirty="0"/>
              <a:t>7 Boys/Girls Badminton Winners Whitehorse Division</a:t>
            </a:r>
            <a:br>
              <a:rPr lang="en-AU" dirty="0"/>
            </a:br>
            <a:endParaRPr lang="en-AU" dirty="0"/>
          </a:p>
        </p:txBody>
      </p:sp>
      <p:pic>
        <p:nvPicPr>
          <p:cNvPr id="5" name="Content Placeholder 4">
            <a:extLst>
              <a:ext uri="{FF2B5EF4-FFF2-40B4-BE49-F238E27FC236}">
                <a16:creationId xmlns:a16="http://schemas.microsoft.com/office/drawing/2014/main" id="{3E178BE6-0056-4CE0-A57F-9A8CE81AE4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7580" y="854662"/>
            <a:ext cx="7130900" cy="5348175"/>
          </a:xfrm>
        </p:spPr>
      </p:pic>
    </p:spTree>
    <p:extLst>
      <p:ext uri="{BB962C8B-B14F-4D97-AF65-F5344CB8AC3E}">
        <p14:creationId xmlns:p14="http://schemas.microsoft.com/office/powerpoint/2010/main" val="226046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6237-622C-4A08-BC96-842BCB73B630}"/>
              </a:ext>
            </a:extLst>
          </p:cNvPr>
          <p:cNvSpPr>
            <a:spLocks noGrp="1"/>
          </p:cNvSpPr>
          <p:nvPr>
            <p:ph type="title"/>
          </p:nvPr>
        </p:nvSpPr>
        <p:spPr>
          <a:xfrm>
            <a:off x="-111710" y="1128605"/>
            <a:ext cx="3677239" cy="5639749"/>
          </a:xfrm>
        </p:spPr>
        <p:txBody>
          <a:bodyPr>
            <a:normAutofit/>
          </a:bodyPr>
          <a:lstStyle/>
          <a:p>
            <a:r>
              <a:rPr lang="en-AU" dirty="0"/>
              <a:t>Year 8 Boys/Girls Badminton Winners Whitehorse Division</a:t>
            </a:r>
            <a:br>
              <a:rPr lang="en-AU" dirty="0"/>
            </a:br>
            <a:endParaRPr lang="en-AU" dirty="0"/>
          </a:p>
        </p:txBody>
      </p:sp>
      <p:pic>
        <p:nvPicPr>
          <p:cNvPr id="5" name="Picture 4">
            <a:extLst>
              <a:ext uri="{FF2B5EF4-FFF2-40B4-BE49-F238E27FC236}">
                <a16:creationId xmlns:a16="http://schemas.microsoft.com/office/drawing/2014/main" id="{729A756B-BD20-468D-8B83-C172B8B9C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850" y="850942"/>
            <a:ext cx="8191070" cy="5153932"/>
          </a:xfrm>
          <a:prstGeom prst="rect">
            <a:avLst/>
          </a:prstGeom>
        </p:spPr>
      </p:pic>
    </p:spTree>
    <p:extLst>
      <p:ext uri="{BB962C8B-B14F-4D97-AF65-F5344CB8AC3E}">
        <p14:creationId xmlns:p14="http://schemas.microsoft.com/office/powerpoint/2010/main" val="1738368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45599-EEEC-4E8C-92EF-E437DD0C3E98}"/>
              </a:ext>
            </a:extLst>
          </p:cNvPr>
          <p:cNvSpPr>
            <a:spLocks noGrp="1"/>
          </p:cNvSpPr>
          <p:nvPr>
            <p:ph type="title"/>
          </p:nvPr>
        </p:nvSpPr>
        <p:spPr>
          <a:xfrm>
            <a:off x="838200" y="365125"/>
            <a:ext cx="3545264" cy="5036434"/>
          </a:xfrm>
        </p:spPr>
        <p:txBody>
          <a:bodyPr/>
          <a:lstStyle/>
          <a:p>
            <a:r>
              <a:rPr lang="en-AU" dirty="0"/>
              <a:t>Intermediate Boys Cricket Runners Up Whitehorse Division</a:t>
            </a:r>
          </a:p>
        </p:txBody>
      </p:sp>
      <p:pic>
        <p:nvPicPr>
          <p:cNvPr id="5" name="Content Placeholder 4">
            <a:extLst>
              <a:ext uri="{FF2B5EF4-FFF2-40B4-BE49-F238E27FC236}">
                <a16:creationId xmlns:a16="http://schemas.microsoft.com/office/drawing/2014/main" id="{664F3047-F9BC-43F7-B87C-DCF7D88A0A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6867" y="309165"/>
            <a:ext cx="4679752" cy="6239670"/>
          </a:xfrm>
        </p:spPr>
      </p:pic>
    </p:spTree>
    <p:extLst>
      <p:ext uri="{BB962C8B-B14F-4D97-AF65-F5344CB8AC3E}">
        <p14:creationId xmlns:p14="http://schemas.microsoft.com/office/powerpoint/2010/main" val="382866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9A4D-201B-4065-9A4B-4A0E59DA2D95}"/>
              </a:ext>
            </a:extLst>
          </p:cNvPr>
          <p:cNvSpPr>
            <a:spLocks noGrp="1"/>
          </p:cNvSpPr>
          <p:nvPr>
            <p:ph type="title"/>
          </p:nvPr>
        </p:nvSpPr>
        <p:spPr>
          <a:xfrm>
            <a:off x="574249" y="519570"/>
            <a:ext cx="3073924" cy="5818859"/>
          </a:xfrm>
        </p:spPr>
        <p:txBody>
          <a:bodyPr>
            <a:normAutofit/>
          </a:bodyPr>
          <a:lstStyle/>
          <a:p>
            <a:r>
              <a:rPr lang="en-AU" dirty="0"/>
              <a:t>Boys &amp; Girls Badminton Winners Whitehorse Division</a:t>
            </a:r>
            <a:br>
              <a:rPr lang="en-AU" dirty="0"/>
            </a:br>
            <a:endParaRPr lang="en-AU" dirty="0"/>
          </a:p>
        </p:txBody>
      </p:sp>
      <p:pic>
        <p:nvPicPr>
          <p:cNvPr id="5" name="Content Placeholder 4">
            <a:extLst>
              <a:ext uri="{FF2B5EF4-FFF2-40B4-BE49-F238E27FC236}">
                <a16:creationId xmlns:a16="http://schemas.microsoft.com/office/drawing/2014/main" id="{FBFA0AC9-B2D7-413B-AE48-99CDF00A5A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2750" y="848412"/>
            <a:ext cx="7658589" cy="4963646"/>
          </a:xfrm>
        </p:spPr>
      </p:pic>
    </p:spTree>
    <p:extLst>
      <p:ext uri="{BB962C8B-B14F-4D97-AF65-F5344CB8AC3E}">
        <p14:creationId xmlns:p14="http://schemas.microsoft.com/office/powerpoint/2010/main" val="386955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6115-F415-448E-8B1F-EA50A0C2AD70}"/>
              </a:ext>
            </a:extLst>
          </p:cNvPr>
          <p:cNvSpPr>
            <a:spLocks noGrp="1"/>
          </p:cNvSpPr>
          <p:nvPr>
            <p:ph type="title"/>
          </p:nvPr>
        </p:nvSpPr>
        <p:spPr>
          <a:xfrm>
            <a:off x="517688" y="1015574"/>
            <a:ext cx="2970230" cy="4305857"/>
          </a:xfrm>
        </p:spPr>
        <p:txBody>
          <a:bodyPr>
            <a:normAutofit/>
          </a:bodyPr>
          <a:lstStyle/>
          <a:p>
            <a:r>
              <a:rPr lang="en-AU" dirty="0"/>
              <a:t>Girls AFL runners Up Whitehorse Division</a:t>
            </a:r>
            <a:br>
              <a:rPr lang="en-AU" dirty="0"/>
            </a:br>
            <a:endParaRPr lang="en-AU" dirty="0"/>
          </a:p>
        </p:txBody>
      </p:sp>
      <p:pic>
        <p:nvPicPr>
          <p:cNvPr id="5" name="Picture 4">
            <a:extLst>
              <a:ext uri="{FF2B5EF4-FFF2-40B4-BE49-F238E27FC236}">
                <a16:creationId xmlns:a16="http://schemas.microsoft.com/office/drawing/2014/main" id="{8170A1AF-7EA0-4220-8FAE-88CE2492A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4928" y="358728"/>
            <a:ext cx="7692272" cy="5886530"/>
          </a:xfrm>
          <a:prstGeom prst="rect">
            <a:avLst/>
          </a:prstGeom>
        </p:spPr>
      </p:pic>
    </p:spTree>
    <p:extLst>
      <p:ext uri="{BB962C8B-B14F-4D97-AF65-F5344CB8AC3E}">
        <p14:creationId xmlns:p14="http://schemas.microsoft.com/office/powerpoint/2010/main" val="2285679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F9F5-0631-457E-835B-274411C58474}"/>
              </a:ext>
            </a:extLst>
          </p:cNvPr>
          <p:cNvSpPr>
            <a:spLocks noGrp="1"/>
          </p:cNvSpPr>
          <p:nvPr>
            <p:ph type="title"/>
          </p:nvPr>
        </p:nvSpPr>
        <p:spPr>
          <a:xfrm>
            <a:off x="838200" y="365125"/>
            <a:ext cx="3205899" cy="6082941"/>
          </a:xfrm>
        </p:spPr>
        <p:txBody>
          <a:bodyPr/>
          <a:lstStyle/>
          <a:p>
            <a:r>
              <a:rPr lang="en-AU" dirty="0"/>
              <a:t>Girls Netball Winners Whitehorse Division</a:t>
            </a:r>
            <a:br>
              <a:rPr lang="en-AU" dirty="0"/>
            </a:br>
            <a:endParaRPr lang="en-AU" dirty="0"/>
          </a:p>
        </p:txBody>
      </p:sp>
      <p:pic>
        <p:nvPicPr>
          <p:cNvPr id="9" name="Content Placeholder 8">
            <a:extLst>
              <a:ext uri="{FF2B5EF4-FFF2-40B4-BE49-F238E27FC236}">
                <a16:creationId xmlns:a16="http://schemas.microsoft.com/office/drawing/2014/main" id="{7F282F02-94D1-49B7-B55C-1DB76F1C24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5827" y="-4713"/>
            <a:ext cx="5147033" cy="6862713"/>
          </a:xfrm>
        </p:spPr>
      </p:pic>
    </p:spTree>
    <p:extLst>
      <p:ext uri="{BB962C8B-B14F-4D97-AF65-F5344CB8AC3E}">
        <p14:creationId xmlns:p14="http://schemas.microsoft.com/office/powerpoint/2010/main" val="203470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1508-3334-4CD0-A6D9-72BFB75232FC}"/>
              </a:ext>
            </a:extLst>
          </p:cNvPr>
          <p:cNvSpPr>
            <a:spLocks noGrp="1"/>
          </p:cNvSpPr>
          <p:nvPr>
            <p:ph type="title"/>
          </p:nvPr>
        </p:nvSpPr>
        <p:spPr/>
        <p:txBody>
          <a:bodyPr/>
          <a:lstStyle/>
          <a:p>
            <a:r>
              <a:rPr lang="en-AU" dirty="0"/>
              <a:t>Other Intermediate Results</a:t>
            </a:r>
          </a:p>
        </p:txBody>
      </p:sp>
      <p:sp>
        <p:nvSpPr>
          <p:cNvPr id="3" name="Content Placeholder 2">
            <a:extLst>
              <a:ext uri="{FF2B5EF4-FFF2-40B4-BE49-F238E27FC236}">
                <a16:creationId xmlns:a16="http://schemas.microsoft.com/office/drawing/2014/main" id="{6E57FA8F-9A45-457F-9325-835A1E573199}"/>
              </a:ext>
            </a:extLst>
          </p:cNvPr>
          <p:cNvSpPr>
            <a:spLocks noGrp="1"/>
          </p:cNvSpPr>
          <p:nvPr>
            <p:ph idx="1"/>
          </p:nvPr>
        </p:nvSpPr>
        <p:spPr/>
        <p:txBody>
          <a:bodyPr/>
          <a:lstStyle/>
          <a:p>
            <a:r>
              <a:rPr lang="en-AU" dirty="0"/>
              <a:t>Boys Football Runners-Up Whitehorse Division</a:t>
            </a:r>
          </a:p>
          <a:p>
            <a:r>
              <a:rPr lang="en-AU" dirty="0"/>
              <a:t>Boys Netball Runners-Up Whitehorse Division</a:t>
            </a:r>
          </a:p>
          <a:p>
            <a:r>
              <a:rPr lang="en-AU" dirty="0"/>
              <a:t>Boys Soccer Winners Whitehorse Division</a:t>
            </a:r>
          </a:p>
          <a:p>
            <a:r>
              <a:rPr lang="en-AU" dirty="0"/>
              <a:t>Girls Soccer Runners-Up Whitehorse Division</a:t>
            </a:r>
          </a:p>
        </p:txBody>
      </p:sp>
    </p:spTree>
    <p:extLst>
      <p:ext uri="{BB962C8B-B14F-4D97-AF65-F5344CB8AC3E}">
        <p14:creationId xmlns:p14="http://schemas.microsoft.com/office/powerpoint/2010/main" val="484624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5C65-07EB-4C61-A4FD-8E870FA442A7}"/>
              </a:ext>
            </a:extLst>
          </p:cNvPr>
          <p:cNvSpPr>
            <a:spLocks noGrp="1"/>
          </p:cNvSpPr>
          <p:nvPr>
            <p:ph type="title"/>
          </p:nvPr>
        </p:nvSpPr>
        <p:spPr/>
        <p:txBody>
          <a:bodyPr/>
          <a:lstStyle/>
          <a:p>
            <a:r>
              <a:rPr lang="en-AU" dirty="0"/>
              <a:t>Term 3 Events</a:t>
            </a:r>
          </a:p>
        </p:txBody>
      </p:sp>
      <p:sp>
        <p:nvSpPr>
          <p:cNvPr id="3" name="Text Placeholder 2">
            <a:extLst>
              <a:ext uri="{FF2B5EF4-FFF2-40B4-BE49-F238E27FC236}">
                <a16:creationId xmlns:a16="http://schemas.microsoft.com/office/drawing/2014/main" id="{3DC6C5D4-AFB2-49C6-9369-C73B17DB9675}"/>
              </a:ext>
            </a:extLst>
          </p:cNvPr>
          <p:cNvSpPr>
            <a:spLocks noGrp="1"/>
          </p:cNvSpPr>
          <p:nvPr>
            <p:ph type="body" idx="1"/>
          </p:nvPr>
        </p:nvSpPr>
        <p:spPr>
          <a:xfrm>
            <a:off x="482400" y="1471042"/>
            <a:ext cx="11227200" cy="4253100"/>
          </a:xfrm>
        </p:spPr>
        <p:txBody>
          <a:bodyPr/>
          <a:lstStyle/>
          <a:p>
            <a:r>
              <a:rPr lang="en-AU" dirty="0"/>
              <a:t>House Athletics Carnival: Tuesday 20</a:t>
            </a:r>
            <a:r>
              <a:rPr lang="en-AU" baseline="30000" dirty="0"/>
              <a:t>th</a:t>
            </a:r>
            <a:r>
              <a:rPr lang="en-AU" dirty="0"/>
              <a:t> July (Cancelled)</a:t>
            </a:r>
          </a:p>
          <a:p>
            <a:r>
              <a:rPr lang="en-AU" dirty="0"/>
              <a:t>Big Freeze Day: Tuesday 13</a:t>
            </a:r>
            <a:r>
              <a:rPr lang="en-AU" baseline="30000" dirty="0"/>
              <a:t>th</a:t>
            </a:r>
            <a:r>
              <a:rPr lang="en-AU" dirty="0"/>
              <a:t> July (Great Success) </a:t>
            </a:r>
          </a:p>
          <a:p>
            <a:r>
              <a:rPr lang="en-AU" dirty="0"/>
              <a:t>Year 8 Art Excursions: Wed – Thursday 4</a:t>
            </a:r>
            <a:r>
              <a:rPr lang="en-AU" baseline="30000" dirty="0"/>
              <a:t>th</a:t>
            </a:r>
            <a:r>
              <a:rPr lang="en-AU" dirty="0"/>
              <a:t> and 5th August</a:t>
            </a:r>
          </a:p>
          <a:p>
            <a:pPr marL="38100" indent="0">
              <a:buNone/>
            </a:pPr>
            <a:r>
              <a:rPr lang="en-AU" dirty="0"/>
              <a:t>and Friday 13</a:t>
            </a:r>
            <a:r>
              <a:rPr lang="en-AU" baseline="30000" dirty="0"/>
              <a:t>th</a:t>
            </a:r>
            <a:r>
              <a:rPr lang="en-AU" dirty="0"/>
              <a:t> August (Cancelled)</a:t>
            </a:r>
          </a:p>
          <a:p>
            <a:r>
              <a:rPr lang="en-AU" dirty="0"/>
              <a:t>Attitudes Community Event: Thursday – Friday 26</a:t>
            </a:r>
            <a:r>
              <a:rPr lang="en-AU" baseline="30000" dirty="0"/>
              <a:t>th</a:t>
            </a:r>
            <a:r>
              <a:rPr lang="en-AU" dirty="0"/>
              <a:t> – 27</a:t>
            </a:r>
            <a:r>
              <a:rPr lang="en-AU" baseline="30000" dirty="0"/>
              <a:t>th</a:t>
            </a:r>
            <a:r>
              <a:rPr lang="en-AU" dirty="0"/>
              <a:t> August</a:t>
            </a:r>
          </a:p>
          <a:p>
            <a:r>
              <a:rPr lang="en-AU" dirty="0"/>
              <a:t>Year 8  Camp: Monday 6</a:t>
            </a:r>
            <a:r>
              <a:rPr lang="en-AU" baseline="30000" dirty="0"/>
              <a:t>th</a:t>
            </a:r>
            <a:r>
              <a:rPr lang="en-AU" dirty="0"/>
              <a:t> September to Wednesday 8</a:t>
            </a:r>
            <a:r>
              <a:rPr lang="en-AU" baseline="30000" dirty="0"/>
              <a:t>th</a:t>
            </a:r>
            <a:r>
              <a:rPr lang="en-AU" dirty="0"/>
              <a:t> September</a:t>
            </a:r>
          </a:p>
          <a:p>
            <a:endParaRPr lang="en-AU" dirty="0"/>
          </a:p>
        </p:txBody>
      </p:sp>
    </p:spTree>
    <p:extLst>
      <p:ext uri="{BB962C8B-B14F-4D97-AF65-F5344CB8AC3E}">
        <p14:creationId xmlns:p14="http://schemas.microsoft.com/office/powerpoint/2010/main" val="498298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Acknowledgement of Country</a:t>
            </a:r>
          </a:p>
        </p:txBody>
      </p:sp>
      <p:sp>
        <p:nvSpPr>
          <p:cNvPr id="3" name="Text Placeholder 2"/>
          <p:cNvSpPr>
            <a:spLocks noGrp="1"/>
          </p:cNvSpPr>
          <p:nvPr>
            <p:ph type="body" idx="1"/>
          </p:nvPr>
        </p:nvSpPr>
        <p:spPr>
          <a:xfrm>
            <a:off x="446424" y="1577440"/>
            <a:ext cx="11227200" cy="4253100"/>
          </a:xfrm>
        </p:spPr>
        <p:txBody>
          <a:bodyPr/>
          <a:lstStyle/>
          <a:p>
            <a:pPr marL="38100" indent="0">
              <a:buNone/>
            </a:pPr>
            <a:r>
              <a:rPr lang="en-AU" b="1" i="1" dirty="0"/>
              <a:t>“We would like to acknowledge the </a:t>
            </a:r>
            <a:r>
              <a:rPr lang="en-AU" b="1" i="1" dirty="0" err="1"/>
              <a:t>Wurundjeri</a:t>
            </a:r>
            <a:r>
              <a:rPr lang="en-AU" b="1" i="1" dirty="0"/>
              <a:t> people the Traditional Owners of the land on which we are gathered and pay our respects to their Elders both past, present and emerging.”</a:t>
            </a:r>
            <a:endParaRPr lang="en-AU" dirty="0"/>
          </a:p>
          <a:p>
            <a:pPr marL="38100" indent="0">
              <a:buNone/>
            </a:pPr>
            <a:endParaRPr lang="en-AU" dirty="0"/>
          </a:p>
        </p:txBody>
      </p:sp>
      <p:pic>
        <p:nvPicPr>
          <p:cNvPr id="4" name="Picture 3"/>
          <p:cNvPicPr>
            <a:picLocks noChangeAspect="1"/>
          </p:cNvPicPr>
          <p:nvPr/>
        </p:nvPicPr>
        <p:blipFill>
          <a:blip r:embed="rId3"/>
          <a:stretch>
            <a:fillRect/>
          </a:stretch>
        </p:blipFill>
        <p:spPr>
          <a:xfrm>
            <a:off x="503236" y="4836842"/>
            <a:ext cx="2619375" cy="1743075"/>
          </a:xfrm>
          <a:prstGeom prst="rect">
            <a:avLst/>
          </a:prstGeom>
        </p:spPr>
      </p:pic>
      <p:pic>
        <p:nvPicPr>
          <p:cNvPr id="6" name="Picture 5"/>
          <p:cNvPicPr>
            <a:picLocks noChangeAspect="1"/>
          </p:cNvPicPr>
          <p:nvPr/>
        </p:nvPicPr>
        <p:blipFill>
          <a:blip r:embed="rId4"/>
          <a:stretch>
            <a:fillRect/>
          </a:stretch>
        </p:blipFill>
        <p:spPr>
          <a:xfrm>
            <a:off x="4593226" y="4836843"/>
            <a:ext cx="2891791" cy="1743075"/>
          </a:xfrm>
          <a:prstGeom prst="rect">
            <a:avLst/>
          </a:prstGeom>
        </p:spPr>
      </p:pic>
      <p:pic>
        <p:nvPicPr>
          <p:cNvPr id="7" name="Picture 6"/>
          <p:cNvPicPr>
            <a:picLocks noChangeAspect="1"/>
          </p:cNvPicPr>
          <p:nvPr/>
        </p:nvPicPr>
        <p:blipFill rotWithShape="1">
          <a:blip r:embed="rId5"/>
          <a:srcRect l="4960" t="20239" r="4349" b="20038"/>
          <a:stretch/>
        </p:blipFill>
        <p:spPr>
          <a:xfrm>
            <a:off x="8854993" y="4836841"/>
            <a:ext cx="2818631" cy="1743075"/>
          </a:xfrm>
          <a:prstGeom prst="rect">
            <a:avLst/>
          </a:prstGeom>
        </p:spPr>
      </p:pic>
    </p:spTree>
    <p:extLst>
      <p:ext uri="{BB962C8B-B14F-4D97-AF65-F5344CB8AC3E}">
        <p14:creationId xmlns:p14="http://schemas.microsoft.com/office/powerpoint/2010/main" val="469743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Values Awards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240970"/>
            <a:ext cx="9692424" cy="4520637"/>
          </a:xfrm>
          <a:prstGeom prst="rect">
            <a:avLst/>
          </a:prstGeom>
          <a:noFill/>
          <a:ln>
            <a:noFill/>
          </a:ln>
        </p:spPr>
      </p:pic>
      <p:sp>
        <p:nvSpPr>
          <p:cNvPr id="3" name="TextBox 2">
            <a:extLst>
              <a:ext uri="{FF2B5EF4-FFF2-40B4-BE49-F238E27FC236}">
                <a16:creationId xmlns:a16="http://schemas.microsoft.com/office/drawing/2014/main" id="{51DEB714-FF21-4030-8207-62572730D0D3}"/>
              </a:ext>
            </a:extLst>
          </p:cNvPr>
          <p:cNvSpPr txBox="1"/>
          <p:nvPr/>
        </p:nvSpPr>
        <p:spPr>
          <a:xfrm>
            <a:off x="2254929" y="6185098"/>
            <a:ext cx="9156674" cy="307777"/>
          </a:xfrm>
          <a:prstGeom prst="rect">
            <a:avLst/>
          </a:prstGeom>
          <a:noFill/>
        </p:spPr>
        <p:txBody>
          <a:bodyPr wrap="none" rtlCol="0">
            <a:spAutoFit/>
          </a:bodyPr>
          <a:lstStyle/>
          <a:p>
            <a:r>
              <a:rPr lang="en-AU" dirty="0">
                <a:solidFill>
                  <a:schemeClr val="bg1"/>
                </a:solidFill>
              </a:rPr>
              <a:t>The following slides contain comments made by teachers about why they nominated a student for a values award</a:t>
            </a:r>
            <a:r>
              <a:rPr lang="en-AU" dirty="0"/>
              <a:t>.</a:t>
            </a:r>
          </a:p>
        </p:txBody>
      </p:sp>
    </p:spTree>
    <p:extLst>
      <p:ext uri="{BB962C8B-B14F-4D97-AF65-F5344CB8AC3E}">
        <p14:creationId xmlns:p14="http://schemas.microsoft.com/office/powerpoint/2010/main" val="2463165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Y7 Values Awards: Respect</a:t>
            </a:r>
          </a:p>
        </p:txBody>
      </p:sp>
      <p:sp>
        <p:nvSpPr>
          <p:cNvPr id="3" name="Text Placeholder 2"/>
          <p:cNvSpPr>
            <a:spLocks noGrp="1"/>
          </p:cNvSpPr>
          <p:nvPr>
            <p:ph type="body" idx="1"/>
          </p:nvPr>
        </p:nvSpPr>
        <p:spPr>
          <a:xfrm>
            <a:off x="410803" y="2541822"/>
            <a:ext cx="5196840" cy="4253100"/>
          </a:xfrm>
        </p:spPr>
        <p:txBody>
          <a:bodyPr/>
          <a:lstStyle/>
          <a:p>
            <a:r>
              <a:rPr lang="en-AU" sz="1600" dirty="0"/>
              <a:t>Victoria C</a:t>
            </a:r>
          </a:p>
          <a:p>
            <a:endParaRPr lang="en-AU" sz="1600" dirty="0"/>
          </a:p>
          <a:p>
            <a:r>
              <a:rPr lang="en-AU" sz="1600" dirty="0"/>
              <a:t>Victoria is always a respectful and kind student in class and throughout remote learning.   </a:t>
            </a:r>
            <a:r>
              <a:rPr lang="en-AU" sz="1600" dirty="0" err="1"/>
              <a:t>Activiely</a:t>
            </a:r>
            <a:r>
              <a:rPr lang="en-AU" sz="1600" dirty="0"/>
              <a:t> engaged in both classroom and remote learning.  Always supportive and encouraging to students around her.</a:t>
            </a:r>
          </a:p>
        </p:txBody>
      </p:sp>
      <p:sp>
        <p:nvSpPr>
          <p:cNvPr id="4" name="TextBox 3"/>
          <p:cNvSpPr txBox="1"/>
          <p:nvPr/>
        </p:nvSpPr>
        <p:spPr>
          <a:xfrm>
            <a:off x="5904411" y="1923803"/>
            <a:ext cx="5507846" cy="4154984"/>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Rights of all members of the community to achieve full potential</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Care of the physical environment and property of others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Acceptance of individual differences and the cultural diversity of the school diversity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Self respect</a:t>
            </a:r>
          </a:p>
        </p:txBody>
      </p:sp>
    </p:spTree>
    <p:extLst>
      <p:ext uri="{BB962C8B-B14F-4D97-AF65-F5344CB8AC3E}">
        <p14:creationId xmlns:p14="http://schemas.microsoft.com/office/powerpoint/2010/main" val="245861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Y8 Values Awards: Respect</a:t>
            </a:r>
          </a:p>
        </p:txBody>
      </p:sp>
      <p:sp>
        <p:nvSpPr>
          <p:cNvPr id="3" name="Text Placeholder 2"/>
          <p:cNvSpPr>
            <a:spLocks noGrp="1"/>
          </p:cNvSpPr>
          <p:nvPr>
            <p:ph type="body" idx="1"/>
          </p:nvPr>
        </p:nvSpPr>
        <p:spPr>
          <a:xfrm>
            <a:off x="541564" y="1825687"/>
            <a:ext cx="5196840" cy="4253100"/>
          </a:xfrm>
        </p:spPr>
        <p:txBody>
          <a:bodyPr/>
          <a:lstStyle/>
          <a:p>
            <a:r>
              <a:rPr lang="en-AU" sz="1800" dirty="0"/>
              <a:t>Hazel T 8E</a:t>
            </a:r>
          </a:p>
          <a:p>
            <a:endParaRPr lang="en-AU" sz="1800" dirty="0"/>
          </a:p>
          <a:p>
            <a:r>
              <a:rPr lang="en-AU" sz="1800" dirty="0"/>
              <a:t>Consistently demonstrates respect to teachers and peers. Attentive in class, listens to others, shares ideas, uses initiative, takes notes without being prompted. Work is a pleasure to read.</a:t>
            </a:r>
          </a:p>
          <a:p>
            <a:pPr marL="38100" indent="0">
              <a:buNone/>
            </a:pPr>
            <a:endParaRPr lang="en-AU" sz="1800" dirty="0"/>
          </a:p>
        </p:txBody>
      </p:sp>
      <p:sp>
        <p:nvSpPr>
          <p:cNvPr id="4" name="TextBox 3"/>
          <p:cNvSpPr txBox="1"/>
          <p:nvPr/>
        </p:nvSpPr>
        <p:spPr>
          <a:xfrm>
            <a:off x="5904411" y="1923803"/>
            <a:ext cx="5507846" cy="4154984"/>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Rights of all members of the community to achieve full potential</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Care of the physical environment and property of others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Acceptance of individual differences and the cultural diversity of the school diversity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Self respect</a:t>
            </a:r>
          </a:p>
        </p:txBody>
      </p:sp>
    </p:spTree>
    <p:extLst>
      <p:ext uri="{BB962C8B-B14F-4D97-AF65-F5344CB8AC3E}">
        <p14:creationId xmlns:p14="http://schemas.microsoft.com/office/powerpoint/2010/main" val="1463011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Y9 Values Awards: Respect</a:t>
            </a:r>
          </a:p>
        </p:txBody>
      </p:sp>
      <p:sp>
        <p:nvSpPr>
          <p:cNvPr id="3" name="Text Placeholder 2"/>
          <p:cNvSpPr>
            <a:spLocks noGrp="1"/>
          </p:cNvSpPr>
          <p:nvPr>
            <p:ph type="body" idx="1"/>
          </p:nvPr>
        </p:nvSpPr>
        <p:spPr>
          <a:xfrm>
            <a:off x="446314" y="2435290"/>
            <a:ext cx="5196840" cy="4253100"/>
          </a:xfrm>
        </p:spPr>
        <p:txBody>
          <a:bodyPr/>
          <a:lstStyle/>
          <a:p>
            <a:r>
              <a:rPr lang="en-AU" sz="1800" dirty="0"/>
              <a:t>Simon A</a:t>
            </a:r>
          </a:p>
          <a:p>
            <a:endParaRPr lang="en-AU" sz="1800" dirty="0"/>
          </a:p>
          <a:p>
            <a:r>
              <a:rPr lang="en-AU" sz="1800" dirty="0"/>
              <a:t>Simon demonstrates the value of respect through his interactions with his peers, in listening and contributing positively in all class activities, and in the work he produces. He stands up for himself and his friends and insists on respectful behaviour at the college.</a:t>
            </a:r>
          </a:p>
        </p:txBody>
      </p:sp>
      <p:sp>
        <p:nvSpPr>
          <p:cNvPr id="4" name="TextBox 3"/>
          <p:cNvSpPr txBox="1"/>
          <p:nvPr/>
        </p:nvSpPr>
        <p:spPr>
          <a:xfrm>
            <a:off x="5904411" y="1923803"/>
            <a:ext cx="5507846" cy="4154984"/>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Rights of all members of the community to achieve full potential</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Care of the physical environment and property of others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Acceptance of individual differences and the cultural diversity of the school diversity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Self respect</a:t>
            </a:r>
          </a:p>
        </p:txBody>
      </p:sp>
    </p:spTree>
    <p:extLst>
      <p:ext uri="{BB962C8B-B14F-4D97-AF65-F5344CB8AC3E}">
        <p14:creationId xmlns:p14="http://schemas.microsoft.com/office/powerpoint/2010/main" val="4106626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Y7 Values Awards: Resilience</a:t>
            </a:r>
          </a:p>
        </p:txBody>
      </p:sp>
      <p:sp>
        <p:nvSpPr>
          <p:cNvPr id="3" name="Text Placeholder 2"/>
          <p:cNvSpPr>
            <a:spLocks noGrp="1"/>
          </p:cNvSpPr>
          <p:nvPr>
            <p:ph type="body" idx="1"/>
          </p:nvPr>
        </p:nvSpPr>
        <p:spPr>
          <a:xfrm>
            <a:off x="527531" y="2293134"/>
            <a:ext cx="6215743" cy="3573040"/>
          </a:xfrm>
        </p:spPr>
        <p:txBody>
          <a:bodyPr/>
          <a:lstStyle/>
          <a:p>
            <a:r>
              <a:rPr lang="en-AU" sz="1600" dirty="0"/>
              <a:t>Maisie H</a:t>
            </a:r>
          </a:p>
          <a:p>
            <a:endParaRPr lang="en-AU" sz="1600" dirty="0"/>
          </a:p>
          <a:p>
            <a:r>
              <a:rPr lang="en-AU" sz="1600" dirty="0"/>
              <a:t>Maisie has demonstrated the school value of Excellence in her work for Maths throughout Lockdown 4.0. She has also demonstrated the school value of Resilience by asking for and then applying the feedback to improve her work.  She also was also nominated for her work and application in HDP during term 2 too. </a:t>
            </a:r>
          </a:p>
        </p:txBody>
      </p:sp>
      <p:sp>
        <p:nvSpPr>
          <p:cNvPr id="5" name="TextBox 4"/>
          <p:cNvSpPr txBox="1"/>
          <p:nvPr/>
        </p:nvSpPr>
        <p:spPr>
          <a:xfrm>
            <a:off x="6743274" y="2293134"/>
            <a:ext cx="5159828" cy="3138429"/>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Persistence</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Courage to give and accept advice for improvement</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Positively adapting to change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Trying again to get it right</a:t>
            </a:r>
          </a:p>
        </p:txBody>
      </p:sp>
    </p:spTree>
    <p:extLst>
      <p:ext uri="{BB962C8B-B14F-4D97-AF65-F5344CB8AC3E}">
        <p14:creationId xmlns:p14="http://schemas.microsoft.com/office/powerpoint/2010/main" val="2112440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Y8 Values Awards: Resilience</a:t>
            </a:r>
          </a:p>
        </p:txBody>
      </p:sp>
      <p:sp>
        <p:nvSpPr>
          <p:cNvPr id="3" name="Text Placeholder 2"/>
          <p:cNvSpPr>
            <a:spLocks noGrp="1"/>
          </p:cNvSpPr>
          <p:nvPr>
            <p:ph type="body" idx="1"/>
          </p:nvPr>
        </p:nvSpPr>
        <p:spPr>
          <a:xfrm>
            <a:off x="446314" y="1789611"/>
            <a:ext cx="6215743" cy="4502333"/>
          </a:xfrm>
        </p:spPr>
        <p:txBody>
          <a:bodyPr/>
          <a:lstStyle/>
          <a:p>
            <a:r>
              <a:rPr lang="en-AU" sz="1600" dirty="0"/>
              <a:t>Anton A</a:t>
            </a:r>
          </a:p>
          <a:p>
            <a:endParaRPr lang="en-AU" sz="1600" dirty="0"/>
          </a:p>
          <a:p>
            <a:r>
              <a:rPr lang="en-AU" sz="1600" dirty="0"/>
              <a:t>Anton has continued to demonstrate persistence to push himself to achieve his personal best in all events in PE.</a:t>
            </a:r>
          </a:p>
        </p:txBody>
      </p:sp>
      <p:sp>
        <p:nvSpPr>
          <p:cNvPr id="5" name="TextBox 4"/>
          <p:cNvSpPr txBox="1"/>
          <p:nvPr/>
        </p:nvSpPr>
        <p:spPr>
          <a:xfrm>
            <a:off x="6743274" y="2293134"/>
            <a:ext cx="5159828" cy="3138429"/>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Persistence</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Courage to give and accept advice for improvement</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Positively adapting to change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Trying again to get it right</a:t>
            </a:r>
          </a:p>
        </p:txBody>
      </p:sp>
    </p:spTree>
    <p:extLst>
      <p:ext uri="{BB962C8B-B14F-4D97-AF65-F5344CB8AC3E}">
        <p14:creationId xmlns:p14="http://schemas.microsoft.com/office/powerpoint/2010/main" val="3028697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Y9 Values Awards: Resilience</a:t>
            </a:r>
          </a:p>
        </p:txBody>
      </p:sp>
      <p:sp>
        <p:nvSpPr>
          <p:cNvPr id="3" name="Text Placeholder 2"/>
          <p:cNvSpPr>
            <a:spLocks noGrp="1"/>
          </p:cNvSpPr>
          <p:nvPr>
            <p:ph type="body" idx="1"/>
          </p:nvPr>
        </p:nvSpPr>
        <p:spPr>
          <a:xfrm>
            <a:off x="527531" y="1728304"/>
            <a:ext cx="6215743" cy="3573040"/>
          </a:xfrm>
        </p:spPr>
        <p:txBody>
          <a:bodyPr/>
          <a:lstStyle/>
          <a:p>
            <a:r>
              <a:rPr lang="en-AU" sz="1800" dirty="0"/>
              <a:t>Alissa P</a:t>
            </a:r>
          </a:p>
          <a:p>
            <a:endParaRPr lang="en-AU" sz="1800" dirty="0"/>
          </a:p>
          <a:p>
            <a:r>
              <a:rPr lang="en-AU" sz="1800" dirty="0"/>
              <a:t>Alissa has worked consistently hard in Textiles and has shown enthusiasm and perseverance to build skills in garment construction. In English Alissa always persists in tasks no matter how difficult. She is always asking for feedback to improve and if she does hit a road block or cannot work something out she is able to find ways through trial and error and talking things out to overcome this and achieve the desired result.</a:t>
            </a:r>
          </a:p>
        </p:txBody>
      </p:sp>
      <p:sp>
        <p:nvSpPr>
          <p:cNvPr id="5" name="TextBox 4"/>
          <p:cNvSpPr txBox="1"/>
          <p:nvPr/>
        </p:nvSpPr>
        <p:spPr>
          <a:xfrm>
            <a:off x="6743274" y="2293134"/>
            <a:ext cx="5159828" cy="3138429"/>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Persistence</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Courage to give and accept advice for improvement</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Positively adapting to change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Trying again to get it right</a:t>
            </a:r>
          </a:p>
        </p:txBody>
      </p:sp>
    </p:spTree>
    <p:extLst>
      <p:ext uri="{BB962C8B-B14F-4D97-AF65-F5344CB8AC3E}">
        <p14:creationId xmlns:p14="http://schemas.microsoft.com/office/powerpoint/2010/main" val="4029579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Y7 Values Awards: Curiosity</a:t>
            </a:r>
          </a:p>
        </p:txBody>
      </p:sp>
      <p:sp>
        <p:nvSpPr>
          <p:cNvPr id="3" name="Text Placeholder 2"/>
          <p:cNvSpPr>
            <a:spLocks noGrp="1"/>
          </p:cNvSpPr>
          <p:nvPr>
            <p:ph type="body" idx="1"/>
          </p:nvPr>
        </p:nvSpPr>
        <p:spPr>
          <a:xfrm>
            <a:off x="735874" y="1697793"/>
            <a:ext cx="5340532" cy="4253100"/>
          </a:xfrm>
        </p:spPr>
        <p:txBody>
          <a:bodyPr/>
          <a:lstStyle/>
          <a:p>
            <a:pPr marL="38100" indent="0">
              <a:buNone/>
            </a:pPr>
            <a:endParaRPr lang="en-AU" sz="1600" dirty="0"/>
          </a:p>
          <a:p>
            <a:endParaRPr lang="en-AU" sz="1600" dirty="0"/>
          </a:p>
        </p:txBody>
      </p:sp>
      <p:sp>
        <p:nvSpPr>
          <p:cNvPr id="5" name="TextBox 4"/>
          <p:cNvSpPr txBox="1"/>
          <p:nvPr/>
        </p:nvSpPr>
        <p:spPr>
          <a:xfrm>
            <a:off x="6727371" y="2116183"/>
            <a:ext cx="4728755" cy="3416320"/>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Love of learning</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Trying new things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Developing an awareness of our global community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Developing a sense of interest and wonder</a:t>
            </a:r>
          </a:p>
        </p:txBody>
      </p:sp>
      <p:sp>
        <p:nvSpPr>
          <p:cNvPr id="4" name="TextBox 3">
            <a:extLst>
              <a:ext uri="{FF2B5EF4-FFF2-40B4-BE49-F238E27FC236}">
                <a16:creationId xmlns:a16="http://schemas.microsoft.com/office/drawing/2014/main" id="{EDB5A39A-F2B3-40EB-A80C-74EC0E9AF5A7}"/>
              </a:ext>
            </a:extLst>
          </p:cNvPr>
          <p:cNvSpPr txBox="1"/>
          <p:nvPr/>
        </p:nvSpPr>
        <p:spPr>
          <a:xfrm>
            <a:off x="834501" y="2272683"/>
            <a:ext cx="5024761" cy="2246769"/>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Caitlyn T</a:t>
            </a: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r>
              <a:rPr lang="en-AU" dirty="0" err="1">
                <a:solidFill>
                  <a:schemeClr val="bg1"/>
                </a:solidFill>
              </a:rPr>
              <a:t>Ciaitlin</a:t>
            </a:r>
            <a:r>
              <a:rPr lang="en-AU" dirty="0">
                <a:solidFill>
                  <a:schemeClr val="bg1"/>
                </a:solidFill>
              </a:rPr>
              <a:t> has demonstrated an number of values, including curiosity in completing a challenging task in Science, She also used great teamwork in supporting the group to strive for excellence. She has also been nominated for her curious approach to her work in Health and Human </a:t>
            </a:r>
            <a:r>
              <a:rPr lang="en-AU" dirty="0" err="1">
                <a:solidFill>
                  <a:schemeClr val="bg1"/>
                </a:solidFill>
              </a:rPr>
              <a:t>Developmenrt</a:t>
            </a:r>
            <a:r>
              <a:rPr lang="en-AU" dirty="0">
                <a:solidFill>
                  <a:schemeClr val="bg1"/>
                </a:solidFill>
              </a:rPr>
              <a:t>, consistently working well in HPD during term 2.</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545578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Y8 Values Awards: Curiosity</a:t>
            </a:r>
          </a:p>
        </p:txBody>
      </p:sp>
      <p:sp>
        <p:nvSpPr>
          <p:cNvPr id="3" name="Text Placeholder 2"/>
          <p:cNvSpPr>
            <a:spLocks noGrp="1"/>
          </p:cNvSpPr>
          <p:nvPr>
            <p:ph type="body" idx="1"/>
          </p:nvPr>
        </p:nvSpPr>
        <p:spPr>
          <a:xfrm>
            <a:off x="766355" y="2116183"/>
            <a:ext cx="5340532" cy="4253100"/>
          </a:xfrm>
        </p:spPr>
        <p:txBody>
          <a:bodyPr/>
          <a:lstStyle/>
          <a:p>
            <a:r>
              <a:rPr lang="en-AU" sz="1600" dirty="0" err="1"/>
              <a:t>Arwa</a:t>
            </a:r>
            <a:r>
              <a:rPr lang="en-AU" sz="1600" dirty="0"/>
              <a:t> A</a:t>
            </a:r>
          </a:p>
          <a:p>
            <a:endParaRPr lang="en-AU" sz="1600" dirty="0"/>
          </a:p>
          <a:p>
            <a:r>
              <a:rPr lang="en-AU" sz="1600" dirty="0" err="1"/>
              <a:t>Arwa</a:t>
            </a:r>
            <a:r>
              <a:rPr lang="en-AU" sz="1600" dirty="0"/>
              <a:t> has demonstrated time after time her willingness to work hard to improve her work in Humanities. She shows great interest in the subject and is a great participator in class. </a:t>
            </a:r>
            <a:r>
              <a:rPr lang="en-AU" sz="1600" dirty="0" err="1"/>
              <a:t>Arwa</a:t>
            </a:r>
            <a:r>
              <a:rPr lang="en-AU" sz="1600" dirty="0"/>
              <a:t> approaches everything put before her with positive energy and is always open to advice.</a:t>
            </a:r>
          </a:p>
        </p:txBody>
      </p:sp>
      <p:sp>
        <p:nvSpPr>
          <p:cNvPr id="5" name="TextBox 4"/>
          <p:cNvSpPr txBox="1"/>
          <p:nvPr/>
        </p:nvSpPr>
        <p:spPr>
          <a:xfrm>
            <a:off x="6727371" y="2116183"/>
            <a:ext cx="4728755" cy="3416320"/>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Love of learning</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Trying new things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Developing an awareness of our global community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Developing a sense of interest and wonder</a:t>
            </a:r>
          </a:p>
        </p:txBody>
      </p:sp>
    </p:spTree>
    <p:extLst>
      <p:ext uri="{BB962C8B-B14F-4D97-AF65-F5344CB8AC3E}">
        <p14:creationId xmlns:p14="http://schemas.microsoft.com/office/powerpoint/2010/main" val="4120163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Y9 Values Awards: Curiosity</a:t>
            </a:r>
          </a:p>
        </p:txBody>
      </p:sp>
      <p:sp>
        <p:nvSpPr>
          <p:cNvPr id="3" name="Text Placeholder 2"/>
          <p:cNvSpPr>
            <a:spLocks noGrp="1"/>
          </p:cNvSpPr>
          <p:nvPr>
            <p:ph type="body" idx="1"/>
          </p:nvPr>
        </p:nvSpPr>
        <p:spPr>
          <a:xfrm>
            <a:off x="753292" y="2398653"/>
            <a:ext cx="5340532" cy="4253100"/>
          </a:xfrm>
        </p:spPr>
        <p:txBody>
          <a:bodyPr/>
          <a:lstStyle/>
          <a:p>
            <a:r>
              <a:rPr lang="en-AU" sz="1600" dirty="0"/>
              <a:t>Jesse Y</a:t>
            </a:r>
          </a:p>
          <a:p>
            <a:endParaRPr lang="en-AU" sz="1600" dirty="0"/>
          </a:p>
          <a:p>
            <a:r>
              <a:rPr lang="en-AU" sz="1600" dirty="0"/>
              <a:t>Jesse has shown great enthusiasm and curiosity in Maths and Science this year. He asks insightful questions which help all of the class to develop a deeper understanding of the concepts. During City Experience he participated actively and vocally asking probing questions to find out more about each of the excursions we attended. Teachers report he always goes above and beyond in his efforts, and he has excellent results across all subjects in Cycle 2. </a:t>
            </a:r>
          </a:p>
        </p:txBody>
      </p:sp>
      <p:sp>
        <p:nvSpPr>
          <p:cNvPr id="5" name="TextBox 4"/>
          <p:cNvSpPr txBox="1"/>
          <p:nvPr/>
        </p:nvSpPr>
        <p:spPr>
          <a:xfrm>
            <a:off x="6727371" y="2116183"/>
            <a:ext cx="4728755" cy="3416320"/>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Love of learning</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Trying new things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Developing an awareness of our global community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Developing a sense of interest and wonder</a:t>
            </a:r>
          </a:p>
        </p:txBody>
      </p:sp>
    </p:spTree>
    <p:extLst>
      <p:ext uri="{BB962C8B-B14F-4D97-AF65-F5344CB8AC3E}">
        <p14:creationId xmlns:p14="http://schemas.microsoft.com/office/powerpoint/2010/main" val="55865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2166-4D52-45A6-855A-D323DB5C67E9}"/>
              </a:ext>
            </a:extLst>
          </p:cNvPr>
          <p:cNvSpPr>
            <a:spLocks noGrp="1"/>
          </p:cNvSpPr>
          <p:nvPr>
            <p:ph type="title"/>
          </p:nvPr>
        </p:nvSpPr>
        <p:spPr/>
        <p:txBody>
          <a:bodyPr/>
          <a:lstStyle/>
          <a:p>
            <a:r>
              <a:rPr lang="en-AU" dirty="0"/>
              <a:t>Which one are you?</a:t>
            </a:r>
          </a:p>
        </p:txBody>
      </p:sp>
      <p:pic>
        <p:nvPicPr>
          <p:cNvPr id="4" name="Picture 3">
            <a:extLst>
              <a:ext uri="{FF2B5EF4-FFF2-40B4-BE49-F238E27FC236}">
                <a16:creationId xmlns:a16="http://schemas.microsoft.com/office/drawing/2014/main" id="{8F348F70-C155-4102-8388-7218A8C58273}"/>
              </a:ext>
            </a:extLst>
          </p:cNvPr>
          <p:cNvPicPr>
            <a:picLocks noChangeAspect="1"/>
          </p:cNvPicPr>
          <p:nvPr/>
        </p:nvPicPr>
        <p:blipFill>
          <a:blip r:embed="rId2"/>
          <a:stretch>
            <a:fillRect/>
          </a:stretch>
        </p:blipFill>
        <p:spPr>
          <a:xfrm>
            <a:off x="292962" y="365125"/>
            <a:ext cx="5993801" cy="6116721"/>
          </a:xfrm>
          <a:prstGeom prst="rect">
            <a:avLst/>
          </a:prstGeom>
        </p:spPr>
      </p:pic>
      <p:sp>
        <p:nvSpPr>
          <p:cNvPr id="3" name="Text Placeholder 2">
            <a:extLst>
              <a:ext uri="{FF2B5EF4-FFF2-40B4-BE49-F238E27FC236}">
                <a16:creationId xmlns:a16="http://schemas.microsoft.com/office/drawing/2014/main" id="{BC02A907-6B81-4C63-959B-1FE02B5EE715}"/>
              </a:ext>
            </a:extLst>
          </p:cNvPr>
          <p:cNvSpPr>
            <a:spLocks noGrp="1"/>
          </p:cNvSpPr>
          <p:nvPr>
            <p:ph type="body" idx="1"/>
          </p:nvPr>
        </p:nvSpPr>
        <p:spPr>
          <a:xfrm>
            <a:off x="6702640" y="1923803"/>
            <a:ext cx="4970873" cy="4253100"/>
          </a:xfrm>
        </p:spPr>
        <p:txBody>
          <a:bodyPr/>
          <a:lstStyle/>
          <a:p>
            <a:r>
              <a:rPr lang="en-AU" dirty="0"/>
              <a:t>No matter which child you might identify with, coming back to school is inevitable. Make the most of your opportunities and be </a:t>
            </a:r>
            <a:r>
              <a:rPr lang="en-AU" dirty="0">
                <a:solidFill>
                  <a:srgbClr val="FFFF00"/>
                </a:solidFill>
              </a:rPr>
              <a:t>grateful!</a:t>
            </a:r>
          </a:p>
        </p:txBody>
      </p:sp>
    </p:spTree>
    <p:extLst>
      <p:ext uri="{BB962C8B-B14F-4D97-AF65-F5344CB8AC3E}">
        <p14:creationId xmlns:p14="http://schemas.microsoft.com/office/powerpoint/2010/main" val="139474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Y7 Values Awards: Excellence</a:t>
            </a:r>
          </a:p>
        </p:txBody>
      </p:sp>
      <p:sp>
        <p:nvSpPr>
          <p:cNvPr id="3" name="Text Placeholder 2"/>
          <p:cNvSpPr>
            <a:spLocks noGrp="1"/>
          </p:cNvSpPr>
          <p:nvPr>
            <p:ph type="body" idx="1"/>
          </p:nvPr>
        </p:nvSpPr>
        <p:spPr>
          <a:xfrm>
            <a:off x="533400" y="2903516"/>
            <a:ext cx="5405846" cy="4730215"/>
          </a:xfrm>
        </p:spPr>
        <p:txBody>
          <a:bodyPr/>
          <a:lstStyle/>
          <a:p>
            <a:endParaRPr lang="en-AU" sz="2400" dirty="0"/>
          </a:p>
          <a:p>
            <a:pPr marL="38100" indent="0">
              <a:buNone/>
            </a:pPr>
            <a:endParaRPr lang="en-AU" sz="2400" dirty="0"/>
          </a:p>
        </p:txBody>
      </p:sp>
      <p:sp>
        <p:nvSpPr>
          <p:cNvPr id="4" name="TextBox 3"/>
          <p:cNvSpPr txBox="1"/>
          <p:nvPr/>
        </p:nvSpPr>
        <p:spPr>
          <a:xfrm>
            <a:off x="6544492" y="1603529"/>
            <a:ext cx="4715691" cy="4893647"/>
          </a:xfrm>
          <a:prstGeom prst="rect">
            <a:avLst/>
          </a:prstGeom>
          <a:solidFill>
            <a:srgbClr val="00206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The development of self discipline and pursuit of improvement in academic results, sport, the arts and personal development</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Always doing your best and supporting and celebrating others to do the same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The continuous improvement in the teaching and learning program</a:t>
            </a:r>
          </a:p>
        </p:txBody>
      </p:sp>
      <p:sp>
        <p:nvSpPr>
          <p:cNvPr id="5" name="TextBox 4">
            <a:extLst>
              <a:ext uri="{FF2B5EF4-FFF2-40B4-BE49-F238E27FC236}">
                <a16:creationId xmlns:a16="http://schemas.microsoft.com/office/drawing/2014/main" id="{CABF160F-DC9B-4CF0-A3D3-92B05EE8661D}"/>
              </a:ext>
            </a:extLst>
          </p:cNvPr>
          <p:cNvSpPr txBox="1"/>
          <p:nvPr/>
        </p:nvSpPr>
        <p:spPr>
          <a:xfrm>
            <a:off x="1020932" y="2263806"/>
            <a:ext cx="4626577" cy="1600438"/>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rPr>
              <a:t>Kelly Y</a:t>
            </a: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r>
              <a:rPr lang="en-AU" dirty="0">
                <a:solidFill>
                  <a:schemeClr val="bg1"/>
                </a:solidFill>
              </a:rPr>
              <a:t>Kelly demonstrated the EDSC value of Excellence by completing a difficult task really quickly and accurately in Music. She added in her own extra parts and showed advanced skills using the </a:t>
            </a:r>
            <a:r>
              <a:rPr lang="en-AU" dirty="0" err="1">
                <a:solidFill>
                  <a:schemeClr val="bg1"/>
                </a:solidFill>
              </a:rPr>
              <a:t>Soundtrap</a:t>
            </a:r>
            <a:r>
              <a:rPr lang="en-AU" dirty="0">
                <a:solidFill>
                  <a:schemeClr val="bg1"/>
                </a:solidFill>
              </a:rPr>
              <a:t> software.</a:t>
            </a:r>
          </a:p>
        </p:txBody>
      </p:sp>
    </p:spTree>
    <p:extLst>
      <p:ext uri="{BB962C8B-B14F-4D97-AF65-F5344CB8AC3E}">
        <p14:creationId xmlns:p14="http://schemas.microsoft.com/office/powerpoint/2010/main" val="3489421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Y8 Values Awards: Excellence</a:t>
            </a:r>
          </a:p>
        </p:txBody>
      </p:sp>
      <p:sp>
        <p:nvSpPr>
          <p:cNvPr id="3" name="Text Placeholder 2"/>
          <p:cNvSpPr>
            <a:spLocks noGrp="1"/>
          </p:cNvSpPr>
          <p:nvPr>
            <p:ph type="body" idx="1"/>
          </p:nvPr>
        </p:nvSpPr>
        <p:spPr>
          <a:xfrm>
            <a:off x="752202" y="1766961"/>
            <a:ext cx="5405846" cy="4730215"/>
          </a:xfrm>
        </p:spPr>
        <p:txBody>
          <a:bodyPr/>
          <a:lstStyle/>
          <a:p>
            <a:r>
              <a:rPr lang="en-AU" sz="2400" dirty="0"/>
              <a:t>Malcolm P 8B</a:t>
            </a:r>
          </a:p>
          <a:p>
            <a:endParaRPr lang="en-AU" sz="2400" dirty="0"/>
          </a:p>
          <a:p>
            <a:r>
              <a:rPr lang="en-AU" sz="2400" dirty="0"/>
              <a:t>Malcom recently completed a 12 bar blues recording using music software. He followed instructions perfectly and his recording as accurate as well as creative. He has shown high ability in music - practical and written.</a:t>
            </a:r>
          </a:p>
        </p:txBody>
      </p:sp>
      <p:sp>
        <p:nvSpPr>
          <p:cNvPr id="4" name="TextBox 3"/>
          <p:cNvSpPr txBox="1"/>
          <p:nvPr/>
        </p:nvSpPr>
        <p:spPr>
          <a:xfrm>
            <a:off x="6544492" y="1603529"/>
            <a:ext cx="4715691" cy="4893647"/>
          </a:xfrm>
          <a:prstGeom prst="rect">
            <a:avLst/>
          </a:prstGeom>
          <a:solidFill>
            <a:srgbClr val="00206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The development of self discipline and pursuit of improvement in academic results, sport, the arts and personal development</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Always doing your best and supporting and celebrating others to do the same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The continuous improvement in the teaching and learning program</a:t>
            </a:r>
          </a:p>
        </p:txBody>
      </p:sp>
    </p:spTree>
    <p:extLst>
      <p:ext uri="{BB962C8B-B14F-4D97-AF65-F5344CB8AC3E}">
        <p14:creationId xmlns:p14="http://schemas.microsoft.com/office/powerpoint/2010/main" val="1926290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Y9 Values Awards: Excellence</a:t>
            </a:r>
          </a:p>
        </p:txBody>
      </p:sp>
      <p:sp>
        <p:nvSpPr>
          <p:cNvPr id="3" name="Text Placeholder 2"/>
          <p:cNvSpPr>
            <a:spLocks noGrp="1"/>
          </p:cNvSpPr>
          <p:nvPr>
            <p:ph type="body" idx="1"/>
          </p:nvPr>
        </p:nvSpPr>
        <p:spPr>
          <a:xfrm>
            <a:off x="574040" y="1762660"/>
            <a:ext cx="5405846" cy="4730215"/>
          </a:xfrm>
        </p:spPr>
        <p:txBody>
          <a:bodyPr/>
          <a:lstStyle/>
          <a:p>
            <a:r>
              <a:rPr lang="en-AU" sz="2400" dirty="0" err="1"/>
              <a:t>Yiting</a:t>
            </a:r>
            <a:r>
              <a:rPr lang="en-AU" sz="2400" dirty="0"/>
              <a:t> L</a:t>
            </a:r>
          </a:p>
          <a:p>
            <a:endParaRPr lang="en-AU" sz="2400" dirty="0"/>
          </a:p>
          <a:p>
            <a:r>
              <a:rPr lang="en-AU" sz="2400" dirty="0" err="1"/>
              <a:t>Yiting</a:t>
            </a:r>
            <a:r>
              <a:rPr lang="en-AU" sz="2400" dirty="0"/>
              <a:t> has achieved consistently excellent results across all subjects in Cycle 2 and achieved a perfect score of 100% on the Maths exam.</a:t>
            </a:r>
          </a:p>
        </p:txBody>
      </p:sp>
      <p:sp>
        <p:nvSpPr>
          <p:cNvPr id="4" name="TextBox 3"/>
          <p:cNvSpPr txBox="1"/>
          <p:nvPr/>
        </p:nvSpPr>
        <p:spPr>
          <a:xfrm>
            <a:off x="6544492" y="1603529"/>
            <a:ext cx="4715691" cy="4893647"/>
          </a:xfrm>
          <a:prstGeom prst="rect">
            <a:avLst/>
          </a:prstGeom>
          <a:solidFill>
            <a:srgbClr val="00206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The development of self discipline and pursuit of improvement in academic results, sport, the arts and personal development</a:t>
            </a:r>
          </a:p>
          <a:p>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Always doing your best and supporting and celebrating others to do the same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The continuous improvement in the teaching and learning program</a:t>
            </a:r>
          </a:p>
        </p:txBody>
      </p:sp>
    </p:spTree>
    <p:extLst>
      <p:ext uri="{BB962C8B-B14F-4D97-AF65-F5344CB8AC3E}">
        <p14:creationId xmlns:p14="http://schemas.microsoft.com/office/powerpoint/2010/main" val="3893562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Y7 Values Awards: Fairness</a:t>
            </a:r>
          </a:p>
        </p:txBody>
      </p:sp>
      <p:sp>
        <p:nvSpPr>
          <p:cNvPr id="3" name="Text Placeholder 2"/>
          <p:cNvSpPr>
            <a:spLocks noGrp="1"/>
          </p:cNvSpPr>
          <p:nvPr>
            <p:ph type="body" idx="1"/>
          </p:nvPr>
        </p:nvSpPr>
        <p:spPr>
          <a:xfrm>
            <a:off x="306807" y="2141168"/>
            <a:ext cx="5196841" cy="3354109"/>
          </a:xfrm>
        </p:spPr>
        <p:txBody>
          <a:bodyPr/>
          <a:lstStyle/>
          <a:p>
            <a:r>
              <a:rPr lang="en-AU" sz="1600" dirty="0"/>
              <a:t>Kevin Z</a:t>
            </a:r>
          </a:p>
          <a:p>
            <a:endParaRPr lang="en-AU" sz="1600" dirty="0"/>
          </a:p>
          <a:p>
            <a:r>
              <a:rPr lang="en-AU" sz="1600" dirty="0"/>
              <a:t>Kevin helped out with Fashion Revolution Week, always having his hand up to do </a:t>
            </a:r>
            <a:r>
              <a:rPr lang="en-AU" sz="1600" dirty="0" err="1"/>
              <a:t>do</a:t>
            </a:r>
            <a:r>
              <a:rPr lang="en-AU" sz="1600" dirty="0"/>
              <a:t> jobs like put up posters and help with events over the week. As a student leader, he facilitated the Zoom round table talk with guest speakers.  Kevin also sold Anzac Day badges for the week raising </a:t>
            </a:r>
            <a:r>
              <a:rPr lang="en-AU" sz="1600" dirty="0" err="1"/>
              <a:t>signifant</a:t>
            </a:r>
            <a:r>
              <a:rPr lang="en-AU" sz="1600" dirty="0"/>
              <a:t> amount of money for the Anzac Day appeal.</a:t>
            </a:r>
          </a:p>
        </p:txBody>
      </p:sp>
      <p:sp>
        <p:nvSpPr>
          <p:cNvPr id="4" name="TextBox 3"/>
          <p:cNvSpPr txBox="1"/>
          <p:nvPr/>
        </p:nvSpPr>
        <p:spPr>
          <a:xfrm>
            <a:off x="6309360" y="2344595"/>
            <a:ext cx="5460274" cy="2308324"/>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Providing opportunities for everyone to participate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Consistency of approach</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Respect for individual differences</a:t>
            </a:r>
          </a:p>
        </p:txBody>
      </p:sp>
    </p:spTree>
    <p:extLst>
      <p:ext uri="{BB962C8B-B14F-4D97-AF65-F5344CB8AC3E}">
        <p14:creationId xmlns:p14="http://schemas.microsoft.com/office/powerpoint/2010/main" val="3139633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Y8 Values Awards: Fairness</a:t>
            </a:r>
          </a:p>
        </p:txBody>
      </p:sp>
      <p:sp>
        <p:nvSpPr>
          <p:cNvPr id="3" name="Text Placeholder 2"/>
          <p:cNvSpPr>
            <a:spLocks noGrp="1"/>
          </p:cNvSpPr>
          <p:nvPr>
            <p:ph type="body" idx="1"/>
          </p:nvPr>
        </p:nvSpPr>
        <p:spPr>
          <a:xfrm>
            <a:off x="367936" y="2496088"/>
            <a:ext cx="5196841" cy="3629503"/>
          </a:xfrm>
        </p:spPr>
        <p:txBody>
          <a:bodyPr/>
          <a:lstStyle/>
          <a:p>
            <a:r>
              <a:rPr lang="en-AU" sz="1600" dirty="0"/>
              <a:t>Connor O 8J</a:t>
            </a:r>
          </a:p>
          <a:p>
            <a:endParaRPr lang="en-AU" sz="1600" dirty="0"/>
          </a:p>
          <a:p>
            <a:r>
              <a:rPr lang="en-AU" sz="1600" dirty="0"/>
              <a:t>Connor took the time to include all students in today's activities and to ensure they felt included. Connor demonstrated extreme kindness towards a student who required extra assistance who was left out when the class was instructed to get into pairs for an activity. By noticing and asking that student if she would like to partner with him, resulted in that student really enjoying their lesson and the whole class coming together.</a:t>
            </a:r>
          </a:p>
        </p:txBody>
      </p:sp>
      <p:sp>
        <p:nvSpPr>
          <p:cNvPr id="4" name="TextBox 3"/>
          <p:cNvSpPr txBox="1"/>
          <p:nvPr/>
        </p:nvSpPr>
        <p:spPr>
          <a:xfrm>
            <a:off x="6309360" y="2344595"/>
            <a:ext cx="5460274" cy="2308324"/>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Providing opportunities for everyone to participate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Consistency of approach</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Respect for individual differences</a:t>
            </a:r>
          </a:p>
        </p:txBody>
      </p:sp>
    </p:spTree>
    <p:extLst>
      <p:ext uri="{BB962C8B-B14F-4D97-AF65-F5344CB8AC3E}">
        <p14:creationId xmlns:p14="http://schemas.microsoft.com/office/powerpoint/2010/main" val="445393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Y9 Values Awards: Fairness</a:t>
            </a:r>
          </a:p>
        </p:txBody>
      </p:sp>
      <p:sp>
        <p:nvSpPr>
          <p:cNvPr id="3" name="Text Placeholder 2"/>
          <p:cNvSpPr>
            <a:spLocks noGrp="1"/>
          </p:cNvSpPr>
          <p:nvPr>
            <p:ph type="body" idx="1"/>
          </p:nvPr>
        </p:nvSpPr>
        <p:spPr>
          <a:xfrm>
            <a:off x="446313" y="2344595"/>
            <a:ext cx="5196841" cy="4253100"/>
          </a:xfrm>
        </p:spPr>
        <p:txBody>
          <a:bodyPr/>
          <a:lstStyle/>
          <a:p>
            <a:r>
              <a:rPr lang="en-AU" sz="1800" dirty="0"/>
              <a:t>Kevin (</a:t>
            </a:r>
            <a:r>
              <a:rPr lang="en-AU" sz="1800" dirty="0" err="1"/>
              <a:t>Xuanze</a:t>
            </a:r>
            <a:r>
              <a:rPr lang="en-AU" sz="1800" dirty="0"/>
              <a:t>) C</a:t>
            </a:r>
          </a:p>
          <a:p>
            <a:endParaRPr lang="en-AU" sz="1800" dirty="0"/>
          </a:p>
          <a:p>
            <a:r>
              <a:rPr lang="en-AU" sz="1800" dirty="0"/>
              <a:t>Kevin has shown the value of fairness as he has consistently made a big effort to support his fellow students in EAL to participate and succeed with his learning.  Kevin is always ready to help others with translation and explanations in his first language, and in supporting them to understand and complete work. </a:t>
            </a:r>
          </a:p>
        </p:txBody>
      </p:sp>
      <p:sp>
        <p:nvSpPr>
          <p:cNvPr id="4" name="TextBox 3"/>
          <p:cNvSpPr txBox="1"/>
          <p:nvPr/>
        </p:nvSpPr>
        <p:spPr>
          <a:xfrm>
            <a:off x="6309360" y="2344595"/>
            <a:ext cx="5460274" cy="2308324"/>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Providing opportunities for everyone to participate</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Consistency of approach</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Respect for individual differences</a:t>
            </a:r>
          </a:p>
        </p:txBody>
      </p:sp>
    </p:spTree>
    <p:extLst>
      <p:ext uri="{BB962C8B-B14F-4D97-AF65-F5344CB8AC3E}">
        <p14:creationId xmlns:p14="http://schemas.microsoft.com/office/powerpoint/2010/main" val="1118082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Y7 Values Awards: Care and Compassion</a:t>
            </a:r>
          </a:p>
        </p:txBody>
      </p:sp>
      <p:sp>
        <p:nvSpPr>
          <p:cNvPr id="3" name="Text Placeholder 2"/>
          <p:cNvSpPr>
            <a:spLocks noGrp="1"/>
          </p:cNvSpPr>
          <p:nvPr>
            <p:ph type="body" idx="1"/>
          </p:nvPr>
        </p:nvSpPr>
        <p:spPr>
          <a:xfrm>
            <a:off x="646951" y="2449643"/>
            <a:ext cx="5536475" cy="4253100"/>
          </a:xfrm>
        </p:spPr>
        <p:txBody>
          <a:bodyPr/>
          <a:lstStyle/>
          <a:p>
            <a:pPr fontAlgn="base"/>
            <a:r>
              <a:rPr lang="en-AU" sz="1600" dirty="0"/>
              <a:t>Christian D</a:t>
            </a:r>
          </a:p>
          <a:p>
            <a:pPr fontAlgn="base"/>
            <a:endParaRPr lang="en-AU" sz="1600" dirty="0"/>
          </a:p>
          <a:p>
            <a:pPr fontAlgn="base"/>
            <a:r>
              <a:rPr lang="en-AU" sz="1600" dirty="0"/>
              <a:t>When a student in Christians class had an unfortunate accident and slipped in mud, he showed great initiative and cleaned her muddy class equipment.</a:t>
            </a:r>
          </a:p>
        </p:txBody>
      </p:sp>
      <p:sp>
        <p:nvSpPr>
          <p:cNvPr id="4" name="TextBox 3"/>
          <p:cNvSpPr txBox="1"/>
          <p:nvPr/>
        </p:nvSpPr>
        <p:spPr>
          <a:xfrm>
            <a:off x="7093132" y="2449643"/>
            <a:ext cx="4376058" cy="3416320"/>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Concern for the welfare of others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Playing a positive role in your school community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Being sensitive and understanding to the needs of others</a:t>
            </a:r>
          </a:p>
        </p:txBody>
      </p:sp>
    </p:spTree>
    <p:extLst>
      <p:ext uri="{BB962C8B-B14F-4D97-AF65-F5344CB8AC3E}">
        <p14:creationId xmlns:p14="http://schemas.microsoft.com/office/powerpoint/2010/main" val="4048239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Y8 Values Awards: Care and Compassion</a:t>
            </a:r>
          </a:p>
        </p:txBody>
      </p:sp>
      <p:sp>
        <p:nvSpPr>
          <p:cNvPr id="3" name="Text Placeholder 2"/>
          <p:cNvSpPr>
            <a:spLocks noGrp="1"/>
          </p:cNvSpPr>
          <p:nvPr>
            <p:ph type="body" idx="1"/>
          </p:nvPr>
        </p:nvSpPr>
        <p:spPr>
          <a:xfrm>
            <a:off x="746760" y="2449643"/>
            <a:ext cx="5536475" cy="4253100"/>
          </a:xfrm>
        </p:spPr>
        <p:txBody>
          <a:bodyPr/>
          <a:lstStyle/>
          <a:p>
            <a:pPr fontAlgn="base"/>
            <a:r>
              <a:rPr lang="en-AU" sz="1600" dirty="0"/>
              <a:t>Farah A 8F</a:t>
            </a:r>
          </a:p>
          <a:p>
            <a:pPr fontAlgn="base"/>
            <a:endParaRPr lang="en-AU" sz="1600" dirty="0"/>
          </a:p>
          <a:p>
            <a:pPr fontAlgn="base"/>
            <a:r>
              <a:rPr lang="en-AU" sz="1600" dirty="0"/>
              <a:t>For taking the time to help new students settle in to the class.</a:t>
            </a:r>
          </a:p>
        </p:txBody>
      </p:sp>
      <p:sp>
        <p:nvSpPr>
          <p:cNvPr id="4" name="TextBox 3"/>
          <p:cNvSpPr txBox="1"/>
          <p:nvPr/>
        </p:nvSpPr>
        <p:spPr>
          <a:xfrm>
            <a:off x="7093132" y="2449643"/>
            <a:ext cx="4376058" cy="3416320"/>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Concern for the welfare of others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Playing a positive role in your school community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Being sensitive and understanding to the needs of others</a:t>
            </a:r>
          </a:p>
        </p:txBody>
      </p:sp>
    </p:spTree>
    <p:extLst>
      <p:ext uri="{BB962C8B-B14F-4D97-AF65-F5344CB8AC3E}">
        <p14:creationId xmlns:p14="http://schemas.microsoft.com/office/powerpoint/2010/main" val="2855867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Y9 Values Awards: Care and Compassion</a:t>
            </a:r>
          </a:p>
        </p:txBody>
      </p:sp>
      <p:sp>
        <p:nvSpPr>
          <p:cNvPr id="3" name="Text Placeholder 2"/>
          <p:cNvSpPr>
            <a:spLocks noGrp="1"/>
          </p:cNvSpPr>
          <p:nvPr>
            <p:ph type="body" idx="1"/>
          </p:nvPr>
        </p:nvSpPr>
        <p:spPr>
          <a:xfrm>
            <a:off x="590006" y="2449643"/>
            <a:ext cx="5536475" cy="4253100"/>
          </a:xfrm>
        </p:spPr>
        <p:txBody>
          <a:bodyPr/>
          <a:lstStyle/>
          <a:p>
            <a:pPr fontAlgn="base"/>
            <a:r>
              <a:rPr lang="en-AU" sz="1600" dirty="0"/>
              <a:t>Otis S</a:t>
            </a:r>
          </a:p>
          <a:p>
            <a:pPr fontAlgn="base"/>
            <a:endParaRPr lang="en-AU" sz="1600" dirty="0"/>
          </a:p>
          <a:p>
            <a:pPr fontAlgn="base"/>
            <a:r>
              <a:rPr lang="en-AU" sz="1600" dirty="0"/>
              <a:t>Otis showed the value of ‘Care and Compassion’ when he participated in the World's Greatest Shave, sacrificing his luxurious mane to help to fundraise significant amounts of money for the Leukaemia Foundation.</a:t>
            </a:r>
          </a:p>
          <a:p>
            <a:pPr fontAlgn="base"/>
            <a:endParaRPr lang="en-AU" sz="1600" dirty="0"/>
          </a:p>
          <a:p>
            <a:pPr fontAlgn="base"/>
            <a:endParaRPr lang="en-AU" sz="1600" dirty="0"/>
          </a:p>
        </p:txBody>
      </p:sp>
      <p:sp>
        <p:nvSpPr>
          <p:cNvPr id="4" name="TextBox 3"/>
          <p:cNvSpPr txBox="1"/>
          <p:nvPr/>
        </p:nvSpPr>
        <p:spPr>
          <a:xfrm>
            <a:off x="7093132" y="2449643"/>
            <a:ext cx="4376058" cy="3416320"/>
          </a:xfrm>
          <a:prstGeom prst="rect">
            <a:avLst/>
          </a:prstGeom>
          <a:solidFill>
            <a:srgbClr val="FFC00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Concern for the welfare of others</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Playing a positive role in your school community</a:t>
            </a:r>
          </a:p>
          <a:p>
            <a:pPr marL="285750" indent="-285750">
              <a:buFont typeface="Arial" panose="020B0604020202020204" pitchFamily="34" charset="0"/>
              <a:buChar char="•"/>
            </a:pPr>
            <a:endParaRPr lang="en-AU" sz="2400" dirty="0">
              <a:solidFill>
                <a:schemeClr val="bg1"/>
              </a:solidFill>
            </a:endParaRPr>
          </a:p>
          <a:p>
            <a:pPr marL="285750" indent="-285750">
              <a:buFont typeface="Arial" panose="020B0604020202020204" pitchFamily="34" charset="0"/>
              <a:buChar char="•"/>
            </a:pPr>
            <a:r>
              <a:rPr lang="en-AU" sz="2400" dirty="0">
                <a:solidFill>
                  <a:schemeClr val="bg1"/>
                </a:solidFill>
              </a:rPr>
              <a:t>Being sensitive and understanding to the needs of others</a:t>
            </a:r>
          </a:p>
        </p:txBody>
      </p:sp>
    </p:spTree>
    <p:extLst>
      <p:ext uri="{BB962C8B-B14F-4D97-AF65-F5344CB8AC3E}">
        <p14:creationId xmlns:p14="http://schemas.microsoft.com/office/powerpoint/2010/main" val="846432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Y7 Values Awards: Teamwork</a:t>
            </a:r>
          </a:p>
        </p:txBody>
      </p:sp>
      <p:sp>
        <p:nvSpPr>
          <p:cNvPr id="3" name="Text Placeholder 2"/>
          <p:cNvSpPr>
            <a:spLocks noGrp="1"/>
          </p:cNvSpPr>
          <p:nvPr>
            <p:ph type="body" idx="1"/>
          </p:nvPr>
        </p:nvSpPr>
        <p:spPr>
          <a:xfrm>
            <a:off x="390897" y="1841514"/>
            <a:ext cx="5677395" cy="4139097"/>
          </a:xfrm>
        </p:spPr>
        <p:txBody>
          <a:bodyPr/>
          <a:lstStyle/>
          <a:p>
            <a:r>
              <a:rPr lang="en-AU" sz="1600" dirty="0" err="1"/>
              <a:t>Orfeas</a:t>
            </a:r>
            <a:r>
              <a:rPr lang="en-AU" sz="1600" dirty="0"/>
              <a:t> D</a:t>
            </a:r>
          </a:p>
          <a:p>
            <a:endParaRPr lang="en-AU" sz="1600" dirty="0"/>
          </a:p>
          <a:p>
            <a:r>
              <a:rPr lang="en-AU" sz="1600" dirty="0"/>
              <a:t>Working well with others, Orpheus has been showing excellent work practices and leadership during remote learning - providing advice and guidance to other students online.</a:t>
            </a:r>
          </a:p>
        </p:txBody>
      </p:sp>
      <p:sp>
        <p:nvSpPr>
          <p:cNvPr id="6" name="TextBox 5"/>
          <p:cNvSpPr txBox="1"/>
          <p:nvPr/>
        </p:nvSpPr>
        <p:spPr>
          <a:xfrm>
            <a:off x="6123709" y="2293134"/>
            <a:ext cx="5912139" cy="3416320"/>
          </a:xfrm>
          <a:prstGeom prst="rect">
            <a:avLst/>
          </a:prstGeom>
          <a:solidFill>
            <a:srgbClr val="7030A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The encouragement of collaboration and cooperation</a:t>
            </a:r>
          </a:p>
          <a:p>
            <a:pPr marL="285750" indent="-285750">
              <a:buFont typeface="Arial" panose="020B0604020202020204" pitchFamily="34" charset="0"/>
              <a:buChar char="•"/>
            </a:pPr>
            <a:r>
              <a:rPr lang="en-AU" sz="2400" dirty="0">
                <a:solidFill>
                  <a:schemeClr val="bg1"/>
                </a:solidFill>
              </a:rPr>
              <a:t>Support given to all members of the college community</a:t>
            </a:r>
          </a:p>
          <a:p>
            <a:pPr marL="285750" indent="-285750">
              <a:buFont typeface="Arial" panose="020B0604020202020204" pitchFamily="34" charset="0"/>
              <a:buChar char="•"/>
            </a:pPr>
            <a:r>
              <a:rPr lang="en-AU" sz="2400" dirty="0">
                <a:solidFill>
                  <a:schemeClr val="bg1"/>
                </a:solidFill>
              </a:rPr>
              <a:t>Contributing to a safe environment</a:t>
            </a:r>
          </a:p>
          <a:p>
            <a:pPr marL="285750" indent="-285750">
              <a:buFont typeface="Arial" panose="020B0604020202020204" pitchFamily="34" charset="0"/>
              <a:buChar char="•"/>
            </a:pPr>
            <a:r>
              <a:rPr lang="en-AU" sz="2400" dirty="0">
                <a:solidFill>
                  <a:schemeClr val="bg1"/>
                </a:solidFill>
              </a:rPr>
              <a:t>Strong partnerships between parents, teachers and students</a:t>
            </a:r>
          </a:p>
          <a:p>
            <a:pPr marL="285750" indent="-285750">
              <a:buFont typeface="Arial" panose="020B0604020202020204" pitchFamily="34" charset="0"/>
              <a:buChar char="•"/>
            </a:pPr>
            <a:r>
              <a:rPr lang="en-AU" sz="2400" dirty="0">
                <a:solidFill>
                  <a:schemeClr val="bg1"/>
                </a:solidFill>
              </a:rPr>
              <a:t>Working together in a positive and constructive way</a:t>
            </a:r>
          </a:p>
        </p:txBody>
      </p:sp>
    </p:spTree>
    <p:extLst>
      <p:ext uri="{BB962C8B-B14F-4D97-AF65-F5344CB8AC3E}">
        <p14:creationId xmlns:p14="http://schemas.microsoft.com/office/powerpoint/2010/main" val="1346061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ED1F2F-94A1-4298-990D-1FB3AC7D223C}"/>
              </a:ext>
            </a:extLst>
          </p:cNvPr>
          <p:cNvPicPr>
            <a:picLocks noChangeAspect="1"/>
          </p:cNvPicPr>
          <p:nvPr/>
        </p:nvPicPr>
        <p:blipFill>
          <a:blip r:embed="rId2"/>
          <a:stretch>
            <a:fillRect/>
          </a:stretch>
        </p:blipFill>
        <p:spPr>
          <a:xfrm>
            <a:off x="69358" y="1438322"/>
            <a:ext cx="4207275" cy="3195822"/>
          </a:xfrm>
          <a:prstGeom prst="rect">
            <a:avLst/>
          </a:prstGeom>
        </p:spPr>
      </p:pic>
      <p:pic>
        <p:nvPicPr>
          <p:cNvPr id="5" name="Picture 4">
            <a:extLst>
              <a:ext uri="{FF2B5EF4-FFF2-40B4-BE49-F238E27FC236}">
                <a16:creationId xmlns:a16="http://schemas.microsoft.com/office/drawing/2014/main" id="{59A88A72-BCA2-4F6E-9ADB-608C1C889F5D}"/>
              </a:ext>
            </a:extLst>
          </p:cNvPr>
          <p:cNvPicPr>
            <a:picLocks noChangeAspect="1"/>
          </p:cNvPicPr>
          <p:nvPr/>
        </p:nvPicPr>
        <p:blipFill>
          <a:blip r:embed="rId3"/>
          <a:stretch>
            <a:fillRect/>
          </a:stretch>
        </p:blipFill>
        <p:spPr>
          <a:xfrm>
            <a:off x="6861607" y="208578"/>
            <a:ext cx="5123248" cy="2912932"/>
          </a:xfrm>
          <a:prstGeom prst="rect">
            <a:avLst/>
          </a:prstGeom>
        </p:spPr>
      </p:pic>
      <p:pic>
        <p:nvPicPr>
          <p:cNvPr id="6" name="Picture 5">
            <a:extLst>
              <a:ext uri="{FF2B5EF4-FFF2-40B4-BE49-F238E27FC236}">
                <a16:creationId xmlns:a16="http://schemas.microsoft.com/office/drawing/2014/main" id="{CE1F1EB7-91A5-4C04-B552-ECD4E54C27BD}"/>
              </a:ext>
            </a:extLst>
          </p:cNvPr>
          <p:cNvPicPr>
            <a:picLocks noChangeAspect="1"/>
          </p:cNvPicPr>
          <p:nvPr/>
        </p:nvPicPr>
        <p:blipFill>
          <a:blip r:embed="rId4"/>
          <a:stretch>
            <a:fillRect/>
          </a:stretch>
        </p:blipFill>
        <p:spPr>
          <a:xfrm>
            <a:off x="4589754" y="3238500"/>
            <a:ext cx="6276514" cy="3481896"/>
          </a:xfrm>
          <a:prstGeom prst="rect">
            <a:avLst/>
          </a:prstGeom>
        </p:spPr>
      </p:pic>
      <p:sp>
        <p:nvSpPr>
          <p:cNvPr id="3" name="TextBox 2">
            <a:extLst>
              <a:ext uri="{FF2B5EF4-FFF2-40B4-BE49-F238E27FC236}">
                <a16:creationId xmlns:a16="http://schemas.microsoft.com/office/drawing/2014/main" id="{1E55F64F-5838-4FA6-BEA0-F7C6A4D06B17}"/>
              </a:ext>
            </a:extLst>
          </p:cNvPr>
          <p:cNvSpPr txBox="1"/>
          <p:nvPr/>
        </p:nvSpPr>
        <p:spPr>
          <a:xfrm>
            <a:off x="479393" y="4852978"/>
            <a:ext cx="3797239" cy="1384995"/>
          </a:xfrm>
          <a:prstGeom prst="rect">
            <a:avLst/>
          </a:prstGeom>
          <a:noFill/>
        </p:spPr>
        <p:txBody>
          <a:bodyPr wrap="square" rtlCol="0">
            <a:spAutoFit/>
          </a:bodyPr>
          <a:lstStyle/>
          <a:p>
            <a:r>
              <a:rPr lang="en-AU" dirty="0">
                <a:solidFill>
                  <a:schemeClr val="bg1"/>
                </a:solidFill>
              </a:rPr>
              <a:t>Check out the learning opportunities for others across the world compared to what we have on the following slide.</a:t>
            </a:r>
          </a:p>
          <a:p>
            <a:endParaRPr lang="en-AU" dirty="0">
              <a:solidFill>
                <a:schemeClr val="bg1"/>
              </a:solidFill>
            </a:endParaRPr>
          </a:p>
          <a:p>
            <a:r>
              <a:rPr lang="en-AU" dirty="0">
                <a:solidFill>
                  <a:schemeClr val="bg1"/>
                </a:solidFill>
              </a:rPr>
              <a:t>Be grateful for the opportunities that exist rather than waste your chances of success.</a:t>
            </a:r>
          </a:p>
        </p:txBody>
      </p:sp>
    </p:spTree>
    <p:extLst>
      <p:ext uri="{BB962C8B-B14F-4D97-AF65-F5344CB8AC3E}">
        <p14:creationId xmlns:p14="http://schemas.microsoft.com/office/powerpoint/2010/main" val="1221039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Y8 Values Awards: Teamwork</a:t>
            </a:r>
          </a:p>
        </p:txBody>
      </p:sp>
      <p:sp>
        <p:nvSpPr>
          <p:cNvPr id="3" name="Text Placeholder 2"/>
          <p:cNvSpPr>
            <a:spLocks noGrp="1"/>
          </p:cNvSpPr>
          <p:nvPr>
            <p:ph type="body" idx="1"/>
          </p:nvPr>
        </p:nvSpPr>
        <p:spPr>
          <a:xfrm>
            <a:off x="292277" y="2215301"/>
            <a:ext cx="5677395" cy="4139097"/>
          </a:xfrm>
        </p:spPr>
        <p:txBody>
          <a:bodyPr/>
          <a:lstStyle/>
          <a:p>
            <a:r>
              <a:rPr lang="en-AU" sz="1600" dirty="0"/>
              <a:t>Mat L 8K</a:t>
            </a:r>
          </a:p>
          <a:p>
            <a:r>
              <a:rPr lang="en-AU" sz="1600" dirty="0"/>
              <a:t>For helping to coordinate and run the Year 8 Dodgeball Tournament.</a:t>
            </a:r>
          </a:p>
        </p:txBody>
      </p:sp>
      <p:sp>
        <p:nvSpPr>
          <p:cNvPr id="6" name="TextBox 5"/>
          <p:cNvSpPr txBox="1"/>
          <p:nvPr/>
        </p:nvSpPr>
        <p:spPr>
          <a:xfrm>
            <a:off x="6123709" y="2293134"/>
            <a:ext cx="5912139" cy="3416320"/>
          </a:xfrm>
          <a:prstGeom prst="rect">
            <a:avLst/>
          </a:prstGeom>
          <a:solidFill>
            <a:srgbClr val="7030A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The encouragement of collaboration and cooperation</a:t>
            </a:r>
          </a:p>
          <a:p>
            <a:pPr marL="285750" indent="-285750">
              <a:buFont typeface="Arial" panose="020B0604020202020204" pitchFamily="34" charset="0"/>
              <a:buChar char="•"/>
            </a:pPr>
            <a:r>
              <a:rPr lang="en-AU" sz="2400" dirty="0">
                <a:solidFill>
                  <a:schemeClr val="bg1"/>
                </a:solidFill>
              </a:rPr>
              <a:t>Support given to all members of the college community</a:t>
            </a:r>
          </a:p>
          <a:p>
            <a:pPr marL="285750" indent="-285750">
              <a:buFont typeface="Arial" panose="020B0604020202020204" pitchFamily="34" charset="0"/>
              <a:buChar char="•"/>
            </a:pPr>
            <a:r>
              <a:rPr lang="en-AU" sz="2400" dirty="0">
                <a:solidFill>
                  <a:schemeClr val="bg1"/>
                </a:solidFill>
              </a:rPr>
              <a:t>Contributing to a safe environment</a:t>
            </a:r>
          </a:p>
          <a:p>
            <a:pPr marL="285750" indent="-285750">
              <a:buFont typeface="Arial" panose="020B0604020202020204" pitchFamily="34" charset="0"/>
              <a:buChar char="•"/>
            </a:pPr>
            <a:r>
              <a:rPr lang="en-AU" sz="2400" dirty="0">
                <a:solidFill>
                  <a:schemeClr val="bg1"/>
                </a:solidFill>
              </a:rPr>
              <a:t>Strong partnerships between parents, teachers and students</a:t>
            </a:r>
          </a:p>
          <a:p>
            <a:pPr marL="285750" indent="-285750">
              <a:buFont typeface="Arial" panose="020B0604020202020204" pitchFamily="34" charset="0"/>
              <a:buChar char="•"/>
            </a:pPr>
            <a:r>
              <a:rPr lang="en-AU" sz="2400" dirty="0">
                <a:solidFill>
                  <a:schemeClr val="bg1"/>
                </a:solidFill>
              </a:rPr>
              <a:t>Working together in a positive and constructive way</a:t>
            </a:r>
          </a:p>
        </p:txBody>
      </p:sp>
    </p:spTree>
    <p:extLst>
      <p:ext uri="{BB962C8B-B14F-4D97-AF65-F5344CB8AC3E}">
        <p14:creationId xmlns:p14="http://schemas.microsoft.com/office/powerpoint/2010/main" val="2138124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Y9 Values Awards: Teamwork</a:t>
            </a:r>
          </a:p>
        </p:txBody>
      </p:sp>
      <p:sp>
        <p:nvSpPr>
          <p:cNvPr id="3" name="Text Placeholder 2"/>
          <p:cNvSpPr>
            <a:spLocks noGrp="1"/>
          </p:cNvSpPr>
          <p:nvPr>
            <p:ph type="body" idx="1"/>
          </p:nvPr>
        </p:nvSpPr>
        <p:spPr>
          <a:xfrm>
            <a:off x="349427" y="2462951"/>
            <a:ext cx="5677395" cy="4139097"/>
          </a:xfrm>
        </p:spPr>
        <p:txBody>
          <a:bodyPr/>
          <a:lstStyle/>
          <a:p>
            <a:r>
              <a:rPr lang="en-AU" sz="1800" dirty="0"/>
              <a:t>Kristen T</a:t>
            </a:r>
          </a:p>
          <a:p>
            <a:r>
              <a:rPr lang="en-AU" sz="1800" dirty="0"/>
              <a:t>Kaela T</a:t>
            </a:r>
          </a:p>
          <a:p>
            <a:r>
              <a:rPr lang="en-AU" sz="1800" dirty="0" err="1"/>
              <a:t>Charlaine</a:t>
            </a:r>
            <a:r>
              <a:rPr lang="en-AU" sz="1800" dirty="0"/>
              <a:t> L</a:t>
            </a:r>
          </a:p>
          <a:p>
            <a:r>
              <a:rPr lang="en-AU" sz="1800" dirty="0"/>
              <a:t>Kylie L</a:t>
            </a:r>
          </a:p>
          <a:p>
            <a:r>
              <a:rPr lang="en-AU" sz="1800" dirty="0"/>
              <a:t>Sienna G</a:t>
            </a:r>
          </a:p>
          <a:p>
            <a:r>
              <a:rPr lang="en-AU" sz="1800" dirty="0"/>
              <a:t>Krish B</a:t>
            </a:r>
          </a:p>
          <a:p>
            <a:endParaRPr lang="en-AU" sz="1800" dirty="0"/>
          </a:p>
          <a:p>
            <a:r>
              <a:rPr lang="en-AU" sz="1800" dirty="0"/>
              <a:t>These students worked well as a team to win the Amazing Race on City Experience.</a:t>
            </a:r>
          </a:p>
        </p:txBody>
      </p:sp>
      <p:sp>
        <p:nvSpPr>
          <p:cNvPr id="6" name="TextBox 5"/>
          <p:cNvSpPr txBox="1"/>
          <p:nvPr/>
        </p:nvSpPr>
        <p:spPr>
          <a:xfrm>
            <a:off x="6123709" y="2293134"/>
            <a:ext cx="5912139" cy="3416320"/>
          </a:xfrm>
          <a:prstGeom prst="rect">
            <a:avLst/>
          </a:prstGeom>
          <a:solidFill>
            <a:srgbClr val="7030A0"/>
          </a:solidFill>
        </p:spPr>
        <p:txBody>
          <a:bodyPr wrap="square" rtlCol="0">
            <a:spAutoFit/>
          </a:bodyPr>
          <a:lstStyle/>
          <a:p>
            <a:pPr marL="285750" indent="-285750">
              <a:buFont typeface="Arial" panose="020B0604020202020204" pitchFamily="34" charset="0"/>
              <a:buChar char="•"/>
            </a:pPr>
            <a:r>
              <a:rPr lang="en-AU" sz="2400" dirty="0">
                <a:solidFill>
                  <a:schemeClr val="bg1"/>
                </a:solidFill>
              </a:rPr>
              <a:t>The encouragement of collaboration and cooperation</a:t>
            </a:r>
          </a:p>
          <a:p>
            <a:pPr marL="285750" indent="-285750">
              <a:buFont typeface="Arial" panose="020B0604020202020204" pitchFamily="34" charset="0"/>
              <a:buChar char="•"/>
            </a:pPr>
            <a:r>
              <a:rPr lang="en-AU" sz="2400" dirty="0">
                <a:solidFill>
                  <a:schemeClr val="bg1"/>
                </a:solidFill>
              </a:rPr>
              <a:t>Support given to all members of the college community</a:t>
            </a:r>
          </a:p>
          <a:p>
            <a:pPr marL="285750" indent="-285750">
              <a:buFont typeface="Arial" panose="020B0604020202020204" pitchFamily="34" charset="0"/>
              <a:buChar char="•"/>
            </a:pPr>
            <a:r>
              <a:rPr lang="en-AU" sz="2400" dirty="0">
                <a:solidFill>
                  <a:schemeClr val="bg1"/>
                </a:solidFill>
              </a:rPr>
              <a:t>Contributing to a safe environment</a:t>
            </a:r>
          </a:p>
          <a:p>
            <a:pPr marL="285750" indent="-285750">
              <a:buFont typeface="Arial" panose="020B0604020202020204" pitchFamily="34" charset="0"/>
              <a:buChar char="•"/>
            </a:pPr>
            <a:r>
              <a:rPr lang="en-AU" sz="2400" dirty="0">
                <a:solidFill>
                  <a:schemeClr val="bg1"/>
                </a:solidFill>
              </a:rPr>
              <a:t>Strong partnerships between parents, teachers and students</a:t>
            </a:r>
          </a:p>
          <a:p>
            <a:pPr marL="285750" indent="-285750">
              <a:buFont typeface="Arial" panose="020B0604020202020204" pitchFamily="34" charset="0"/>
              <a:buChar char="•"/>
            </a:pPr>
            <a:r>
              <a:rPr lang="en-AU" sz="2400" dirty="0">
                <a:solidFill>
                  <a:schemeClr val="bg1"/>
                </a:solidFill>
              </a:rPr>
              <a:t>Working together in a positive and constructive way</a:t>
            </a:r>
          </a:p>
        </p:txBody>
      </p:sp>
    </p:spTree>
    <p:extLst>
      <p:ext uri="{BB962C8B-B14F-4D97-AF65-F5344CB8AC3E}">
        <p14:creationId xmlns:p14="http://schemas.microsoft.com/office/powerpoint/2010/main" val="2013517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4B2436-39A5-4FA1-A084-798DA96907EB}"/>
              </a:ext>
            </a:extLst>
          </p:cNvPr>
          <p:cNvPicPr>
            <a:picLocks noChangeAspect="1"/>
          </p:cNvPicPr>
          <p:nvPr/>
        </p:nvPicPr>
        <p:blipFill rotWithShape="1">
          <a:blip r:embed="rId2"/>
          <a:srcRect l="13689" t="25501" r="40510" b="23366"/>
          <a:stretch/>
        </p:blipFill>
        <p:spPr>
          <a:xfrm>
            <a:off x="124287" y="3227033"/>
            <a:ext cx="5584054" cy="3506680"/>
          </a:xfrm>
          <a:prstGeom prst="rect">
            <a:avLst/>
          </a:prstGeom>
        </p:spPr>
      </p:pic>
      <p:pic>
        <p:nvPicPr>
          <p:cNvPr id="5" name="Picture 4">
            <a:extLst>
              <a:ext uri="{FF2B5EF4-FFF2-40B4-BE49-F238E27FC236}">
                <a16:creationId xmlns:a16="http://schemas.microsoft.com/office/drawing/2014/main" id="{45BA27AD-B819-46EA-B520-8B8B3BCA2630}"/>
              </a:ext>
            </a:extLst>
          </p:cNvPr>
          <p:cNvPicPr>
            <a:picLocks noChangeAspect="1"/>
          </p:cNvPicPr>
          <p:nvPr/>
        </p:nvPicPr>
        <p:blipFill rotWithShape="1">
          <a:blip r:embed="rId3"/>
          <a:srcRect l="19951" t="23857" r="18565" b="21426"/>
          <a:stretch/>
        </p:blipFill>
        <p:spPr>
          <a:xfrm>
            <a:off x="5450889" y="3049479"/>
            <a:ext cx="6616824" cy="3684234"/>
          </a:xfrm>
          <a:prstGeom prst="rect">
            <a:avLst/>
          </a:prstGeom>
        </p:spPr>
      </p:pic>
      <p:pic>
        <p:nvPicPr>
          <p:cNvPr id="4" name="Picture 3">
            <a:extLst>
              <a:ext uri="{FF2B5EF4-FFF2-40B4-BE49-F238E27FC236}">
                <a16:creationId xmlns:a16="http://schemas.microsoft.com/office/drawing/2014/main" id="{2A09259A-4F0A-40DF-A868-0F97BD8B57E3}"/>
              </a:ext>
            </a:extLst>
          </p:cNvPr>
          <p:cNvPicPr>
            <a:picLocks noChangeAspect="1"/>
          </p:cNvPicPr>
          <p:nvPr/>
        </p:nvPicPr>
        <p:blipFill rotWithShape="1">
          <a:blip r:embed="rId4"/>
          <a:srcRect l="10923" t="23819" r="24927" b="22460"/>
          <a:stretch/>
        </p:blipFill>
        <p:spPr>
          <a:xfrm>
            <a:off x="124287" y="124287"/>
            <a:ext cx="7821228" cy="3684234"/>
          </a:xfrm>
          <a:prstGeom prst="rect">
            <a:avLst/>
          </a:prstGeom>
        </p:spPr>
      </p:pic>
      <p:pic>
        <p:nvPicPr>
          <p:cNvPr id="6" name="Picture 5">
            <a:extLst>
              <a:ext uri="{FF2B5EF4-FFF2-40B4-BE49-F238E27FC236}">
                <a16:creationId xmlns:a16="http://schemas.microsoft.com/office/drawing/2014/main" id="{D0C44723-E9C9-4B6F-A3B1-AC687751E084}"/>
              </a:ext>
            </a:extLst>
          </p:cNvPr>
          <p:cNvPicPr>
            <a:picLocks noChangeAspect="1"/>
          </p:cNvPicPr>
          <p:nvPr/>
        </p:nvPicPr>
        <p:blipFill rotWithShape="1">
          <a:blip r:embed="rId5"/>
          <a:srcRect l="14490" t="24725" r="34174" b="23236"/>
          <a:stretch/>
        </p:blipFill>
        <p:spPr>
          <a:xfrm>
            <a:off x="7038911" y="181992"/>
            <a:ext cx="5028801" cy="2867487"/>
          </a:xfrm>
          <a:prstGeom prst="rect">
            <a:avLst/>
          </a:prstGeom>
        </p:spPr>
      </p:pic>
    </p:spTree>
    <p:extLst>
      <p:ext uri="{BB962C8B-B14F-4D97-AF65-F5344CB8AC3E}">
        <p14:creationId xmlns:p14="http://schemas.microsoft.com/office/powerpoint/2010/main" val="284593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694218" y="518169"/>
            <a:ext cx="5475296"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AU" sz="3500" dirty="0">
                <a:solidFill>
                  <a:srgbClr val="C89800"/>
                </a:solidFill>
              </a:rPr>
              <a:t>Head of Middle School</a:t>
            </a:r>
          </a:p>
        </p:txBody>
      </p:sp>
      <p:sp>
        <p:nvSpPr>
          <p:cNvPr id="3" name="AutoShape 7" descr="https://edsc-vic.compass.education/download/cdn/full/6845029e-fa94-4014-86ef-1a66e0991dfb_3103160554A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2" descr="https://edsc-vic.compass.education/download/cdn/full/4484f778-af18-49b3-9dfd-976d8257a0a0_1904180108A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AutoShape 4" descr="https://edsc-vic.compass.education/download/cdn/full/3b052a8e-afc9-46cb-847f-0d23a1694b7c_1904180108AM.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8" name="Text Placeholder 7"/>
          <p:cNvSpPr>
            <a:spLocks noGrp="1"/>
          </p:cNvSpPr>
          <p:nvPr>
            <p:ph type="body" idx="1"/>
          </p:nvPr>
        </p:nvSpPr>
        <p:spPr>
          <a:xfrm>
            <a:off x="460375" y="1192691"/>
            <a:ext cx="11227200" cy="3701142"/>
          </a:xfrm>
        </p:spPr>
        <p:txBody>
          <a:bodyPr/>
          <a:lstStyle/>
          <a:p>
            <a:r>
              <a:rPr lang="en-AU" dirty="0"/>
              <a:t>Congratulations on getting through the first half of the year</a:t>
            </a:r>
          </a:p>
          <a:p>
            <a:r>
              <a:rPr lang="en-AU" dirty="0"/>
              <a:t>Communicate with teachers</a:t>
            </a:r>
          </a:p>
          <a:p>
            <a:r>
              <a:rPr lang="en-AU" dirty="0"/>
              <a:t>Focus on breaks between classes</a:t>
            </a:r>
          </a:p>
          <a:p>
            <a:r>
              <a:rPr lang="en-AU" dirty="0"/>
              <a:t>Notify coordinators if you have any issues</a:t>
            </a:r>
          </a:p>
          <a:p>
            <a:r>
              <a:rPr lang="en-AU" dirty="0"/>
              <a:t>Uniform Standards and Procedures (onsite)</a:t>
            </a:r>
          </a:p>
          <a:p>
            <a:r>
              <a:rPr lang="en-AU" dirty="0"/>
              <a:t>Lockers (onsite)</a:t>
            </a:r>
          </a:p>
          <a:p>
            <a:r>
              <a:rPr lang="en-AU" dirty="0"/>
              <a:t>The School Environment!</a:t>
            </a:r>
          </a:p>
          <a:p>
            <a:r>
              <a:rPr lang="en-AU" dirty="0"/>
              <a:t>Respect</a:t>
            </a:r>
          </a:p>
        </p:txBody>
      </p:sp>
      <p:pic>
        <p:nvPicPr>
          <p:cNvPr id="2" name="Picture 1"/>
          <p:cNvPicPr>
            <a:picLocks noChangeAspect="1"/>
          </p:cNvPicPr>
          <p:nvPr/>
        </p:nvPicPr>
        <p:blipFill>
          <a:blip r:embed="rId3"/>
          <a:stretch>
            <a:fillRect/>
          </a:stretch>
        </p:blipFill>
        <p:spPr>
          <a:xfrm>
            <a:off x="8431866" y="2045430"/>
            <a:ext cx="2947907" cy="3880756"/>
          </a:xfrm>
          <a:prstGeom prst="rect">
            <a:avLst/>
          </a:prstGeom>
        </p:spPr>
      </p:pic>
    </p:spTree>
    <p:extLst>
      <p:ext uri="{BB962C8B-B14F-4D97-AF65-F5344CB8AC3E}">
        <p14:creationId xmlns:p14="http://schemas.microsoft.com/office/powerpoint/2010/main" val="316267583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A1F44-E533-4946-BB4F-F45F8A398E01}"/>
              </a:ext>
            </a:extLst>
          </p:cNvPr>
          <p:cNvPicPr>
            <a:picLocks noChangeAspect="1"/>
          </p:cNvPicPr>
          <p:nvPr/>
        </p:nvPicPr>
        <p:blipFill rotWithShape="1">
          <a:blip r:embed="rId2"/>
          <a:srcRect l="6189" t="3349" r="72477" b="53155"/>
          <a:stretch/>
        </p:blipFill>
        <p:spPr>
          <a:xfrm>
            <a:off x="328474" y="1731144"/>
            <a:ext cx="6384212" cy="4880763"/>
          </a:xfrm>
          <a:prstGeom prst="rect">
            <a:avLst/>
          </a:prstGeom>
        </p:spPr>
      </p:pic>
      <p:sp>
        <p:nvSpPr>
          <p:cNvPr id="3" name="Text Placeholder 2">
            <a:extLst>
              <a:ext uri="{FF2B5EF4-FFF2-40B4-BE49-F238E27FC236}">
                <a16:creationId xmlns:a16="http://schemas.microsoft.com/office/drawing/2014/main" id="{498EDCBF-30F1-47DC-A2B3-05FFF4E3D81C}"/>
              </a:ext>
            </a:extLst>
          </p:cNvPr>
          <p:cNvSpPr>
            <a:spLocks noGrp="1"/>
          </p:cNvSpPr>
          <p:nvPr>
            <p:ph type="body" idx="1"/>
          </p:nvPr>
        </p:nvSpPr>
        <p:spPr>
          <a:xfrm>
            <a:off x="7102136" y="1923803"/>
            <a:ext cx="4571378" cy="4253100"/>
          </a:xfrm>
        </p:spPr>
        <p:txBody>
          <a:bodyPr/>
          <a:lstStyle/>
          <a:p>
            <a:r>
              <a:rPr lang="en-AU" dirty="0"/>
              <a:t>Unlocked lockers</a:t>
            </a:r>
          </a:p>
          <a:p>
            <a:r>
              <a:rPr lang="en-AU" dirty="0"/>
              <a:t>No locks</a:t>
            </a:r>
          </a:p>
          <a:p>
            <a:r>
              <a:rPr lang="en-AU" dirty="0"/>
              <a:t>Phones/belongings unsafe</a:t>
            </a:r>
          </a:p>
          <a:p>
            <a:r>
              <a:rPr lang="en-AU" dirty="0"/>
              <a:t>Not acceptable</a:t>
            </a:r>
          </a:p>
        </p:txBody>
      </p:sp>
    </p:spTree>
    <p:extLst>
      <p:ext uri="{BB962C8B-B14F-4D97-AF65-F5344CB8AC3E}">
        <p14:creationId xmlns:p14="http://schemas.microsoft.com/office/powerpoint/2010/main" val="98242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9BF2-5D5F-45DF-AE31-329B4567AC4A}"/>
              </a:ext>
            </a:extLst>
          </p:cNvPr>
          <p:cNvSpPr>
            <a:spLocks noGrp="1"/>
          </p:cNvSpPr>
          <p:nvPr>
            <p:ph type="title"/>
          </p:nvPr>
        </p:nvSpPr>
        <p:spPr/>
        <p:txBody>
          <a:bodyPr/>
          <a:lstStyle/>
          <a:p>
            <a:r>
              <a:rPr lang="en-AU" dirty="0"/>
              <a:t>Term 3 Update – EDSC House Championship 2021</a:t>
            </a:r>
          </a:p>
        </p:txBody>
      </p:sp>
      <p:sp>
        <p:nvSpPr>
          <p:cNvPr id="3" name="Text Placeholder 2">
            <a:extLst>
              <a:ext uri="{FF2B5EF4-FFF2-40B4-BE49-F238E27FC236}">
                <a16:creationId xmlns:a16="http://schemas.microsoft.com/office/drawing/2014/main" id="{5B024077-919C-4823-882B-3E5AB5B24876}"/>
              </a:ext>
            </a:extLst>
          </p:cNvPr>
          <p:cNvSpPr>
            <a:spLocks noGrp="1"/>
          </p:cNvSpPr>
          <p:nvPr>
            <p:ph type="body" idx="1"/>
          </p:nvPr>
        </p:nvSpPr>
        <p:spPr/>
        <p:txBody>
          <a:bodyPr/>
          <a:lstStyle/>
          <a:p>
            <a:pPr fontAlgn="t"/>
            <a:r>
              <a:rPr lang="en-AU" sz="2000" b="1" dirty="0"/>
              <a:t>Term 3 Update - EDSC House Championship 2021</a:t>
            </a:r>
            <a:endParaRPr lang="en-AU" sz="2000" dirty="0"/>
          </a:p>
          <a:p>
            <a:pPr fontAlgn="t"/>
            <a:r>
              <a:rPr lang="en-AU" sz="2000" dirty="0"/>
              <a:t>The EDSC House Championship for 2021 continues.  </a:t>
            </a:r>
            <a:br>
              <a:rPr lang="en-AU" sz="2000" dirty="0"/>
            </a:br>
            <a:r>
              <a:rPr lang="en-AU" sz="2000" dirty="0"/>
              <a:t>The following activities have recently contributed to house points being earned by students this term:</a:t>
            </a:r>
            <a:br>
              <a:rPr lang="en-AU" sz="2000" dirty="0"/>
            </a:br>
            <a:br>
              <a:rPr lang="en-AU" sz="2000" dirty="0"/>
            </a:br>
            <a:r>
              <a:rPr lang="en-AU" sz="2000" dirty="0"/>
              <a:t>- Demonstration of college Values during remote and on-site learning</a:t>
            </a:r>
            <a:br>
              <a:rPr lang="en-AU" sz="2000" dirty="0"/>
            </a:br>
            <a:r>
              <a:rPr lang="en-AU" sz="2000" dirty="0"/>
              <a:t>- Cycle 2/3 Academic Excellence</a:t>
            </a:r>
          </a:p>
          <a:p>
            <a:pPr marL="38100" indent="0" fontAlgn="t">
              <a:buNone/>
            </a:pPr>
            <a:r>
              <a:rPr lang="en-AU" sz="2000" dirty="0"/>
              <a:t>      - Participation in College Events</a:t>
            </a:r>
          </a:p>
          <a:p>
            <a:pPr fontAlgn="t"/>
            <a:r>
              <a:rPr lang="en-AU" sz="2000" dirty="0"/>
              <a:t>Updates were received during PF in regards to the upcoming House Athletics Carnival. GET INVOLVED to contribute to your House’s overall total. Compass Newsfeed for Reminders.</a:t>
            </a:r>
            <a:br>
              <a:rPr lang="en-AU" dirty="0"/>
            </a:br>
            <a:endParaRPr lang="en-AU" dirty="0"/>
          </a:p>
          <a:p>
            <a:endParaRPr lang="en-AU" dirty="0"/>
          </a:p>
        </p:txBody>
      </p:sp>
    </p:spTree>
    <p:extLst>
      <p:ext uri="{BB962C8B-B14F-4D97-AF65-F5344CB8AC3E}">
        <p14:creationId xmlns:p14="http://schemas.microsoft.com/office/powerpoint/2010/main" val="276750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B90CF9-1373-4E6A-AAAD-CD89AD89A571}"/>
              </a:ext>
            </a:extLst>
          </p:cNvPr>
          <p:cNvPicPr>
            <a:picLocks noChangeAspect="1"/>
          </p:cNvPicPr>
          <p:nvPr/>
        </p:nvPicPr>
        <p:blipFill rotWithShape="1">
          <a:blip r:embed="rId2"/>
          <a:srcRect l="38811" t="39094" r="38616" b="37346"/>
          <a:stretch/>
        </p:blipFill>
        <p:spPr>
          <a:xfrm>
            <a:off x="4882717" y="1189607"/>
            <a:ext cx="6946633" cy="4802820"/>
          </a:xfrm>
          <a:prstGeom prst="rect">
            <a:avLst/>
          </a:prstGeom>
        </p:spPr>
      </p:pic>
      <p:pic>
        <p:nvPicPr>
          <p:cNvPr id="5" name="Picture 4">
            <a:extLst>
              <a:ext uri="{FF2B5EF4-FFF2-40B4-BE49-F238E27FC236}">
                <a16:creationId xmlns:a16="http://schemas.microsoft.com/office/drawing/2014/main" id="{B79B51E6-990D-4E9C-96AC-59242416EAD4}"/>
              </a:ext>
            </a:extLst>
          </p:cNvPr>
          <p:cNvPicPr>
            <a:picLocks noChangeAspect="1"/>
          </p:cNvPicPr>
          <p:nvPr/>
        </p:nvPicPr>
        <p:blipFill>
          <a:blip r:embed="rId3"/>
          <a:stretch>
            <a:fillRect/>
          </a:stretch>
        </p:blipFill>
        <p:spPr>
          <a:xfrm>
            <a:off x="150920" y="1393793"/>
            <a:ext cx="3858180" cy="5401452"/>
          </a:xfrm>
          <a:prstGeom prst="rect">
            <a:avLst/>
          </a:prstGeom>
        </p:spPr>
      </p:pic>
      <p:pic>
        <p:nvPicPr>
          <p:cNvPr id="6" name="Picture 5">
            <a:extLst>
              <a:ext uri="{FF2B5EF4-FFF2-40B4-BE49-F238E27FC236}">
                <a16:creationId xmlns:a16="http://schemas.microsoft.com/office/drawing/2014/main" id="{5C1D02F9-40BE-4944-9C29-B0649C159FA9}"/>
              </a:ext>
            </a:extLst>
          </p:cNvPr>
          <p:cNvPicPr>
            <a:picLocks noChangeAspect="1"/>
          </p:cNvPicPr>
          <p:nvPr/>
        </p:nvPicPr>
        <p:blipFill rotWithShape="1">
          <a:blip r:embed="rId4"/>
          <a:srcRect l="24563" t="16610" r="24175" b="37621"/>
          <a:stretch/>
        </p:blipFill>
        <p:spPr>
          <a:xfrm>
            <a:off x="1162975" y="2618913"/>
            <a:ext cx="1411549" cy="13183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6606D2DD-B356-4B6C-9FD3-C9814AF93BAB}"/>
              </a:ext>
            </a:extLst>
          </p:cNvPr>
          <p:cNvSpPr txBox="1"/>
          <p:nvPr/>
        </p:nvSpPr>
        <p:spPr>
          <a:xfrm>
            <a:off x="5578136" y="6161104"/>
            <a:ext cx="6462944" cy="523220"/>
          </a:xfrm>
          <a:prstGeom prst="rect">
            <a:avLst/>
          </a:prstGeom>
          <a:noFill/>
        </p:spPr>
        <p:txBody>
          <a:bodyPr wrap="square" rtlCol="0">
            <a:spAutoFit/>
          </a:bodyPr>
          <a:lstStyle/>
          <a:p>
            <a:r>
              <a:rPr lang="en-AU" sz="2800" dirty="0">
                <a:solidFill>
                  <a:schemeClr val="bg1"/>
                </a:solidFill>
              </a:rPr>
              <a:t>Only You Can Make a Difference!!</a:t>
            </a:r>
          </a:p>
        </p:txBody>
      </p:sp>
    </p:spTree>
    <p:extLst>
      <p:ext uri="{BB962C8B-B14F-4D97-AF65-F5344CB8AC3E}">
        <p14:creationId xmlns:p14="http://schemas.microsoft.com/office/powerpoint/2010/main" val="3296675896"/>
      </p:ext>
    </p:extLst>
  </p:cSld>
  <p:clrMapOvr>
    <a:masterClrMapping/>
  </p:clrMapOvr>
</p:sld>
</file>

<file path=ppt/theme/theme1.xml><?xml version="1.0" encoding="utf-8"?>
<a:theme xmlns:a="http://schemas.openxmlformats.org/drawingml/2006/main" name="EDSC Presentation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62152</TotalTime>
  <Words>3407</Words>
  <Application>Microsoft Office PowerPoint</Application>
  <PresentationFormat>Widescreen</PresentationFormat>
  <Paragraphs>313</Paragraphs>
  <Slides>42</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Helvetica Neue</vt:lpstr>
      <vt:lpstr>Helvetica Neue Light</vt:lpstr>
      <vt:lpstr>EDSC Presentation Template</vt:lpstr>
      <vt:lpstr>Term 3 Middle School Assembly</vt:lpstr>
      <vt:lpstr>Acknowledgement of Country</vt:lpstr>
      <vt:lpstr>Which one are you?</vt:lpstr>
      <vt:lpstr>PowerPoint Presentation</vt:lpstr>
      <vt:lpstr>PowerPoint Presentation</vt:lpstr>
      <vt:lpstr>PowerPoint Presentation</vt:lpstr>
      <vt:lpstr>PowerPoint Presentation</vt:lpstr>
      <vt:lpstr>Term 3 Update – EDSC House Championship 2021</vt:lpstr>
      <vt:lpstr>PowerPoint Presentation</vt:lpstr>
      <vt:lpstr>Interschool Sport Results</vt:lpstr>
      <vt:lpstr>Girls 7/8 AFL Runners Up Whitehorse Division </vt:lpstr>
      <vt:lpstr>7 Boys/Girls Badminton Winners Whitehorse Division </vt:lpstr>
      <vt:lpstr>Year 8 Boys/Girls Badminton Winners Whitehorse Division </vt:lpstr>
      <vt:lpstr>Intermediate Boys Cricket Runners Up Whitehorse Division</vt:lpstr>
      <vt:lpstr>Boys &amp; Girls Badminton Winners Whitehorse Division </vt:lpstr>
      <vt:lpstr>Girls AFL runners Up Whitehorse Division </vt:lpstr>
      <vt:lpstr>Girls Netball Winners Whitehorse Division </vt:lpstr>
      <vt:lpstr>Other Intermediate Results</vt:lpstr>
      <vt:lpstr>Term 3 Events</vt:lpstr>
      <vt:lpstr>Values Awards</vt:lpstr>
      <vt:lpstr>Y7 Values Awards: Respect</vt:lpstr>
      <vt:lpstr>Y8 Values Awards: Respect</vt:lpstr>
      <vt:lpstr>Y9 Values Awards: Respect</vt:lpstr>
      <vt:lpstr>Y7 Values Awards: Resilience</vt:lpstr>
      <vt:lpstr>Y8 Values Awards: Resilience</vt:lpstr>
      <vt:lpstr>Y9 Values Awards: Resilience</vt:lpstr>
      <vt:lpstr>Y7 Values Awards: Curiosity</vt:lpstr>
      <vt:lpstr>Y8 Values Awards: Curiosity</vt:lpstr>
      <vt:lpstr>Y9 Values Awards: Curiosity</vt:lpstr>
      <vt:lpstr>Y7 Values Awards: Excellence</vt:lpstr>
      <vt:lpstr>Y8 Values Awards: Excellence</vt:lpstr>
      <vt:lpstr>Y9 Values Awards: Excellence</vt:lpstr>
      <vt:lpstr>Y7 Values Awards: Fairness</vt:lpstr>
      <vt:lpstr>Y8 Values Awards: Fairness</vt:lpstr>
      <vt:lpstr>Y9 Values Awards: Fairness</vt:lpstr>
      <vt:lpstr>Y7 Values Awards: Care and Compassion</vt:lpstr>
      <vt:lpstr>Y8 Values Awards: Care and Compassion</vt:lpstr>
      <vt:lpstr>Y9 Values Awards: Care and Compassion</vt:lpstr>
      <vt:lpstr>Y7 Values Awards: Teamwork</vt:lpstr>
      <vt:lpstr>Y8 Values Awards: Teamwork</vt:lpstr>
      <vt:lpstr>Y9 Values Awards: Teamwork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School Assembly</dc:title>
  <dc:creator>Jarrod STURNIEKS</dc:creator>
  <cp:lastModifiedBy>Amanda Pigdon</cp:lastModifiedBy>
  <cp:revision>185</cp:revision>
  <cp:lastPrinted>2019-07-18T22:13:18Z</cp:lastPrinted>
  <dcterms:modified xsi:type="dcterms:W3CDTF">2021-08-19T02:33:59Z</dcterms:modified>
</cp:coreProperties>
</file>