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5" r:id="rId3"/>
    <p:sldId id="296" r:id="rId4"/>
    <p:sldId id="261" r:id="rId5"/>
    <p:sldId id="286" r:id="rId6"/>
    <p:sldId id="287" r:id="rId7"/>
    <p:sldId id="288" r:id="rId8"/>
    <p:sldId id="292" r:id="rId9"/>
    <p:sldId id="291" r:id="rId10"/>
    <p:sldId id="297" r:id="rId11"/>
    <p:sldId id="258" r:id="rId12"/>
  </p:sldIdLst>
  <p:sldSz cx="9144000" cy="5143500" type="screen16x9"/>
  <p:notesSz cx="6797675" cy="9926638"/>
  <p:embeddedFontLst>
    <p:embeddedFont>
      <p:font typeface="Karla" panose="020B0604020202020204" charset="0"/>
      <p:regular r:id="rId15"/>
      <p:bold r:id="rId16"/>
      <p:italic r:id="rId17"/>
      <p:boldItalic r:id="rId18"/>
    </p:embeddedFont>
    <p:embeddedFont>
      <p:font typeface="Montserrat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E63"/>
    <a:srgbClr val="009BB0"/>
    <a:srgbClr val="FF9800"/>
    <a:srgbClr val="4CAF50"/>
    <a:srgbClr val="03A9F4"/>
    <a:srgbClr val="009688"/>
    <a:srgbClr val="9C27B0"/>
    <a:srgbClr val="607D8B"/>
    <a:srgbClr val="CDDC39"/>
    <a:srgbClr val="F4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F9D53B-B48E-464A-A869-71C1B5E6CE26}">
  <a:tblStyle styleId="{B5F9D53B-B48E-464A-A869-71C1B5E6CE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 Alexander (John XXIII College - Mount Claremont)" userId="53d3cb1adfcd5c79" providerId="OrgId" clId="{FEDF04F4-B3C5-4E77-82E9-84A8ADB6D4FD}"/>
    <pc:docChg chg="custSel modSld">
      <pc:chgData name="Lyn Alexander (John XXIII College - Mount Claremont)" userId="53d3cb1adfcd5c79" providerId="OrgId" clId="{FEDF04F4-B3C5-4E77-82E9-84A8ADB6D4FD}" dt="2020-06-02T10:57:25.772" v="0" actId="21"/>
      <pc:docMkLst>
        <pc:docMk/>
      </pc:docMkLst>
      <pc:sldChg chg="delSp mod">
        <pc:chgData name="Lyn Alexander (John XXIII College - Mount Claremont)" userId="53d3cb1adfcd5c79" providerId="OrgId" clId="{FEDF04F4-B3C5-4E77-82E9-84A8ADB6D4FD}" dt="2020-06-02T10:57:25.772" v="0" actId="21"/>
        <pc:sldMkLst>
          <pc:docMk/>
          <pc:sldMk cId="0" sldId="256"/>
        </pc:sldMkLst>
        <pc:spChg chg="del">
          <ac:chgData name="Lyn Alexander (John XXIII College - Mount Claremont)" userId="53d3cb1adfcd5c79" providerId="OrgId" clId="{FEDF04F4-B3C5-4E77-82E9-84A8ADB6D4FD}" dt="2020-06-02T10:57:25.772" v="0" actId="21"/>
          <ac:spMkLst>
            <pc:docMk/>
            <pc:sldMk cId="0" sldId="256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9C8AF-63BB-4408-9746-DE15C81DE033}" type="datetimeFigureOut">
              <a:rPr lang="en-AU" smtClean="0"/>
              <a:t>2/06/2020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DAA5D-3964-4B09-BB1A-400B483FE4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963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16830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9230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777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51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82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35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810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82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285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692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996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40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40000" y="34045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219739"/>
            <a:ext cx="1610122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1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540000" y="1500451"/>
            <a:ext cx="356845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540000" y="1991102"/>
            <a:ext cx="356845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20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219739"/>
            <a:ext cx="1610122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 userDrawn="1">
  <p:cSld name="TITLE_1_2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" name="Google Shape;16;p3"/>
          <p:cNvSpPr txBox="1">
            <a:spLocks noGrp="1"/>
          </p:cNvSpPr>
          <p:nvPr>
            <p:ph type="ctrTitle"/>
          </p:nvPr>
        </p:nvSpPr>
        <p:spPr>
          <a:xfrm>
            <a:off x="5108850" y="2224331"/>
            <a:ext cx="3522300" cy="126996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5108850" y="3494300"/>
            <a:ext cx="3522300" cy="744547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0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219739"/>
            <a:ext cx="1610122" cy="46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9350" y="4912619"/>
            <a:ext cx="7216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900" dirty="0">
                <a:solidFill>
                  <a:schemeClr val="bg1">
                    <a:lumMod val="50000"/>
                  </a:schemeClr>
                </a:solidFill>
                <a:latin typeface="Karla" panose="020B0604020202020204" charset="0"/>
                <a:ea typeface="Karla" panose="020B0604020202020204" charset="0"/>
              </a:rPr>
              <a:t>2014/8707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540000" y="990895"/>
            <a:ext cx="61656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540000" y="1476595"/>
            <a:ext cx="61656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20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0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 lang="en-AU" dirty="0"/>
          </a:p>
          <a:p>
            <a:pPr lvl="1"/>
            <a:endParaRPr dirty="0"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219739"/>
            <a:ext cx="1610122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219739"/>
            <a:ext cx="1610122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8BC34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884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495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▸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rti.Dogra@scsa.wa.edu.a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" TargetMode="External"/><Relationship Id="rId4" Type="http://schemas.openxmlformats.org/officeDocument/2006/relationships/hyperlink" Target="http://www.scsa.wa.edu.a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3AB7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3651206" y="2224331"/>
            <a:ext cx="4979944" cy="12699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WORKPLACE LEARNING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04" y="258272"/>
            <a:ext cx="2986668" cy="4629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‘BANKED’ </a:t>
            </a:r>
            <a:r>
              <a:rPr lang="en-AU" dirty="0">
                <a:solidFill>
                  <a:srgbClr val="FF9800"/>
                </a:solidFill>
              </a:rPr>
              <a:t>CREDIT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buFont typeface="Arial" pitchFamily="34" charset="0"/>
              <a:buChar char="•"/>
            </a:pPr>
            <a:r>
              <a:rPr lang="en-US" dirty="0"/>
              <a:t>Up to 4 unit equivalents of endorsed programs can be accrued</a:t>
            </a:r>
          </a:p>
          <a:p>
            <a:pPr indent="-457200">
              <a:buFont typeface="Arial" pitchFamily="34" charset="0"/>
              <a:buChar char="•"/>
            </a:pPr>
            <a:r>
              <a:rPr lang="en-US" dirty="0"/>
              <a:t>Unit equivalents are allocated to either Year 11 or Year 12 in the manner that best advantages the student</a:t>
            </a:r>
          </a:p>
          <a:p>
            <a:pPr marL="0" indent="0">
              <a:buNone/>
            </a:pPr>
            <a:r>
              <a:rPr lang="en-US" dirty="0"/>
              <a:t>If the maximum unit equivalence is exceeded, achievements are reported on the WASSA but do not contribute to the WACE. </a:t>
            </a:r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357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ctrTitle" idx="4294967295"/>
          </p:nvPr>
        </p:nvSpPr>
        <p:spPr>
          <a:xfrm>
            <a:off x="1138566" y="698657"/>
            <a:ext cx="4530725" cy="4626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44336"/>
                </a:solidFill>
              </a:rPr>
              <a:t>THANKS!</a:t>
            </a:r>
            <a:endParaRPr sz="1800" dirty="0">
              <a:solidFill>
                <a:srgbClr val="F44336"/>
              </a:solidFill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4294967295"/>
          </p:nvPr>
        </p:nvSpPr>
        <p:spPr>
          <a:xfrm>
            <a:off x="540000" y="1226283"/>
            <a:ext cx="4530725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AU" sz="3600" dirty="0"/>
              <a:t>Arti Dogra</a:t>
            </a:r>
            <a:endParaRPr sz="3600" dirty="0"/>
          </a:p>
        </p:txBody>
      </p:sp>
      <p:grpSp>
        <p:nvGrpSpPr>
          <p:cNvPr id="101" name="Google Shape;101;p16"/>
          <p:cNvGrpSpPr/>
          <p:nvPr/>
        </p:nvGrpSpPr>
        <p:grpSpPr>
          <a:xfrm>
            <a:off x="540000" y="704548"/>
            <a:ext cx="462632" cy="462632"/>
            <a:chOff x="1278900" y="2333250"/>
            <a:chExt cx="381175" cy="381175"/>
          </a:xfrm>
        </p:grpSpPr>
        <p:sp>
          <p:nvSpPr>
            <p:cNvPr id="102" name="Google Shape;102;p16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00;p16"/>
          <p:cNvSpPr txBox="1">
            <a:spLocks/>
          </p:cNvSpPr>
          <p:nvPr/>
        </p:nvSpPr>
        <p:spPr>
          <a:xfrm>
            <a:off x="540000" y="1897795"/>
            <a:ext cx="6186915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▸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▹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●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○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Karla"/>
              <a:buChar char="■"/>
              <a:defRPr sz="1600" b="0" i="0" u="none" strike="noStrike" cap="none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" sz="2000"/>
              <a:t>Principal Consultant – VET and Endorsed Programs</a:t>
            </a:r>
          </a:p>
          <a:p>
            <a:pPr marL="0" indent="0">
              <a:buFont typeface="Karla"/>
              <a:buNone/>
            </a:pPr>
            <a:r>
              <a:rPr lang="en"/>
              <a:t>School Curriculum and Standards Authority</a:t>
            </a:r>
          </a:p>
          <a:p>
            <a:pPr marL="0" indent="0">
              <a:buFont typeface="Karla"/>
              <a:buNone/>
            </a:pPr>
            <a:r>
              <a:rPr lang="en"/>
              <a:t>303 Sevenoaks Street Cannington 6107</a:t>
            </a:r>
          </a:p>
          <a:p>
            <a:pPr marL="0" indent="0">
              <a:buFont typeface="Karla"/>
              <a:buNone/>
            </a:pPr>
            <a:r>
              <a:rPr lang="en"/>
              <a:t>Phone: (08) 9273 6751</a:t>
            </a:r>
          </a:p>
          <a:p>
            <a:pPr marL="0" indent="0">
              <a:buFont typeface="Karla"/>
              <a:buNone/>
            </a:pPr>
            <a:r>
              <a:rPr lang="en"/>
              <a:t>Email: </a:t>
            </a:r>
            <a:r>
              <a:rPr lang="en">
                <a:hlinkClick r:id="rId3"/>
              </a:rPr>
              <a:t>Arti.Dogra@scsa.wa.edu.au</a:t>
            </a:r>
            <a:endParaRPr lang="en"/>
          </a:p>
          <a:p>
            <a:pPr marL="0" indent="0">
              <a:buFont typeface="Karla"/>
              <a:buNone/>
            </a:pPr>
            <a:r>
              <a:rPr lang="en"/>
              <a:t>Website: </a:t>
            </a:r>
            <a:r>
              <a:rPr lang="en">
                <a:hlinkClick r:id="rId4"/>
              </a:rPr>
              <a:t>www.scsa.wa.edu.au</a:t>
            </a:r>
            <a:endParaRPr lang="en"/>
          </a:p>
          <a:p>
            <a:pPr marL="0" indent="0">
              <a:buFont typeface="Karla"/>
              <a:buNone/>
            </a:pPr>
            <a:r>
              <a:rPr lang="en-AU" sz="1000"/>
              <a:t>Presentation template designed by </a:t>
            </a:r>
            <a:r>
              <a:rPr lang="en-AU" sz="1000" u="sng">
                <a:hlinkClick r:id="rId5"/>
              </a:rPr>
              <a:t>SlidesCarnival</a:t>
            </a:r>
            <a:endParaRPr lang="en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B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498102"/>
            <a:ext cx="6165600" cy="485700"/>
          </a:xfrm>
        </p:spPr>
        <p:txBody>
          <a:bodyPr/>
          <a:lstStyle/>
          <a:p>
            <a:r>
              <a:rPr lang="en-AU" dirty="0"/>
              <a:t>WORKPLACE LEARNING </a:t>
            </a:r>
            <a:r>
              <a:rPr lang="en-AU" dirty="0">
                <a:solidFill>
                  <a:srgbClr val="009BB0"/>
                </a:solidFill>
              </a:rPr>
              <a:t>OFFERINGS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983802"/>
            <a:ext cx="6165600" cy="2255700"/>
          </a:xfrm>
        </p:spPr>
        <p:txBody>
          <a:bodyPr/>
          <a:lstStyle/>
          <a:p>
            <a:pPr marL="127000" indent="0">
              <a:buNone/>
            </a:pPr>
            <a:r>
              <a:rPr lang="en-AU" dirty="0"/>
              <a:t>Year 10, 11 and 12 students:</a:t>
            </a:r>
          </a:p>
          <a:p>
            <a:r>
              <a:rPr lang="en-AU" dirty="0"/>
              <a:t>Workplace Learning endorsed programs:</a:t>
            </a:r>
          </a:p>
          <a:p>
            <a:pPr lvl="1"/>
            <a:r>
              <a:rPr lang="en-AU" dirty="0"/>
              <a:t>ASDAN </a:t>
            </a:r>
            <a:r>
              <a:rPr lang="en-AU" dirty="0" err="1"/>
              <a:t>Workright</a:t>
            </a:r>
            <a:r>
              <a:rPr lang="en-AU" dirty="0"/>
              <a:t> (PASDWR)</a:t>
            </a:r>
          </a:p>
          <a:p>
            <a:pPr lvl="1"/>
            <a:r>
              <a:rPr lang="en-AU" dirty="0"/>
              <a:t>Authority-developed Workplace Learning (ADWPL)</a:t>
            </a:r>
          </a:p>
        </p:txBody>
      </p:sp>
      <p:sp>
        <p:nvSpPr>
          <p:cNvPr id="186" name="Google Shape;186;p23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178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5000" t="-9000" r="-15000" b="-9000"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ENDORSED PROGRAM </a:t>
            </a:r>
            <a:r>
              <a:rPr lang="en-AU" dirty="0">
                <a:solidFill>
                  <a:srgbClr val="03A9F4"/>
                </a:solidFill>
              </a:rPr>
              <a:t>CLASSIFICATIONS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Authority-developed</a:t>
            </a:r>
          </a:p>
          <a:p>
            <a:r>
              <a:rPr lang="en-AU" dirty="0"/>
              <a:t>Provider-developed</a:t>
            </a:r>
          </a:p>
          <a:p>
            <a:r>
              <a:rPr lang="en-AU" dirty="0"/>
              <a:t>School-developed</a:t>
            </a:r>
          </a:p>
          <a:p>
            <a:endParaRPr lang="en-AU" dirty="0"/>
          </a:p>
        </p:txBody>
      </p:sp>
      <p:sp>
        <p:nvSpPr>
          <p:cNvPr id="186" name="Google Shape;186;p23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773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0" t="-9000" r="-20000" b="-9000"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129575"/>
            <a:ext cx="3568450" cy="485700"/>
          </a:xfrm>
        </p:spPr>
        <p:txBody>
          <a:bodyPr/>
          <a:lstStyle/>
          <a:p>
            <a:r>
              <a:rPr lang="en-AU" dirty="0">
                <a:solidFill>
                  <a:srgbClr val="CDDC39"/>
                </a:solidFill>
              </a:rPr>
              <a:t>WORKPLACE LEARNING</a:t>
            </a:r>
            <a:br>
              <a:rPr lang="en-AU" dirty="0"/>
            </a:br>
            <a:r>
              <a:rPr lang="en-AU" dirty="0"/>
              <a:t>(ADWPL)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9999" y="1620226"/>
            <a:ext cx="3769829" cy="2255700"/>
          </a:xfrm>
        </p:spPr>
        <p:txBody>
          <a:bodyPr/>
          <a:lstStyle/>
          <a:p>
            <a:r>
              <a:rPr lang="en-AU" dirty="0"/>
              <a:t>an Authority-developed endorsed program</a:t>
            </a:r>
          </a:p>
          <a:p>
            <a:r>
              <a:rPr lang="en-AU" dirty="0"/>
              <a:t>for each 55 hours in a real workplace a student must complete the Authority’s:</a:t>
            </a:r>
          </a:p>
          <a:p>
            <a:pPr lvl="1"/>
            <a:r>
              <a:rPr lang="en-AU" sz="2000" i="1" dirty="0"/>
              <a:t>Workplace Learning Logbook</a:t>
            </a:r>
          </a:p>
          <a:p>
            <a:pPr lvl="1"/>
            <a:r>
              <a:rPr lang="en-AU" sz="2000" i="1" dirty="0"/>
              <a:t>Workplace Learning Skills Journal</a:t>
            </a:r>
          </a:p>
          <a:p>
            <a:pPr marL="127000" indent="0">
              <a:buNone/>
            </a:pPr>
            <a:endParaRPr lang="en-AU" dirty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1E63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/>
              <a:t>WORKPLACE LEARNING </a:t>
            </a:r>
            <a:r>
              <a:rPr lang="en-AU" i="1" dirty="0">
                <a:solidFill>
                  <a:srgbClr val="E91E63"/>
                </a:solidFill>
              </a:rPr>
              <a:t>LOGBOOK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40000" y="1476595"/>
            <a:ext cx="6960938" cy="2255700"/>
          </a:xfrm>
        </p:spPr>
        <p:txBody>
          <a:bodyPr/>
          <a:lstStyle/>
          <a:p>
            <a:pPr marL="127000" indent="0">
              <a:buNone/>
            </a:pPr>
            <a:r>
              <a:rPr lang="en-AU" dirty="0"/>
              <a:t>Includes:</a:t>
            </a:r>
          </a:p>
          <a:p>
            <a:r>
              <a:rPr lang="en-AU" dirty="0"/>
              <a:t>attendance record (completed progressively by the student)</a:t>
            </a:r>
          </a:p>
          <a:p>
            <a:r>
              <a:rPr lang="en-AU" dirty="0"/>
              <a:t>task schedule (completed progressively by the student)</a:t>
            </a:r>
          </a:p>
          <a:p>
            <a:r>
              <a:rPr lang="en-AU" dirty="0"/>
              <a:t>workplace supervisor’s evaluation of student performance (completed by workplace supervisor after 55 hours, or at end of placement if fewer than 55 hours are worked). </a:t>
            </a:r>
          </a:p>
          <a:p>
            <a:pPr marL="127000" indent="0">
              <a:buNone/>
            </a:pPr>
            <a:r>
              <a:rPr lang="en-AU" dirty="0"/>
              <a:t>The Logbook is validated by the workplace supervisor.</a:t>
            </a:r>
          </a:p>
          <a:p>
            <a:endParaRPr lang="en-AU" dirty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846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F5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000" y="1144360"/>
            <a:ext cx="6165600" cy="485700"/>
          </a:xfrm>
        </p:spPr>
        <p:txBody>
          <a:bodyPr/>
          <a:lstStyle/>
          <a:p>
            <a:r>
              <a:rPr lang="en-AU" i="1" dirty="0"/>
              <a:t>WORKPLACE LEARNING SKILLS </a:t>
            </a:r>
            <a:r>
              <a:rPr lang="en-AU" i="1" dirty="0">
                <a:solidFill>
                  <a:srgbClr val="4CAF50"/>
                </a:solidFill>
              </a:rPr>
              <a:t>JOURNAL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0000" y="1630060"/>
            <a:ext cx="6165600" cy="2255700"/>
          </a:xfrm>
        </p:spPr>
        <p:txBody>
          <a:bodyPr/>
          <a:lstStyle/>
          <a:p>
            <a:r>
              <a:rPr lang="en-AU" dirty="0"/>
              <a:t>Students must respond to 10 questions after each 55 hours in the workplace.</a:t>
            </a:r>
          </a:p>
          <a:p>
            <a:r>
              <a:rPr lang="en-AU" dirty="0"/>
              <a:t>The questions are based on the </a:t>
            </a:r>
            <a:r>
              <a:rPr lang="en-AU" i="1" dirty="0"/>
              <a:t>Core Skills for Work Developmental Framework</a:t>
            </a:r>
            <a:r>
              <a:rPr lang="en-AU" dirty="0"/>
              <a:t> and may be scaffolded for students as necessary. </a:t>
            </a:r>
          </a:p>
          <a:p>
            <a:pPr marL="127000" indent="0">
              <a:buNone/>
            </a:pPr>
            <a:r>
              <a:rPr lang="en-AU" dirty="0"/>
              <a:t>The </a:t>
            </a:r>
            <a:r>
              <a:rPr lang="en-AU" i="1" dirty="0"/>
              <a:t>Skills Journal </a:t>
            </a:r>
            <a:r>
              <a:rPr lang="en-AU" dirty="0"/>
              <a:t>is validated by the Workplace Learning Coordinator. </a:t>
            </a:r>
          </a:p>
          <a:p>
            <a:endParaRPr lang="en-AU" dirty="0"/>
          </a:p>
        </p:txBody>
      </p:sp>
      <p:sp>
        <p:nvSpPr>
          <p:cNvPr id="186" name="Google Shape;186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46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AFTER 220 WORKPLACE </a:t>
            </a:r>
            <a:r>
              <a:rPr lang="en-AU" dirty="0">
                <a:solidFill>
                  <a:srgbClr val="607D8B"/>
                </a:solidFill>
              </a:rPr>
              <a:t>HOURS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AU" dirty="0"/>
              <a:t>Students must complete the Logbook if they wish to have the extra hours recorded on their WASSA, but DO NOT have to complete further questions from the </a:t>
            </a:r>
            <a:r>
              <a:rPr lang="en-AU" i="1" dirty="0"/>
              <a:t>Skills Journal</a:t>
            </a:r>
            <a:r>
              <a:rPr lang="en-AU" dirty="0"/>
              <a:t>.</a:t>
            </a:r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1666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27B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9C27B0"/>
                </a:solidFill>
              </a:rPr>
              <a:t>REPORTING</a:t>
            </a:r>
            <a:r>
              <a:rPr lang="en-AU" dirty="0"/>
              <a:t> WORKPLACE LEARNING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AU" dirty="0"/>
              <a:t>Schools will report to the Authority the number of hours completed in the workplace by each student.</a:t>
            </a:r>
          </a:p>
          <a:p>
            <a:pPr marL="127000" indent="0">
              <a:buNone/>
            </a:pPr>
            <a:r>
              <a:rPr lang="en-AU" dirty="0"/>
              <a:t>The number of hours completed will be printed on the student’s Western Australian Statement of Student Achievement (WASSA).</a:t>
            </a:r>
          </a:p>
          <a:p>
            <a:pPr marL="127000" indent="0">
              <a:buNone/>
            </a:pPr>
            <a:endParaRPr lang="en-AU" dirty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1008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88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UNIT </a:t>
            </a:r>
            <a:r>
              <a:rPr lang="en-AU" dirty="0">
                <a:solidFill>
                  <a:srgbClr val="009688"/>
                </a:solidFill>
              </a:rPr>
              <a:t>EQUIVALENCE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1 unit equivalent for each 55 hours completed in the workplace </a:t>
            </a:r>
          </a:p>
          <a:p>
            <a:r>
              <a:rPr lang="en-AU" dirty="0"/>
              <a:t>a maximum of 4 units – two Year 11 and two Year 12. </a:t>
            </a:r>
          </a:p>
          <a:p>
            <a:pPr lvl="1"/>
            <a:r>
              <a:rPr lang="en-AU" dirty="0"/>
              <a:t>Less than 55 hours = 0 unit equivalents</a:t>
            </a:r>
          </a:p>
          <a:p>
            <a:pPr lvl="1"/>
            <a:r>
              <a:rPr lang="en-AU" dirty="0"/>
              <a:t>55 – 109 hours = 1 unit equivalent</a:t>
            </a:r>
          </a:p>
          <a:p>
            <a:pPr lvl="1"/>
            <a:r>
              <a:rPr lang="en-AU" dirty="0"/>
              <a:t>110 – 164 hours = 2 unit equivalents</a:t>
            </a:r>
          </a:p>
          <a:p>
            <a:pPr lvl="1"/>
            <a:r>
              <a:rPr lang="en-AU" dirty="0"/>
              <a:t>165 – 219 hours = 3 unit equivalents</a:t>
            </a:r>
          </a:p>
          <a:p>
            <a:pPr lvl="1"/>
            <a:r>
              <a:rPr lang="en-AU" dirty="0"/>
              <a:t>220+ hours = 4 unit equivalents </a:t>
            </a:r>
          </a:p>
          <a:p>
            <a:endParaRPr lang="en-AU" dirty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4505433"/>
      </p:ext>
    </p:extLst>
  </p:cSld>
  <p:clrMapOvr>
    <a:masterClrMapping/>
  </p:clrMapOvr>
</p:sld>
</file>

<file path=ppt/theme/theme1.xml><?xml version="1.0" encoding="utf-8"?>
<a:theme xmlns:a="http://schemas.openxmlformats.org/drawingml/2006/main" name="Cadw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442</Words>
  <Application>Microsoft Office PowerPoint</Application>
  <PresentationFormat>On-screen Show (16:9)</PresentationFormat>
  <Paragraphs>61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Montserrat</vt:lpstr>
      <vt:lpstr>Karla</vt:lpstr>
      <vt:lpstr>Arial</vt:lpstr>
      <vt:lpstr>Cadwal template</vt:lpstr>
      <vt:lpstr>WORKPLACE LEARNING</vt:lpstr>
      <vt:lpstr>WORKPLACE LEARNING OFFERINGS</vt:lpstr>
      <vt:lpstr>ENDORSED PROGRAM CLASSIFICATIONS</vt:lpstr>
      <vt:lpstr>WORKPLACE LEARNING (ADWPL)</vt:lpstr>
      <vt:lpstr>WORKPLACE LEARNING LOGBOOK</vt:lpstr>
      <vt:lpstr>WORKPLACE LEARNING SKILLS JOURNAL</vt:lpstr>
      <vt:lpstr>AFTER 220 WORKPLACE HOURS </vt:lpstr>
      <vt:lpstr>REPORTING WORKPLACE LEARNING</vt:lpstr>
      <vt:lpstr>UNIT EQUIVALENCE</vt:lpstr>
      <vt:lpstr>‘BANKED’ CREDIT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Belinda Calvert</dc:creator>
  <cp:lastModifiedBy>Lyn Alexander (John XXIII College - Mount Claremont)</cp:lastModifiedBy>
  <cp:revision>43</cp:revision>
  <cp:lastPrinted>2019-01-31T02:02:33Z</cp:lastPrinted>
  <dcterms:modified xsi:type="dcterms:W3CDTF">2020-06-02T10:57:44Z</dcterms:modified>
</cp:coreProperties>
</file>