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7" r:id="rId5"/>
    <p:sldId id="303" r:id="rId6"/>
    <p:sldId id="259" r:id="rId7"/>
    <p:sldId id="272" r:id="rId8"/>
    <p:sldId id="277" r:id="rId9"/>
    <p:sldId id="292" r:id="rId10"/>
    <p:sldId id="293" r:id="rId11"/>
    <p:sldId id="294" r:id="rId12"/>
    <p:sldId id="295" r:id="rId13"/>
    <p:sldId id="296" r:id="rId14"/>
    <p:sldId id="299" r:id="rId15"/>
    <p:sldId id="298" r:id="rId16"/>
    <p:sldId id="300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8F"/>
    <a:srgbClr val="890020"/>
    <a:srgbClr val="7F001D"/>
    <a:srgbClr val="A80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818472-20AE-48A0-A0D3-96AEB0CA7E41}" v="17" dt="2023-05-15T02:20:32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 autoAdjust="0"/>
    <p:restoredTop sz="94715"/>
  </p:normalViewPr>
  <p:slideViewPr>
    <p:cSldViewPr snapToGrid="0">
      <p:cViewPr varScale="1">
        <p:scale>
          <a:sx n="62" d="100"/>
          <a:sy n="62" d="100"/>
        </p:scale>
        <p:origin x="11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5A2AE-6EC8-2C40-96B6-B93B9DB99F12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5E295-762A-AD4B-AF75-870DA742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77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</a:t>
            </a:r>
            <a:r>
              <a:rPr lang="en-AU" baseline="0" dirty="0"/>
              <a:t> will be giving a quick overview of what you will learn in the VCE subject of Biology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892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Biology is</a:t>
            </a:r>
            <a:r>
              <a:rPr lang="en-AU" baseline="0" dirty="0"/>
              <a:t> the study of life: from a single cell into an entire organism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666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assessments that you will come across during your</a:t>
            </a:r>
            <a:r>
              <a:rPr lang="en-AU" baseline="0" dirty="0"/>
              <a:t> unit 1 and 2 coursework are the</a:t>
            </a:r>
            <a:r>
              <a:rPr lang="is-IS" baseline="0" dirty="0"/>
              <a:t>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81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units 3 +</a:t>
            </a:r>
            <a:r>
              <a:rPr lang="en-AU" baseline="0" dirty="0"/>
              <a:t> 4 assessments are based upon a series of SACs and a formal exam.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63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Throughout the four units of study, you can expect</a:t>
            </a:r>
            <a:r>
              <a:rPr lang="en-AU" baseline="0" dirty="0"/>
              <a:t> to complete some practical investigations, dissections, modelling and data collation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64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</a:t>
            </a:r>
            <a:r>
              <a:rPr lang="en-AU" baseline="0" dirty="0"/>
              <a:t> coursework studied in Biology also makes connections to the content studied in other VCE subjects, some of these include</a:t>
            </a:r>
            <a:r>
              <a:rPr lang="is-IS" baseline="0" dirty="0"/>
              <a:t>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273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Medicine, forensic science, biochemistry,</a:t>
            </a:r>
            <a:r>
              <a:rPr lang="en-AU" baseline="0" dirty="0"/>
              <a:t> physiotherapy, agriculture, environmental science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94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8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97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94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163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64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360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041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23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324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737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7F68-389C-4841-9A4D-C62C426EC611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3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gif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6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4a"/><Relationship Id="rId16" Type="http://schemas.openxmlformats.org/officeDocument/2006/relationships/image" Target="../media/image14.jpeg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20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Biology</a:t>
            </a: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303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4 - How does life change and respond to challenges?</a:t>
            </a:r>
          </a:p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 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22083" y="2136495"/>
            <a:ext cx="4955127" cy="3650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Area of Study 1 – How do organisms respond to pathogens?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Area of Study 2 – </a:t>
            </a:r>
            <a:r>
              <a:rPr lang="en-GB" dirty="0"/>
              <a:t>How are species related over time?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Area of Study 3 – </a:t>
            </a:r>
            <a:r>
              <a:rPr lang="en-GB" dirty="0"/>
              <a:t>How is scientific inquiry used to investigate cellular processes and/or biological change?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1778504"/>
            <a:ext cx="3171825" cy="1785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0" y="4181020"/>
            <a:ext cx="3151416" cy="200841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401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202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3 &amp; 4 Assessment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5" name="Google Shape;418;p45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l">
              <a:spcBef>
                <a:spcPts val="560"/>
              </a:spcBef>
              <a:buSzPts val="170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Assessment is based upon </a:t>
            </a:r>
            <a:endParaRPr lang="en-AU" sz="3200" dirty="0">
              <a:latin typeface="Calibri"/>
              <a:ea typeface="Calibri"/>
              <a:cs typeface="Calibri"/>
              <a:sym typeface="Calibri"/>
            </a:endParaRPr>
          </a:p>
          <a:p>
            <a:pPr marL="990600" lvl="1" indent="-533400" algn="l">
              <a:buSzPts val="145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A series of SACs including the Extended Experimental Investigation</a:t>
            </a:r>
            <a:endParaRPr lang="en-AU" sz="2800" dirty="0">
              <a:latin typeface="Calibri"/>
              <a:ea typeface="Calibri"/>
              <a:cs typeface="Calibri"/>
              <a:sym typeface="Calibri"/>
            </a:endParaRPr>
          </a:p>
          <a:p>
            <a:pPr marL="990600" lvl="1" indent="-533400" algn="l">
              <a:buSzPts val="145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A formal exam</a:t>
            </a:r>
            <a:endParaRPr lang="en-AU" sz="2800" dirty="0">
              <a:latin typeface="Calibri"/>
              <a:ea typeface="Calibri"/>
              <a:cs typeface="Calibri"/>
              <a:sym typeface="Calibri"/>
            </a:endParaRPr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endParaRPr lang="en-AU" dirty="0"/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The SACs in Unit 3 &amp; 4 account for 50% of the total Study Score </a:t>
            </a:r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endParaRPr lang="en-AU" dirty="0"/>
          </a:p>
          <a:p>
            <a:pPr marL="609600" indent="-609600" algn="l">
              <a:spcBef>
                <a:spcPts val="0"/>
              </a:spcBef>
              <a:buSzPts val="1700"/>
              <a:buFont typeface="Calibri"/>
              <a:buChar char="●"/>
            </a:pPr>
            <a:r>
              <a:rPr lang="en-AU" dirty="0">
                <a:latin typeface="Arial"/>
                <a:cs typeface="Arial"/>
                <a:sym typeface="Arial"/>
              </a:rPr>
              <a:t>There is one formal exam covering Unit 3 &amp; 4. This accounts for 50% of the Study Score and occurs during November Exams</a:t>
            </a:r>
            <a:endParaRPr lang="en-AU" dirty="0">
              <a:latin typeface="Arial"/>
              <a:cs typeface="Arial"/>
            </a:endParaRPr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endParaRPr lang="en-AU" dirty="0">
              <a:latin typeface="Arial"/>
              <a:cs typeface="Arial"/>
            </a:endParaRPr>
          </a:p>
          <a:p>
            <a:pPr marL="609600" indent="-488950" algn="l">
              <a:spcBef>
                <a:spcPts val="640"/>
              </a:spcBef>
              <a:buClr>
                <a:schemeClr val="dk1"/>
              </a:buClr>
              <a:buSzPts val="1900"/>
            </a:pPr>
            <a:endParaRPr lang="en-AU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433" y="1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2497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What to expect in Biology</a:t>
            </a:r>
            <a:r>
              <a:rPr lang="is-I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…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15" y="2354269"/>
            <a:ext cx="2932244" cy="2169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793" y="1522481"/>
            <a:ext cx="2084180" cy="2605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065" y="1404882"/>
            <a:ext cx="2296575" cy="2220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08" y="3833116"/>
            <a:ext cx="3253935" cy="2440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16" y="4793944"/>
            <a:ext cx="4447903" cy="168464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5433" y="16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405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Connecting VCE subjects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4" y="1557999"/>
            <a:ext cx="3525630" cy="35256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16614" y="1673451"/>
            <a:ext cx="4744486" cy="4259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/>
              <a:t>Chemistry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Psychology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Physical Education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Food Technology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Health and Human Development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3756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405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Career Prospects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8" name="Picture 7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EED9831D-76E2-4ECF-9ADC-FC4119AC5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837" y="1523072"/>
            <a:ext cx="8849993" cy="440964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543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9278CE-B6D0-4C81-9DB3-F384DB9FC68C}"/>
              </a:ext>
            </a:extLst>
          </p:cNvPr>
          <p:cNvSpPr/>
          <p:nvPr/>
        </p:nvSpPr>
        <p:spPr>
          <a:xfrm>
            <a:off x="-2177" y="-51759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295F3-FACC-E09B-A16F-0FAA677134EA}"/>
              </a:ext>
            </a:extLst>
          </p:cNvPr>
          <p:cNvSpPr/>
          <p:nvPr/>
        </p:nvSpPr>
        <p:spPr>
          <a:xfrm>
            <a:off x="545432" y="323525"/>
            <a:ext cx="3584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INTRO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6" name="Picture 5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350E710F-2F09-5C57-88B9-6A8253C33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676" y="4751644"/>
            <a:ext cx="2801953" cy="1867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785" y="1427126"/>
            <a:ext cx="2498008" cy="166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8351" r="8544"/>
          <a:stretch/>
        </p:blipFill>
        <p:spPr>
          <a:xfrm>
            <a:off x="3500793" y="1427125"/>
            <a:ext cx="1981200" cy="1665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1" y="3092462"/>
            <a:ext cx="1714301" cy="1756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0627" y="3075360"/>
            <a:ext cx="1863759" cy="194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840" y="4750933"/>
            <a:ext cx="2751634" cy="1868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1116" r="3781"/>
          <a:stretch/>
        </p:blipFill>
        <p:spPr>
          <a:xfrm>
            <a:off x="7101106" y="1427307"/>
            <a:ext cx="3048736" cy="1674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2291" y="1429013"/>
            <a:ext cx="1675131" cy="1675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25594" y="3092282"/>
            <a:ext cx="5549582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950" b="1" dirty="0">
                <a:ln/>
                <a:solidFill>
                  <a:schemeClr val="accent6"/>
                </a:solidFill>
              </a:rPr>
              <a:t>VCE Biology</a:t>
            </a:r>
          </a:p>
          <a:p>
            <a:pPr algn="ctr"/>
            <a:r>
              <a:rPr lang="en-US" sz="4950" b="1" dirty="0">
                <a:ln/>
                <a:solidFill>
                  <a:schemeClr val="accent6"/>
                </a:solidFill>
              </a:rPr>
              <a:t>2022 - 2026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7473" y="4757619"/>
            <a:ext cx="1861991" cy="18619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/>
          <a:srcRect b="16649"/>
          <a:stretch/>
        </p:blipFill>
        <p:spPr>
          <a:xfrm>
            <a:off x="8201320" y="4751644"/>
            <a:ext cx="1948521" cy="1867967"/>
          </a:xfrm>
          <a:prstGeom prst="rect">
            <a:avLst/>
          </a:prstGeom>
        </p:spPr>
      </p:pic>
      <p:pic>
        <p:nvPicPr>
          <p:cNvPr id="1026" name="Picture 2" descr="https://whsc-vic.compass.education/download/cdn/full/b64dd17b-cdb7-4084-a118-14f8015810a0_2202230416A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183" y="2414764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0773184" y="3984774"/>
            <a:ext cx="986472" cy="77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nell Roundhand" charset="0"/>
                <a:ea typeface="Snell Roundhand" charset="0"/>
                <a:cs typeface="Snell Roundhand" charset="0"/>
              </a:rPr>
              <a:t>Donia Yao</a:t>
            </a:r>
            <a:endParaRPr lang="en-AU" sz="2000" dirty="0">
              <a:latin typeface="Snell Roundhand" charset="0"/>
              <a:ea typeface="Snell Roundhand" charset="0"/>
              <a:cs typeface="Snell Roundhand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0582201" y="1924464"/>
            <a:ext cx="1368437" cy="466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nell Roundhand" charset="0"/>
                <a:ea typeface="Snell Roundhand" charset="0"/>
                <a:cs typeface="Snell Roundhand" charset="0"/>
              </a:rPr>
              <a:t>Presenter</a:t>
            </a:r>
            <a:endParaRPr lang="en-AU" sz="2000" dirty="0">
              <a:latin typeface="Snell Roundhand" charset="0"/>
              <a:ea typeface="Snell Roundhand" charset="0"/>
              <a:cs typeface="Snell Roundhand" charset="0"/>
            </a:endParaRPr>
          </a:p>
        </p:txBody>
      </p:sp>
      <p:pic>
        <p:nvPicPr>
          <p:cNvPr id="23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83351" y="5324"/>
            <a:ext cx="823764" cy="8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WHAT IS BIOLOGY?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131C02BD-AD25-83E9-4AA1-558D03C98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6313" y="1690136"/>
            <a:ext cx="6036673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study of life.</a:t>
            </a:r>
          </a:p>
          <a:p>
            <a:endParaRPr lang="en-US" dirty="0"/>
          </a:p>
          <a:p>
            <a:r>
              <a:rPr lang="en-US" dirty="0"/>
              <a:t>From here: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here:</a:t>
            </a:r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66" y="2179225"/>
            <a:ext cx="2552564" cy="19144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65" y="4286607"/>
            <a:ext cx="3933966" cy="2210889"/>
          </a:xfrm>
          <a:prstGeom prst="rect">
            <a:avLst/>
          </a:prstGeom>
        </p:spPr>
      </p:pic>
      <p:pic>
        <p:nvPicPr>
          <p:cNvPr id="16" name="what is bio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118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390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What 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do </a:t>
            </a:r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Biologists do?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6ADF3932-5892-87FE-CF83-A6F08611F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52650" y="1554427"/>
            <a:ext cx="7886700" cy="2022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Modern Biologists find answers within a variety of specialised fields of science such as biochemistry, neuroscience, genetics, evolutionary biology, and molecular biology</a:t>
            </a:r>
          </a:p>
          <a:p>
            <a:endParaRPr lang="en-US" sz="2000"/>
          </a:p>
          <a:p>
            <a:r>
              <a:rPr lang="en-US" sz="2000"/>
              <a:t>Make connections across all other areas of science and beyond</a:t>
            </a:r>
            <a:endParaRPr lang="en-AU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01" y="3945103"/>
            <a:ext cx="2313351" cy="23133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32" y="3945102"/>
            <a:ext cx="4108269" cy="2310902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556" y="143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0909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Biology Course Outline: Unit 1 to 4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693976" y="1707049"/>
            <a:ext cx="6612878" cy="1706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Unit 1: How do organisms regulate their functions?</a:t>
            </a:r>
          </a:p>
          <a:p>
            <a:pPr algn="l"/>
            <a:r>
              <a:rPr lang="en-US" dirty="0"/>
              <a:t>Unit 2: How does inheritance impact on diversity?</a:t>
            </a:r>
          </a:p>
          <a:p>
            <a:pPr algn="l"/>
            <a:r>
              <a:rPr lang="en-US" dirty="0"/>
              <a:t>Unit 3: How do cells maintain life?</a:t>
            </a:r>
          </a:p>
          <a:p>
            <a:pPr algn="l"/>
            <a:r>
              <a:rPr lang="en-US" dirty="0"/>
              <a:t>Unit 4: How does life change and respond to challenges?</a:t>
            </a:r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54" y="4014698"/>
            <a:ext cx="3671282" cy="2114658"/>
          </a:xfrm>
          <a:prstGeom prst="rect">
            <a:avLst/>
          </a:prstGeom>
        </p:spPr>
      </p:pic>
      <p:pic>
        <p:nvPicPr>
          <p:cNvPr id="3" name="Bio out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43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2" y="323525"/>
            <a:ext cx="11562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1 – How do organisms regulate their functions?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010862" y="2177057"/>
            <a:ext cx="4995149" cy="3381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Area of Study 1 - How do cells function?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2 – How do plant and animal systems function?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3 – How do scientific investigations develop understanding of how organisms regulate their functions?</a:t>
            </a:r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20" y="4874199"/>
            <a:ext cx="2878998" cy="1619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08" y="1404882"/>
            <a:ext cx="2462422" cy="318746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5433" y="1813"/>
            <a:ext cx="812800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430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2 – How does inheritance impact on diversity? 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8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F980BAB3-DCF0-4916-AA4D-6CBC66CD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796" y="5166849"/>
            <a:ext cx="2306533" cy="1540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60" y="1258090"/>
            <a:ext cx="2886606" cy="2125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89" y="3535913"/>
            <a:ext cx="2821076" cy="147870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45431" y="2151657"/>
            <a:ext cx="4955127" cy="3650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Area of Study 1 – How is inheritance explained?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2 – How do inherited adaptations impact on diversity?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3 – How do humans use science to explore and communicate contemporary bioethical issues? </a:t>
            </a:r>
            <a:endParaRPr lang="en-AU" dirty="0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431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6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202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1 &amp; 2 Assessment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53325" y="1915094"/>
            <a:ext cx="7227075" cy="3435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dirty="0"/>
              <a:t>Analysis of case studies and media articles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Data analysis of generated data from experiments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Laboratory report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Modelling and simulation exercises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Student- adapted and designed research investigation and scientific poster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End of Semester Exam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712" y="4430963"/>
            <a:ext cx="3254189" cy="1728788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543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138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3 – </a:t>
            </a:r>
            <a:r>
              <a:rPr lang="en-GB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How do cells maintain life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83088" y="2375873"/>
            <a:ext cx="4995149" cy="3381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Area of Study 1 - What is the role of nucleic acids and proteins in maintaining life?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Area of Study 2 – How are biochemical pathways regulated?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73" y="4327018"/>
            <a:ext cx="3571875" cy="200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66" y="1532777"/>
            <a:ext cx="2367322" cy="236732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169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4dbbe1-d171-4e90-b339-4fa1d3b96746">
      <Terms xmlns="http://schemas.microsoft.com/office/infopath/2007/PartnerControls"/>
    </lcf76f155ced4ddcb4097134ff3c332f>
    <TaxCatchAll xmlns="07b707cc-d239-4b81-a1e5-f75fdf74685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8E51C94DB8C4DA2D24A7B434E9DC2" ma:contentTypeVersion="12" ma:contentTypeDescription="Create a new document." ma:contentTypeScope="" ma:versionID="223c408c90a9198b9813966eb411e911">
  <xsd:schema xmlns:xsd="http://www.w3.org/2001/XMLSchema" xmlns:xs="http://www.w3.org/2001/XMLSchema" xmlns:p="http://schemas.microsoft.com/office/2006/metadata/properties" xmlns:ns2="ba4dbbe1-d171-4e90-b339-4fa1d3b96746" xmlns:ns3="07b707cc-d239-4b81-a1e5-f75fdf746850" targetNamespace="http://schemas.microsoft.com/office/2006/metadata/properties" ma:root="true" ma:fieldsID="5ff0cf3d7d5d58ac9760fbef793f2dfe" ns2:_="" ns3:_="">
    <xsd:import namespace="ba4dbbe1-d171-4e90-b339-4fa1d3b96746"/>
    <xsd:import namespace="07b707cc-d239-4b81-a1e5-f75fdf7468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dbbe1-d171-4e90-b339-4fa1d3b96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b607bbe-9751-46d3-ac86-39dfe3141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707cc-d239-4b81-a1e5-f75fdf74685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af2667-4532-4c30-9521-8361c5035384}" ma:internalName="TaxCatchAll" ma:showField="CatchAllData" ma:web="07b707cc-d239-4b81-a1e5-f75fdf7468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0B7953-2CE1-4AE7-95F2-7B4CF00FB0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798034-C626-4387-9F27-C55D871AB3A8}">
  <ds:schemaRefs>
    <ds:schemaRef ds:uri="http://schemas.microsoft.com/office/2006/metadata/properties"/>
    <ds:schemaRef ds:uri="83bedef8-b978-4aa7-93f1-a34f55bdd75b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6baea9f-91d5-4093-9759-8fe63dfee2f6"/>
  </ds:schemaRefs>
</ds:datastoreItem>
</file>

<file path=customXml/itemProps3.xml><?xml version="1.0" encoding="utf-8"?>
<ds:datastoreItem xmlns:ds="http://schemas.openxmlformats.org/officeDocument/2006/customXml" ds:itemID="{429A51E9-22AE-444B-9F93-49C7D62EDB49}"/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586</Words>
  <Application>Microsoft Office PowerPoint</Application>
  <PresentationFormat>Widescreen</PresentationFormat>
  <Paragraphs>101</Paragraphs>
  <Slides>14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Adobe Devanagari</vt:lpstr>
      <vt:lpstr>Arial</vt:lpstr>
      <vt:lpstr>Calibri</vt:lpstr>
      <vt:lpstr>Calibri Light</vt:lpstr>
      <vt:lpstr>Europa-Bold</vt:lpstr>
      <vt:lpstr>Snell Roundhand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and 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Dixon</dc:creator>
  <cp:lastModifiedBy>Melissa Robinson</cp:lastModifiedBy>
  <cp:revision>125</cp:revision>
  <dcterms:created xsi:type="dcterms:W3CDTF">2021-09-03T00:41:33Z</dcterms:created>
  <dcterms:modified xsi:type="dcterms:W3CDTF">2025-04-23T06:19:40Z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0x01010087E8E51C94DB8C4DA2D24A7B434E9DC2</vt:lpwstr>
  </property>
</Properties>
</file>