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8"/>
  </p:notesMasterIdLst>
  <p:handoutMasterIdLst>
    <p:handoutMasterId r:id="rId29"/>
  </p:handoutMasterIdLst>
  <p:sldIdLst>
    <p:sldId id="256" r:id="rId5"/>
    <p:sldId id="310" r:id="rId6"/>
    <p:sldId id="272" r:id="rId7"/>
    <p:sldId id="311" r:id="rId8"/>
    <p:sldId id="312" r:id="rId9"/>
    <p:sldId id="315" r:id="rId10"/>
    <p:sldId id="316" r:id="rId11"/>
    <p:sldId id="317" r:id="rId12"/>
    <p:sldId id="338" r:id="rId13"/>
    <p:sldId id="321" r:id="rId14"/>
    <p:sldId id="324" r:id="rId15"/>
    <p:sldId id="340" r:id="rId16"/>
    <p:sldId id="325" r:id="rId17"/>
    <p:sldId id="326" r:id="rId18"/>
    <p:sldId id="327" r:id="rId19"/>
    <p:sldId id="328" r:id="rId20"/>
    <p:sldId id="333" r:id="rId21"/>
    <p:sldId id="334" r:id="rId22"/>
    <p:sldId id="339" r:id="rId23"/>
    <p:sldId id="335" r:id="rId24"/>
    <p:sldId id="336" r:id="rId25"/>
    <p:sldId id="337" r:id="rId26"/>
    <p:sldId id="29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3FEB029-A9C3-3C09-DEE3-D818624D5E07}" name="Andrea Cox" initials="AC" userId="S::Andrea.Cox@education.vic.gov.au::447e3b5a-1b12-44c7-86b1-b174bf939149" providerId="AD"/>
  <p188:author id="{C79A4C83-4B36-1BCE-72BC-E6732B53FF10}" name="Caragh Robinson" initials="CR" userId="S::Caragh.Robinson@education.vic.gov.au::18bc91b3-b5b7-492d-a840-9e73ec644f1d" providerId="AD"/>
  <p188:author id="{1BEE939E-E243-3CE5-D71C-A5E25F01F191}" name="Brent Plowright" initials="BP" userId="S::Brent.Plowright@education.vic.gov.au::fc113070-049f-471b-9d52-a380e590f40c" providerId="AD"/>
  <p188:author id="{90D123BB-6EA5-4DDA-FA17-281792286320}" name="Mikaela Barker" initials="MB" userId="S::Mikaela.Barker@education.vic.gov.au::01121a86-8f14-4984-b278-3b067d3d3c9e" providerId="AD"/>
  <p188:author id="{99CF61FF-19C9-06C9-0C82-9DD3582B504C}" name="Caragh Robinson" initials="CR" userId="S::caragh.robinson@education.vic.gov.au::18bc91b3-b5b7-492d-a840-9e73ec644f1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CBD61D-AB28-48BB-B502-86948A80354C}" v="1" dt="2024-06-24T07:29:17.1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4" d="100"/>
          <a:sy n="54" d="100"/>
        </p:scale>
        <p:origin x="1124" y="52"/>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BDB7153-68BA-B44E-B8EF-12269C17337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989BABD-E247-384F-8F40-4F1002011BF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7DAE4B8-3FE8-BF4F-968D-CB20E7FFECB4}" type="datetimeFigureOut">
              <a:rPr lang="en-US" smtClean="0"/>
              <a:t>2/5/2026</a:t>
            </a:fld>
            <a:endParaRPr lang="en-US"/>
          </a:p>
        </p:txBody>
      </p:sp>
      <p:sp>
        <p:nvSpPr>
          <p:cNvPr id="4" name="Footer Placeholder 3">
            <a:extLst>
              <a:ext uri="{FF2B5EF4-FFF2-40B4-BE49-F238E27FC236}">
                <a16:creationId xmlns:a16="http://schemas.microsoft.com/office/drawing/2014/main" id="{78E60DBD-444D-D740-9C62-E30981394FF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3B738EA-2827-EF4C-A2F4-629FCB8052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378FFE0-9235-D44B-8F7B-44D7E3C74978}" type="slidenum">
              <a:rPr lang="en-US" smtClean="0"/>
              <a:t>‹#›</a:t>
            </a:fld>
            <a:endParaRPr lang="en-US"/>
          </a:p>
        </p:txBody>
      </p:sp>
    </p:spTree>
    <p:extLst>
      <p:ext uri="{BB962C8B-B14F-4D97-AF65-F5344CB8AC3E}">
        <p14:creationId xmlns:p14="http://schemas.microsoft.com/office/powerpoint/2010/main" val="31634724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DB6F6F-BF66-B147-B528-34B96D2910EC}" type="datetimeFigureOut">
              <a:rPr lang="en-US" smtClean="0"/>
              <a:t>2/5/2026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6696EE-E175-4144-B35C-D4A1B167B917}" type="slidenum">
              <a:rPr lang="en-US" smtClean="0"/>
              <a:t>‹#›</a:t>
            </a:fld>
            <a:endParaRPr lang="en-US"/>
          </a:p>
        </p:txBody>
      </p:sp>
    </p:spTree>
    <p:extLst>
      <p:ext uri="{BB962C8B-B14F-4D97-AF65-F5344CB8AC3E}">
        <p14:creationId xmlns:p14="http://schemas.microsoft.com/office/powerpoint/2010/main" val="1513577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D6696EE-E175-4144-B35C-D4A1B167B917}" type="slidenum">
              <a:rPr lang="en-US" smtClean="0"/>
              <a:t>6</a:t>
            </a:fld>
            <a:endParaRPr lang="en-US"/>
          </a:p>
        </p:txBody>
      </p:sp>
    </p:spTree>
    <p:extLst>
      <p:ext uri="{BB962C8B-B14F-4D97-AF65-F5344CB8AC3E}">
        <p14:creationId xmlns:p14="http://schemas.microsoft.com/office/powerpoint/2010/main" val="3243653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D6696EE-E175-4144-B35C-D4A1B167B917}" type="slidenum">
              <a:rPr lang="en-US" smtClean="0"/>
              <a:t>8</a:t>
            </a:fld>
            <a:endParaRPr lang="en-US"/>
          </a:p>
        </p:txBody>
      </p:sp>
    </p:spTree>
    <p:extLst>
      <p:ext uri="{BB962C8B-B14F-4D97-AF65-F5344CB8AC3E}">
        <p14:creationId xmlns:p14="http://schemas.microsoft.com/office/powerpoint/2010/main" val="1199328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D6696EE-E175-4144-B35C-D4A1B167B917}" type="slidenum">
              <a:rPr lang="en-US" smtClean="0"/>
              <a:t>12</a:t>
            </a:fld>
            <a:endParaRPr lang="en-US"/>
          </a:p>
        </p:txBody>
      </p:sp>
    </p:spTree>
    <p:extLst>
      <p:ext uri="{BB962C8B-B14F-4D97-AF65-F5344CB8AC3E}">
        <p14:creationId xmlns:p14="http://schemas.microsoft.com/office/powerpoint/2010/main" val="3590289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a:t>The Australian Fire Danger Rating System (AFDRS) was introduced in 2022.  </a:t>
            </a:r>
          </a:p>
          <a:p>
            <a:pPr marL="171450" indent="-171450">
              <a:buFont typeface="Arial" panose="020B0604020202020204" pitchFamily="34" charset="0"/>
              <a:buChar char="•"/>
            </a:pPr>
            <a:r>
              <a:rPr lang="en-AU"/>
              <a:t>It is a nationally consistent system. </a:t>
            </a:r>
          </a:p>
          <a:p>
            <a:pPr marL="171450" indent="-171450">
              <a:buFont typeface="Arial" panose="020B0604020202020204" pitchFamily="34" charset="0"/>
              <a:buChar char="•"/>
            </a:pPr>
            <a:r>
              <a:rPr lang="en-AU"/>
              <a:t>Victoria now uses Catastrophic fire danger as the highest fire danger rating, which indicates the worst conditions for bushfires.</a:t>
            </a:r>
          </a:p>
          <a:p>
            <a:pPr marL="171450" indent="-171450">
              <a:buFont typeface="Arial" panose="020B0604020202020204" pitchFamily="34" charset="0"/>
              <a:buChar char="•"/>
            </a:pPr>
            <a:r>
              <a:rPr lang="en-AU"/>
              <a:t>This replaces Code Red, which used to be a decision or declaration by the Emergency Management Commissioner. </a:t>
            </a:r>
          </a:p>
          <a:p>
            <a:pPr marL="171450" indent="-171450">
              <a:buFont typeface="Arial" panose="020B0604020202020204" pitchFamily="34" charset="0"/>
              <a:buChar char="•"/>
            </a:pPr>
            <a:r>
              <a:rPr lang="en-AU"/>
              <a:t>Fire danger ratings (including Catastrophic) are forecasts, and thus are sensitive to changes in the weather (heat, wind, relative humidity, etc). For Catastrophic, it means there is more uncertainty and variability of when this will occur compared to the old system.</a:t>
            </a:r>
          </a:p>
          <a:p>
            <a:pPr marL="171450" indent="-171450">
              <a:buFont typeface="Arial" panose="020B0604020202020204" pitchFamily="34" charset="0"/>
              <a:buChar char="•"/>
            </a:pPr>
            <a:r>
              <a:rPr lang="en-AU"/>
              <a:t>The Department of Education engages closely with emergency services and the Bureau of Meteorology and will provide advice to schools at the earliest opportunities.</a:t>
            </a:r>
          </a:p>
          <a:p>
            <a:endParaRPr lang="en-AU"/>
          </a:p>
        </p:txBody>
      </p:sp>
      <p:sp>
        <p:nvSpPr>
          <p:cNvPr id="4" name="Slide Number Placeholder 3"/>
          <p:cNvSpPr>
            <a:spLocks noGrp="1"/>
          </p:cNvSpPr>
          <p:nvPr>
            <p:ph type="sldNum" sz="quarter" idx="5"/>
          </p:nvPr>
        </p:nvSpPr>
        <p:spPr/>
        <p:txBody>
          <a:bodyPr/>
          <a:lstStyle/>
          <a:p>
            <a:fld id="{ED6696EE-E175-4144-B35C-D4A1B167B917}" type="slidenum">
              <a:rPr lang="en-US" smtClean="0"/>
              <a:t>17</a:t>
            </a:fld>
            <a:endParaRPr lang="en-US"/>
          </a:p>
        </p:txBody>
      </p:sp>
    </p:spTree>
    <p:extLst>
      <p:ext uri="{BB962C8B-B14F-4D97-AF65-F5344CB8AC3E}">
        <p14:creationId xmlns:p14="http://schemas.microsoft.com/office/powerpoint/2010/main" val="3492678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As needed: The Bureau of Meteorology produces </a:t>
            </a:r>
            <a:r>
              <a:rPr lang="en-AU" sz="1800">
                <a:effectLst/>
                <a:latin typeface="Arial" panose="020B0604020202020204" pitchFamily="34" charset="0"/>
                <a:ea typeface="Times New Roman" panose="02020603050405020304" pitchFamily="18" charset="0"/>
              </a:rPr>
              <a:t>LGA forecasts as a subset of the weather district ratings. While not issued publicly, these forecasts provided to emergency services and government departments (including the Department of Education) to support planning and operational activities. </a:t>
            </a:r>
            <a:endParaRPr lang="en-AU"/>
          </a:p>
        </p:txBody>
      </p:sp>
      <p:sp>
        <p:nvSpPr>
          <p:cNvPr id="4" name="Slide Number Placeholder 3"/>
          <p:cNvSpPr>
            <a:spLocks noGrp="1"/>
          </p:cNvSpPr>
          <p:nvPr>
            <p:ph type="sldNum" sz="quarter" idx="5"/>
          </p:nvPr>
        </p:nvSpPr>
        <p:spPr/>
        <p:txBody>
          <a:bodyPr/>
          <a:lstStyle/>
          <a:p>
            <a:fld id="{ED6696EE-E175-4144-B35C-D4A1B167B917}" type="slidenum">
              <a:rPr lang="en-US" smtClean="0"/>
              <a:t>19</a:t>
            </a:fld>
            <a:endParaRPr lang="en-US"/>
          </a:p>
        </p:txBody>
      </p:sp>
    </p:spTree>
    <p:extLst>
      <p:ext uri="{BB962C8B-B14F-4D97-AF65-F5344CB8AC3E}">
        <p14:creationId xmlns:p14="http://schemas.microsoft.com/office/powerpoint/2010/main" val="27011798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Cover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CE164A3-5CD8-D841-B61D-6CEA56BC5C6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118533"/>
            <a:ext cx="12223857" cy="3009289"/>
          </a:xfrm>
          <a:prstGeom prst="rect">
            <a:avLst/>
          </a:prstGeom>
        </p:spPr>
      </p:pic>
      <p:pic>
        <p:nvPicPr>
          <p:cNvPr id="6" name="Picture 5">
            <a:extLst>
              <a:ext uri="{FF2B5EF4-FFF2-40B4-BE49-F238E27FC236}">
                <a16:creationId xmlns:a16="http://schemas.microsoft.com/office/drawing/2014/main" id="{C1CA92F9-CB3C-5B44-A9D0-FF68720C658D}"/>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085770" y="-70405"/>
            <a:ext cx="3138086" cy="6623419"/>
          </a:xfrm>
          <a:prstGeom prst="rect">
            <a:avLst/>
          </a:prstGeom>
        </p:spPr>
      </p:pic>
      <p:sp>
        <p:nvSpPr>
          <p:cNvPr id="2" name="Title 1"/>
          <p:cNvSpPr>
            <a:spLocks noGrp="1"/>
          </p:cNvSpPr>
          <p:nvPr>
            <p:ph type="ctrTitle" hasCustomPrompt="1"/>
          </p:nvPr>
        </p:nvSpPr>
        <p:spPr>
          <a:xfrm>
            <a:off x="431802" y="370045"/>
            <a:ext cx="6838574" cy="790418"/>
          </a:xfrm>
        </p:spPr>
        <p:txBody>
          <a:bodyPr anchor="t">
            <a:normAutofit/>
          </a:bodyPr>
          <a:lstStyle>
            <a:lvl1pPr algn="l">
              <a:defRPr sz="3000"/>
            </a:lvl1pPr>
          </a:lstStyle>
          <a:p>
            <a:r>
              <a:rPr lang="en-US"/>
              <a:t>Click to edit master title style</a:t>
            </a:r>
          </a:p>
        </p:txBody>
      </p:sp>
      <p:pic>
        <p:nvPicPr>
          <p:cNvPr id="5" name="Picture 4" descr="Shape&#10;&#10;Description automatically generated with medium confidence">
            <a:extLst>
              <a:ext uri="{FF2B5EF4-FFF2-40B4-BE49-F238E27FC236}">
                <a16:creationId xmlns:a16="http://schemas.microsoft.com/office/drawing/2014/main" id="{0E08091A-B8AB-7FE3-6327-FB38FBFD4A1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992081" y="368300"/>
            <a:ext cx="3722549" cy="540000"/>
          </a:xfrm>
          <a:prstGeom prst="rect">
            <a:avLst/>
          </a:prstGeom>
        </p:spPr>
      </p:pic>
      <p:pic>
        <p:nvPicPr>
          <p:cNvPr id="3" name="Picture 2" descr="A picture containing text, sign, grass&#10;&#10;Description automatically generated">
            <a:extLst>
              <a:ext uri="{FF2B5EF4-FFF2-40B4-BE49-F238E27FC236}">
                <a16:creationId xmlns:a16="http://schemas.microsoft.com/office/drawing/2014/main" id="{8582D04C-2162-FB4A-C26A-918444EFB93E}"/>
              </a:ext>
            </a:extLst>
          </p:cNvPr>
          <p:cNvPicPr>
            <a:picLocks noChangeAspect="1"/>
          </p:cNvPicPr>
          <p:nvPr userDrawn="1"/>
        </p:nvPicPr>
        <p:blipFill rotWithShape="1">
          <a:blip r:embed="rId5"/>
          <a:srcRect l="1135" r="2362" b="13403"/>
          <a:stretch/>
        </p:blipFill>
        <p:spPr>
          <a:xfrm>
            <a:off x="0" y="2742916"/>
            <a:ext cx="10445424" cy="4115084"/>
          </a:xfrm>
          <a:prstGeom prst="rect">
            <a:avLst/>
          </a:prstGeom>
        </p:spPr>
      </p:pic>
    </p:spTree>
    <p:extLst>
      <p:ext uri="{BB962C8B-B14F-4D97-AF65-F5344CB8AC3E}">
        <p14:creationId xmlns:p14="http://schemas.microsoft.com/office/powerpoint/2010/main" val="399327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Content Placeholder 2"/>
          <p:cNvSpPr>
            <a:spLocks noGrp="1"/>
          </p:cNvSpPr>
          <p:nvPr>
            <p:ph idx="1"/>
          </p:nvPr>
        </p:nvSpPr>
        <p:spPr>
          <a:xfrm>
            <a:off x="431801" y="1520824"/>
            <a:ext cx="11281832" cy="4608514"/>
          </a:xfrm>
          <a:prstGeom prst="rect">
            <a:avLst/>
          </a:prstGeom>
        </p:spPr>
        <p:txBody>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05752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Content Placeholder 2"/>
          <p:cNvSpPr>
            <a:spLocks noGrp="1"/>
          </p:cNvSpPr>
          <p:nvPr>
            <p:ph idx="1"/>
          </p:nvPr>
        </p:nvSpPr>
        <p:spPr>
          <a:xfrm>
            <a:off x="431802" y="1520825"/>
            <a:ext cx="5376332" cy="4608514"/>
          </a:xfrm>
          <a:prstGeom prst="rect">
            <a:avLst/>
          </a:prstGeom>
        </p:spPr>
        <p:txBody>
          <a:bodyPr/>
          <a:lstStyle>
            <a:lvl1pPr>
              <a:defRPr sz="2000"/>
            </a:lvl1pPr>
            <a:lvl3pPr marL="180000" indent="-180000">
              <a:tabLst/>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p:cNvSpPr>
            <a:spLocks noGrp="1"/>
          </p:cNvSpPr>
          <p:nvPr>
            <p:ph sz="quarter" idx="10"/>
          </p:nvPr>
        </p:nvSpPr>
        <p:spPr>
          <a:xfrm>
            <a:off x="6288618" y="1520825"/>
            <a:ext cx="5422900" cy="46085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7921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Content Placeholder 2"/>
          <p:cNvSpPr>
            <a:spLocks noGrp="1"/>
          </p:cNvSpPr>
          <p:nvPr>
            <p:ph idx="1"/>
          </p:nvPr>
        </p:nvSpPr>
        <p:spPr>
          <a:xfrm>
            <a:off x="431803" y="1520824"/>
            <a:ext cx="3407831" cy="4608514"/>
          </a:xfrm>
          <a:prstGeom prst="rect">
            <a:avLst/>
          </a:prstGeom>
        </p:spPr>
        <p:txBody>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14"/>
          </p:nvPr>
        </p:nvSpPr>
        <p:spPr>
          <a:xfrm>
            <a:off x="4320118" y="1520826"/>
            <a:ext cx="3456516" cy="4608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p:cNvSpPr>
            <a:spLocks noGrp="1"/>
          </p:cNvSpPr>
          <p:nvPr>
            <p:ph sz="quarter" idx="15"/>
          </p:nvPr>
        </p:nvSpPr>
        <p:spPr>
          <a:xfrm>
            <a:off x="8257117" y="1520826"/>
            <a:ext cx="3454400" cy="4608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29310148"/>
      </p:ext>
    </p:extLst>
  </p:cSld>
  <p:clrMapOvr>
    <a:masterClrMapping/>
  </p:clrMapOvr>
  <p:extLst>
    <p:ext uri="{DCECCB84-F9BA-43D5-87BE-67443E8EF086}">
      <p15:sldGuideLst xmlns:p15="http://schemas.microsoft.com/office/powerpoint/2012/main">
        <p15:guide id="1" pos="4899" userDrawn="1">
          <p15:clr>
            <a:srgbClr val="FBAE40"/>
          </p15:clr>
        </p15:guide>
        <p15:guide id="2" pos="5201"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hoto Divide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907092" y="0"/>
            <a:ext cx="10282814" cy="6858001"/>
          </a:xfrm>
          <a:prstGeom prst="rect">
            <a:avLst/>
          </a:prstGeom>
        </p:spPr>
      </p:pic>
      <p:pic>
        <p:nvPicPr>
          <p:cNvPr id="4" name="Picture 3">
            <a:extLst>
              <a:ext uri="{FF2B5EF4-FFF2-40B4-BE49-F238E27FC236}">
                <a16:creationId xmlns:a16="http://schemas.microsoft.com/office/drawing/2014/main" id="{F01762F4-BDA6-A44F-B08C-0DB4C51D1FDE}"/>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3170"/>
            <a:ext cx="6712219" cy="6851660"/>
          </a:xfrm>
          <a:prstGeom prst="rect">
            <a:avLst/>
          </a:prstGeom>
        </p:spPr>
      </p:pic>
      <p:sp>
        <p:nvSpPr>
          <p:cNvPr id="16" name="Text Placeholder 2"/>
          <p:cNvSpPr>
            <a:spLocks noGrp="1"/>
          </p:cNvSpPr>
          <p:nvPr>
            <p:ph type="body" idx="1" hasCustomPrompt="1"/>
          </p:nvPr>
        </p:nvSpPr>
        <p:spPr>
          <a:xfrm>
            <a:off x="431801" y="2673350"/>
            <a:ext cx="3887788" cy="1187450"/>
          </a:xfrm>
          <a:prstGeom prst="rect">
            <a:avLst/>
          </a:prstGeom>
        </p:spPr>
        <p:txBody>
          <a:bodyPr>
            <a:normAutofit/>
          </a:bodyPr>
          <a:lstStyle>
            <a:lvl1pPr marL="0" indent="0">
              <a:buNone/>
              <a:defRPr sz="3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5" name="Picture 4" descr="A picture containing icon&#10;&#10;Description automatically generated">
            <a:extLst>
              <a:ext uri="{FF2B5EF4-FFF2-40B4-BE49-F238E27FC236}">
                <a16:creationId xmlns:a16="http://schemas.microsoft.com/office/drawing/2014/main" id="{3E6D9EAF-7B4F-D6F3-1ED3-B1A147B92FC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69957" y="6155480"/>
            <a:ext cx="3358682" cy="487216"/>
          </a:xfrm>
          <a:prstGeom prst="rect">
            <a:avLst/>
          </a:prstGeom>
        </p:spPr>
      </p:pic>
    </p:spTree>
    <p:extLst>
      <p:ext uri="{BB962C8B-B14F-4D97-AF65-F5344CB8AC3E}">
        <p14:creationId xmlns:p14="http://schemas.microsoft.com/office/powerpoint/2010/main" val="41556103"/>
      </p:ext>
    </p:extLst>
  </p:cSld>
  <p:clrMapOvr>
    <a:masterClrMapping/>
  </p:clrMapOvr>
  <p:extLst>
    <p:ext uri="{DCECCB84-F9BA-43D5-87BE-67443E8EF086}">
      <p15:sldGuideLst xmlns:p15="http://schemas.microsoft.com/office/powerpoint/2012/main">
        <p15:guide id="1" orient="horz" pos="168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Text Placeholder 2"/>
          <p:cNvSpPr>
            <a:spLocks noGrp="1"/>
          </p:cNvSpPr>
          <p:nvPr>
            <p:ph type="body" idx="1" hasCustomPrompt="1"/>
          </p:nvPr>
        </p:nvSpPr>
        <p:spPr>
          <a:xfrm>
            <a:off x="431800" y="2673350"/>
            <a:ext cx="5376333" cy="1187450"/>
          </a:xfrm>
          <a:prstGeom prst="rect">
            <a:avLst/>
          </a:prstGeom>
        </p:spPr>
        <p:txBody>
          <a:bodyPr>
            <a:normAutofit/>
          </a:bodyPr>
          <a:lstStyle>
            <a:lvl1pPr marL="0" indent="0">
              <a:buNone/>
              <a:defRPr sz="3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8" name="Picture 7">
            <a:extLst>
              <a:ext uri="{FF2B5EF4-FFF2-40B4-BE49-F238E27FC236}">
                <a16:creationId xmlns:a16="http://schemas.microsoft.com/office/drawing/2014/main" id="{05D802B9-E7B8-F04F-B026-D55A729857B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256217" y="2"/>
            <a:ext cx="1935782" cy="4096796"/>
          </a:xfrm>
          <a:prstGeom prst="rect">
            <a:avLst/>
          </a:prstGeom>
        </p:spPr>
      </p:pic>
      <p:pic>
        <p:nvPicPr>
          <p:cNvPr id="2" name="Picture 1" descr="A picture containing icon&#10;&#10;Description automatically generated">
            <a:extLst>
              <a:ext uri="{FF2B5EF4-FFF2-40B4-BE49-F238E27FC236}">
                <a16:creationId xmlns:a16="http://schemas.microsoft.com/office/drawing/2014/main" id="{CD21553F-C63B-AFCC-93A5-1B07795B701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9957" y="6155480"/>
            <a:ext cx="3358682" cy="487216"/>
          </a:xfrm>
          <a:prstGeom prst="rect">
            <a:avLst/>
          </a:prstGeom>
        </p:spPr>
      </p:pic>
    </p:spTree>
    <p:extLst>
      <p:ext uri="{BB962C8B-B14F-4D97-AF65-F5344CB8AC3E}">
        <p14:creationId xmlns:p14="http://schemas.microsoft.com/office/powerpoint/2010/main" val="1812856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C072618-2FE5-EE4C-A863-CB0008A79B0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Text Placeholder 3">
            <a:extLst>
              <a:ext uri="{FF2B5EF4-FFF2-40B4-BE49-F238E27FC236}">
                <a16:creationId xmlns:a16="http://schemas.microsoft.com/office/drawing/2014/main" id="{05F8B98D-0BF7-3447-8178-7EF7F9BED8AB}"/>
              </a:ext>
            </a:extLst>
          </p:cNvPr>
          <p:cNvSpPr>
            <a:spLocks noGrp="1"/>
          </p:cNvSpPr>
          <p:nvPr>
            <p:ph type="body" sz="quarter" idx="12"/>
          </p:nvPr>
        </p:nvSpPr>
        <p:spPr>
          <a:xfrm>
            <a:off x="431800" y="5141913"/>
            <a:ext cx="6853238" cy="1527175"/>
          </a:xfrm>
        </p:spPr>
        <p:txBody>
          <a:bodyPr anchor="b" anchorCtr="0">
            <a:normAutofit/>
          </a:bodyPr>
          <a:lstStyle>
            <a:lvl1pPr>
              <a:defRPr sz="800">
                <a:solidFill>
                  <a:schemeClr val="bg1"/>
                </a:solidFill>
              </a:defRPr>
            </a:lvl1pPr>
            <a:lvl2pPr>
              <a:defRPr sz="80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pPr lvl="0"/>
            <a:r>
              <a:rPr lang="en-US"/>
              <a:t>Click to edit Master text styles</a:t>
            </a:r>
          </a:p>
        </p:txBody>
      </p:sp>
      <p:pic>
        <p:nvPicPr>
          <p:cNvPr id="2" name="Picture 1" descr="A picture containing icon&#10;&#10;Description automatically generated">
            <a:extLst>
              <a:ext uri="{FF2B5EF4-FFF2-40B4-BE49-F238E27FC236}">
                <a16:creationId xmlns:a16="http://schemas.microsoft.com/office/drawing/2014/main" id="{9EA8897C-E30F-DFF7-351B-C01BFBE117C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401518" y="6155480"/>
            <a:ext cx="3358682" cy="487216"/>
          </a:xfrm>
          <a:prstGeom prst="rect">
            <a:avLst/>
          </a:prstGeom>
        </p:spPr>
      </p:pic>
      <p:pic>
        <p:nvPicPr>
          <p:cNvPr id="10" name="Picture 9">
            <a:extLst>
              <a:ext uri="{FF2B5EF4-FFF2-40B4-BE49-F238E27FC236}">
                <a16:creationId xmlns:a16="http://schemas.microsoft.com/office/drawing/2014/main" id="{192A4649-7037-854E-92A7-5B8F43999437}"/>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256217" y="1"/>
            <a:ext cx="1935783" cy="4096798"/>
          </a:xfrm>
          <a:prstGeom prst="rect">
            <a:avLst/>
          </a:prstGeom>
        </p:spPr>
      </p:pic>
    </p:spTree>
    <p:extLst>
      <p:ext uri="{BB962C8B-B14F-4D97-AF65-F5344CB8AC3E}">
        <p14:creationId xmlns:p14="http://schemas.microsoft.com/office/powerpoint/2010/main" val="1821805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801" y="372131"/>
            <a:ext cx="11280200" cy="788333"/>
          </a:xfrm>
          <a:prstGeom prst="rect">
            <a:avLst/>
          </a:prstGeom>
        </p:spPr>
        <p:txBody>
          <a:bodyPr vert="horz" lIns="0" tIns="0" rIns="0" bIns="0" rtlCol="0" anchor="t">
            <a:normAutofit/>
          </a:bodyPr>
          <a:lstStyle/>
          <a:p>
            <a:r>
              <a:rPr lang="en-US"/>
              <a:t>Click to edit master title</a:t>
            </a:r>
          </a:p>
        </p:txBody>
      </p:sp>
      <p:sp>
        <p:nvSpPr>
          <p:cNvPr id="15" name="Text Placeholder 14"/>
          <p:cNvSpPr>
            <a:spLocks noGrp="1"/>
          </p:cNvSpPr>
          <p:nvPr>
            <p:ph type="body" idx="1"/>
          </p:nvPr>
        </p:nvSpPr>
        <p:spPr>
          <a:xfrm>
            <a:off x="431800" y="1520824"/>
            <a:ext cx="11280201" cy="4608513"/>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p:cNvSpPr txBox="1">
            <a:spLocks/>
          </p:cNvSpPr>
          <p:nvPr userDrawn="1"/>
        </p:nvSpPr>
        <p:spPr>
          <a:xfrm>
            <a:off x="11129640" y="6315263"/>
            <a:ext cx="582361"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A24533-5F6B-C74A-A407-C6E152561DB3}" type="slidenum">
              <a:rPr lang="en-US" sz="1200" smtClean="0">
                <a:latin typeface="Arial" charset="0"/>
                <a:ea typeface="Arial" charset="0"/>
                <a:cs typeface="Arial" charset="0"/>
              </a:rPr>
              <a:pPr/>
              <a:t>‹#›</a:t>
            </a:fld>
            <a:endParaRPr lang="en-US" sz="1200">
              <a:latin typeface="Arial" charset="0"/>
              <a:ea typeface="Arial" charset="0"/>
              <a:cs typeface="Arial" charset="0"/>
            </a:endParaRPr>
          </a:p>
        </p:txBody>
      </p:sp>
    </p:spTree>
    <p:extLst>
      <p:ext uri="{BB962C8B-B14F-4D97-AF65-F5344CB8AC3E}">
        <p14:creationId xmlns:p14="http://schemas.microsoft.com/office/powerpoint/2010/main" val="19373205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4" r:id="rId3"/>
    <p:sldLayoutId id="2147483675" r:id="rId4"/>
    <p:sldLayoutId id="2147483673" r:id="rId5"/>
    <p:sldLayoutId id="2147483663" r:id="rId6"/>
    <p:sldLayoutId id="2147483685" r:id="rId7"/>
  </p:sldLayoutIdLst>
  <p:txStyles>
    <p:titleStyle>
      <a:lvl1pPr algn="l" defTabSz="914400" rtl="0" eaLnBrk="1" latinLnBrk="0" hangingPunct="1">
        <a:lnSpc>
          <a:spcPct val="90000"/>
        </a:lnSpc>
        <a:spcBef>
          <a:spcPct val="0"/>
        </a:spcBef>
        <a:buNone/>
        <a:defRPr sz="3000" b="1" i="0" kern="1200" baseline="0">
          <a:solidFill>
            <a:schemeClr val="accent1"/>
          </a:solidFill>
          <a:latin typeface="Arial" charset="0"/>
          <a:ea typeface="Arial" charset="0"/>
          <a:cs typeface="Arial" charset="0"/>
        </a:defRPr>
      </a:lvl1pPr>
    </p:titleStyle>
    <p:body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accent1"/>
          </a:solidFill>
          <a:latin typeface="Arial" charset="0"/>
          <a:ea typeface="Arial" charset="0"/>
          <a:cs typeface="Arial" charset="0"/>
        </a:defRPr>
      </a:lvl1pPr>
      <a:lvl2pPr marL="0" indent="0" algn="l" defTabSz="914400" rtl="0" eaLnBrk="1" latinLnBrk="0" hangingPunct="1">
        <a:lnSpc>
          <a:spcPct val="100000"/>
        </a:lnSpc>
        <a:spcBef>
          <a:spcPts val="500"/>
        </a:spcBef>
        <a:buFont typeface="Arial" panose="020B0604020202020204" pitchFamily="34" charset="0"/>
        <a:buNone/>
        <a:defRPr sz="1800" kern="1200">
          <a:solidFill>
            <a:schemeClr val="bg2">
              <a:lumMod val="10000"/>
            </a:schemeClr>
          </a:solidFill>
          <a:latin typeface="Arial" charset="0"/>
          <a:ea typeface="Arial" charset="0"/>
          <a:cs typeface="Arial" charset="0"/>
        </a:defRPr>
      </a:lvl2pPr>
      <a:lvl3pPr marL="180000" indent="-180000" algn="l" defTabSz="914400" rtl="0" eaLnBrk="1" latinLnBrk="0" hangingPunct="1">
        <a:lnSpc>
          <a:spcPct val="100000"/>
        </a:lnSpc>
        <a:spcBef>
          <a:spcPts val="600"/>
        </a:spcBef>
        <a:buFont typeface="Arial" panose="020B0604020202020204" pitchFamily="34" charset="0"/>
        <a:buChar char="•"/>
        <a:defRPr sz="1800" kern="1200" baseline="0">
          <a:solidFill>
            <a:schemeClr val="bg2">
              <a:lumMod val="10000"/>
            </a:schemeClr>
          </a:solidFill>
          <a:latin typeface="Arial" charset="0"/>
          <a:ea typeface="Arial" charset="0"/>
          <a:cs typeface="Arial" charset="0"/>
        </a:defRPr>
      </a:lvl3pPr>
      <a:lvl4pPr marL="360000" indent="-180000" algn="l" defTabSz="914400" rtl="0" eaLnBrk="1" latinLnBrk="0" hangingPunct="1">
        <a:lnSpc>
          <a:spcPct val="100000"/>
        </a:lnSpc>
        <a:spcBef>
          <a:spcPts val="500"/>
        </a:spcBef>
        <a:buFont typeface=".AppleSystemUIFont" charset="-120"/>
        <a:buChar char="-"/>
        <a:defRPr sz="1800" kern="1200" baseline="0">
          <a:solidFill>
            <a:schemeClr val="bg2">
              <a:lumMod val="10000"/>
            </a:schemeClr>
          </a:solidFill>
          <a:latin typeface="Arial" charset="0"/>
          <a:ea typeface="Arial" charset="0"/>
          <a:cs typeface="Arial" charset="0"/>
        </a:defRPr>
      </a:lvl4pPr>
      <a:lvl5pPr marL="540000" indent="-180000" algn="l" defTabSz="914400" rtl="0" eaLnBrk="1" latinLnBrk="0" hangingPunct="1">
        <a:lnSpc>
          <a:spcPct val="100000"/>
        </a:lnSpc>
        <a:spcBef>
          <a:spcPts val="500"/>
        </a:spcBef>
        <a:buFont typeface="Courier New" charset="0"/>
        <a:buChar char="o"/>
        <a:defRPr sz="1800" kern="1200">
          <a:solidFill>
            <a:schemeClr val="bg2">
              <a:lumMod val="10000"/>
            </a:schemeClr>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2" userDrawn="1">
          <p15:clr>
            <a:srgbClr val="F26B43"/>
          </p15:clr>
        </p15:guide>
        <p15:guide id="2" pos="2116" userDrawn="1">
          <p15:clr>
            <a:srgbClr val="F26B43"/>
          </p15:clr>
        </p15:guide>
        <p15:guide id="3" pos="1813" userDrawn="1">
          <p15:clr>
            <a:srgbClr val="F26B43"/>
          </p15:clr>
        </p15:guide>
        <p15:guide id="4" pos="3961" userDrawn="1">
          <p15:clr>
            <a:srgbClr val="F26B43"/>
          </p15:clr>
        </p15:guide>
        <p15:guide id="5" pos="3659" userDrawn="1">
          <p15:clr>
            <a:srgbClr val="F26B43"/>
          </p15:clr>
        </p15:guide>
        <p15:guide id="6" pos="7379" userDrawn="1">
          <p15:clr>
            <a:srgbClr val="F26B43"/>
          </p15:clr>
        </p15:guide>
        <p15:guide id="7" orient="horz" pos="232" userDrawn="1">
          <p15:clr>
            <a:srgbClr val="F26B43"/>
          </p15:clr>
        </p15:guide>
        <p15:guide id="8" pos="5836" userDrawn="1">
          <p15:clr>
            <a:srgbClr val="F26B43"/>
          </p15:clr>
        </p15:guide>
        <p15:guide id="9" pos="5503" userDrawn="1">
          <p15:clr>
            <a:srgbClr val="F26B43"/>
          </p15:clr>
        </p15:guide>
        <p15:guide id="10" pos="2419" userDrawn="1">
          <p15:clr>
            <a:srgbClr val="F26B43"/>
          </p15:clr>
        </p15:guide>
        <p15:guide id="11" pos="2721" userDrawn="1">
          <p15:clr>
            <a:srgbClr val="F26B43"/>
          </p15:clr>
        </p15:guide>
        <p15:guide id="12" orient="horz" pos="731" userDrawn="1">
          <p15:clr>
            <a:srgbClr val="F26B43"/>
          </p15:clr>
        </p15:guide>
        <p15:guide id="13" orient="horz" pos="958" userDrawn="1">
          <p15:clr>
            <a:srgbClr val="F26B43"/>
          </p15:clr>
        </p15:guide>
        <p15:guide id="14" orient="horz" pos="4201" userDrawn="1">
          <p15:clr>
            <a:srgbClr val="F26B43"/>
          </p15:clr>
        </p15:guide>
        <p15:guide id="15" orient="horz" pos="3974" userDrawn="1">
          <p15:clr>
            <a:srgbClr val="F26B43"/>
          </p15:clr>
        </p15:guide>
        <p15:guide id="16" orient="horz" pos="3861" userDrawn="1">
          <p15:clr>
            <a:srgbClr val="F26B43"/>
          </p15:clr>
        </p15:guide>
        <p15:guide id="17" orient="horz" pos="2432" userDrawn="1">
          <p15:clr>
            <a:srgbClr val="F26B43"/>
          </p15:clr>
        </p15:guide>
        <p15:guide id="18" orient="horz" pos="168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education.vic.gov.au/about/programs/health/pages/closures.aspx"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cfa.vic.gov.au/plan-prepare/before-and-during-a-fire/your-bushfire-plan"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education.vic.gov.au/about/programs/health/pages/closures.aspx"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cfa.vic.gov.au/plan-prepare/before-and-during-a-fire/your-bushfire-plan"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hyperlink" Target="https://twitter.com/vicemergency" TargetMode="External"/><Relationship Id="rId3" Type="http://schemas.openxmlformats.org/officeDocument/2006/relationships/hyperlink" Target="https://aus01.safelinks.protection.outlook.com/?url=https%3A%2F%2Fwww.cfa.vic.gov.au%2Fplan-prepare&amp;data=05%7C01%7Calexandra.teuben%40education.vic.gov.au%7C366640398b8242c6a81508da92145d82%7Cd96cb3371a8744cfb69b3cec334a4c1f%7C0%7C0%7C637982913423047812%7CUnknown%7CTWFpbGZsb3d8eyJWIjoiMC4wLjAwMDAiLCJQIjoiV2luMzIiLCJBTiI6Ik1haWwiLCJXVCI6Mn0%3D%7C3000%7C%7C%7C&amp;sdata=4fLQiUm8L6huB%2B9QcV6EFSvDpNoNtkft5W8CVczHJlM%3D&amp;reserved=0" TargetMode="External"/><Relationship Id="rId7" Type="http://schemas.openxmlformats.org/officeDocument/2006/relationships/hyperlink" Target="https://www.facebook.com/vicemergency" TargetMode="External"/><Relationship Id="rId2" Type="http://schemas.openxmlformats.org/officeDocument/2006/relationships/hyperlink" Target="https://www2.education.vic.gov.au/pal/bushfire-and-grassfire-preparedness/policy" TargetMode="External"/><Relationship Id="rId1" Type="http://schemas.openxmlformats.org/officeDocument/2006/relationships/slideLayout" Target="../slideLayouts/slideLayout2.xml"/><Relationship Id="rId6" Type="http://schemas.openxmlformats.org/officeDocument/2006/relationships/hyperlink" Target="https://emergency.vic.gov.au/" TargetMode="External"/><Relationship Id="rId5" Type="http://schemas.openxmlformats.org/officeDocument/2006/relationships/hyperlink" Target="https://aus01.safelinks.protection.outlook.com/?url=https%3A%2F%2Fwww.cfa.vic.gov.au%2Fplan-prepare%2Fbefore-and-during-a-fire%2Ffire-ready-kit&amp;data=05%7C01%7Calexandra.teuben%40education.vic.gov.au%7C366640398b8242c6a81508da92145d82%7Cd96cb3371a8744cfb69b3cec334a4c1f%7C0%7C0%7C637982913423204055%7CUnknown%7CTWFpbGZsb3d8eyJWIjoiMC4wLjAwMDAiLCJQIjoiV2luMzIiLCJBTiI6Ik1haWwiLCJXVCI6Mn0%3D%7C3000%7C%7C%7C&amp;sdata=s5nvWnD07y7MldA7QvlnpbsZuf%2Ff0szPgB%2BFuNZmWNo%3D&amp;reserved=0" TargetMode="External"/><Relationship Id="rId4" Type="http://schemas.openxmlformats.org/officeDocument/2006/relationships/hyperlink" Target="https://aus01.safelinks.protection.outlook.com/?url=https%3A%2F%2Fwww.cfa.vic.gov.au%2Fplan-prepare%2Fbefore-and-during-a-fire%2Fyour-guide-to-survival&amp;data=05%7C01%7Calexandra.teuben%40education.vic.gov.au%7C366640398b8242c6a81508da92145d82%7Cd96cb3371a8744cfb69b3cec334a4c1f%7C0%7C0%7C637982913423204055%7CUnknown%7CTWFpbGZsb3d8eyJWIjoiMC4wLjAwMDAiLCJQIjoiV2luMzIiLCJBTiI6Ik1haWwiLCJXVCI6Mn0%3D%7C3000%7C%7C%7C&amp;sdata=1idQJ56DQVJ4xTzzVWi9yKXkGMVuTSZJfhvqTAkMNJQ%3D&amp;reserved=0"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400" dirty="0"/>
              <a:t>Ensuring our school is bushfire ready</a:t>
            </a:r>
          </a:p>
        </p:txBody>
      </p:sp>
    </p:spTree>
    <p:extLst>
      <p:ext uri="{BB962C8B-B14F-4D97-AF65-F5344CB8AC3E}">
        <p14:creationId xmlns:p14="http://schemas.microsoft.com/office/powerpoint/2010/main" val="17347491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867CAB0-EB6E-61C9-3B64-1267637FBA22}"/>
              </a:ext>
            </a:extLst>
          </p:cNvPr>
          <p:cNvSpPr txBox="1">
            <a:spLocks/>
          </p:cNvSpPr>
          <p:nvPr/>
        </p:nvSpPr>
        <p:spPr>
          <a:xfrm>
            <a:off x="431801" y="370045"/>
            <a:ext cx="11281833" cy="790418"/>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000" b="1" i="0" kern="1200" baseline="0">
                <a:solidFill>
                  <a:schemeClr val="accent1"/>
                </a:solidFill>
                <a:latin typeface="Arial" charset="0"/>
                <a:ea typeface="Arial" charset="0"/>
                <a:cs typeface="Arial" charset="0"/>
              </a:defRPr>
            </a:lvl1pPr>
          </a:lstStyle>
          <a:p>
            <a:r>
              <a:rPr lang="en-AU" sz="3600"/>
              <a:t>How will you be advised?</a:t>
            </a:r>
          </a:p>
        </p:txBody>
      </p:sp>
      <p:sp>
        <p:nvSpPr>
          <p:cNvPr id="12" name="Content Placeholder 2">
            <a:extLst>
              <a:ext uri="{FF2B5EF4-FFF2-40B4-BE49-F238E27FC236}">
                <a16:creationId xmlns:a16="http://schemas.microsoft.com/office/drawing/2014/main" id="{A2F48FC5-B0A7-AE83-E206-A95E5B09EE18}"/>
              </a:ext>
            </a:extLst>
          </p:cNvPr>
          <p:cNvSpPr>
            <a:spLocks noGrp="1"/>
          </p:cNvSpPr>
          <p:nvPr>
            <p:ph idx="1"/>
          </p:nvPr>
        </p:nvSpPr>
        <p:spPr>
          <a:xfrm>
            <a:off x="431801" y="1318839"/>
            <a:ext cx="10920884" cy="5420786"/>
          </a:xfrm>
        </p:spPr>
        <p:txBody>
          <a:bodyPr>
            <a:noAutofit/>
          </a:bodyPr>
          <a:lstStyle/>
          <a:p>
            <a:pPr marL="522900" lvl="2" indent="-342900"/>
            <a:r>
              <a:rPr lang="en-US" sz="2200" dirty="0">
                <a:solidFill>
                  <a:schemeClr val="tx1"/>
                </a:solidFill>
                <a:latin typeface="+mn-lt"/>
              </a:rPr>
              <a:t>If our school needs to relocate and/or</a:t>
            </a:r>
            <a:r>
              <a:rPr lang="en-US" sz="2200" b="1" dirty="0">
                <a:solidFill>
                  <a:schemeClr val="tx1"/>
                </a:solidFill>
                <a:latin typeface="+mn-lt"/>
              </a:rPr>
              <a:t> close on a Catastrophic fire danger day </a:t>
            </a:r>
            <a:r>
              <a:rPr lang="en-US" sz="2200" dirty="0">
                <a:solidFill>
                  <a:schemeClr val="tx1"/>
                </a:solidFill>
                <a:latin typeface="+mn-lt"/>
              </a:rPr>
              <a:t>we will advise</a:t>
            </a:r>
            <a:r>
              <a:rPr lang="en-AU" sz="2200" dirty="0">
                <a:latin typeface="+mn-lt"/>
              </a:rPr>
              <a:t> you by </a:t>
            </a:r>
            <a:r>
              <a:rPr lang="en-AU" sz="2200" dirty="0">
                <a:solidFill>
                  <a:srgbClr val="FF0000"/>
                </a:solidFill>
                <a:latin typeface="+mn-lt"/>
              </a:rPr>
              <a:t>the school’s Compass Portal. </a:t>
            </a:r>
          </a:p>
          <a:p>
            <a:pPr lvl="2" indent="0">
              <a:buNone/>
            </a:pPr>
            <a:endParaRPr lang="en-AU" sz="2200" dirty="0">
              <a:latin typeface="+mn-lt"/>
            </a:endParaRPr>
          </a:p>
          <a:p>
            <a:pPr marL="522900" lvl="2" indent="-342900"/>
            <a:r>
              <a:rPr lang="en-AU" sz="2200" dirty="0">
                <a:latin typeface="+mn-lt"/>
              </a:rPr>
              <a:t>We will also communicate via </a:t>
            </a:r>
            <a:r>
              <a:rPr lang="en-AU" sz="2200" dirty="0">
                <a:solidFill>
                  <a:srgbClr val="FF0000"/>
                </a:solidFill>
                <a:latin typeface="+mn-lt"/>
              </a:rPr>
              <a:t>our FOWPS Facebook Page and the </a:t>
            </a:r>
            <a:r>
              <a:rPr lang="en-AU" sz="2200" dirty="0" err="1">
                <a:solidFill>
                  <a:srgbClr val="FF0000"/>
                </a:solidFill>
                <a:latin typeface="+mn-lt"/>
              </a:rPr>
              <a:t>Flexischools</a:t>
            </a:r>
            <a:r>
              <a:rPr lang="en-AU" sz="2200" dirty="0">
                <a:solidFill>
                  <a:srgbClr val="FF0000"/>
                </a:solidFill>
                <a:latin typeface="+mn-lt"/>
              </a:rPr>
              <a:t> App.</a:t>
            </a:r>
            <a:endParaRPr lang="en-AU" sz="2200" dirty="0">
              <a:latin typeface="+mn-lt"/>
            </a:endParaRPr>
          </a:p>
          <a:p>
            <a:pPr lvl="2" indent="0">
              <a:buNone/>
            </a:pPr>
            <a:endParaRPr lang="en-AU" sz="2200" dirty="0">
              <a:latin typeface="+mn-lt"/>
            </a:endParaRPr>
          </a:p>
          <a:p>
            <a:pPr marL="522900" lvl="2" indent="-342900"/>
            <a:r>
              <a:rPr lang="en-US" sz="2200" dirty="0">
                <a:solidFill>
                  <a:schemeClr val="tx1"/>
                </a:solidFill>
                <a:latin typeface="+mn-lt"/>
              </a:rPr>
              <a:t>We will try to provide you with advance notice of possible. Please be aware that the forecast will not be confirmed until the final Emergency Services Victoria briefing on the day before said relocation or closure. Look out for pre-emptive messages on Compass alerting you the possibility of closure and await the confirmation. </a:t>
            </a:r>
          </a:p>
        </p:txBody>
      </p:sp>
    </p:spTree>
    <p:extLst>
      <p:ext uri="{BB962C8B-B14F-4D97-AF65-F5344CB8AC3E}">
        <p14:creationId xmlns:p14="http://schemas.microsoft.com/office/powerpoint/2010/main" val="1618509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867CAB0-EB6E-61C9-3B64-1267637FBA22}"/>
              </a:ext>
            </a:extLst>
          </p:cNvPr>
          <p:cNvSpPr txBox="1">
            <a:spLocks/>
          </p:cNvSpPr>
          <p:nvPr/>
        </p:nvSpPr>
        <p:spPr>
          <a:xfrm>
            <a:off x="431801" y="370045"/>
            <a:ext cx="11281833" cy="790418"/>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000" b="1" i="0" kern="1200" baseline="0">
                <a:solidFill>
                  <a:schemeClr val="accent1"/>
                </a:solidFill>
                <a:latin typeface="Arial" charset="0"/>
                <a:ea typeface="Arial" charset="0"/>
                <a:cs typeface="Arial" charset="0"/>
              </a:defRPr>
            </a:lvl1pPr>
          </a:lstStyle>
          <a:p>
            <a:r>
              <a:rPr lang="en-AU" sz="3600"/>
              <a:t>Responding to the advice</a:t>
            </a:r>
          </a:p>
        </p:txBody>
      </p:sp>
      <p:sp>
        <p:nvSpPr>
          <p:cNvPr id="12" name="Content Placeholder 2">
            <a:extLst>
              <a:ext uri="{FF2B5EF4-FFF2-40B4-BE49-F238E27FC236}">
                <a16:creationId xmlns:a16="http://schemas.microsoft.com/office/drawing/2014/main" id="{A2F48FC5-B0A7-AE83-E206-A95E5B09EE18}"/>
              </a:ext>
            </a:extLst>
          </p:cNvPr>
          <p:cNvSpPr>
            <a:spLocks noGrp="1"/>
          </p:cNvSpPr>
          <p:nvPr>
            <p:ph idx="1"/>
          </p:nvPr>
        </p:nvSpPr>
        <p:spPr>
          <a:xfrm>
            <a:off x="478366" y="1058780"/>
            <a:ext cx="10920884" cy="5420786"/>
          </a:xfrm>
        </p:spPr>
        <p:txBody>
          <a:bodyPr>
            <a:noAutofit/>
          </a:bodyPr>
          <a:lstStyle/>
          <a:p>
            <a:pPr marL="522900" lvl="2" indent="-342900"/>
            <a:endParaRPr lang="en-US" sz="2200" dirty="0">
              <a:solidFill>
                <a:srgbClr val="FF0000"/>
              </a:solidFill>
              <a:latin typeface="+mn-lt"/>
            </a:endParaRPr>
          </a:p>
          <a:p>
            <a:pPr marL="522900" lvl="2" indent="-342900"/>
            <a:r>
              <a:rPr lang="en-US" sz="2200" dirty="0">
                <a:solidFill>
                  <a:schemeClr val="tx1"/>
                </a:solidFill>
                <a:latin typeface="+mn-lt"/>
              </a:rPr>
              <a:t>Our families play an important role in enacting our bushfire plans. </a:t>
            </a:r>
          </a:p>
          <a:p>
            <a:pPr lvl="2" indent="0">
              <a:buNone/>
            </a:pPr>
            <a:endParaRPr lang="en-US" sz="2200" dirty="0">
              <a:solidFill>
                <a:schemeClr val="tx1"/>
              </a:solidFill>
              <a:latin typeface="+mn-lt"/>
            </a:endParaRPr>
          </a:p>
          <a:p>
            <a:pPr marL="522900" lvl="2" indent="-342900"/>
            <a:r>
              <a:rPr lang="en-US" sz="2200" dirty="0">
                <a:solidFill>
                  <a:schemeClr val="tx1"/>
                </a:solidFill>
                <a:latin typeface="+mn-lt"/>
              </a:rPr>
              <a:t>Monitor your communications during the fire season to stay up to date. Follow the instructions provided by the school in these communications.</a:t>
            </a:r>
          </a:p>
          <a:p>
            <a:pPr marL="522900" lvl="2" indent="-342900"/>
            <a:endParaRPr lang="en-AU" sz="2200" dirty="0">
              <a:latin typeface="+mn-lt"/>
            </a:endParaRPr>
          </a:p>
          <a:p>
            <a:pPr marL="522900" lvl="2" indent="-342900"/>
            <a:r>
              <a:rPr lang="en-AU" sz="2200" dirty="0">
                <a:solidFill>
                  <a:schemeClr val="tx1"/>
                </a:solidFill>
                <a:latin typeface="+mn-lt"/>
              </a:rPr>
              <a:t>Closure of the school due to a </a:t>
            </a:r>
            <a:r>
              <a:rPr lang="en-AU" sz="2200" b="1" dirty="0">
                <a:solidFill>
                  <a:schemeClr val="tx1"/>
                </a:solidFill>
                <a:latin typeface="+mn-lt"/>
              </a:rPr>
              <a:t>Catastrophic</a:t>
            </a:r>
            <a:r>
              <a:rPr lang="en-AU" sz="2200" dirty="0">
                <a:solidFill>
                  <a:schemeClr val="tx1"/>
                </a:solidFill>
                <a:latin typeface="+mn-lt"/>
              </a:rPr>
              <a:t> fire danger rating will be enacted when the BOM forecast and related public safety messaging are confirmed. Due to uncertainties in the forecast, the timing of this confirmation may vary.</a:t>
            </a:r>
          </a:p>
          <a:p>
            <a:pPr marL="522900" lvl="2" indent="-342900"/>
            <a:endParaRPr lang="en-AU" sz="2200" dirty="0">
              <a:latin typeface="+mn-lt"/>
            </a:endParaRPr>
          </a:p>
          <a:p>
            <a:pPr marL="522900" lvl="2" indent="-342900"/>
            <a:r>
              <a:rPr lang="en-AU" sz="2200" dirty="0">
                <a:latin typeface="+mn-lt"/>
              </a:rPr>
              <a:t>Find out more - information on school closure and school bus service cancellations, including advice on re-opening is available from the </a:t>
            </a:r>
            <a:r>
              <a:rPr lang="en-AU" sz="2200" u="sng" dirty="0">
                <a:solidFill>
                  <a:srgbClr val="0070C0"/>
                </a:solidFill>
                <a:hlinkClick r:id="rId2">
                  <a:extLst>
                    <a:ext uri="{A12FA001-AC4F-418D-AE19-62706E023703}">
                      <ahyp:hlinkClr xmlns:ahyp="http://schemas.microsoft.com/office/drawing/2018/hyperlinkcolor" val="tx"/>
                    </a:ext>
                  </a:extLst>
                </a:hlinkClick>
              </a:rPr>
              <a:t>department's website</a:t>
            </a:r>
            <a:r>
              <a:rPr lang="en-AU" sz="2200" u="sng" dirty="0"/>
              <a:t>.</a:t>
            </a:r>
          </a:p>
          <a:p>
            <a:pPr marL="522900" lvl="2" indent="-342900"/>
            <a:endParaRPr lang="en-AU" sz="2200" dirty="0">
              <a:latin typeface="+mn-lt"/>
            </a:endParaRPr>
          </a:p>
          <a:p>
            <a:pPr lvl="2" indent="0">
              <a:buNone/>
            </a:pPr>
            <a:endParaRPr lang="en-US" sz="2200" dirty="0">
              <a:solidFill>
                <a:schemeClr val="tx1"/>
              </a:solidFill>
              <a:latin typeface="+mn-lt"/>
            </a:endParaRPr>
          </a:p>
        </p:txBody>
      </p:sp>
    </p:spTree>
    <p:extLst>
      <p:ext uri="{BB962C8B-B14F-4D97-AF65-F5344CB8AC3E}">
        <p14:creationId xmlns:p14="http://schemas.microsoft.com/office/powerpoint/2010/main" val="3029449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5C2B9-D762-E030-12D9-058AC0895C42}"/>
              </a:ext>
            </a:extLst>
          </p:cNvPr>
          <p:cNvSpPr>
            <a:spLocks noGrp="1"/>
          </p:cNvSpPr>
          <p:nvPr>
            <p:ph type="title"/>
          </p:nvPr>
        </p:nvSpPr>
        <p:spPr/>
        <p:txBody>
          <a:bodyPr>
            <a:normAutofit/>
          </a:bodyPr>
          <a:lstStyle/>
          <a:p>
            <a:r>
              <a:rPr lang="en-AU" sz="3600" dirty="0"/>
              <a:t>Fire in the landscape</a:t>
            </a:r>
          </a:p>
        </p:txBody>
      </p:sp>
      <p:sp>
        <p:nvSpPr>
          <p:cNvPr id="3" name="Content Placeholder 2">
            <a:extLst>
              <a:ext uri="{FF2B5EF4-FFF2-40B4-BE49-F238E27FC236}">
                <a16:creationId xmlns:a16="http://schemas.microsoft.com/office/drawing/2014/main" id="{6E836C18-3F6B-47A4-A79D-395E054CD1C5}"/>
              </a:ext>
            </a:extLst>
          </p:cNvPr>
          <p:cNvSpPr>
            <a:spLocks noGrp="1"/>
          </p:cNvSpPr>
          <p:nvPr>
            <p:ph idx="1"/>
          </p:nvPr>
        </p:nvSpPr>
        <p:spPr>
          <a:xfrm>
            <a:off x="459016" y="1157512"/>
            <a:ext cx="11281832" cy="4559302"/>
          </a:xfrm>
        </p:spPr>
        <p:txBody>
          <a:bodyPr vert="horz" lIns="0" tIns="0" rIns="0" bIns="0" rtlCol="0" anchor="t">
            <a:noAutofit/>
          </a:bodyPr>
          <a:lstStyle/>
          <a:p>
            <a:pPr marL="342900" indent="-342900">
              <a:spcAft>
                <a:spcPts val="1200"/>
              </a:spcAft>
              <a:buFont typeface="Arial" panose="020B0604020202020204" pitchFamily="34" charset="0"/>
              <a:buChar char="•"/>
            </a:pPr>
            <a:r>
              <a:rPr lang="en-AU" sz="2200" dirty="0">
                <a:solidFill>
                  <a:schemeClr val="tx2"/>
                </a:solidFill>
                <a:latin typeface="Arial"/>
                <a:cs typeface="Arial"/>
              </a:rPr>
              <a:t>The school has an Emergency Management Plan. This plan accounts for a range of incidents including fires. If there is a fire in the landscape, we will initiate that plan, and seek advice from emergency services for the safest actions for the school. </a:t>
            </a:r>
            <a:endParaRPr lang="en-AU" sz="2200" dirty="0">
              <a:solidFill>
                <a:schemeClr val="tx2"/>
              </a:solidFill>
            </a:endParaRPr>
          </a:p>
          <a:p>
            <a:pPr marL="342900" indent="-342900">
              <a:spcAft>
                <a:spcPts val="1200"/>
              </a:spcAft>
              <a:buFont typeface="Arial" panose="020B0604020202020204" pitchFamily="34" charset="0"/>
              <a:buChar char="•"/>
            </a:pPr>
            <a:r>
              <a:rPr lang="en-AU" sz="2200" dirty="0">
                <a:solidFill>
                  <a:schemeClr val="tx2"/>
                </a:solidFill>
                <a:latin typeface="Arial"/>
                <a:cs typeface="Arial"/>
              </a:rPr>
              <a:t>The Department of Education supports us to monitor warnings and weather conditions, and will work with emergency services to provide us with advice to keep our school safe.</a:t>
            </a:r>
          </a:p>
          <a:p>
            <a:pPr marL="342900" indent="-342900">
              <a:spcAft>
                <a:spcPts val="1200"/>
              </a:spcAft>
              <a:buFont typeface="Arial" panose="020B0604020202020204" pitchFamily="34" charset="0"/>
              <a:buChar char="•"/>
            </a:pPr>
            <a:r>
              <a:rPr lang="en-AU" sz="2200" dirty="0">
                <a:solidFill>
                  <a:schemeClr val="tx2"/>
                </a:solidFill>
                <a:latin typeface="Arial"/>
                <a:cs typeface="Arial"/>
              </a:rPr>
              <a:t>We may ask for you to collect your children. In other circumstances, we may ask that you do not collect your children, as this may place you and them in greater danger.</a:t>
            </a:r>
          </a:p>
          <a:p>
            <a:pPr marL="342900" indent="-342900">
              <a:spcAft>
                <a:spcPts val="1200"/>
              </a:spcAft>
              <a:buFont typeface="Arial" panose="020B0604020202020204" pitchFamily="34" charset="0"/>
              <a:buChar char="•"/>
            </a:pPr>
            <a:r>
              <a:rPr lang="en-AU" sz="2200" b="1" dirty="0">
                <a:solidFill>
                  <a:schemeClr val="tx2"/>
                </a:solidFill>
                <a:latin typeface="Arial"/>
                <a:cs typeface="Arial"/>
              </a:rPr>
              <a:t>All decisions will prioritise the safety of our students and will be informed by advice by the emergency services.</a:t>
            </a:r>
          </a:p>
        </p:txBody>
      </p:sp>
    </p:spTree>
    <p:extLst>
      <p:ext uri="{BB962C8B-B14F-4D97-AF65-F5344CB8AC3E}">
        <p14:creationId xmlns:p14="http://schemas.microsoft.com/office/powerpoint/2010/main" val="355552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r>
              <a:rPr lang="en-AU" sz="3200">
                <a:latin typeface="Segoe UI" panose="020B0502040204020203" pitchFamily="34" charset="0"/>
              </a:rPr>
              <a:t>Preparing</a:t>
            </a:r>
            <a:r>
              <a:rPr lang="en-AU" sz="3200">
                <a:effectLst/>
                <a:latin typeface="Segoe UI" panose="020B0502040204020203" pitchFamily="34" charset="0"/>
              </a:rPr>
              <a:t> for the fire season</a:t>
            </a:r>
            <a:endParaRPr lang="en-US" sz="4800"/>
          </a:p>
        </p:txBody>
      </p:sp>
    </p:spTree>
    <p:extLst>
      <p:ext uri="{BB962C8B-B14F-4D97-AF65-F5344CB8AC3E}">
        <p14:creationId xmlns:p14="http://schemas.microsoft.com/office/powerpoint/2010/main" val="2216554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867CAB0-EB6E-61C9-3B64-1267637FBA22}"/>
              </a:ext>
            </a:extLst>
          </p:cNvPr>
          <p:cNvSpPr txBox="1">
            <a:spLocks/>
          </p:cNvSpPr>
          <p:nvPr/>
        </p:nvSpPr>
        <p:spPr>
          <a:xfrm>
            <a:off x="431801" y="370045"/>
            <a:ext cx="11281833" cy="790418"/>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000" b="1" i="0" kern="1200" baseline="0">
                <a:solidFill>
                  <a:schemeClr val="accent1"/>
                </a:solidFill>
                <a:latin typeface="Arial" charset="0"/>
                <a:ea typeface="Arial" charset="0"/>
                <a:cs typeface="Arial" charset="0"/>
              </a:defRPr>
            </a:lvl1pPr>
          </a:lstStyle>
          <a:p>
            <a:r>
              <a:rPr lang="en-US" sz="3600"/>
              <a:t>What can you do to prepare</a:t>
            </a:r>
          </a:p>
        </p:txBody>
      </p:sp>
      <p:sp>
        <p:nvSpPr>
          <p:cNvPr id="12" name="Content Placeholder 2">
            <a:extLst>
              <a:ext uri="{FF2B5EF4-FFF2-40B4-BE49-F238E27FC236}">
                <a16:creationId xmlns:a16="http://schemas.microsoft.com/office/drawing/2014/main" id="{A2F48FC5-B0A7-AE83-E206-A95E5B09EE18}"/>
              </a:ext>
            </a:extLst>
          </p:cNvPr>
          <p:cNvSpPr>
            <a:spLocks noGrp="1"/>
          </p:cNvSpPr>
          <p:nvPr>
            <p:ph idx="1"/>
          </p:nvPr>
        </p:nvSpPr>
        <p:spPr>
          <a:xfrm>
            <a:off x="660706" y="1200822"/>
            <a:ext cx="10514203" cy="5327490"/>
          </a:xfrm>
        </p:spPr>
        <p:txBody>
          <a:bodyPr>
            <a:normAutofit fontScale="92500"/>
          </a:bodyPr>
          <a:lstStyle/>
          <a:p>
            <a:pPr marL="342900" indent="-342900">
              <a:buFont typeface="Arial" panose="020B0604020202020204" pitchFamily="34" charset="0"/>
              <a:buChar char="•"/>
            </a:pPr>
            <a:r>
              <a:rPr lang="en-AU" sz="2400" b="1">
                <a:solidFill>
                  <a:schemeClr val="tx1"/>
                </a:solidFill>
              </a:rPr>
              <a:t>Make sure </a:t>
            </a:r>
            <a:r>
              <a:rPr lang="en-AU" sz="2400">
                <a:solidFill>
                  <a:schemeClr val="tx1"/>
                </a:solidFill>
              </a:rPr>
              <a:t>you understand the fire danger for our area.</a:t>
            </a:r>
          </a:p>
          <a:p>
            <a:pPr marL="342900" indent="-342900">
              <a:buFont typeface="Arial" panose="020B0604020202020204" pitchFamily="34" charset="0"/>
              <a:buChar char="•"/>
            </a:pPr>
            <a:r>
              <a:rPr lang="en-AU" sz="2400" b="1">
                <a:solidFill>
                  <a:schemeClr val="tx1"/>
                </a:solidFill>
              </a:rPr>
              <a:t>Review and update </a:t>
            </a:r>
            <a:r>
              <a:rPr lang="en-AU" sz="2400">
                <a:solidFill>
                  <a:schemeClr val="tx1"/>
                </a:solidFill>
              </a:rPr>
              <a:t>your family’s bushfire survival plan, including how your child will be cared for when the school or childcare service is closed due to threat of fire. </a:t>
            </a:r>
            <a:r>
              <a:rPr lang="en-AU" sz="2400" b="1">
                <a:solidFill>
                  <a:schemeClr val="tx1"/>
                </a:solidFill>
              </a:rPr>
              <a:t>Your child should not be left unattended.</a:t>
            </a:r>
          </a:p>
          <a:p>
            <a:pPr marL="342900" indent="-342900">
              <a:buFont typeface="Arial" panose="020B0604020202020204" pitchFamily="34" charset="0"/>
              <a:buChar char="•"/>
            </a:pPr>
            <a:r>
              <a:rPr lang="en-AU" sz="2400" b="1">
                <a:solidFill>
                  <a:schemeClr val="tx1"/>
                </a:solidFill>
              </a:rPr>
              <a:t>Check </a:t>
            </a:r>
            <a:r>
              <a:rPr lang="en-AU" sz="2400">
                <a:solidFill>
                  <a:schemeClr val="tx1"/>
                </a:solidFill>
              </a:rPr>
              <a:t>that</a:t>
            </a:r>
            <a:r>
              <a:rPr lang="en-AU" sz="2400" b="1">
                <a:solidFill>
                  <a:schemeClr val="tx1"/>
                </a:solidFill>
              </a:rPr>
              <a:t> </a:t>
            </a:r>
            <a:r>
              <a:rPr lang="en-AU" sz="2400">
                <a:solidFill>
                  <a:schemeClr val="tx1"/>
                </a:solidFill>
              </a:rPr>
              <a:t>we have your current contact details, including mobile phone number.</a:t>
            </a:r>
          </a:p>
          <a:p>
            <a:pPr marL="342900" indent="-342900">
              <a:buFont typeface="Arial" panose="020B0604020202020204" pitchFamily="34" charset="0"/>
              <a:buChar char="•"/>
            </a:pPr>
            <a:r>
              <a:rPr lang="en-AU" sz="2400" b="1">
                <a:solidFill>
                  <a:schemeClr val="tx1"/>
                </a:solidFill>
              </a:rPr>
              <a:t>Keep in touch </a:t>
            </a:r>
            <a:r>
              <a:rPr lang="en-AU" sz="2400">
                <a:solidFill>
                  <a:schemeClr val="tx1"/>
                </a:solidFill>
              </a:rPr>
              <a:t>with us by reading our newsletters, checking our website, talking to your child’s teacher and to others in our school community.</a:t>
            </a:r>
          </a:p>
          <a:p>
            <a:pPr marL="342900" indent="-342900">
              <a:buFont typeface="Arial" panose="020B0604020202020204" pitchFamily="34" charset="0"/>
              <a:buChar char="•"/>
            </a:pPr>
            <a:r>
              <a:rPr lang="en-AU" sz="2400" b="1">
                <a:solidFill>
                  <a:schemeClr val="tx1"/>
                </a:solidFill>
              </a:rPr>
              <a:t>Understand</a:t>
            </a:r>
            <a:r>
              <a:rPr lang="en-AU" sz="2400">
                <a:solidFill>
                  <a:schemeClr val="tx1"/>
                </a:solidFill>
              </a:rPr>
              <a:t> our Emergency Management Plan and your role in keeping the school, its students and staff safe.</a:t>
            </a:r>
          </a:p>
          <a:p>
            <a:pPr marL="342900" indent="-342900">
              <a:buFont typeface="Arial" panose="020B0604020202020204" pitchFamily="34" charset="0"/>
              <a:buChar char="•"/>
            </a:pPr>
            <a:r>
              <a:rPr lang="en-AU" sz="2400" b="1">
                <a:solidFill>
                  <a:schemeClr val="tx1"/>
                </a:solidFill>
              </a:rPr>
              <a:t>Talk to your child </a:t>
            </a:r>
            <a:r>
              <a:rPr lang="en-AU" sz="2400">
                <a:solidFill>
                  <a:schemeClr val="tx1"/>
                </a:solidFill>
              </a:rPr>
              <a:t>about bushfires and your family’s bushfire survival plan.</a:t>
            </a:r>
          </a:p>
          <a:p>
            <a:pPr marL="342900" indent="-342900">
              <a:buFont typeface="Arial" panose="020B0604020202020204" pitchFamily="34" charset="0"/>
              <a:buChar char="•"/>
            </a:pPr>
            <a:r>
              <a:rPr lang="en-AU" sz="2400" b="1">
                <a:solidFill>
                  <a:schemeClr val="tx1"/>
                </a:solidFill>
              </a:rPr>
              <a:t>Talk to us </a:t>
            </a:r>
            <a:r>
              <a:rPr lang="en-AU" sz="2400">
                <a:solidFill>
                  <a:schemeClr val="tx1"/>
                </a:solidFill>
              </a:rPr>
              <a:t>including our principal, teachers or school council representatives</a:t>
            </a:r>
            <a:br>
              <a:rPr lang="en-AU" sz="2400" b="1" i="1">
                <a:solidFill>
                  <a:schemeClr val="tx1"/>
                </a:solidFill>
              </a:rPr>
            </a:br>
            <a:r>
              <a:rPr lang="en-AU" sz="2400">
                <a:solidFill>
                  <a:schemeClr val="tx1"/>
                </a:solidFill>
              </a:rPr>
              <a:t>if you have any concerns.</a:t>
            </a:r>
          </a:p>
          <a:p>
            <a:pPr>
              <a:spcAft>
                <a:spcPts val="3249"/>
              </a:spcAft>
            </a:pPr>
            <a:endParaRPr lang="en-AU" sz="2400"/>
          </a:p>
          <a:p>
            <a:pPr lvl="2" indent="0">
              <a:buNone/>
            </a:pPr>
            <a:endParaRPr lang="en-US" sz="2400">
              <a:solidFill>
                <a:srgbClr val="FF0000"/>
              </a:solidFill>
            </a:endParaRPr>
          </a:p>
        </p:txBody>
      </p:sp>
    </p:spTree>
    <p:extLst>
      <p:ext uri="{BB962C8B-B14F-4D97-AF65-F5344CB8AC3E}">
        <p14:creationId xmlns:p14="http://schemas.microsoft.com/office/powerpoint/2010/main" val="15969278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867CAB0-EB6E-61C9-3B64-1267637FBA22}"/>
              </a:ext>
            </a:extLst>
          </p:cNvPr>
          <p:cNvSpPr txBox="1">
            <a:spLocks/>
          </p:cNvSpPr>
          <p:nvPr/>
        </p:nvSpPr>
        <p:spPr>
          <a:xfrm>
            <a:off x="431801" y="370045"/>
            <a:ext cx="11281833" cy="790418"/>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000" b="1" i="0" kern="1200" baseline="0">
                <a:solidFill>
                  <a:schemeClr val="accent1"/>
                </a:solidFill>
                <a:latin typeface="Arial" charset="0"/>
                <a:ea typeface="Arial" charset="0"/>
                <a:cs typeface="Arial" charset="0"/>
              </a:defRPr>
            </a:lvl1pPr>
          </a:lstStyle>
          <a:p>
            <a:r>
              <a:rPr lang="en-US" sz="3600"/>
              <a:t>Make a bushfire plan</a:t>
            </a:r>
          </a:p>
        </p:txBody>
      </p:sp>
      <p:sp>
        <p:nvSpPr>
          <p:cNvPr id="12" name="Content Placeholder 2">
            <a:extLst>
              <a:ext uri="{FF2B5EF4-FFF2-40B4-BE49-F238E27FC236}">
                <a16:creationId xmlns:a16="http://schemas.microsoft.com/office/drawing/2014/main" id="{A2F48FC5-B0A7-AE83-E206-A95E5B09EE18}"/>
              </a:ext>
            </a:extLst>
          </p:cNvPr>
          <p:cNvSpPr>
            <a:spLocks noGrp="1"/>
          </p:cNvSpPr>
          <p:nvPr>
            <p:ph idx="1"/>
          </p:nvPr>
        </p:nvSpPr>
        <p:spPr>
          <a:xfrm>
            <a:off x="660706" y="1200822"/>
            <a:ext cx="10514203" cy="5327490"/>
          </a:xfrm>
        </p:spPr>
        <p:txBody>
          <a:bodyPr>
            <a:normAutofit/>
          </a:bodyPr>
          <a:lstStyle/>
          <a:p>
            <a:pPr marL="342900" indent="-342900">
              <a:buFont typeface="Arial" panose="020B0604020202020204" pitchFamily="34" charset="0"/>
              <a:buChar char="•"/>
            </a:pPr>
            <a:r>
              <a:rPr lang="en-AU" sz="2400">
                <a:solidFill>
                  <a:schemeClr val="tx1"/>
                </a:solidFill>
                <a:latin typeface="+mj-lt"/>
              </a:rPr>
              <a:t>The Country Fire Authority (CFA) provides great resources to support you and your family to plan ahead for the fire season. </a:t>
            </a:r>
          </a:p>
          <a:p>
            <a:pPr marL="342900" indent="-342900">
              <a:buFont typeface="Arial" panose="020B0604020202020204" pitchFamily="34" charset="0"/>
              <a:buChar char="•"/>
            </a:pPr>
            <a:r>
              <a:rPr lang="en-AU" sz="2400" i="0">
                <a:solidFill>
                  <a:schemeClr val="tx1"/>
                </a:solidFill>
                <a:effectLst/>
                <a:latin typeface="+mj-lt"/>
              </a:rPr>
              <a:t>Remember that you don’t have to live in the country to be at risk of fire. </a:t>
            </a:r>
          </a:p>
          <a:p>
            <a:pPr marL="342900" indent="-342900">
              <a:buFont typeface="Arial" panose="020B0604020202020204" pitchFamily="34" charset="0"/>
              <a:buChar char="•"/>
            </a:pPr>
            <a:r>
              <a:rPr lang="en-AU" sz="2400" i="0">
                <a:solidFill>
                  <a:schemeClr val="tx1"/>
                </a:solidFill>
                <a:effectLst/>
                <a:latin typeface="+mj-lt"/>
              </a:rPr>
              <a:t>As a member of our school community, we recommend thinking about how you will plan </a:t>
            </a:r>
            <a:r>
              <a:rPr lang="en-AU" sz="2400">
                <a:solidFill>
                  <a:schemeClr val="tx1"/>
                </a:solidFill>
                <a:latin typeface="+mj-lt"/>
              </a:rPr>
              <a:t>ahead for the fire season. </a:t>
            </a:r>
          </a:p>
          <a:p>
            <a:pPr marL="342900" indent="-342900">
              <a:buFont typeface="Arial" panose="020B0604020202020204" pitchFamily="34" charset="0"/>
              <a:buChar char="•"/>
            </a:pPr>
            <a:r>
              <a:rPr lang="en-AU" sz="2400" i="0">
                <a:solidFill>
                  <a:schemeClr val="tx1"/>
                </a:solidFill>
                <a:effectLst/>
                <a:latin typeface="+mj-lt"/>
              </a:rPr>
              <a:t>Taking steps to get prepared before the fire season means you know what to do when you’re at risk of fire. </a:t>
            </a:r>
          </a:p>
          <a:p>
            <a:pPr marL="342900" indent="-342900">
              <a:buFont typeface="Arial" panose="020B0604020202020204" pitchFamily="34" charset="0"/>
              <a:buChar char="•"/>
            </a:pPr>
            <a:r>
              <a:rPr lang="en-AU" sz="2400">
                <a:solidFill>
                  <a:schemeClr val="tx1"/>
                </a:solidFill>
                <a:latin typeface="+mj-lt"/>
              </a:rPr>
              <a:t>Visit Your Bushfire Plan to use the CFA’s resources at: </a:t>
            </a:r>
            <a:r>
              <a:rPr lang="en-AU" sz="2400">
                <a:solidFill>
                  <a:schemeClr val="tx1"/>
                </a:solidFill>
                <a:latin typeface="+mj-lt"/>
                <a:hlinkClick r:id="rId2">
                  <a:extLst>
                    <a:ext uri="{A12FA001-AC4F-418D-AE19-62706E023703}">
                      <ahyp:hlinkClr xmlns:ahyp="http://schemas.microsoft.com/office/drawing/2018/hyperlinkcolor" val="tx"/>
                    </a:ext>
                  </a:extLst>
                </a:hlinkClick>
              </a:rPr>
              <a:t>https://www.cfa.vic.gov.au/plan-prepare/before-and-during-a-fire/your-bushfire-plan</a:t>
            </a:r>
            <a:endParaRPr lang="en-AU" sz="2400">
              <a:solidFill>
                <a:schemeClr val="tx1"/>
              </a:solidFill>
              <a:latin typeface="+mj-lt"/>
            </a:endParaRPr>
          </a:p>
          <a:p>
            <a:endParaRPr lang="en-AU" sz="2400" b="1">
              <a:solidFill>
                <a:schemeClr val="tx1"/>
              </a:solidFill>
            </a:endParaRPr>
          </a:p>
          <a:p>
            <a:pPr lvl="2" indent="0">
              <a:buNone/>
            </a:pPr>
            <a:endParaRPr lang="en-US" sz="2400">
              <a:solidFill>
                <a:srgbClr val="FF0000"/>
              </a:solidFill>
            </a:endParaRPr>
          </a:p>
        </p:txBody>
      </p:sp>
    </p:spTree>
    <p:extLst>
      <p:ext uri="{BB962C8B-B14F-4D97-AF65-F5344CB8AC3E}">
        <p14:creationId xmlns:p14="http://schemas.microsoft.com/office/powerpoint/2010/main" val="38836098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r>
              <a:rPr lang="en-US" sz="3200"/>
              <a:t>Frequently asked questions</a:t>
            </a:r>
          </a:p>
        </p:txBody>
      </p:sp>
    </p:spTree>
    <p:extLst>
      <p:ext uri="{BB962C8B-B14F-4D97-AF65-F5344CB8AC3E}">
        <p14:creationId xmlns:p14="http://schemas.microsoft.com/office/powerpoint/2010/main" val="7690310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867CAB0-EB6E-61C9-3B64-1267637FBA22}"/>
              </a:ext>
            </a:extLst>
          </p:cNvPr>
          <p:cNvSpPr txBox="1">
            <a:spLocks/>
          </p:cNvSpPr>
          <p:nvPr/>
        </p:nvSpPr>
        <p:spPr>
          <a:xfrm>
            <a:off x="431801" y="370045"/>
            <a:ext cx="11281833" cy="790418"/>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000" b="1" i="0" kern="1200" baseline="0">
                <a:solidFill>
                  <a:schemeClr val="accent1"/>
                </a:solidFill>
                <a:latin typeface="Arial" charset="0"/>
                <a:ea typeface="Arial" charset="0"/>
                <a:cs typeface="Arial" charset="0"/>
              </a:defRPr>
            </a:lvl1pPr>
          </a:lstStyle>
          <a:p>
            <a:r>
              <a:rPr lang="en-US" sz="3600"/>
              <a:t>Frequently asked questions</a:t>
            </a:r>
          </a:p>
        </p:txBody>
      </p:sp>
      <p:sp>
        <p:nvSpPr>
          <p:cNvPr id="12" name="Content Placeholder 2">
            <a:extLst>
              <a:ext uri="{FF2B5EF4-FFF2-40B4-BE49-F238E27FC236}">
                <a16:creationId xmlns:a16="http://schemas.microsoft.com/office/drawing/2014/main" id="{A2F48FC5-B0A7-AE83-E206-A95E5B09EE18}"/>
              </a:ext>
            </a:extLst>
          </p:cNvPr>
          <p:cNvSpPr>
            <a:spLocks noGrp="1"/>
          </p:cNvSpPr>
          <p:nvPr>
            <p:ph idx="1"/>
          </p:nvPr>
        </p:nvSpPr>
        <p:spPr>
          <a:xfrm>
            <a:off x="660706" y="1022684"/>
            <a:ext cx="10685073" cy="5505628"/>
          </a:xfrm>
        </p:spPr>
        <p:txBody>
          <a:bodyPr>
            <a:normAutofit fontScale="92500"/>
          </a:bodyPr>
          <a:lstStyle/>
          <a:p>
            <a:pPr marL="1182743" indent="-990204"/>
            <a:r>
              <a:rPr lang="en-AU" sz="2400" b="1" i="1">
                <a:solidFill>
                  <a:schemeClr val="accent3"/>
                </a:solidFill>
              </a:rPr>
              <a:t>If I’m concerned about the risk of fires, can I keep my child away from school, even if the school remains open?</a:t>
            </a:r>
          </a:p>
          <a:p>
            <a:pPr marL="192539"/>
            <a:r>
              <a:rPr lang="en-AU" sz="2400">
                <a:solidFill>
                  <a:schemeClr val="tx1"/>
                </a:solidFill>
              </a:rPr>
              <a:t>Yes.  If your family decides to enact its bushfire survival plan, the most appropriate place for your child may be with you and your family, and not at school. </a:t>
            </a:r>
          </a:p>
          <a:p>
            <a:pPr marL="192539"/>
            <a:r>
              <a:rPr lang="en-AU" sz="2400">
                <a:solidFill>
                  <a:schemeClr val="tx1"/>
                </a:solidFill>
              </a:rPr>
              <a:t>Talk to us about your family’s bushfire plan ahead of the fire season. You should also advise the school as soon as possible of your child’s absence if your plan is enacted. </a:t>
            </a:r>
          </a:p>
          <a:p>
            <a:pPr marL="192539"/>
            <a:endParaRPr lang="en-AU" sz="2400">
              <a:solidFill>
                <a:schemeClr val="tx1"/>
              </a:solidFill>
            </a:endParaRPr>
          </a:p>
          <a:p>
            <a:pPr marL="192539"/>
            <a:r>
              <a:rPr lang="en-AU" sz="2400" b="1" i="1">
                <a:solidFill>
                  <a:schemeClr val="accent3"/>
                </a:solidFill>
              </a:rPr>
              <a:t>When will we be informed about Catastrophic fire danger day closures?</a:t>
            </a:r>
          </a:p>
          <a:p>
            <a:pPr marL="192539"/>
            <a:r>
              <a:rPr lang="en-AU" sz="2400">
                <a:solidFill>
                  <a:schemeClr val="tx1"/>
                </a:solidFill>
                <a:effectLst/>
                <a:latin typeface="+mn-lt"/>
              </a:rPr>
              <a:t>Fire danger forecasts are issued twice daily and can change with updated information. For the safety of our school community, the decision to enact our plan will depend on the latest BOM forecast and public messaging from the emergency sector</a:t>
            </a:r>
            <a:r>
              <a:rPr lang="en-AU" sz="1800">
                <a:effectLst/>
                <a:latin typeface="Segoe UI" panose="020B0502040204020203" pitchFamily="34" charset="0"/>
              </a:rPr>
              <a:t>.</a:t>
            </a:r>
          </a:p>
          <a:p>
            <a:pPr marL="192539"/>
            <a:r>
              <a:rPr lang="en-AU" sz="2400">
                <a:solidFill>
                  <a:schemeClr val="tx1"/>
                </a:solidFill>
              </a:rPr>
              <a:t>We will confirm the decision as soon in advance as possible. Schools will also be provided with heads-up notices if it looks like a Catastrophic rating is possible.</a:t>
            </a:r>
          </a:p>
          <a:p>
            <a:pPr marL="192539"/>
            <a:endParaRPr lang="en-AU" sz="2400" b="1">
              <a:solidFill>
                <a:schemeClr val="tx1"/>
              </a:solidFill>
            </a:endParaRPr>
          </a:p>
          <a:p>
            <a:pPr lvl="2" indent="0">
              <a:buNone/>
            </a:pPr>
            <a:endParaRPr lang="en-US" sz="2400">
              <a:solidFill>
                <a:srgbClr val="FF0000"/>
              </a:solidFill>
            </a:endParaRPr>
          </a:p>
        </p:txBody>
      </p:sp>
    </p:spTree>
    <p:extLst>
      <p:ext uri="{BB962C8B-B14F-4D97-AF65-F5344CB8AC3E}">
        <p14:creationId xmlns:p14="http://schemas.microsoft.com/office/powerpoint/2010/main" val="12620448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867CAB0-EB6E-61C9-3B64-1267637FBA22}"/>
              </a:ext>
            </a:extLst>
          </p:cNvPr>
          <p:cNvSpPr txBox="1">
            <a:spLocks/>
          </p:cNvSpPr>
          <p:nvPr/>
        </p:nvSpPr>
        <p:spPr>
          <a:xfrm>
            <a:off x="431801" y="370045"/>
            <a:ext cx="11281833" cy="790418"/>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000" b="1" i="0" kern="1200" baseline="0">
                <a:solidFill>
                  <a:schemeClr val="accent1"/>
                </a:solidFill>
                <a:latin typeface="Arial" charset="0"/>
                <a:ea typeface="Arial" charset="0"/>
                <a:cs typeface="Arial" charset="0"/>
              </a:defRPr>
            </a:lvl1pPr>
          </a:lstStyle>
          <a:p>
            <a:r>
              <a:rPr lang="en-US" sz="3600"/>
              <a:t>Frequently asked questions</a:t>
            </a:r>
          </a:p>
        </p:txBody>
      </p:sp>
      <p:sp>
        <p:nvSpPr>
          <p:cNvPr id="12" name="Content Placeholder 2">
            <a:extLst>
              <a:ext uri="{FF2B5EF4-FFF2-40B4-BE49-F238E27FC236}">
                <a16:creationId xmlns:a16="http://schemas.microsoft.com/office/drawing/2014/main" id="{A2F48FC5-B0A7-AE83-E206-A95E5B09EE18}"/>
              </a:ext>
            </a:extLst>
          </p:cNvPr>
          <p:cNvSpPr>
            <a:spLocks noGrp="1"/>
          </p:cNvSpPr>
          <p:nvPr>
            <p:ph idx="1"/>
          </p:nvPr>
        </p:nvSpPr>
        <p:spPr>
          <a:xfrm>
            <a:off x="660706" y="1200822"/>
            <a:ext cx="10514203" cy="5327490"/>
          </a:xfrm>
        </p:spPr>
        <p:txBody>
          <a:bodyPr>
            <a:normAutofit/>
          </a:bodyPr>
          <a:lstStyle/>
          <a:p>
            <a:pPr marL="1182743" indent="-990204"/>
            <a:r>
              <a:rPr lang="en-AU" sz="2400" b="1" i="1">
                <a:solidFill>
                  <a:schemeClr val="accent3"/>
                </a:solidFill>
              </a:rPr>
              <a:t>When the school is closed, will any staff remain on-site?</a:t>
            </a:r>
          </a:p>
          <a:p>
            <a:pPr marL="192539"/>
            <a:r>
              <a:rPr lang="en-AU" sz="2400">
                <a:solidFill>
                  <a:schemeClr val="tx1"/>
                </a:solidFill>
              </a:rPr>
              <a:t>No. The safety of staff and students is our main priority, and no staff will remain on-site, and all other visitors and contractors will also not be allowed on site. </a:t>
            </a:r>
          </a:p>
          <a:p>
            <a:pPr marL="192539"/>
            <a:endParaRPr lang="en-AU" sz="2400">
              <a:solidFill>
                <a:schemeClr val="tx1"/>
              </a:solidFill>
            </a:endParaRPr>
          </a:p>
          <a:p>
            <a:pPr marL="1182743" indent="-990204"/>
            <a:r>
              <a:rPr lang="en-AU" sz="2400" b="1" i="1">
                <a:solidFill>
                  <a:schemeClr val="accent3"/>
                </a:solidFill>
              </a:rPr>
              <a:t>Is it possible that schools will be closed for consecutive days? </a:t>
            </a:r>
          </a:p>
          <a:p>
            <a:pPr marL="1182743" indent="-990204"/>
            <a:r>
              <a:rPr lang="en-AU" sz="2400" b="1" i="1">
                <a:solidFill>
                  <a:schemeClr val="accent3"/>
                </a:solidFill>
              </a:rPr>
              <a:t>If yes, how will parents be advised?</a:t>
            </a:r>
          </a:p>
          <a:p>
            <a:pPr marL="192539"/>
            <a:r>
              <a:rPr lang="en-AU" sz="2400">
                <a:solidFill>
                  <a:schemeClr val="tx1"/>
                </a:solidFill>
              </a:rPr>
              <a:t>It is possible that our school will be closed for consecutive days.  If this occurs, keep up to date via our communications. </a:t>
            </a:r>
          </a:p>
          <a:p>
            <a:pPr marL="192539"/>
            <a:r>
              <a:rPr lang="en-AU" sz="2400">
                <a:solidFill>
                  <a:schemeClr val="tx1"/>
                </a:solidFill>
              </a:rPr>
              <a:t>We will be closed on </a:t>
            </a:r>
            <a:r>
              <a:rPr lang="en-AU" sz="2400" b="1">
                <a:solidFill>
                  <a:schemeClr val="tx1"/>
                </a:solidFill>
              </a:rPr>
              <a:t>all</a:t>
            </a:r>
            <a:r>
              <a:rPr lang="en-AU" sz="2400">
                <a:solidFill>
                  <a:schemeClr val="tx1"/>
                </a:solidFill>
              </a:rPr>
              <a:t> forecast Catastrophic days. </a:t>
            </a:r>
          </a:p>
          <a:p>
            <a:pPr marL="192539"/>
            <a:r>
              <a:rPr lang="en-AU" sz="2400">
                <a:solidFill>
                  <a:schemeClr val="tx1"/>
                </a:solidFill>
              </a:rPr>
              <a:t>In addition to our communications, you can also check the </a:t>
            </a:r>
            <a:r>
              <a:rPr lang="en-AU" sz="2400">
                <a:solidFill>
                  <a:schemeClr val="tx1"/>
                </a:solidFill>
                <a:hlinkClick r:id="rId2">
                  <a:extLst>
                    <a:ext uri="{A12FA001-AC4F-418D-AE19-62706E023703}">
                      <ahyp:hlinkClr xmlns:ahyp="http://schemas.microsoft.com/office/drawing/2018/hyperlinkcolor" val="tx"/>
                    </a:ext>
                  </a:extLst>
                </a:hlinkClick>
              </a:rPr>
              <a:t>Department’s website </a:t>
            </a:r>
            <a:r>
              <a:rPr lang="en-AU" sz="2400">
                <a:solidFill>
                  <a:schemeClr val="tx1"/>
                </a:solidFill>
              </a:rPr>
              <a:t>for updates.</a:t>
            </a:r>
          </a:p>
          <a:p>
            <a:pPr marL="192539"/>
            <a:endParaRPr lang="en-AU" sz="2400" b="1">
              <a:solidFill>
                <a:schemeClr val="tx1"/>
              </a:solidFill>
            </a:endParaRPr>
          </a:p>
          <a:p>
            <a:pPr lvl="2" indent="0">
              <a:buNone/>
            </a:pPr>
            <a:endParaRPr lang="en-US" sz="2400">
              <a:solidFill>
                <a:srgbClr val="FF0000"/>
              </a:solidFill>
            </a:endParaRPr>
          </a:p>
        </p:txBody>
      </p:sp>
    </p:spTree>
    <p:extLst>
      <p:ext uri="{BB962C8B-B14F-4D97-AF65-F5344CB8AC3E}">
        <p14:creationId xmlns:p14="http://schemas.microsoft.com/office/powerpoint/2010/main" val="40679817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867CAB0-EB6E-61C9-3B64-1267637FBA22}"/>
              </a:ext>
            </a:extLst>
          </p:cNvPr>
          <p:cNvSpPr txBox="1">
            <a:spLocks/>
          </p:cNvSpPr>
          <p:nvPr/>
        </p:nvSpPr>
        <p:spPr>
          <a:xfrm>
            <a:off x="431801" y="370045"/>
            <a:ext cx="11281833" cy="790418"/>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000" b="1" i="0" kern="1200" baseline="0">
                <a:solidFill>
                  <a:schemeClr val="accent1"/>
                </a:solidFill>
                <a:latin typeface="Arial" charset="0"/>
                <a:ea typeface="Arial" charset="0"/>
                <a:cs typeface="Arial" charset="0"/>
              </a:defRPr>
            </a:lvl1pPr>
          </a:lstStyle>
          <a:p>
            <a:r>
              <a:rPr lang="en-US" sz="3600"/>
              <a:t>Frequently asked questions</a:t>
            </a:r>
          </a:p>
        </p:txBody>
      </p:sp>
      <p:sp>
        <p:nvSpPr>
          <p:cNvPr id="12" name="Content Placeholder 2">
            <a:extLst>
              <a:ext uri="{FF2B5EF4-FFF2-40B4-BE49-F238E27FC236}">
                <a16:creationId xmlns:a16="http://schemas.microsoft.com/office/drawing/2014/main" id="{A2F48FC5-B0A7-AE83-E206-A95E5B09EE18}"/>
              </a:ext>
            </a:extLst>
          </p:cNvPr>
          <p:cNvSpPr>
            <a:spLocks noGrp="1"/>
          </p:cNvSpPr>
          <p:nvPr>
            <p:ph idx="1"/>
          </p:nvPr>
        </p:nvSpPr>
        <p:spPr>
          <a:xfrm>
            <a:off x="660706" y="1160463"/>
            <a:ext cx="10514203" cy="5327490"/>
          </a:xfrm>
        </p:spPr>
        <p:txBody>
          <a:bodyPr>
            <a:normAutofit lnSpcReduction="10000"/>
          </a:bodyPr>
          <a:lstStyle/>
          <a:p>
            <a:pPr marL="1182743" indent="-990204"/>
            <a:r>
              <a:rPr lang="en-AU" sz="2400" b="1" i="1">
                <a:solidFill>
                  <a:schemeClr val="accent3"/>
                </a:solidFill>
              </a:rPr>
              <a:t>What do we do when our LGA has a different fire danger rating to the wider fire weather district?</a:t>
            </a:r>
          </a:p>
          <a:p>
            <a:pPr>
              <a:spcBef>
                <a:spcPts val="600"/>
              </a:spcBef>
            </a:pPr>
            <a:r>
              <a:rPr lang="en-AU">
                <a:solidFill>
                  <a:schemeClr val="tx1"/>
                </a:solidFill>
                <a:effectLst/>
                <a:latin typeface="Arial" panose="020B0604020202020204" pitchFamily="34" charset="0"/>
                <a:ea typeface="Times New Roman" panose="02020603050405020304" pitchFamily="18" charset="0"/>
                <a:cs typeface="Arial" panose="020B0604020202020204" pitchFamily="34" charset="0"/>
              </a:rPr>
              <a:t>As we respond to local conditions, there may be days during the fire season when our fire weather district</a:t>
            </a:r>
            <a:r>
              <a:rPr lang="en-AU">
                <a:solidFill>
                  <a:srgbClr val="3B3C3C"/>
                </a:solidFill>
                <a:effectLst/>
                <a:latin typeface="Arial" panose="020B0604020202020204" pitchFamily="34" charset="0"/>
                <a:ea typeface="Times New Roman" panose="02020603050405020304" pitchFamily="18" charset="0"/>
                <a:cs typeface="Arial" panose="020B0604020202020204" pitchFamily="34" charset="0"/>
              </a:rPr>
              <a:t>, </a:t>
            </a:r>
            <a:r>
              <a:rPr lang="en-AU">
                <a:solidFill>
                  <a:srgbClr val="FF0000"/>
                </a:solidFill>
                <a:effectLst/>
                <a:latin typeface="Arial" panose="020B0604020202020204" pitchFamily="34" charset="0"/>
                <a:ea typeface="Times New Roman" panose="02020603050405020304" pitchFamily="18" charset="0"/>
                <a:cs typeface="Arial" panose="020B0604020202020204" pitchFamily="34" charset="0"/>
              </a:rPr>
              <a:t>[insert name of fire district here] </a:t>
            </a:r>
            <a:r>
              <a:rPr lang="en-AU">
                <a:solidFill>
                  <a:schemeClr val="tx1"/>
                </a:solidFill>
                <a:effectLst/>
                <a:latin typeface="Arial" panose="020B0604020202020204" pitchFamily="34" charset="0"/>
                <a:ea typeface="Times New Roman" panose="02020603050405020304" pitchFamily="18" charset="0"/>
                <a:cs typeface="Arial" panose="020B0604020202020204" pitchFamily="34" charset="0"/>
              </a:rPr>
              <a:t>is forecast as an Extreme fire danger rating, but our LGA is at a lower level of fire danger. </a:t>
            </a:r>
            <a:r>
              <a:rPr lang="en-AU" b="1">
                <a:solidFill>
                  <a:schemeClr val="tx1"/>
                </a:solidFill>
                <a:effectLst/>
                <a:latin typeface="Arial" panose="020B0604020202020204" pitchFamily="34" charset="0"/>
                <a:ea typeface="Times New Roman" panose="02020603050405020304" pitchFamily="18" charset="0"/>
                <a:cs typeface="Arial" panose="020B0604020202020204" pitchFamily="34" charset="0"/>
              </a:rPr>
              <a:t>On these days our school operations will continue as normal</a:t>
            </a:r>
            <a:r>
              <a:rPr lang="en-AU">
                <a:solidFill>
                  <a:schemeClr val="tx1"/>
                </a:solidFill>
                <a:effectLst/>
                <a:latin typeface="Arial" panose="020B0604020202020204" pitchFamily="34" charset="0"/>
                <a:ea typeface="Times New Roman" panose="02020603050405020304" pitchFamily="18" charset="0"/>
                <a:cs typeface="Arial" panose="020B0604020202020204" pitchFamily="34" charset="0"/>
              </a:rPr>
              <a:t>, however we will be taking action in line with fire services advice by:</a:t>
            </a:r>
            <a:endParaRPr lang="en-AU">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spcBef>
                <a:spcPts val="600"/>
              </a:spcBef>
              <a:buFont typeface="Symbol" panose="05050102010706020507" pitchFamily="18" charset="2"/>
              <a:buChar char=""/>
            </a:pPr>
            <a:r>
              <a:rPr lang="en-AU">
                <a:solidFill>
                  <a:schemeClr val="tx1"/>
                </a:solidFill>
                <a:effectLst/>
                <a:latin typeface="Arial" panose="020B0604020202020204" pitchFamily="34" charset="0"/>
                <a:ea typeface="Times New Roman" panose="02020603050405020304" pitchFamily="18" charset="0"/>
                <a:cs typeface="Arial" panose="020B0604020202020204" pitchFamily="34" charset="0"/>
              </a:rPr>
              <a:t>checking our Emergency Management Plan and taking any necessary preparedness actions  </a:t>
            </a:r>
            <a:endParaRPr lang="en-AU">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spcBef>
                <a:spcPts val="600"/>
              </a:spcBef>
              <a:buFont typeface="Symbol" panose="05050102010706020507" pitchFamily="18" charset="2"/>
              <a:buChar char=""/>
            </a:pPr>
            <a:r>
              <a:rPr lang="en-AU">
                <a:solidFill>
                  <a:schemeClr val="tx1"/>
                </a:solidFill>
                <a:effectLst/>
                <a:latin typeface="Arial" panose="020B0604020202020204" pitchFamily="34" charset="0"/>
                <a:ea typeface="Times New Roman" panose="02020603050405020304" pitchFamily="18" charset="0"/>
                <a:cs typeface="Arial" panose="020B0604020202020204" pitchFamily="34" charset="0"/>
              </a:rPr>
              <a:t>actively monitor our local conditions and warnings</a:t>
            </a:r>
            <a:endParaRPr lang="en-AU">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spcBef>
                <a:spcPts val="600"/>
              </a:spcBef>
              <a:buFont typeface="Symbol" panose="05050102010706020507" pitchFamily="18" charset="2"/>
              <a:buChar char=""/>
            </a:pPr>
            <a:r>
              <a:rPr lang="en-AU">
                <a:solidFill>
                  <a:schemeClr val="tx1"/>
                </a:solidFill>
                <a:effectLst/>
                <a:latin typeface="Arial" panose="020B0604020202020204" pitchFamily="34" charset="0"/>
                <a:ea typeface="Times New Roman" panose="02020603050405020304" pitchFamily="18" charset="0"/>
                <a:cs typeface="Arial" panose="020B0604020202020204" pitchFamily="34" charset="0"/>
              </a:rPr>
              <a:t>having plans and procedures in place for if a fire starts to support us to take immediate action. </a:t>
            </a:r>
            <a:endParaRPr lang="en-AU">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a:spcBef>
                <a:spcPts val="600"/>
              </a:spcBef>
            </a:pPr>
            <a:r>
              <a:rPr lang="en-AU">
                <a:solidFill>
                  <a:schemeClr val="tx1"/>
                </a:solidFill>
                <a:effectLst/>
                <a:latin typeface="Arial" panose="020B0604020202020204" pitchFamily="34" charset="0"/>
                <a:ea typeface="Times New Roman" panose="02020603050405020304" pitchFamily="18" charset="0"/>
                <a:cs typeface="Arial" panose="020B0604020202020204" pitchFamily="34" charset="0"/>
              </a:rPr>
              <a:t>We encourage our school community to consider their own </a:t>
            </a:r>
            <a:r>
              <a:rPr lang="en-AU" u="sng">
                <a:solidFill>
                  <a:srgbClr val="3B3C3C"/>
                </a:solidFill>
                <a:effectLst/>
                <a:latin typeface="Arial" panose="020B0604020202020204" pitchFamily="34" charset="0"/>
                <a:ea typeface="Times New Roman" panose="02020603050405020304" pitchFamily="18" charset="0"/>
                <a:cs typeface="Arial" panose="020B0604020202020204" pitchFamily="34" charset="0"/>
                <a:hlinkClick r:id="rId3"/>
              </a:rPr>
              <a:t>bushfire survival plan</a:t>
            </a:r>
            <a:r>
              <a:rPr lang="en-AU">
                <a:solidFill>
                  <a:srgbClr val="3B3C3C"/>
                </a:solidFill>
                <a:effectLst/>
                <a:latin typeface="Arial" panose="020B0604020202020204" pitchFamily="34" charset="0"/>
                <a:ea typeface="Times New Roman" panose="02020603050405020304" pitchFamily="18" charset="0"/>
                <a:cs typeface="Arial" panose="020B0604020202020204" pitchFamily="34" charset="0"/>
              </a:rPr>
              <a:t> </a:t>
            </a:r>
            <a:r>
              <a:rPr lang="en-AU">
                <a:solidFill>
                  <a:schemeClr val="tx1"/>
                </a:solidFill>
                <a:effectLst/>
                <a:latin typeface="Arial" panose="020B0604020202020204" pitchFamily="34" charset="0"/>
                <a:ea typeface="Times New Roman" panose="02020603050405020304" pitchFamily="18" charset="0"/>
                <a:cs typeface="Arial" panose="020B0604020202020204" pitchFamily="34" charset="0"/>
              </a:rPr>
              <a:t>and reassess any travel through bushfire risk areas. We encourage you to follow your family bushfire survival plan and the advice of emergency services. </a:t>
            </a:r>
            <a:endParaRPr lang="en-AU">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a:spcBef>
                <a:spcPts val="600"/>
              </a:spcBef>
            </a:pPr>
            <a:r>
              <a:rPr lang="en-AU">
                <a:solidFill>
                  <a:schemeClr val="tx1"/>
                </a:solidFill>
                <a:effectLst/>
                <a:latin typeface="Arial" panose="020B0604020202020204" pitchFamily="34" charset="0"/>
                <a:ea typeface="Times New Roman" panose="02020603050405020304" pitchFamily="18" charset="0"/>
                <a:cs typeface="Arial" panose="020B0604020202020204" pitchFamily="34" charset="0"/>
              </a:rPr>
              <a:t>There may also be days where our LGA is forecast as Extreme fire danger, but </a:t>
            </a:r>
            <a:r>
              <a:rPr lang="en-AU">
                <a:solidFill>
                  <a:srgbClr val="FF0000"/>
                </a:solidFill>
                <a:effectLst/>
                <a:latin typeface="Arial" panose="020B0604020202020204" pitchFamily="34" charset="0"/>
                <a:ea typeface="Times New Roman" panose="02020603050405020304" pitchFamily="18" charset="0"/>
                <a:cs typeface="Arial" panose="020B0604020202020204" pitchFamily="34" charset="0"/>
              </a:rPr>
              <a:t>[insert name of fire district here] </a:t>
            </a:r>
            <a:r>
              <a:rPr lang="en-AU">
                <a:solidFill>
                  <a:schemeClr val="tx1"/>
                </a:solidFill>
                <a:effectLst/>
                <a:latin typeface="Arial" panose="020B0604020202020204" pitchFamily="34" charset="0"/>
                <a:ea typeface="Times New Roman" panose="02020603050405020304" pitchFamily="18" charset="0"/>
                <a:cs typeface="Arial" panose="020B0604020202020204" pitchFamily="34" charset="0"/>
              </a:rPr>
              <a:t>is not. On these days </a:t>
            </a:r>
            <a:r>
              <a:rPr lang="en-AU" b="1">
                <a:solidFill>
                  <a:schemeClr val="tx1"/>
                </a:solidFill>
                <a:effectLst/>
                <a:latin typeface="Arial" panose="020B0604020202020204" pitchFamily="34" charset="0"/>
                <a:ea typeface="Times New Roman" panose="02020603050405020304" pitchFamily="18" charset="0"/>
                <a:cs typeface="Arial" panose="020B0604020202020204" pitchFamily="34" charset="0"/>
              </a:rPr>
              <a:t>we will enact our pre-emptive action plan.</a:t>
            </a:r>
            <a:endParaRPr lang="en-AU"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lvl="2" indent="0">
              <a:buNone/>
            </a:pPr>
            <a:endParaRPr lang="en-US" sz="2400">
              <a:solidFill>
                <a:srgbClr val="FF0000"/>
              </a:solidFill>
            </a:endParaRPr>
          </a:p>
        </p:txBody>
      </p:sp>
    </p:spTree>
    <p:extLst>
      <p:ext uri="{BB962C8B-B14F-4D97-AF65-F5344CB8AC3E}">
        <p14:creationId xmlns:p14="http://schemas.microsoft.com/office/powerpoint/2010/main" val="2518702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7044EB-49A5-CE40-9CDC-C6C20F30A1F6}"/>
              </a:ext>
            </a:extLst>
          </p:cNvPr>
          <p:cNvSpPr>
            <a:spLocks noGrp="1"/>
          </p:cNvSpPr>
          <p:nvPr>
            <p:ph idx="1"/>
          </p:nvPr>
        </p:nvSpPr>
        <p:spPr>
          <a:xfrm>
            <a:off x="970325" y="1696673"/>
            <a:ext cx="10251347" cy="3464653"/>
          </a:xfrm>
        </p:spPr>
        <p:txBody>
          <a:bodyPr>
            <a:normAutofit/>
          </a:bodyPr>
          <a:lstStyle/>
          <a:p>
            <a:pPr marL="694350" lvl="2" indent="-514350" algn="just">
              <a:buFont typeface="+mj-lt"/>
              <a:buAutoNum type="arabicPeriod"/>
            </a:pPr>
            <a:r>
              <a:rPr lang="en-US" sz="3200">
                <a:solidFill>
                  <a:schemeClr val="tx1"/>
                </a:solidFill>
              </a:rPr>
              <a:t>Forecasts and general bushfire information</a:t>
            </a:r>
          </a:p>
          <a:p>
            <a:pPr marL="694350" lvl="2" indent="-514350" algn="just">
              <a:buFont typeface="+mj-lt"/>
              <a:buAutoNum type="arabicPeriod"/>
            </a:pPr>
            <a:r>
              <a:rPr lang="en-US" sz="3200">
                <a:solidFill>
                  <a:schemeClr val="tx1"/>
                </a:solidFill>
              </a:rPr>
              <a:t>Our fire risk and actions</a:t>
            </a:r>
          </a:p>
          <a:p>
            <a:pPr marL="694350" lvl="2" indent="-514350" algn="just">
              <a:buFont typeface="+mj-lt"/>
              <a:buAutoNum type="arabicPeriod"/>
            </a:pPr>
            <a:r>
              <a:rPr lang="en-US" sz="3200">
                <a:solidFill>
                  <a:schemeClr val="tx1"/>
                </a:solidFill>
              </a:rPr>
              <a:t>How our school has prepared for the fire season</a:t>
            </a:r>
          </a:p>
          <a:p>
            <a:pPr marL="694350" lvl="2" indent="-514350" algn="just">
              <a:buFont typeface="+mj-lt"/>
              <a:buAutoNum type="arabicPeriod"/>
            </a:pPr>
            <a:r>
              <a:rPr lang="en-US" sz="3200">
                <a:solidFill>
                  <a:schemeClr val="tx1"/>
                </a:solidFill>
              </a:rPr>
              <a:t>What can you do to prepare </a:t>
            </a:r>
          </a:p>
          <a:p>
            <a:pPr marL="694350" lvl="2" indent="-514350" algn="just">
              <a:buFont typeface="+mj-lt"/>
              <a:buAutoNum type="arabicPeriod"/>
            </a:pPr>
            <a:r>
              <a:rPr lang="en-US" sz="3200">
                <a:solidFill>
                  <a:schemeClr val="tx1"/>
                </a:solidFill>
              </a:rPr>
              <a:t>Frequently asked questions</a:t>
            </a:r>
          </a:p>
          <a:p>
            <a:pPr marL="694350" lvl="2" indent="-514350" algn="just">
              <a:buFont typeface="+mj-lt"/>
              <a:buAutoNum type="arabicPeriod"/>
            </a:pPr>
            <a:r>
              <a:rPr lang="en-US" sz="3200">
                <a:solidFill>
                  <a:schemeClr val="tx1"/>
                </a:solidFill>
              </a:rPr>
              <a:t>Where to find more information</a:t>
            </a:r>
          </a:p>
        </p:txBody>
      </p:sp>
      <p:sp>
        <p:nvSpPr>
          <p:cNvPr id="4" name="Rectangle 3">
            <a:extLst>
              <a:ext uri="{FF2B5EF4-FFF2-40B4-BE49-F238E27FC236}">
                <a16:creationId xmlns:a16="http://schemas.microsoft.com/office/drawing/2014/main" id="{BCF62C61-0CBB-79FD-E6BC-D287F1E69374}"/>
              </a:ext>
            </a:extLst>
          </p:cNvPr>
          <p:cNvSpPr/>
          <p:nvPr/>
        </p:nvSpPr>
        <p:spPr>
          <a:xfrm>
            <a:off x="630087" y="1274353"/>
            <a:ext cx="10931825" cy="4309294"/>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itle 1">
            <a:extLst>
              <a:ext uri="{FF2B5EF4-FFF2-40B4-BE49-F238E27FC236}">
                <a16:creationId xmlns:a16="http://schemas.microsoft.com/office/drawing/2014/main" id="{9867CAB0-EB6E-61C9-3B64-1267637FBA22}"/>
              </a:ext>
            </a:extLst>
          </p:cNvPr>
          <p:cNvSpPr txBox="1">
            <a:spLocks/>
          </p:cNvSpPr>
          <p:nvPr/>
        </p:nvSpPr>
        <p:spPr>
          <a:xfrm>
            <a:off x="431801" y="370045"/>
            <a:ext cx="11281833" cy="790418"/>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000" b="1" i="0" kern="1200" baseline="0">
                <a:solidFill>
                  <a:schemeClr val="accent1"/>
                </a:solidFill>
                <a:latin typeface="Arial" charset="0"/>
                <a:ea typeface="Arial" charset="0"/>
                <a:cs typeface="Arial" charset="0"/>
              </a:defRPr>
            </a:lvl1pPr>
          </a:lstStyle>
          <a:p>
            <a:r>
              <a:rPr lang="en-US" sz="3600"/>
              <a:t>Presentation Overview</a:t>
            </a:r>
          </a:p>
        </p:txBody>
      </p:sp>
    </p:spTree>
    <p:extLst>
      <p:ext uri="{BB962C8B-B14F-4D97-AF65-F5344CB8AC3E}">
        <p14:creationId xmlns:p14="http://schemas.microsoft.com/office/powerpoint/2010/main" val="28099261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r>
              <a:rPr lang="en-US" sz="3200"/>
              <a:t>Where to find more information</a:t>
            </a:r>
          </a:p>
        </p:txBody>
      </p:sp>
    </p:spTree>
    <p:extLst>
      <p:ext uri="{BB962C8B-B14F-4D97-AF65-F5344CB8AC3E}">
        <p14:creationId xmlns:p14="http://schemas.microsoft.com/office/powerpoint/2010/main" val="21614011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867CAB0-EB6E-61C9-3B64-1267637FBA22}"/>
              </a:ext>
            </a:extLst>
          </p:cNvPr>
          <p:cNvSpPr txBox="1">
            <a:spLocks/>
          </p:cNvSpPr>
          <p:nvPr/>
        </p:nvSpPr>
        <p:spPr>
          <a:xfrm>
            <a:off x="431801" y="370045"/>
            <a:ext cx="11281833" cy="790418"/>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000" b="1" i="0" kern="1200" baseline="0">
                <a:solidFill>
                  <a:schemeClr val="accent1"/>
                </a:solidFill>
                <a:latin typeface="Arial" charset="0"/>
                <a:ea typeface="Arial" charset="0"/>
                <a:cs typeface="Arial" charset="0"/>
              </a:defRPr>
            </a:lvl1pPr>
          </a:lstStyle>
          <a:p>
            <a:r>
              <a:rPr lang="en-US" sz="3600"/>
              <a:t>Further information</a:t>
            </a:r>
          </a:p>
        </p:txBody>
      </p:sp>
      <p:sp>
        <p:nvSpPr>
          <p:cNvPr id="12" name="Content Placeholder 2">
            <a:extLst>
              <a:ext uri="{FF2B5EF4-FFF2-40B4-BE49-F238E27FC236}">
                <a16:creationId xmlns:a16="http://schemas.microsoft.com/office/drawing/2014/main" id="{A2F48FC5-B0A7-AE83-E206-A95E5B09EE18}"/>
              </a:ext>
            </a:extLst>
          </p:cNvPr>
          <p:cNvSpPr>
            <a:spLocks noGrp="1"/>
          </p:cNvSpPr>
          <p:nvPr>
            <p:ph idx="1"/>
          </p:nvPr>
        </p:nvSpPr>
        <p:spPr>
          <a:xfrm>
            <a:off x="431802" y="1052179"/>
            <a:ext cx="10743108" cy="5327490"/>
          </a:xfrm>
        </p:spPr>
        <p:txBody>
          <a:bodyPr>
            <a:normAutofit fontScale="77500" lnSpcReduction="20000"/>
          </a:bodyPr>
          <a:lstStyle/>
          <a:p>
            <a:r>
              <a:rPr lang="en-AU" sz="2300" b="1" dirty="0">
                <a:solidFill>
                  <a:schemeClr val="accent3"/>
                </a:solidFill>
              </a:rPr>
              <a:t>The Department of Education:</a:t>
            </a:r>
          </a:p>
          <a:p>
            <a:r>
              <a:rPr lang="en-AU" sz="2200" dirty="0">
                <a:solidFill>
                  <a:schemeClr val="tx1"/>
                </a:solidFill>
                <a:latin typeface="+mn-lt"/>
              </a:rPr>
              <a:t>The department’s </a:t>
            </a:r>
            <a:r>
              <a:rPr lang="en-AU" sz="2200" b="1" dirty="0">
                <a:solidFill>
                  <a:schemeClr val="tx1"/>
                </a:solidFill>
                <a:latin typeface="+mn-lt"/>
              </a:rPr>
              <a:t>Bushfire and Grassfire Preparedness Policy </a:t>
            </a:r>
            <a:r>
              <a:rPr lang="en-AU" sz="2200" dirty="0">
                <a:solidFill>
                  <a:schemeClr val="tx1"/>
                </a:solidFill>
                <a:latin typeface="+mn-lt"/>
              </a:rPr>
              <a:t>guides our activities.</a:t>
            </a:r>
          </a:p>
          <a:p>
            <a:r>
              <a:rPr lang="en-AU" sz="2200" dirty="0">
                <a:solidFill>
                  <a:schemeClr val="tx1"/>
                </a:solidFill>
                <a:latin typeface="+mn-lt"/>
              </a:rPr>
              <a:t>It is available online at: </a:t>
            </a:r>
            <a:r>
              <a:rPr lang="en-AU" sz="2200" dirty="0">
                <a:solidFill>
                  <a:srgbClr val="0070C0"/>
                </a:solidFill>
                <a:latin typeface="+mn-lt"/>
                <a:hlinkClick r:id="rId2">
                  <a:extLst>
                    <a:ext uri="{A12FA001-AC4F-418D-AE19-62706E023703}">
                      <ahyp:hlinkClr xmlns:ahyp="http://schemas.microsoft.com/office/drawing/2018/hyperlinkcolor" val="tx"/>
                    </a:ext>
                  </a:extLst>
                </a:hlinkClick>
              </a:rPr>
              <a:t>Bushfire and Grassfire Preparedness: Policy | education.vic.gov.au</a:t>
            </a:r>
            <a:endParaRPr lang="en-AU" sz="2200" dirty="0">
              <a:solidFill>
                <a:srgbClr val="0070C0"/>
              </a:solidFill>
              <a:latin typeface="+mn-lt"/>
            </a:endParaRPr>
          </a:p>
          <a:p>
            <a:endParaRPr lang="en-AU" sz="2200" dirty="0">
              <a:solidFill>
                <a:schemeClr val="tx1"/>
              </a:solidFill>
              <a:latin typeface="+mn-lt"/>
            </a:endParaRPr>
          </a:p>
          <a:p>
            <a:r>
              <a:rPr lang="en-AU" sz="2300" b="1" dirty="0">
                <a:solidFill>
                  <a:schemeClr val="accent3"/>
                </a:solidFill>
              </a:rPr>
              <a:t>Country Fire Authority (CFA):</a:t>
            </a:r>
          </a:p>
          <a:p>
            <a:pPr marL="465750" lvl="2" indent="-285750">
              <a:lnSpc>
                <a:spcPts val="1440"/>
              </a:lnSpc>
            </a:pPr>
            <a:r>
              <a:rPr lang="en-AU" sz="2200" u="none" strike="noStrike" dirty="0">
                <a:solidFill>
                  <a:srgbClr val="0070C0"/>
                </a:solidFill>
                <a:effectLst/>
                <a:latin typeface="+mn-lt"/>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Plan &amp; Prepare | CFA (Country Fire Authority)</a:t>
            </a:r>
            <a:r>
              <a:rPr lang="en-AU" sz="2200" u="none" strike="noStrike" dirty="0">
                <a:solidFill>
                  <a:srgbClr val="0070C0"/>
                </a:solidFill>
                <a:effectLst/>
                <a:latin typeface="+mn-lt"/>
                <a:ea typeface="Calibri" panose="020F0502020204030204" pitchFamily="34" charset="0"/>
                <a:cs typeface="Times New Roman" panose="02020603050405020304" pitchFamily="18" charset="0"/>
              </a:rPr>
              <a:t> </a:t>
            </a:r>
            <a:endParaRPr lang="en-AU" sz="2200" dirty="0">
              <a:solidFill>
                <a:srgbClr val="0070C0"/>
              </a:solidFill>
              <a:effectLst/>
              <a:latin typeface="+mn-lt"/>
              <a:ea typeface="Calibri" panose="020F0502020204030204" pitchFamily="34" charset="0"/>
              <a:cs typeface="Times New Roman" panose="02020603050405020304" pitchFamily="18" charset="0"/>
            </a:endParaRPr>
          </a:p>
          <a:p>
            <a:pPr marL="465750" lvl="2" indent="-285750">
              <a:lnSpc>
                <a:spcPts val="1200"/>
              </a:lnSpc>
            </a:pPr>
            <a:r>
              <a:rPr lang="en-AU" sz="2200" u="none" strike="noStrike" dirty="0">
                <a:solidFill>
                  <a:srgbClr val="0070C0"/>
                </a:solidFill>
                <a:effectLst/>
                <a:latin typeface="+mn-lt"/>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Your Guide to Survival | CFA (Country Fire Authority)</a:t>
            </a:r>
            <a:endParaRPr lang="en-AU" sz="2200" dirty="0">
              <a:solidFill>
                <a:srgbClr val="0070C0"/>
              </a:solidFill>
              <a:effectLst/>
              <a:latin typeface="+mn-lt"/>
              <a:ea typeface="Calibri" panose="020F0502020204030204" pitchFamily="34" charset="0"/>
              <a:cs typeface="Times New Roman" panose="02020603050405020304" pitchFamily="18" charset="0"/>
            </a:endParaRPr>
          </a:p>
          <a:p>
            <a:pPr marL="465750" lvl="2" indent="-285750">
              <a:lnSpc>
                <a:spcPts val="1440"/>
              </a:lnSpc>
            </a:pPr>
            <a:r>
              <a:rPr lang="en-AU" sz="2200" u="none" strike="noStrike" dirty="0">
                <a:solidFill>
                  <a:srgbClr val="0070C0"/>
                </a:solidFill>
                <a:effectLst/>
                <a:latin typeface="+mn-lt"/>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Fire Ready Kit | CFA (Country Fire Authority)</a:t>
            </a:r>
            <a:endParaRPr lang="en-AU" sz="2200" dirty="0">
              <a:solidFill>
                <a:srgbClr val="0070C0"/>
              </a:solidFill>
              <a:effectLst/>
              <a:latin typeface="+mn-lt"/>
              <a:ea typeface="Calibri" panose="020F0502020204030204" pitchFamily="34" charset="0"/>
              <a:cs typeface="Times New Roman" panose="02020603050405020304" pitchFamily="18" charset="0"/>
            </a:endParaRPr>
          </a:p>
          <a:p>
            <a:endParaRPr lang="en-AU" sz="2200" dirty="0">
              <a:solidFill>
                <a:schemeClr val="tx1"/>
              </a:solidFill>
              <a:latin typeface="+mn-lt"/>
            </a:endParaRPr>
          </a:p>
          <a:p>
            <a:r>
              <a:rPr lang="en-AU" sz="2300" b="1" dirty="0">
                <a:solidFill>
                  <a:schemeClr val="accent3"/>
                </a:solidFill>
              </a:rPr>
              <a:t>Other sources:</a:t>
            </a:r>
          </a:p>
          <a:p>
            <a:pPr marL="342900" indent="-342900">
              <a:buFont typeface="Arial" panose="020B0604020202020204" pitchFamily="34" charset="0"/>
              <a:buChar char="•"/>
            </a:pPr>
            <a:r>
              <a:rPr lang="en-AU" sz="2200" b="1" dirty="0" err="1">
                <a:solidFill>
                  <a:schemeClr val="tx1"/>
                </a:solidFill>
                <a:latin typeface="+mn-lt"/>
              </a:rPr>
              <a:t>VicEmergency</a:t>
            </a:r>
            <a:r>
              <a:rPr lang="en-AU" sz="2200" dirty="0">
                <a:solidFill>
                  <a:schemeClr val="tx1"/>
                </a:solidFill>
                <a:latin typeface="+mn-lt"/>
              </a:rPr>
              <a:t> is a great source for information, advice and warnings. You can access it via: 	</a:t>
            </a:r>
          </a:p>
          <a:p>
            <a:pPr marL="645750" lvl="3" indent="-285750"/>
            <a:r>
              <a:rPr lang="en-AU" sz="2200" dirty="0">
                <a:solidFill>
                  <a:schemeClr val="tx1"/>
                </a:solidFill>
                <a:latin typeface="+mn-lt"/>
              </a:rPr>
              <a:t>The </a:t>
            </a:r>
            <a:r>
              <a:rPr lang="en-AU" sz="2200" dirty="0" err="1">
                <a:solidFill>
                  <a:schemeClr val="tx1"/>
                </a:solidFill>
                <a:latin typeface="+mn-lt"/>
              </a:rPr>
              <a:t>VicEmergency</a:t>
            </a:r>
            <a:r>
              <a:rPr lang="en-AU" sz="2200" dirty="0">
                <a:solidFill>
                  <a:schemeClr val="tx1"/>
                </a:solidFill>
                <a:latin typeface="+mn-lt"/>
              </a:rPr>
              <a:t> app – that can be downloaded on your android and iOS mobile devices</a:t>
            </a:r>
          </a:p>
          <a:p>
            <a:pPr marL="645750" lvl="3" indent="-285750"/>
            <a:r>
              <a:rPr lang="en-AU" sz="2200" dirty="0">
                <a:solidFill>
                  <a:schemeClr val="tx1"/>
                </a:solidFill>
                <a:latin typeface="+mn-lt"/>
              </a:rPr>
              <a:t>Website - </a:t>
            </a:r>
            <a:r>
              <a:rPr lang="en-AU" sz="2200" dirty="0">
                <a:solidFill>
                  <a:srgbClr val="0070C0"/>
                </a:solidFill>
                <a:latin typeface="+mn-lt"/>
                <a:hlinkClick r:id="rId6">
                  <a:extLst>
                    <a:ext uri="{A12FA001-AC4F-418D-AE19-62706E023703}">
                      <ahyp:hlinkClr xmlns:ahyp="http://schemas.microsoft.com/office/drawing/2018/hyperlinkcolor" val="tx"/>
                    </a:ext>
                  </a:extLst>
                </a:hlinkClick>
              </a:rPr>
              <a:t>https://emergency.vic.gov.au</a:t>
            </a:r>
            <a:endParaRPr lang="en-AU" sz="2200" dirty="0">
              <a:solidFill>
                <a:srgbClr val="0070C0"/>
              </a:solidFill>
              <a:latin typeface="+mn-lt"/>
            </a:endParaRPr>
          </a:p>
          <a:p>
            <a:pPr marL="645750" lvl="3" indent="-285750"/>
            <a:r>
              <a:rPr lang="en-AU" sz="2200" dirty="0" err="1">
                <a:solidFill>
                  <a:schemeClr val="tx1"/>
                </a:solidFill>
                <a:latin typeface="+mn-lt"/>
              </a:rPr>
              <a:t>VicEmergency</a:t>
            </a:r>
            <a:r>
              <a:rPr lang="en-AU" sz="2200" dirty="0">
                <a:solidFill>
                  <a:schemeClr val="tx1"/>
                </a:solidFill>
                <a:latin typeface="+mn-lt"/>
              </a:rPr>
              <a:t> Hotline -1800 226 226</a:t>
            </a:r>
          </a:p>
          <a:p>
            <a:pPr marL="645750" lvl="3" indent="-285750"/>
            <a:r>
              <a:rPr lang="en-AU" sz="2200" dirty="0">
                <a:solidFill>
                  <a:schemeClr val="tx1"/>
                </a:solidFill>
                <a:latin typeface="+mn-lt"/>
              </a:rPr>
              <a:t>Facebook - </a:t>
            </a:r>
            <a:r>
              <a:rPr lang="en-AU" sz="2200" dirty="0">
                <a:solidFill>
                  <a:schemeClr val="tx1"/>
                </a:solidFill>
                <a:latin typeface="+mn-lt"/>
                <a:hlinkClick r:id="rId7"/>
              </a:rPr>
              <a:t>https://www.facebook.com/vicemergency</a:t>
            </a:r>
            <a:r>
              <a:rPr lang="en-AU" sz="2200" dirty="0">
                <a:solidFill>
                  <a:schemeClr val="tx1"/>
                </a:solidFill>
                <a:latin typeface="+mn-lt"/>
              </a:rPr>
              <a:t> </a:t>
            </a:r>
          </a:p>
          <a:p>
            <a:pPr marL="645750" lvl="3" indent="-285750"/>
            <a:r>
              <a:rPr lang="en-AU" sz="2200" dirty="0">
                <a:solidFill>
                  <a:schemeClr val="tx1"/>
                </a:solidFill>
                <a:latin typeface="+mn-lt"/>
              </a:rPr>
              <a:t>Twitter - </a:t>
            </a:r>
            <a:r>
              <a:rPr lang="en-AU" sz="2200" dirty="0">
                <a:solidFill>
                  <a:srgbClr val="0070C0"/>
                </a:solidFill>
                <a:latin typeface="+mn-lt"/>
                <a:hlinkClick r:id="rId8">
                  <a:extLst>
                    <a:ext uri="{A12FA001-AC4F-418D-AE19-62706E023703}">
                      <ahyp:hlinkClr xmlns:ahyp="http://schemas.microsoft.com/office/drawing/2018/hyperlinkcolor" val="tx"/>
                    </a:ext>
                  </a:extLst>
                </a:hlinkClick>
              </a:rPr>
              <a:t>https://twitter.com/vicemergency</a:t>
            </a:r>
            <a:endParaRPr lang="en-AU" sz="2200" dirty="0">
              <a:solidFill>
                <a:schemeClr val="tx1"/>
              </a:solidFill>
              <a:latin typeface="+mn-lt"/>
            </a:endParaRPr>
          </a:p>
          <a:p>
            <a:pPr lvl="2"/>
            <a:r>
              <a:rPr lang="en-AU" sz="2200" dirty="0">
                <a:solidFill>
                  <a:schemeClr val="tx1"/>
                </a:solidFill>
                <a:latin typeface="+mn-lt"/>
              </a:rPr>
              <a:t>Tune into your </a:t>
            </a:r>
            <a:r>
              <a:rPr lang="en-AU" sz="2200" b="1" dirty="0">
                <a:solidFill>
                  <a:schemeClr val="tx1"/>
                </a:solidFill>
                <a:latin typeface="+mn-lt"/>
              </a:rPr>
              <a:t>emergency broadcasters </a:t>
            </a:r>
            <a:r>
              <a:rPr lang="en-AU" sz="2200" dirty="0">
                <a:solidFill>
                  <a:schemeClr val="tx1"/>
                </a:solidFill>
                <a:latin typeface="+mn-lt"/>
              </a:rPr>
              <a:t>such as the ABC local radio, Sky News and others.</a:t>
            </a:r>
          </a:p>
          <a:p>
            <a:pPr marL="0" lvl="2" indent="0">
              <a:buNone/>
            </a:pPr>
            <a:endParaRPr lang="en-US" sz="2200" dirty="0">
              <a:solidFill>
                <a:schemeClr val="tx1"/>
              </a:solidFill>
            </a:endParaRPr>
          </a:p>
        </p:txBody>
      </p:sp>
    </p:spTree>
    <p:extLst>
      <p:ext uri="{BB962C8B-B14F-4D97-AF65-F5344CB8AC3E}">
        <p14:creationId xmlns:p14="http://schemas.microsoft.com/office/powerpoint/2010/main" val="2131792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fontScale="92500" lnSpcReduction="20000"/>
          </a:bodyPr>
          <a:lstStyle/>
          <a:p>
            <a:r>
              <a:rPr lang="en-US" sz="3200"/>
              <a:t>Thank you for attending our bushfire preparedness presentation.</a:t>
            </a:r>
          </a:p>
          <a:p>
            <a:endParaRPr lang="en-US" sz="2400"/>
          </a:p>
        </p:txBody>
      </p:sp>
    </p:spTree>
    <p:extLst>
      <p:ext uri="{BB962C8B-B14F-4D97-AF65-F5344CB8AC3E}">
        <p14:creationId xmlns:p14="http://schemas.microsoft.com/office/powerpoint/2010/main" val="33726519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B1B2D3B-BBFB-414B-BD01-7B0D7B5E28D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1752" y="4940549"/>
            <a:ext cx="904631" cy="310967"/>
          </a:xfrm>
          <a:prstGeom prst="rect">
            <a:avLst/>
          </a:prstGeom>
        </p:spPr>
      </p:pic>
      <p:sp>
        <p:nvSpPr>
          <p:cNvPr id="10" name="Text Placeholder 1">
            <a:extLst>
              <a:ext uri="{FF2B5EF4-FFF2-40B4-BE49-F238E27FC236}">
                <a16:creationId xmlns:a16="http://schemas.microsoft.com/office/drawing/2014/main" id="{EDA7FB2B-5DD2-9F49-A090-7CF0C8F8DB26}"/>
              </a:ext>
            </a:extLst>
          </p:cNvPr>
          <p:cNvSpPr txBox="1">
            <a:spLocks/>
          </p:cNvSpPr>
          <p:nvPr/>
        </p:nvSpPr>
        <p:spPr>
          <a:xfrm>
            <a:off x="355359" y="4750906"/>
            <a:ext cx="6853238" cy="1798914"/>
          </a:xfrm>
          <a:prstGeom prst="rect">
            <a:avLst/>
          </a:prstGeom>
        </p:spPr>
        <p:txBody>
          <a:bodyPr>
            <a:noAutofit/>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accent1"/>
                </a:solidFill>
                <a:latin typeface="Arial" charset="0"/>
                <a:ea typeface="Arial" charset="0"/>
                <a:cs typeface="Arial" charset="0"/>
              </a:defRPr>
            </a:lvl1pPr>
            <a:lvl2pPr marL="0" indent="0" algn="l" defTabSz="914400" rtl="0" eaLnBrk="1" latinLnBrk="0" hangingPunct="1">
              <a:lnSpc>
                <a:spcPct val="100000"/>
              </a:lnSpc>
              <a:spcBef>
                <a:spcPts val="500"/>
              </a:spcBef>
              <a:buFont typeface="Arial" panose="020B0604020202020204" pitchFamily="34" charset="0"/>
              <a:buNone/>
              <a:defRPr sz="1800" kern="1200">
                <a:solidFill>
                  <a:schemeClr val="bg2">
                    <a:lumMod val="10000"/>
                  </a:schemeClr>
                </a:solidFill>
                <a:latin typeface="Arial" charset="0"/>
                <a:ea typeface="Arial" charset="0"/>
                <a:cs typeface="Arial" charset="0"/>
              </a:defRPr>
            </a:lvl2pPr>
            <a:lvl3pPr marL="180000" indent="-180000" algn="l" defTabSz="914400" rtl="0" eaLnBrk="1" latinLnBrk="0" hangingPunct="1">
              <a:lnSpc>
                <a:spcPct val="100000"/>
              </a:lnSpc>
              <a:spcBef>
                <a:spcPts val="600"/>
              </a:spcBef>
              <a:buFont typeface="Arial" panose="020B0604020202020204" pitchFamily="34" charset="0"/>
              <a:buChar char="•"/>
              <a:defRPr sz="1800" kern="1200" baseline="0">
                <a:solidFill>
                  <a:schemeClr val="bg2">
                    <a:lumMod val="10000"/>
                  </a:schemeClr>
                </a:solidFill>
                <a:latin typeface="Arial" charset="0"/>
                <a:ea typeface="Arial" charset="0"/>
                <a:cs typeface="Arial" charset="0"/>
              </a:defRPr>
            </a:lvl3pPr>
            <a:lvl4pPr marL="360000" indent="-180000" algn="l" defTabSz="914400" rtl="0" eaLnBrk="1" latinLnBrk="0" hangingPunct="1">
              <a:lnSpc>
                <a:spcPct val="100000"/>
              </a:lnSpc>
              <a:spcBef>
                <a:spcPts val="500"/>
              </a:spcBef>
              <a:buFont typeface=".AppleSystemUIFont" charset="-120"/>
              <a:buChar char="-"/>
              <a:defRPr sz="1800" kern="1200" baseline="0">
                <a:solidFill>
                  <a:schemeClr val="bg2">
                    <a:lumMod val="10000"/>
                  </a:schemeClr>
                </a:solidFill>
                <a:latin typeface="Arial" charset="0"/>
                <a:ea typeface="Arial" charset="0"/>
                <a:cs typeface="Arial" charset="0"/>
              </a:defRPr>
            </a:lvl4pPr>
            <a:lvl5pPr marL="540000" indent="-180000" algn="l" defTabSz="914400" rtl="0" eaLnBrk="1" latinLnBrk="0" hangingPunct="1">
              <a:lnSpc>
                <a:spcPct val="100000"/>
              </a:lnSpc>
              <a:spcBef>
                <a:spcPts val="500"/>
              </a:spcBef>
              <a:buFont typeface="Courier New" charset="0"/>
              <a:buChar char="o"/>
              <a:defRPr sz="1800" kern="1200">
                <a:solidFill>
                  <a:schemeClr val="bg2">
                    <a:lumMod val="10000"/>
                  </a:schemeClr>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800">
                <a:solidFill>
                  <a:schemeClr val="bg1"/>
                </a:solidFill>
                <a:latin typeface="+mn-lt"/>
              </a:rPr>
              <a:t>© State of Victoria (Department of Education) 2023</a:t>
            </a:r>
          </a:p>
          <a:p>
            <a:endParaRPr lang="en-US" sz="800">
              <a:solidFill>
                <a:schemeClr val="bg1"/>
              </a:solidFill>
              <a:latin typeface="+mn-lt"/>
            </a:endParaRPr>
          </a:p>
          <a:p>
            <a:r>
              <a:rPr lang="en-US" sz="800">
                <a:solidFill>
                  <a:schemeClr val="bg1"/>
                </a:solidFill>
                <a:latin typeface="+mn-lt"/>
              </a:rPr>
              <a:t>Ensuring our school is bushfire ready is provided under a Creative Commons Attribution 4.0 International </a:t>
            </a:r>
            <a:r>
              <a:rPr lang="en-US" sz="800" err="1">
                <a:solidFill>
                  <a:schemeClr val="bg1"/>
                </a:solidFill>
                <a:latin typeface="+mn-lt"/>
              </a:rPr>
              <a:t>licence</a:t>
            </a:r>
            <a:r>
              <a:rPr lang="en-US" sz="800">
                <a:solidFill>
                  <a:schemeClr val="bg1"/>
                </a:solidFill>
                <a:latin typeface="+mn-lt"/>
              </a:rPr>
              <a:t>. You are free to re-use the work under that </a:t>
            </a:r>
            <a:r>
              <a:rPr lang="en-US" sz="800" err="1">
                <a:solidFill>
                  <a:schemeClr val="bg1"/>
                </a:solidFill>
                <a:latin typeface="+mn-lt"/>
              </a:rPr>
              <a:t>licence</a:t>
            </a:r>
            <a:r>
              <a:rPr lang="en-US" sz="800">
                <a:solidFill>
                  <a:schemeClr val="bg1"/>
                </a:solidFill>
                <a:latin typeface="+mn-lt"/>
              </a:rPr>
              <a:t>, on the condition that you credit the State of Victoria (Department of Education), indicate if changes were made and comply with the other </a:t>
            </a:r>
            <a:r>
              <a:rPr lang="en-US" sz="800" err="1">
                <a:solidFill>
                  <a:schemeClr val="bg1"/>
                </a:solidFill>
                <a:latin typeface="+mn-lt"/>
              </a:rPr>
              <a:t>licence</a:t>
            </a:r>
            <a:r>
              <a:rPr lang="en-US" sz="800">
                <a:solidFill>
                  <a:schemeClr val="bg1"/>
                </a:solidFill>
                <a:latin typeface="+mn-lt"/>
              </a:rPr>
              <a:t> terms, see: </a:t>
            </a:r>
            <a:r>
              <a:rPr lang="en-AU" sz="800">
                <a:solidFill>
                  <a:schemeClr val="bg1"/>
                </a:solidFill>
                <a:latin typeface="+mn-lt"/>
              </a:rPr>
              <a:t>https://</a:t>
            </a:r>
            <a:r>
              <a:rPr lang="en-AU" sz="800" err="1">
                <a:solidFill>
                  <a:schemeClr val="bg1"/>
                </a:solidFill>
                <a:latin typeface="+mn-lt"/>
              </a:rPr>
              <a:t>creativecommons.org</a:t>
            </a:r>
            <a:r>
              <a:rPr lang="en-AU" sz="800">
                <a:solidFill>
                  <a:schemeClr val="bg1"/>
                </a:solidFill>
                <a:latin typeface="+mn-lt"/>
              </a:rPr>
              <a:t>/licenses/by/4.0/</a:t>
            </a:r>
          </a:p>
          <a:p>
            <a:r>
              <a:rPr lang="en-US" sz="800">
                <a:solidFill>
                  <a:schemeClr val="bg1"/>
                </a:solidFill>
                <a:latin typeface="+mn-lt"/>
              </a:rPr>
              <a:t>The </a:t>
            </a:r>
            <a:r>
              <a:rPr lang="en-US" sz="800" err="1">
                <a:solidFill>
                  <a:schemeClr val="bg1"/>
                </a:solidFill>
                <a:latin typeface="+mn-lt"/>
              </a:rPr>
              <a:t>licence</a:t>
            </a:r>
            <a:r>
              <a:rPr lang="en-US" sz="800">
                <a:solidFill>
                  <a:schemeClr val="bg1"/>
                </a:solidFill>
                <a:latin typeface="+mn-lt"/>
              </a:rPr>
              <a:t> does not apply to:</a:t>
            </a:r>
            <a:br>
              <a:rPr lang="en-AU" sz="800">
                <a:solidFill>
                  <a:schemeClr val="bg1"/>
                </a:solidFill>
                <a:latin typeface="+mn-lt"/>
              </a:rPr>
            </a:br>
            <a:r>
              <a:rPr lang="en-US" sz="800">
                <a:solidFill>
                  <a:schemeClr val="bg1"/>
                </a:solidFill>
                <a:latin typeface="+mn-lt"/>
              </a:rPr>
              <a:t>• any images, photographs, trademarks or branding, including the Victorian Government logo and the DE logo; and</a:t>
            </a:r>
            <a:br>
              <a:rPr lang="en-AU" sz="800">
                <a:solidFill>
                  <a:schemeClr val="bg1"/>
                </a:solidFill>
                <a:latin typeface="+mn-lt"/>
              </a:rPr>
            </a:br>
            <a:r>
              <a:rPr lang="en-US" sz="800">
                <a:solidFill>
                  <a:schemeClr val="bg1"/>
                </a:solidFill>
                <a:latin typeface="+mn-lt"/>
              </a:rPr>
              <a:t>• content supplied by third parties.</a:t>
            </a:r>
          </a:p>
          <a:p>
            <a:r>
              <a:rPr lang="en-US" sz="800">
                <a:solidFill>
                  <a:schemeClr val="bg1"/>
                </a:solidFill>
                <a:latin typeface="+mn-lt"/>
              </a:rPr>
              <a:t>Copyright queries may be directed to </a:t>
            </a:r>
            <a:r>
              <a:rPr lang="en-US" sz="800" err="1">
                <a:solidFill>
                  <a:schemeClr val="bg1"/>
                </a:solidFill>
                <a:latin typeface="+mn-lt"/>
              </a:rPr>
              <a:t>copyright@education.vic.gov.au</a:t>
            </a:r>
            <a:endParaRPr lang="en-AU" sz="800">
              <a:solidFill>
                <a:schemeClr val="bg1"/>
              </a:solidFill>
              <a:latin typeface="+mn-lt"/>
            </a:endParaRPr>
          </a:p>
        </p:txBody>
      </p:sp>
    </p:spTree>
    <p:extLst>
      <p:ext uri="{BB962C8B-B14F-4D97-AF65-F5344CB8AC3E}">
        <p14:creationId xmlns:p14="http://schemas.microsoft.com/office/powerpoint/2010/main" val="1518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r>
              <a:rPr lang="en-US" sz="3200"/>
              <a:t>Forecasts and general bushfire information</a:t>
            </a:r>
          </a:p>
        </p:txBody>
      </p:sp>
    </p:spTree>
    <p:extLst>
      <p:ext uri="{BB962C8B-B14F-4D97-AF65-F5344CB8AC3E}">
        <p14:creationId xmlns:p14="http://schemas.microsoft.com/office/powerpoint/2010/main" val="1232712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867CAB0-EB6E-61C9-3B64-1267637FBA22}"/>
              </a:ext>
            </a:extLst>
          </p:cNvPr>
          <p:cNvSpPr txBox="1">
            <a:spLocks/>
          </p:cNvSpPr>
          <p:nvPr/>
        </p:nvSpPr>
        <p:spPr>
          <a:xfrm>
            <a:off x="431801" y="370045"/>
            <a:ext cx="11281833" cy="790418"/>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000" b="1" i="0" kern="1200" baseline="0">
                <a:solidFill>
                  <a:schemeClr val="accent1"/>
                </a:solidFill>
                <a:latin typeface="Arial" charset="0"/>
                <a:ea typeface="Arial" charset="0"/>
                <a:cs typeface="Arial" charset="0"/>
              </a:defRPr>
            </a:lvl1pPr>
          </a:lstStyle>
          <a:p>
            <a:r>
              <a:rPr lang="en-US" sz="3600"/>
              <a:t>Understanding fire danger forecasts</a:t>
            </a:r>
          </a:p>
        </p:txBody>
      </p:sp>
      <p:sp>
        <p:nvSpPr>
          <p:cNvPr id="10" name="Content Placeholder 2">
            <a:extLst>
              <a:ext uri="{FF2B5EF4-FFF2-40B4-BE49-F238E27FC236}">
                <a16:creationId xmlns:a16="http://schemas.microsoft.com/office/drawing/2014/main" id="{783909EC-1CA4-B4EC-7D05-7788D9DE973C}"/>
              </a:ext>
            </a:extLst>
          </p:cNvPr>
          <p:cNvSpPr>
            <a:spLocks noGrp="1"/>
          </p:cNvSpPr>
          <p:nvPr>
            <p:ph idx="1"/>
          </p:nvPr>
        </p:nvSpPr>
        <p:spPr>
          <a:xfrm>
            <a:off x="431800" y="1366211"/>
            <a:ext cx="5664199" cy="1382796"/>
          </a:xfrm>
        </p:spPr>
        <p:txBody>
          <a:bodyPr>
            <a:noAutofit/>
          </a:bodyPr>
          <a:lstStyle/>
          <a:p>
            <a:pPr marL="285750" indent="-285750">
              <a:spcBef>
                <a:spcPts val="600"/>
              </a:spcBef>
              <a:spcAft>
                <a:spcPts val="600"/>
              </a:spcAft>
              <a:buFont typeface="Arial" panose="020B0604020202020204" pitchFamily="34" charset="0"/>
              <a:buChar char="•"/>
            </a:pPr>
            <a:r>
              <a:rPr lang="en-GB" sz="1800">
                <a:solidFill>
                  <a:schemeClr val="tx1"/>
                </a:solidFill>
                <a:effectLst/>
                <a:latin typeface="Arial" panose="020B0604020202020204" pitchFamily="34" charset="0"/>
                <a:ea typeface="Arial" panose="020B0604020202020204" pitchFamily="34" charset="0"/>
                <a:cs typeface="Times New Roman" panose="02020603050405020304" pitchFamily="18" charset="0"/>
              </a:rPr>
              <a:t>Fire danger ratings (FDRs) provide information about the potential level of danger should a bushfire start. </a:t>
            </a:r>
            <a:endParaRPr lang="en-AU" sz="18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p>
            <a:pPr marL="285750" indent="-285750">
              <a:spcBef>
                <a:spcPts val="600"/>
              </a:spcBef>
              <a:spcAft>
                <a:spcPts val="600"/>
              </a:spcAft>
              <a:buFont typeface="Arial" panose="020B0604020202020204" pitchFamily="34" charset="0"/>
              <a:buChar char="•"/>
            </a:pPr>
            <a:r>
              <a:rPr lang="en-US" sz="1800">
                <a:solidFill>
                  <a:schemeClr val="tx1"/>
                </a:solidFill>
                <a:effectLst/>
                <a:latin typeface="Arial" panose="020B0604020202020204" pitchFamily="34" charset="0"/>
                <a:ea typeface="Times New Roman" panose="02020603050405020304" pitchFamily="18" charset="0"/>
                <a:cs typeface="Arial" panose="020B0604020202020204" pitchFamily="34" charset="0"/>
              </a:rPr>
              <a:t>FDRs are</a:t>
            </a:r>
            <a:r>
              <a:rPr lang="en-GB" sz="1800">
                <a:solidFill>
                  <a:schemeClr val="tx1"/>
                </a:solidFill>
                <a:effectLst/>
                <a:latin typeface="Arial" panose="020B0604020202020204" pitchFamily="34" charset="0"/>
                <a:ea typeface="Arial" panose="020B0604020202020204" pitchFamily="34" charset="0"/>
                <a:cs typeface="Arial" panose="020B0604020202020204" pitchFamily="34" charset="0"/>
              </a:rPr>
              <a:t> calculated by the Bureau of Meteorology (BoM) using a combination of weather forecasting and information about vegetation in the landscape that could fuel a fire. </a:t>
            </a:r>
            <a:endParaRPr lang="en-GB" sz="1800">
              <a:solidFill>
                <a:schemeClr val="tx1"/>
              </a:solidFill>
              <a:effectLst/>
              <a:latin typeface="Arial" panose="020B0604020202020204" pitchFamily="34" charset="0"/>
              <a:ea typeface="Arial" panose="020B0604020202020204" pitchFamily="34" charset="0"/>
            </a:endParaRPr>
          </a:p>
          <a:p>
            <a:pPr marL="285750" indent="-285750">
              <a:spcBef>
                <a:spcPts val="600"/>
              </a:spcBef>
              <a:spcAft>
                <a:spcPts val="600"/>
              </a:spcAft>
              <a:buFont typeface="Arial" panose="020B0604020202020204" pitchFamily="34" charset="0"/>
              <a:buChar char="•"/>
            </a:pPr>
            <a:r>
              <a:rPr lang="en-GB" sz="1800">
                <a:solidFill>
                  <a:schemeClr val="tx1"/>
                </a:solidFill>
                <a:latin typeface="Arial" panose="020B0604020202020204" pitchFamily="34" charset="0"/>
                <a:ea typeface="Arial" panose="020B0604020202020204" pitchFamily="34" charset="0"/>
              </a:rPr>
              <a:t>Victoria has 9 fire weather districts, which are based on municipal council boundaries. </a:t>
            </a:r>
            <a:r>
              <a:rPr lang="en-GB" sz="1800">
                <a:solidFill>
                  <a:schemeClr val="tx1"/>
                </a:solidFill>
                <a:effectLst/>
                <a:latin typeface="Arial" panose="020B0604020202020204" pitchFamily="34" charset="0"/>
                <a:ea typeface="Arial" panose="020B0604020202020204" pitchFamily="34" charset="0"/>
              </a:rPr>
              <a:t>Our school is in the </a:t>
            </a:r>
            <a:r>
              <a:rPr lang="en-GB" sz="1800" b="1">
                <a:solidFill>
                  <a:srgbClr val="FF0000"/>
                </a:solidFill>
                <a:latin typeface="Arial" panose="020B0604020202020204" pitchFamily="34" charset="0"/>
              </a:rPr>
              <a:t>[Mallee, Wimmera, Northern Country, North East, East Gippsland, West and South Gippsland, Central, North </a:t>
            </a:r>
            <a:r>
              <a:rPr lang="en-GB" sz="1800" b="1">
                <a:solidFill>
                  <a:srgbClr val="FF0000"/>
                </a:solidFill>
                <a:effectLst/>
                <a:latin typeface="Arial" panose="020B0604020202020204" pitchFamily="34" charset="0"/>
                <a:ea typeface="Arial" panose="020B0604020202020204" pitchFamily="34" charset="0"/>
              </a:rPr>
              <a:t>Central, South West] </a:t>
            </a:r>
            <a:r>
              <a:rPr lang="en-GB" sz="1800">
                <a:solidFill>
                  <a:schemeClr val="tx1"/>
                </a:solidFill>
                <a:latin typeface="Arial" panose="020B0604020202020204" pitchFamily="34" charset="0"/>
                <a:ea typeface="Arial" panose="020B0604020202020204" pitchFamily="34" charset="0"/>
              </a:rPr>
              <a:t>fire weather district. </a:t>
            </a:r>
          </a:p>
          <a:p>
            <a:pPr marL="285750" indent="-285750">
              <a:spcBef>
                <a:spcPts val="600"/>
              </a:spcBef>
              <a:spcAft>
                <a:spcPts val="600"/>
              </a:spcAft>
              <a:buFont typeface="Arial" panose="020B0604020202020204" pitchFamily="34" charset="0"/>
              <a:buChar char="•"/>
            </a:pPr>
            <a:r>
              <a:rPr lang="en-GB" sz="1800">
                <a:solidFill>
                  <a:schemeClr val="tx1"/>
                </a:solidFill>
                <a:latin typeface="Arial" panose="020B0604020202020204" pitchFamily="34" charset="0"/>
                <a:ea typeface="Arial" panose="020B0604020202020204" pitchFamily="34" charset="0"/>
              </a:rPr>
              <a:t>The BoM will publish the fire danger rating 4-day forecast on their website during the fire season, but these forecasts are subject to change. </a:t>
            </a:r>
            <a:endParaRPr lang="en-GB" sz="1800">
              <a:solidFill>
                <a:schemeClr val="tx1"/>
              </a:solidFill>
              <a:effectLst/>
              <a:latin typeface="Arial" panose="020B0604020202020204" pitchFamily="34" charset="0"/>
              <a:ea typeface="Arial" panose="020B0604020202020204" pitchFamily="34" charset="0"/>
            </a:endParaRPr>
          </a:p>
        </p:txBody>
      </p:sp>
      <p:pic>
        <p:nvPicPr>
          <p:cNvPr id="12" name="Picture 11" descr="Map&#10;&#10;Description automatically generated">
            <a:extLst>
              <a:ext uri="{FF2B5EF4-FFF2-40B4-BE49-F238E27FC236}">
                <a16:creationId xmlns:a16="http://schemas.microsoft.com/office/drawing/2014/main" id="{3D807F39-B587-28A7-4D05-5FF13E22098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80332" y="1647024"/>
            <a:ext cx="5860306" cy="3856153"/>
          </a:xfrm>
          <a:prstGeom prst="rect">
            <a:avLst/>
          </a:prstGeom>
          <a:noFill/>
          <a:ln>
            <a:noFill/>
          </a:ln>
        </p:spPr>
      </p:pic>
    </p:spTree>
    <p:extLst>
      <p:ext uri="{BB962C8B-B14F-4D97-AF65-F5344CB8AC3E}">
        <p14:creationId xmlns:p14="http://schemas.microsoft.com/office/powerpoint/2010/main" val="2500427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867CAB0-EB6E-61C9-3B64-1267637FBA22}"/>
              </a:ext>
            </a:extLst>
          </p:cNvPr>
          <p:cNvSpPr txBox="1">
            <a:spLocks/>
          </p:cNvSpPr>
          <p:nvPr/>
        </p:nvSpPr>
        <p:spPr>
          <a:xfrm>
            <a:off x="431801" y="370045"/>
            <a:ext cx="11281833" cy="790418"/>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000" b="1" i="0" kern="1200" baseline="0">
                <a:solidFill>
                  <a:schemeClr val="accent1"/>
                </a:solidFill>
                <a:latin typeface="Arial" charset="0"/>
                <a:ea typeface="Arial" charset="0"/>
                <a:cs typeface="Arial" charset="0"/>
              </a:defRPr>
            </a:lvl1pPr>
          </a:lstStyle>
          <a:p>
            <a:r>
              <a:rPr lang="en-US" sz="3600"/>
              <a:t>Understanding fire risk and fire danger ratings</a:t>
            </a:r>
          </a:p>
        </p:txBody>
      </p:sp>
      <p:pic>
        <p:nvPicPr>
          <p:cNvPr id="7" name="Picture 6" descr="Chart, pie chart&#10;&#10;Description automatically generated">
            <a:extLst>
              <a:ext uri="{FF2B5EF4-FFF2-40B4-BE49-F238E27FC236}">
                <a16:creationId xmlns:a16="http://schemas.microsoft.com/office/drawing/2014/main" id="{A8745172-1155-AD3A-06EB-1A65DC22DF37}"/>
              </a:ext>
            </a:extLst>
          </p:cNvPr>
          <p:cNvPicPr>
            <a:picLocks noChangeAspect="1"/>
          </p:cNvPicPr>
          <p:nvPr/>
        </p:nvPicPr>
        <p:blipFill rotWithShape="1">
          <a:blip r:embed="rId2"/>
          <a:srcRect t="15989" b="15331"/>
          <a:stretch/>
        </p:blipFill>
        <p:spPr>
          <a:xfrm>
            <a:off x="431801" y="3238150"/>
            <a:ext cx="10266947" cy="3145872"/>
          </a:xfrm>
          <a:prstGeom prst="rect">
            <a:avLst/>
          </a:prstGeom>
        </p:spPr>
      </p:pic>
      <p:sp>
        <p:nvSpPr>
          <p:cNvPr id="10" name="Content Placeholder 2">
            <a:extLst>
              <a:ext uri="{FF2B5EF4-FFF2-40B4-BE49-F238E27FC236}">
                <a16:creationId xmlns:a16="http://schemas.microsoft.com/office/drawing/2014/main" id="{783909EC-1CA4-B4EC-7D05-7788D9DE973C}"/>
              </a:ext>
            </a:extLst>
          </p:cNvPr>
          <p:cNvSpPr>
            <a:spLocks noGrp="1"/>
          </p:cNvSpPr>
          <p:nvPr>
            <p:ph idx="1"/>
          </p:nvPr>
        </p:nvSpPr>
        <p:spPr>
          <a:xfrm>
            <a:off x="415759" y="1000042"/>
            <a:ext cx="10774388" cy="1382796"/>
          </a:xfrm>
        </p:spPr>
        <p:txBody>
          <a:bodyPr>
            <a:noAutofit/>
          </a:bodyPr>
          <a:lstStyle/>
          <a:p>
            <a:pPr marL="285750" indent="-285750">
              <a:spcBef>
                <a:spcPts val="600"/>
              </a:spcBef>
              <a:spcAft>
                <a:spcPts val="600"/>
              </a:spcAft>
              <a:buFont typeface="Arial" panose="020B0604020202020204" pitchFamily="34" charset="0"/>
              <a:buChar char="•"/>
            </a:pPr>
            <a:r>
              <a:rPr lang="en-GB" sz="1800">
                <a:solidFill>
                  <a:schemeClr val="tx1"/>
                </a:solidFill>
                <a:effectLst/>
                <a:latin typeface="Arial" panose="020B0604020202020204" pitchFamily="34" charset="0"/>
                <a:ea typeface="Arial" panose="020B0604020202020204" pitchFamily="34" charset="0"/>
                <a:cs typeface="Times New Roman" panose="02020603050405020304" pitchFamily="18" charset="0"/>
              </a:rPr>
              <a:t>The ratings p</a:t>
            </a:r>
            <a:r>
              <a:rPr lang="en-GB" sz="1800">
                <a:solidFill>
                  <a:schemeClr val="tx1"/>
                </a:solidFill>
                <a:effectLst/>
                <a:latin typeface="Arial" panose="020B0604020202020204" pitchFamily="34" charset="0"/>
                <a:ea typeface="Arial" panose="020B0604020202020204" pitchFamily="34" charset="0"/>
                <a:cs typeface="Arial" panose="020B0604020202020204" pitchFamily="34" charset="0"/>
              </a:rPr>
              <a:t>rovide information so that people can take action to protect themselves and others from the potentially dangerous impacts of bushfires. </a:t>
            </a:r>
          </a:p>
          <a:p>
            <a:pPr marL="285750" indent="-285750">
              <a:spcBef>
                <a:spcPts val="600"/>
              </a:spcBef>
              <a:spcAft>
                <a:spcPts val="600"/>
              </a:spcAft>
              <a:buFont typeface="Arial" panose="020B0604020202020204" pitchFamily="34" charset="0"/>
              <a:buChar char="•"/>
            </a:pPr>
            <a:r>
              <a:rPr lang="en-GB" sz="1800">
                <a:solidFill>
                  <a:schemeClr val="tx1"/>
                </a:solidFill>
                <a:effectLst/>
                <a:latin typeface="Arial" panose="020B0604020202020204" pitchFamily="34" charset="0"/>
                <a:ea typeface="Arial" panose="020B0604020202020204" pitchFamily="34" charset="0"/>
                <a:cs typeface="Times New Roman" panose="02020603050405020304" pitchFamily="18" charset="0"/>
              </a:rPr>
              <a:t>It is important, especially during the fire season, to stay up to date with conditions, monitor your surroundings and tune in to official sources for warnings.  </a:t>
            </a:r>
            <a:endParaRPr lang="en-AU" sz="18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p>
            <a:pPr marL="285750" indent="-285750">
              <a:spcBef>
                <a:spcPts val="600"/>
              </a:spcBef>
              <a:spcAft>
                <a:spcPts val="600"/>
              </a:spcAft>
              <a:buFont typeface="Arial" panose="020B0604020202020204" pitchFamily="34" charset="0"/>
              <a:buChar char="•"/>
            </a:pPr>
            <a:r>
              <a:rPr lang="en-GB" sz="1800">
                <a:solidFill>
                  <a:schemeClr val="tx1"/>
                </a:solidFill>
                <a:effectLst/>
                <a:latin typeface="Arial" panose="020B0604020202020204" pitchFamily="34" charset="0"/>
                <a:ea typeface="Arial" panose="020B0604020202020204" pitchFamily="34" charset="0"/>
                <a:cs typeface="Times New Roman" panose="02020603050405020304" pitchFamily="18" charset="0"/>
              </a:rPr>
              <a:t>Since the 2022-23 fire season, </a:t>
            </a:r>
            <a:r>
              <a:rPr lang="en-GB" sz="1800">
                <a:solidFill>
                  <a:schemeClr val="tx1"/>
                </a:solidFill>
                <a:latin typeface="Arial" panose="020B0604020202020204" pitchFamily="34" charset="0"/>
                <a:ea typeface="Arial" panose="020B0604020202020204" pitchFamily="34" charset="0"/>
                <a:cs typeface="Times New Roman" panose="02020603050405020304" pitchFamily="18" charset="0"/>
              </a:rPr>
              <a:t>Victoria uses the Australian Fire Danger Rating System which has 4 ratings; Moderate, High, Extreme and Catastrophic. </a:t>
            </a:r>
          </a:p>
          <a:p>
            <a:pPr>
              <a:spcBef>
                <a:spcPts val="600"/>
              </a:spcBef>
              <a:spcAft>
                <a:spcPts val="600"/>
              </a:spcAft>
            </a:pPr>
            <a:endParaRPr lang="en-AU" sz="180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56768407-204A-8510-5728-655B4B2F773B}"/>
              </a:ext>
            </a:extLst>
          </p:cNvPr>
          <p:cNvSpPr txBox="1"/>
          <p:nvPr/>
        </p:nvSpPr>
        <p:spPr>
          <a:xfrm>
            <a:off x="304909" y="6199356"/>
            <a:ext cx="10996085" cy="369332"/>
          </a:xfrm>
          <a:prstGeom prst="rect">
            <a:avLst/>
          </a:prstGeom>
          <a:noFill/>
        </p:spPr>
        <p:txBody>
          <a:bodyPr wrap="square">
            <a:spAutoFit/>
          </a:bodyPr>
          <a:lstStyle/>
          <a:p>
            <a:pPr>
              <a:spcBef>
                <a:spcPts val="600"/>
              </a:spcBef>
              <a:spcAft>
                <a:spcPts val="600"/>
              </a:spcAft>
            </a:pPr>
            <a:r>
              <a:rPr lang="en-AU" b="0" i="0">
                <a:effectLst/>
                <a:latin typeface="+mj-lt"/>
              </a:rPr>
              <a:t>On </a:t>
            </a:r>
            <a:r>
              <a:rPr lang="en-AU" b="1" i="0">
                <a:effectLst/>
                <a:latin typeface="+mj-lt"/>
              </a:rPr>
              <a:t>No Rating</a:t>
            </a:r>
            <a:r>
              <a:rPr lang="en-AU" b="0" i="0">
                <a:effectLst/>
                <a:latin typeface="+mj-lt"/>
              </a:rPr>
              <a:t> days, no action is required because the risk of a dangerous fire is very low.</a:t>
            </a:r>
            <a:endParaRPr lang="en-AU" sz="1800">
              <a:effectLst/>
              <a:latin typeface="+mj-lt"/>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470842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867CAB0-EB6E-61C9-3B64-1267637FBA22}"/>
              </a:ext>
            </a:extLst>
          </p:cNvPr>
          <p:cNvSpPr txBox="1">
            <a:spLocks/>
          </p:cNvSpPr>
          <p:nvPr/>
        </p:nvSpPr>
        <p:spPr>
          <a:xfrm>
            <a:off x="431801" y="370045"/>
            <a:ext cx="11281833" cy="790418"/>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000" b="1" i="0" kern="1200" baseline="0">
                <a:solidFill>
                  <a:schemeClr val="accent1"/>
                </a:solidFill>
                <a:latin typeface="Arial" charset="0"/>
                <a:ea typeface="Arial" charset="0"/>
                <a:cs typeface="Arial" charset="0"/>
              </a:defRPr>
            </a:lvl1pPr>
          </a:lstStyle>
          <a:p>
            <a:r>
              <a:rPr lang="en-US" sz="3600"/>
              <a:t>The Bushfire At-Risk Register and Category 4</a:t>
            </a:r>
          </a:p>
        </p:txBody>
      </p:sp>
      <p:sp>
        <p:nvSpPr>
          <p:cNvPr id="10" name="Content Placeholder 2">
            <a:extLst>
              <a:ext uri="{FF2B5EF4-FFF2-40B4-BE49-F238E27FC236}">
                <a16:creationId xmlns:a16="http://schemas.microsoft.com/office/drawing/2014/main" id="{783909EC-1CA4-B4EC-7D05-7788D9DE973C}"/>
              </a:ext>
            </a:extLst>
          </p:cNvPr>
          <p:cNvSpPr>
            <a:spLocks noGrp="1"/>
          </p:cNvSpPr>
          <p:nvPr>
            <p:ph idx="1"/>
          </p:nvPr>
        </p:nvSpPr>
        <p:spPr>
          <a:xfrm>
            <a:off x="415759" y="1369158"/>
            <a:ext cx="10774388" cy="2428958"/>
          </a:xfrm>
        </p:spPr>
        <p:txBody>
          <a:bodyPr>
            <a:noAutofit/>
          </a:bodyPr>
          <a:lstStyle/>
          <a:p>
            <a:pPr>
              <a:spcBef>
                <a:spcPts val="600"/>
              </a:spcBef>
              <a:spcAft>
                <a:spcPts val="600"/>
              </a:spcAft>
            </a:pPr>
            <a:r>
              <a:rPr lang="en-AU">
                <a:solidFill>
                  <a:schemeClr val="tx1"/>
                </a:solidFill>
                <a:effectLst/>
                <a:latin typeface="Arial" panose="020B0604020202020204" pitchFamily="34" charset="0"/>
                <a:ea typeface="Times New Roman" panose="02020603050405020304" pitchFamily="18" charset="0"/>
              </a:rPr>
              <a:t>The Department of Education worked with the CSIRO to develop the </a:t>
            </a:r>
            <a:r>
              <a:rPr lang="en-AU" i="1">
                <a:solidFill>
                  <a:schemeClr val="tx1"/>
                </a:solidFill>
                <a:effectLst/>
                <a:latin typeface="Arial" panose="020B0604020202020204" pitchFamily="34" charset="0"/>
                <a:ea typeface="Times New Roman" panose="02020603050405020304" pitchFamily="18" charset="0"/>
              </a:rPr>
              <a:t>Victorian Education Facilities Fire Risk Methodology, </a:t>
            </a:r>
            <a:r>
              <a:rPr lang="en-AU">
                <a:solidFill>
                  <a:schemeClr val="tx1"/>
                </a:solidFill>
                <a:effectLst/>
                <a:latin typeface="Arial" panose="020B0604020202020204" pitchFamily="34" charset="0"/>
                <a:ea typeface="Times New Roman" panose="02020603050405020304" pitchFamily="18" charset="0"/>
              </a:rPr>
              <a:t>which is used to assess the fire risk of all early childhood and school education facilities each year.</a:t>
            </a:r>
          </a:p>
          <a:p>
            <a:pPr marL="342900" indent="-342900">
              <a:spcBef>
                <a:spcPts val="600"/>
              </a:spcBef>
              <a:spcAft>
                <a:spcPts val="600"/>
              </a:spcAft>
              <a:buFont typeface="Arial" panose="020B0604020202020204" pitchFamily="34" charset="0"/>
              <a:buChar char="•"/>
            </a:pPr>
            <a:r>
              <a:rPr lang="en-AU" b="1">
                <a:solidFill>
                  <a:schemeClr val="accent3"/>
                </a:solidFill>
                <a:effectLst/>
                <a:latin typeface="Arial" panose="020B0604020202020204" pitchFamily="34" charset="0"/>
                <a:ea typeface="Times New Roman" panose="02020603050405020304" pitchFamily="18" charset="0"/>
              </a:rPr>
              <a:t>The Bushfire At-Risk Register (BARR)</a:t>
            </a:r>
          </a:p>
          <a:p>
            <a:pPr marL="360000" lvl="4" indent="0">
              <a:buNone/>
            </a:pPr>
            <a:r>
              <a:rPr lang="en-AU" sz="2000">
                <a:solidFill>
                  <a:schemeClr val="tx1"/>
                </a:solidFill>
                <a:latin typeface="Arial" panose="020B0604020202020204" pitchFamily="34" charset="0"/>
              </a:rPr>
              <a:t>The schools and facilities in Categories 0-3 are at the highest risk of being impacted by fire in the landscape and are included on the BARR. The BARR functions as a triaged risk register to support preparation for, and response to, the annual fire season. </a:t>
            </a:r>
          </a:p>
          <a:p>
            <a:pPr marL="342900" indent="-342900">
              <a:buFont typeface="Arial" panose="020B0604020202020204" pitchFamily="34" charset="0"/>
              <a:buChar char="•"/>
            </a:pPr>
            <a:r>
              <a:rPr lang="en-AU" b="1">
                <a:solidFill>
                  <a:schemeClr val="accent3"/>
                </a:solidFill>
                <a:latin typeface="Arial" panose="020B0604020202020204" pitchFamily="34" charset="0"/>
                <a:ea typeface="Arial" panose="020B0604020202020204" pitchFamily="34" charset="0"/>
                <a:cs typeface="Times New Roman" panose="02020603050405020304" pitchFamily="18" charset="0"/>
              </a:rPr>
              <a:t>Category 4</a:t>
            </a:r>
            <a:endParaRPr lang="en-AU" b="1">
              <a:solidFill>
                <a:schemeClr val="accent3"/>
              </a:solidFill>
              <a:effectLst/>
              <a:latin typeface="Arial" panose="020B0604020202020204" pitchFamily="34" charset="0"/>
              <a:ea typeface="Arial" panose="020B0604020202020204" pitchFamily="34" charset="0"/>
              <a:cs typeface="Times New Roman" panose="02020603050405020304" pitchFamily="18" charset="0"/>
            </a:endParaRPr>
          </a:p>
          <a:p>
            <a:pPr marL="360000" lvl="4" indent="0">
              <a:buNone/>
            </a:pPr>
            <a:r>
              <a:rPr lang="en-AU" sz="2000">
                <a:solidFill>
                  <a:schemeClr val="tx1"/>
                </a:solidFill>
                <a:latin typeface="Arial" panose="020B0604020202020204" pitchFamily="34" charset="0"/>
              </a:rPr>
              <a:t>Schools and facilities that are at some risk of fire pre-emptively close in response to days of Catastrophic fire risk. These sites are at a lower level of risk than those on the BARR.</a:t>
            </a:r>
          </a:p>
          <a:p>
            <a:pPr marL="360000" lvl="4" indent="0">
              <a:buNone/>
            </a:pPr>
            <a:endParaRPr lang="en-AU" sz="1600">
              <a:solidFill>
                <a:schemeClr val="tx1"/>
              </a:solidFill>
              <a:latin typeface="Arial" panose="020B0604020202020204" pitchFamily="34" charset="0"/>
              <a:cs typeface="Times New Roman" panose="02020603050405020304" pitchFamily="18" charset="0"/>
            </a:endParaRPr>
          </a:p>
          <a:p>
            <a:pPr algn="ctr"/>
            <a:r>
              <a:rPr lang="en-AU" sz="3200" b="1">
                <a:solidFill>
                  <a:schemeClr val="tx1"/>
                </a:solidFill>
                <a:latin typeface="Arial" panose="020B0604020202020204" pitchFamily="34" charset="0"/>
                <a:ea typeface="Times New Roman" panose="02020603050405020304" pitchFamily="18" charset="0"/>
              </a:rPr>
              <a:t>Our school is a Category </a:t>
            </a:r>
            <a:r>
              <a:rPr lang="en-AU" sz="3200" b="1">
                <a:solidFill>
                  <a:srgbClr val="FF0000"/>
                </a:solidFill>
                <a:latin typeface="Arial" panose="020B0604020202020204" pitchFamily="34" charset="0"/>
                <a:ea typeface="Times New Roman" panose="02020603050405020304" pitchFamily="18" charset="0"/>
              </a:rPr>
              <a:t>[insert 0, 1, 2, 3, 4] </a:t>
            </a:r>
            <a:r>
              <a:rPr lang="en-AU" sz="3200" b="1">
                <a:solidFill>
                  <a:schemeClr val="tx1"/>
                </a:solidFill>
                <a:latin typeface="Arial" panose="020B0604020202020204" pitchFamily="34" charset="0"/>
                <a:ea typeface="Times New Roman" panose="02020603050405020304" pitchFamily="18" charset="0"/>
              </a:rPr>
              <a:t>school.</a:t>
            </a:r>
            <a:endParaRPr lang="en-AU" sz="3200" b="1">
              <a:solidFill>
                <a:schemeClr val="tx1"/>
              </a:solidFill>
              <a:effectLst/>
              <a:latin typeface="Arial" panose="020B0604020202020204" pitchFamily="34" charset="0"/>
              <a:ea typeface="Times New Roman" panose="02020603050405020304" pitchFamily="18" charset="0"/>
            </a:endParaRPr>
          </a:p>
          <a:p>
            <a:endParaRPr lang="en-AU">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49576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r>
              <a:rPr lang="en-US" sz="3200"/>
              <a:t>Our school’s fire risk and actions</a:t>
            </a:r>
          </a:p>
        </p:txBody>
      </p:sp>
    </p:spTree>
    <p:extLst>
      <p:ext uri="{BB962C8B-B14F-4D97-AF65-F5344CB8AC3E}">
        <p14:creationId xmlns:p14="http://schemas.microsoft.com/office/powerpoint/2010/main" val="2538878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867CAB0-EB6E-61C9-3B64-1267637FBA22}"/>
              </a:ext>
            </a:extLst>
          </p:cNvPr>
          <p:cNvSpPr txBox="1">
            <a:spLocks/>
          </p:cNvSpPr>
          <p:nvPr/>
        </p:nvSpPr>
        <p:spPr>
          <a:xfrm>
            <a:off x="431801" y="370045"/>
            <a:ext cx="11281833" cy="790418"/>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000" b="1" i="0" kern="1200" baseline="0">
                <a:solidFill>
                  <a:schemeClr val="accent1"/>
                </a:solidFill>
                <a:latin typeface="Arial" charset="0"/>
                <a:ea typeface="Arial" charset="0"/>
                <a:cs typeface="Arial" charset="0"/>
              </a:defRPr>
            </a:lvl1pPr>
          </a:lstStyle>
          <a:p>
            <a:r>
              <a:rPr lang="en-US" sz="3600"/>
              <a:t>Our fire risk and actions </a:t>
            </a:r>
          </a:p>
        </p:txBody>
      </p:sp>
      <p:sp>
        <p:nvSpPr>
          <p:cNvPr id="12" name="Content Placeholder 2">
            <a:extLst>
              <a:ext uri="{FF2B5EF4-FFF2-40B4-BE49-F238E27FC236}">
                <a16:creationId xmlns:a16="http://schemas.microsoft.com/office/drawing/2014/main" id="{A2F48FC5-B0A7-AE83-E206-A95E5B09EE18}"/>
              </a:ext>
            </a:extLst>
          </p:cNvPr>
          <p:cNvSpPr>
            <a:spLocks noGrp="1"/>
          </p:cNvSpPr>
          <p:nvPr>
            <p:ph idx="1"/>
          </p:nvPr>
        </p:nvSpPr>
        <p:spPr>
          <a:xfrm>
            <a:off x="970325" y="1160464"/>
            <a:ext cx="10251347" cy="5213602"/>
          </a:xfrm>
        </p:spPr>
        <p:txBody>
          <a:bodyPr>
            <a:normAutofit fontScale="85000" lnSpcReduction="20000"/>
          </a:bodyPr>
          <a:lstStyle/>
          <a:p>
            <a:pPr lvl="2" indent="0" algn="ctr">
              <a:buNone/>
            </a:pPr>
            <a:r>
              <a:rPr lang="en-US" sz="3500" b="1" dirty="0">
                <a:solidFill>
                  <a:schemeClr val="tx1"/>
                </a:solidFill>
              </a:rPr>
              <a:t>Our school is a Category 1 School</a:t>
            </a:r>
            <a:r>
              <a:rPr lang="en-US" sz="2400" b="1" dirty="0">
                <a:solidFill>
                  <a:schemeClr val="tx1"/>
                </a:solidFill>
              </a:rPr>
              <a:t>. </a:t>
            </a:r>
          </a:p>
          <a:p>
            <a:pPr lvl="2" indent="0" algn="ctr">
              <a:buNone/>
            </a:pPr>
            <a:endParaRPr lang="en-AU" sz="2300" b="1" dirty="0">
              <a:solidFill>
                <a:schemeClr val="tx1"/>
              </a:solidFill>
              <a:latin typeface="+mn-lt"/>
            </a:endParaRPr>
          </a:p>
          <a:p>
            <a:pPr lvl="2" indent="0" algn="ctr">
              <a:buNone/>
            </a:pPr>
            <a:r>
              <a:rPr lang="en-AU" sz="3200" dirty="0">
                <a:solidFill>
                  <a:schemeClr val="tx1"/>
                </a:solidFill>
                <a:latin typeface="+mn-lt"/>
              </a:rPr>
              <a:t>We will enact our pre-emptive action plan to </a:t>
            </a:r>
            <a:r>
              <a:rPr lang="en-AU" sz="3200" b="1" dirty="0">
                <a:solidFill>
                  <a:srgbClr val="FF0000"/>
                </a:solidFill>
                <a:latin typeface="+mn-lt"/>
              </a:rPr>
              <a:t>relocate to Templestowe Valley Primary School</a:t>
            </a:r>
            <a:r>
              <a:rPr lang="en-US" sz="3200" dirty="0">
                <a:solidFill>
                  <a:srgbClr val="FF0000"/>
                </a:solidFill>
                <a:latin typeface="+mn-lt"/>
              </a:rPr>
              <a:t> </a:t>
            </a:r>
            <a:r>
              <a:rPr lang="en-AU" sz="3200" dirty="0">
                <a:solidFill>
                  <a:schemeClr val="tx1"/>
                </a:solidFill>
                <a:latin typeface="+mn-lt"/>
              </a:rPr>
              <a:t>on days forecast as an </a:t>
            </a:r>
            <a:r>
              <a:rPr lang="en-AU" sz="3200" b="1" dirty="0">
                <a:solidFill>
                  <a:schemeClr val="tx1"/>
                </a:solidFill>
                <a:latin typeface="+mn-lt"/>
              </a:rPr>
              <a:t>Extreme</a:t>
            </a:r>
            <a:r>
              <a:rPr lang="en-AU" sz="3200" dirty="0">
                <a:solidFill>
                  <a:schemeClr val="tx1"/>
                </a:solidFill>
                <a:latin typeface="+mn-lt"/>
              </a:rPr>
              <a:t> fire danger rating in our </a:t>
            </a:r>
            <a:r>
              <a:rPr lang="en-AU" sz="3200" b="1" dirty="0">
                <a:solidFill>
                  <a:schemeClr val="tx1"/>
                </a:solidFill>
                <a:latin typeface="+mn-lt"/>
              </a:rPr>
              <a:t>local government area, </a:t>
            </a:r>
            <a:r>
              <a:rPr lang="en-AU" sz="3200" b="1" dirty="0">
                <a:solidFill>
                  <a:srgbClr val="FF0000"/>
                </a:solidFill>
                <a:latin typeface="+mn-lt"/>
              </a:rPr>
              <a:t>Manningham.</a:t>
            </a:r>
            <a:endParaRPr lang="en-US" sz="3200" dirty="0">
              <a:solidFill>
                <a:srgbClr val="FF0000"/>
              </a:solidFill>
              <a:latin typeface="+mn-lt"/>
            </a:endParaRPr>
          </a:p>
          <a:p>
            <a:pPr lvl="2" indent="0" algn="ctr">
              <a:buNone/>
            </a:pPr>
            <a:endParaRPr lang="en-US" sz="3200" dirty="0">
              <a:solidFill>
                <a:srgbClr val="FF0000"/>
              </a:solidFill>
              <a:latin typeface="+mn-lt"/>
            </a:endParaRPr>
          </a:p>
          <a:p>
            <a:pPr lvl="2" indent="0" algn="ctr">
              <a:buNone/>
            </a:pPr>
            <a:r>
              <a:rPr lang="en-US" sz="3200" dirty="0">
                <a:solidFill>
                  <a:schemeClr val="tx1"/>
                </a:solidFill>
                <a:latin typeface="+mn-lt"/>
              </a:rPr>
              <a:t>We </a:t>
            </a:r>
            <a:r>
              <a:rPr lang="en-AU" sz="3200" dirty="0">
                <a:effectLst/>
                <a:latin typeface="+mn-lt"/>
                <a:ea typeface="Calibri" panose="020F0502020204030204" pitchFamily="34" charset="0"/>
              </a:rPr>
              <a:t>will </a:t>
            </a:r>
            <a:r>
              <a:rPr lang="en-AU" sz="3200" b="1" dirty="0">
                <a:effectLst/>
                <a:latin typeface="+mn-lt"/>
                <a:ea typeface="Calibri" panose="020F0502020204030204" pitchFamily="34" charset="0"/>
              </a:rPr>
              <a:t>close </a:t>
            </a:r>
            <a:r>
              <a:rPr lang="en-AU" sz="3200" dirty="0">
                <a:effectLst/>
                <a:latin typeface="+mn-lt"/>
                <a:ea typeface="Calibri" panose="020F0502020204030204" pitchFamily="34" charset="0"/>
              </a:rPr>
              <a:t>on a day forecast as a </a:t>
            </a:r>
            <a:r>
              <a:rPr lang="en-AU" sz="3200" b="1" dirty="0">
                <a:effectLst/>
                <a:latin typeface="+mn-lt"/>
                <a:ea typeface="Calibri" panose="020F0502020204030204" pitchFamily="34" charset="0"/>
              </a:rPr>
              <a:t>Catastrophic </a:t>
            </a:r>
            <a:r>
              <a:rPr lang="en-AU" sz="3200" dirty="0">
                <a:effectLst/>
                <a:latin typeface="+mn-lt"/>
                <a:ea typeface="Calibri" panose="020F0502020204030204" pitchFamily="34" charset="0"/>
              </a:rPr>
              <a:t>fire danger rating in the </a:t>
            </a:r>
            <a:r>
              <a:rPr lang="en-GB" sz="3200" b="1" dirty="0">
                <a:solidFill>
                  <a:srgbClr val="FF0000"/>
                </a:solidFill>
                <a:effectLst/>
                <a:latin typeface="+mn-lt"/>
                <a:ea typeface="Arial" panose="020B0604020202020204" pitchFamily="34" charset="0"/>
              </a:rPr>
              <a:t>Mallee, Wimmera, Northern Country, North East, East Gippsland, West and South Gippsland, Central, North Central, South West]</a:t>
            </a:r>
            <a:r>
              <a:rPr lang="en-AU" sz="3200" b="1" dirty="0">
                <a:effectLst/>
                <a:latin typeface="+mn-lt"/>
                <a:ea typeface="Calibri" panose="020F0502020204030204" pitchFamily="34" charset="0"/>
              </a:rPr>
              <a:t> </a:t>
            </a:r>
            <a:r>
              <a:rPr lang="en-AU" sz="3200" dirty="0">
                <a:effectLst/>
                <a:latin typeface="+mn-lt"/>
                <a:ea typeface="Calibri" panose="020F0502020204030204" pitchFamily="34" charset="0"/>
              </a:rPr>
              <a:t>fire district. </a:t>
            </a:r>
          </a:p>
          <a:p>
            <a:pPr lvl="2" indent="0" algn="ctr">
              <a:buNone/>
            </a:pPr>
            <a:endParaRPr lang="en-AU" sz="3200" dirty="0">
              <a:effectLst/>
              <a:latin typeface="+mn-lt"/>
              <a:ea typeface="Calibri" panose="020F0502020204030204" pitchFamily="34" charset="0"/>
            </a:endParaRPr>
          </a:p>
          <a:p>
            <a:pPr lvl="2" indent="0" algn="ctr">
              <a:buNone/>
            </a:pPr>
            <a:r>
              <a:rPr lang="en-US" sz="3200" dirty="0">
                <a:solidFill>
                  <a:schemeClr val="bg2">
                    <a:lumMod val="10000"/>
                  </a:schemeClr>
                </a:solidFill>
              </a:rPr>
              <a:t>All school bus routes that travel through a </a:t>
            </a:r>
            <a:r>
              <a:rPr lang="en-US" sz="3200" b="1" dirty="0">
                <a:solidFill>
                  <a:schemeClr val="bg2">
                    <a:lumMod val="10000"/>
                  </a:schemeClr>
                </a:solidFill>
              </a:rPr>
              <a:t>Catastrophic</a:t>
            </a:r>
            <a:r>
              <a:rPr lang="en-US" sz="3200" dirty="0">
                <a:solidFill>
                  <a:schemeClr val="bg2">
                    <a:lumMod val="10000"/>
                  </a:schemeClr>
                </a:solidFill>
              </a:rPr>
              <a:t> fire district will be cancelled.</a:t>
            </a:r>
          </a:p>
          <a:p>
            <a:pPr lvl="2" indent="0" algn="ctr">
              <a:buNone/>
            </a:pPr>
            <a:endParaRPr lang="en-US" sz="3200" dirty="0">
              <a:solidFill>
                <a:srgbClr val="FF0000"/>
              </a:solidFill>
            </a:endParaRPr>
          </a:p>
        </p:txBody>
      </p:sp>
      <p:sp>
        <p:nvSpPr>
          <p:cNvPr id="13" name="Rectangle 12">
            <a:extLst>
              <a:ext uri="{FF2B5EF4-FFF2-40B4-BE49-F238E27FC236}">
                <a16:creationId xmlns:a16="http://schemas.microsoft.com/office/drawing/2014/main" id="{47DADD84-A915-8188-D745-1B5910F4C9E6}"/>
              </a:ext>
            </a:extLst>
          </p:cNvPr>
          <p:cNvSpPr/>
          <p:nvPr/>
        </p:nvSpPr>
        <p:spPr>
          <a:xfrm>
            <a:off x="630087" y="978567"/>
            <a:ext cx="10931825" cy="5509387"/>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766257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867CAB0-EB6E-61C9-3B64-1267637FBA22}"/>
              </a:ext>
            </a:extLst>
          </p:cNvPr>
          <p:cNvSpPr txBox="1">
            <a:spLocks/>
          </p:cNvSpPr>
          <p:nvPr/>
        </p:nvSpPr>
        <p:spPr>
          <a:xfrm>
            <a:off x="431801" y="370045"/>
            <a:ext cx="11281833" cy="790418"/>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000" b="1" i="0" kern="1200" baseline="0">
                <a:solidFill>
                  <a:schemeClr val="accent1"/>
                </a:solidFill>
                <a:latin typeface="Arial" charset="0"/>
                <a:ea typeface="Arial" charset="0"/>
                <a:cs typeface="Arial" charset="0"/>
              </a:defRPr>
            </a:lvl1pPr>
          </a:lstStyle>
          <a:p>
            <a:r>
              <a:rPr lang="en-US" sz="3600"/>
              <a:t>Enacting our pre-emptive actions </a:t>
            </a:r>
          </a:p>
        </p:txBody>
      </p:sp>
      <p:sp>
        <p:nvSpPr>
          <p:cNvPr id="12" name="Content Placeholder 2">
            <a:extLst>
              <a:ext uri="{FF2B5EF4-FFF2-40B4-BE49-F238E27FC236}">
                <a16:creationId xmlns:a16="http://schemas.microsoft.com/office/drawing/2014/main" id="{A2F48FC5-B0A7-AE83-E206-A95E5B09EE18}"/>
              </a:ext>
            </a:extLst>
          </p:cNvPr>
          <p:cNvSpPr>
            <a:spLocks noGrp="1"/>
          </p:cNvSpPr>
          <p:nvPr>
            <p:ph idx="1"/>
          </p:nvPr>
        </p:nvSpPr>
        <p:spPr>
          <a:xfrm>
            <a:off x="970325" y="1160464"/>
            <a:ext cx="10251347" cy="5213602"/>
          </a:xfrm>
        </p:spPr>
        <p:txBody>
          <a:bodyPr>
            <a:normAutofit/>
          </a:bodyPr>
          <a:lstStyle/>
          <a:p>
            <a:pPr lvl="2" indent="0" algn="ctr">
              <a:buNone/>
            </a:pPr>
            <a:r>
              <a:rPr lang="en-AU" sz="2800" dirty="0">
                <a:solidFill>
                  <a:schemeClr val="tx1"/>
                </a:solidFill>
                <a:latin typeface="+mn-lt"/>
              </a:rPr>
              <a:t>Based on the department’s Bushfire and Grassfire Preparedness Policy </a:t>
            </a:r>
            <a:r>
              <a:rPr lang="en-US" sz="2800" dirty="0">
                <a:solidFill>
                  <a:schemeClr val="tx1"/>
                </a:solidFill>
                <a:latin typeface="+mn-lt"/>
              </a:rPr>
              <a:t>our school will enact our</a:t>
            </a:r>
            <a:r>
              <a:rPr lang="en-AU" sz="2800" dirty="0">
                <a:solidFill>
                  <a:schemeClr val="tx1"/>
                </a:solidFill>
                <a:latin typeface="+mn-lt"/>
              </a:rPr>
              <a:t> pre-emptive action plan on days forecast as an </a:t>
            </a:r>
            <a:r>
              <a:rPr lang="en-AU" sz="2800" b="1" dirty="0">
                <a:solidFill>
                  <a:schemeClr val="tx1"/>
                </a:solidFill>
                <a:latin typeface="+mn-lt"/>
              </a:rPr>
              <a:t>Extreme </a:t>
            </a:r>
            <a:r>
              <a:rPr lang="en-AU" sz="2800" dirty="0">
                <a:solidFill>
                  <a:schemeClr val="tx1"/>
                </a:solidFill>
                <a:latin typeface="+mn-lt"/>
              </a:rPr>
              <a:t>fire danger rating in our </a:t>
            </a:r>
            <a:r>
              <a:rPr lang="en-AU" sz="2800" b="1" dirty="0">
                <a:solidFill>
                  <a:schemeClr val="tx1"/>
                </a:solidFill>
                <a:latin typeface="+mn-lt"/>
              </a:rPr>
              <a:t>local government area, </a:t>
            </a:r>
            <a:r>
              <a:rPr lang="en-AU" sz="2800" b="1" dirty="0">
                <a:solidFill>
                  <a:srgbClr val="FF0000"/>
                </a:solidFill>
                <a:latin typeface="+mn-lt"/>
              </a:rPr>
              <a:t>Manningham.</a:t>
            </a:r>
            <a:endParaRPr lang="en-AU" sz="2800" dirty="0">
              <a:solidFill>
                <a:srgbClr val="FF0000"/>
              </a:solidFill>
              <a:latin typeface="+mn-lt"/>
            </a:endParaRPr>
          </a:p>
          <a:p>
            <a:pPr lvl="2" indent="0" algn="ctr">
              <a:buNone/>
            </a:pPr>
            <a:endParaRPr lang="en-AU" sz="2800" dirty="0">
              <a:solidFill>
                <a:srgbClr val="FF0000"/>
              </a:solidFill>
              <a:latin typeface="+mn-lt"/>
            </a:endParaRPr>
          </a:p>
          <a:p>
            <a:pPr lvl="2" indent="0" algn="ctr">
              <a:buNone/>
            </a:pPr>
            <a:r>
              <a:rPr lang="en-AU" sz="2800" dirty="0">
                <a:solidFill>
                  <a:schemeClr val="tx1"/>
                </a:solidFill>
                <a:latin typeface="+mn-lt"/>
              </a:rPr>
              <a:t>Conditions can vary significantly across the wider weather district, so using local forecasts helps us to respond appropriately to risks in our local area and maintain stability and educational continuity for our students and school community. This policy is consistent for all schools at high levels of risk and this approach is supported by emergency services. </a:t>
            </a:r>
          </a:p>
          <a:p>
            <a:pPr lvl="2" indent="0" algn="ctr">
              <a:buNone/>
            </a:pPr>
            <a:endParaRPr lang="en-US" sz="3100" dirty="0">
              <a:solidFill>
                <a:schemeClr val="tx1"/>
              </a:solidFill>
              <a:latin typeface="+mn-lt"/>
            </a:endParaRPr>
          </a:p>
          <a:p>
            <a:pPr lvl="2" indent="0" algn="ctr">
              <a:buNone/>
            </a:pPr>
            <a:endParaRPr lang="en-US" sz="3100" dirty="0">
              <a:solidFill>
                <a:schemeClr val="tx1"/>
              </a:solidFill>
              <a:latin typeface="+mn-lt"/>
            </a:endParaRPr>
          </a:p>
          <a:p>
            <a:pPr lvl="2" indent="0" algn="ctr">
              <a:buNone/>
            </a:pPr>
            <a:endParaRPr lang="en-US" sz="3200" dirty="0">
              <a:solidFill>
                <a:srgbClr val="FF0000"/>
              </a:solidFill>
            </a:endParaRPr>
          </a:p>
        </p:txBody>
      </p:sp>
      <p:sp>
        <p:nvSpPr>
          <p:cNvPr id="13" name="Rectangle 12">
            <a:extLst>
              <a:ext uri="{FF2B5EF4-FFF2-40B4-BE49-F238E27FC236}">
                <a16:creationId xmlns:a16="http://schemas.microsoft.com/office/drawing/2014/main" id="{47DADD84-A915-8188-D745-1B5910F4C9E6}"/>
              </a:ext>
            </a:extLst>
          </p:cNvPr>
          <p:cNvSpPr/>
          <p:nvPr/>
        </p:nvSpPr>
        <p:spPr>
          <a:xfrm>
            <a:off x="630087" y="978567"/>
            <a:ext cx="10931825" cy="5509387"/>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656177588"/>
      </p:ext>
    </p:extLst>
  </p:cSld>
  <p:clrMapOvr>
    <a:masterClrMapping/>
  </p:clrMapOvr>
</p:sld>
</file>

<file path=ppt/theme/theme1.xml><?xml version="1.0" encoding="utf-8"?>
<a:theme xmlns:a="http://schemas.openxmlformats.org/drawingml/2006/main" name="Office Theme">
  <a:themeElements>
    <a:clrScheme name="Ed State - Schools">
      <a:dk1>
        <a:srgbClr val="000000"/>
      </a:dk1>
      <a:lt1>
        <a:srgbClr val="FFFFFF"/>
      </a:lt1>
      <a:dk2>
        <a:srgbClr val="000000"/>
      </a:dk2>
      <a:lt2>
        <a:srgbClr val="E7E6E6"/>
      </a:lt2>
      <a:accent1>
        <a:srgbClr val="E25205"/>
      </a:accent1>
      <a:accent2>
        <a:srgbClr val="F6BE00"/>
      </a:accent2>
      <a:accent3>
        <a:srgbClr val="D50032"/>
      </a:accent3>
      <a:accent4>
        <a:srgbClr val="0090DA"/>
      </a:accent4>
      <a:accent5>
        <a:srgbClr val="004C97"/>
      </a:accent5>
      <a:accent6>
        <a:srgbClr val="53565A"/>
      </a:accent6>
      <a:hlink>
        <a:srgbClr val="0071CE"/>
      </a:hlink>
      <a:folHlink>
        <a:srgbClr val="004C9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ducation State mm" id="{76674763-5168-5A43-B885-70229A3C9853}" vid="{5B63F1B7-68D2-9544-BF41-7E35658C62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D6C0A88B16A8941919F44247C1669F7" ma:contentTypeVersion="16" ma:contentTypeDescription="Create a new document." ma:contentTypeScope="" ma:versionID="e7572d844154519dbfd62c8412625df8">
  <xsd:schema xmlns:xsd="http://www.w3.org/2001/XMLSchema" xmlns:xs="http://www.w3.org/2001/XMLSchema" xmlns:p="http://schemas.microsoft.com/office/2006/metadata/properties" xmlns:ns2="c7291616-9830-4311-a421-7e3a0eca7f57" xmlns:ns3="4bc422b1-6ea8-4eb7-aa1d-d71de45724f1" targetNamespace="http://schemas.microsoft.com/office/2006/metadata/properties" ma:root="true" ma:fieldsID="fdec62ad73fd0723e6ad0eba3dedb440" ns2:_="" ns3:_="">
    <xsd:import namespace="c7291616-9830-4311-a421-7e3a0eca7f57"/>
    <xsd:import namespace="4bc422b1-6ea8-4eb7-aa1d-d71de45724f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291616-9830-4311-a421-7e3a0eca7f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0b607bbe-9751-46d3-ac86-39dfe3141325"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bc422b1-6ea8-4eb7-aa1d-d71de45724f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d3d3720a-77ba-441f-a631-6baf8fc811db}" ma:internalName="TaxCatchAll" ma:showField="CatchAllData" ma:web="4bc422b1-6ea8-4eb7-aa1d-d71de45724f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7291616-9830-4311-a421-7e3a0eca7f57">
      <Terms xmlns="http://schemas.microsoft.com/office/infopath/2007/PartnerControls"/>
    </lcf76f155ced4ddcb4097134ff3c332f>
    <TaxCatchAll xmlns="4bc422b1-6ea8-4eb7-aa1d-d71de45724f1" xsi:nil="true"/>
  </documentManagement>
</p:properties>
</file>

<file path=customXml/itemProps1.xml><?xml version="1.0" encoding="utf-8"?>
<ds:datastoreItem xmlns:ds="http://schemas.openxmlformats.org/officeDocument/2006/customXml" ds:itemID="{1F5F4321-DC80-4472-AFF2-C071EE4079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291616-9830-4311-a421-7e3a0eca7f57"/>
    <ds:schemaRef ds:uri="4bc422b1-6ea8-4eb7-aa1d-d71de45724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65E95A1-4E29-42EF-BC1F-DB9D8BE36044}">
  <ds:schemaRefs>
    <ds:schemaRef ds:uri="http://schemas.microsoft.com/sharepoint/v3/contenttype/forms"/>
  </ds:schemaRefs>
</ds:datastoreItem>
</file>

<file path=customXml/itemProps3.xml><?xml version="1.0" encoding="utf-8"?>
<ds:datastoreItem xmlns:ds="http://schemas.openxmlformats.org/officeDocument/2006/customXml" ds:itemID="{F6B04D0A-AE9A-4758-8814-FE089595D9E7}">
  <ds:schemaRefs>
    <ds:schemaRef ds:uri="http://purl.org/dc/elements/1.1/"/>
    <ds:schemaRef ds:uri="c7291616-9830-4311-a421-7e3a0eca7f57"/>
    <ds:schemaRef ds:uri="http://schemas.microsoft.com/office/2006/documentManagement/types"/>
    <ds:schemaRef ds:uri="http://schemas.microsoft.com/office/2006/metadata/properties"/>
    <ds:schemaRef ds:uri="http://schemas.microsoft.com/office/infopath/2007/PartnerControls"/>
    <ds:schemaRef ds:uri="http://purl.org/dc/terms/"/>
    <ds:schemaRef ds:uri="http://schemas.openxmlformats.org/package/2006/metadata/core-properties"/>
    <ds:schemaRef ds:uri="4bc422b1-6ea8-4eb7-aa1d-d71de45724f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Education State mm</Template>
  <TotalTime>11</TotalTime>
  <Words>2278</Words>
  <Application>Microsoft Office PowerPoint</Application>
  <PresentationFormat>Widescreen</PresentationFormat>
  <Paragraphs>139</Paragraphs>
  <Slides>23</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.AppleSystemUIFont</vt:lpstr>
      <vt:lpstr>Arial</vt:lpstr>
      <vt:lpstr>Calibri</vt:lpstr>
      <vt:lpstr>Courier New</vt:lpstr>
      <vt:lpstr>Segoe UI</vt:lpstr>
      <vt:lpstr>Symbol</vt:lpstr>
      <vt:lpstr>Office Theme</vt:lpstr>
      <vt:lpstr>Ensuring our school is bushfire ready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Fire in the landscape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Nieta Manser</cp:lastModifiedBy>
  <cp:revision>34</cp:revision>
  <dcterms:created xsi:type="dcterms:W3CDTF">2017-08-18T01:53:25Z</dcterms:created>
  <dcterms:modified xsi:type="dcterms:W3CDTF">2026-02-05T05:55:36Z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0x010100FD6C0A88B16A8941919F44247C1669F7</vt:lpwstr>
  </property>
  <property fmtid="{D5CDD505-2E9C-101B-9397-08002B2CF9AE}" pid="3" name="ClassificationContentMarkingHeaderLocations">
    <vt:lpwstr>Office Theme:4</vt:lpwstr>
  </property>
  <property fmtid="{D5CDD505-2E9C-101B-9397-08002B2CF9AE}" pid="4" name="ClassificationContentMarkingHeaderText">
    <vt:lpwstr>Official</vt:lpwstr>
  </property>
  <property fmtid="{D5CDD505-2E9C-101B-9397-08002B2CF9AE}" pid="5" name="RecordPoint_WorkflowType">
    <vt:lpwstr>ActiveSubmitStub</vt:lpwstr>
  </property>
  <property fmtid="{D5CDD505-2E9C-101B-9397-08002B2CF9AE}" pid="6" name="RecordPoint_ActiveItemListId">
    <vt:lpwstr>{73f2ff2b-cd9d-47fc-88cc-85cbf6784b97}</vt:lpwstr>
  </property>
  <property fmtid="{D5CDD505-2E9C-101B-9397-08002B2CF9AE}" pid="7" name="RecordPoint_ActiveItemUniqueId">
    <vt:lpwstr>{b996427c-7899-46c8-94eb-2ce9eb91f204}</vt:lpwstr>
  </property>
  <property fmtid="{D5CDD505-2E9C-101B-9397-08002B2CF9AE}" pid="8" name="RecordPoint_ActiveItemWebId">
    <vt:lpwstr>{0cef8406-c5f7-4435-841a-750b59bfaa60}</vt:lpwstr>
  </property>
  <property fmtid="{D5CDD505-2E9C-101B-9397-08002B2CF9AE}" pid="9" name="RecordPoint_ActiveItemSiteId">
    <vt:lpwstr>{61b3ca93-a8bf-4c99-aff3-b46cc7f4149e}</vt:lpwstr>
  </property>
  <property fmtid="{D5CDD505-2E9C-101B-9397-08002B2CF9AE}" pid="10" name="RecordPoint_RecordNumberSubmitted">
    <vt:lpwstr>R20230129626</vt:lpwstr>
  </property>
  <property fmtid="{D5CDD505-2E9C-101B-9397-08002B2CF9AE}" pid="11" name="RecordPoint_SubmissionCompleted">
    <vt:lpwstr>2023-03-01T16:10:20.4138621+11:00</vt:lpwstr>
  </property>
  <property fmtid="{D5CDD505-2E9C-101B-9397-08002B2CF9AE}" pid="12" name="MediaServiceImageTags">
    <vt:lpwstr/>
  </property>
  <property fmtid="{D5CDD505-2E9C-101B-9397-08002B2CF9AE}" pid="13" name="ReviewedbyCR">
    <vt:bool>true</vt:bool>
  </property>
</Properties>
</file>