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75" r:id="rId4"/>
  </p:sldMasterIdLst>
  <p:notesMasterIdLst>
    <p:notesMasterId r:id="rId13"/>
  </p:notesMasterIdLst>
  <p:sldIdLst>
    <p:sldId id="256" r:id="rId5"/>
    <p:sldId id="261" r:id="rId6"/>
    <p:sldId id="280" r:id="rId7"/>
    <p:sldId id="281" r:id="rId8"/>
    <p:sldId id="282" r:id="rId9"/>
    <p:sldId id="283" r:id="rId10"/>
    <p:sldId id="284" r:id="rId11"/>
    <p:sldId id="279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D08D"/>
    <a:srgbClr val="B3E09A"/>
    <a:srgbClr val="FADCD3"/>
    <a:srgbClr val="FFF3CC"/>
    <a:srgbClr val="CDC1D9"/>
    <a:srgbClr val="A4D8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81CA0B-F409-6164-1D7A-984F0A7F96B5}" v="19" dt="2025-08-15T00:31:22.7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A2F4C1-FCA7-6844-958D-97733621DFCE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694806-2361-AB40-AF1C-AB34E4499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434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Bilingual School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694806-2361-AB40-AF1C-AB34E4499D9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521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Newlands ensures that everyone feels safe, valued and can be themselves</a:t>
            </a:r>
          </a:p>
          <a:p>
            <a:r>
              <a:rPr lang="en-US"/>
              <a:t>Over the last 18 months we have refined our developmental management and wellbeing processes to ensure all students can strive to be their best. </a:t>
            </a:r>
          </a:p>
          <a:p>
            <a:r>
              <a:rPr lang="en-US"/>
              <a:t>We do this by being deliberate in making sure students have a strong sense of belonging and </a:t>
            </a:r>
            <a:r>
              <a:rPr lang="en-US" err="1"/>
              <a:t>connectedbness</a:t>
            </a:r>
            <a:endParaRPr lang="en-US"/>
          </a:p>
          <a:p>
            <a:r>
              <a:rPr lang="en-US"/>
              <a:t>That we all live and </a:t>
            </a:r>
            <a:r>
              <a:rPr lang="en-US" err="1"/>
              <a:t>breahe</a:t>
            </a:r>
            <a:r>
              <a:rPr lang="en-US"/>
              <a:t> our school values</a:t>
            </a:r>
          </a:p>
          <a:p>
            <a:r>
              <a:rPr lang="en-US"/>
              <a:t>That teachers strive to understand how our students not only learn but their needs to be </a:t>
            </a:r>
            <a:r>
              <a:rPr lang="en-US" err="1"/>
              <a:t>succesful</a:t>
            </a:r>
            <a:r>
              <a:rPr lang="en-US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694806-2361-AB40-AF1C-AB34E4499D9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704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DD050-BCE6-270E-F36B-8B698463C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1DFDD2-79CE-F35D-7C43-217E039D82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4C1D84-8C3E-2D0E-A89A-98FBA7F8BF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We understand that transition is for both students and families and we aim to prepare both,  for a successful and positive start to school</a:t>
            </a:r>
          </a:p>
          <a:p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We begin our transition process early – beginning in the middle of Term 3.  Try and have familiar faces and start introducing families to a life at Newlands. </a:t>
            </a:r>
          </a:p>
          <a:p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The school provides  small group sessions during term 4 that provide </a:t>
            </a:r>
            <a:r>
              <a:rPr lang="en-US" err="1">
                <a:cs typeface="Calibri"/>
              </a:rPr>
              <a:t>parens</a:t>
            </a:r>
            <a:r>
              <a:rPr lang="en-US">
                <a:cs typeface="Calibri"/>
              </a:rPr>
              <a:t> and carers strategies to support their </a:t>
            </a:r>
            <a:r>
              <a:rPr lang="en-US" err="1">
                <a:cs typeface="Calibri"/>
              </a:rPr>
              <a:t>childs</a:t>
            </a:r>
            <a:r>
              <a:rPr lang="en-US">
                <a:cs typeface="Calibri"/>
              </a:rPr>
              <a:t> transition into school.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F1B913-43DE-6D6A-454C-312A9A6AC6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694806-2361-AB40-AF1C-AB34E4499D9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0684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C0E36-93B6-8308-74CC-5DEF57F46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3C8F7C-EE94-0354-AE9D-B6663D2A73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962BAA-11C5-AE45-97D0-84F925E6A1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We understand that transition is for both students and families and we aim to prepare both,  for a successful and positive start to school</a:t>
            </a:r>
          </a:p>
          <a:p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We begin our transition process early – beginning in the middle of Term 3.  Try and have familiar faces and start introducing families to a life at Newlands. </a:t>
            </a:r>
          </a:p>
          <a:p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The school provides  small group sessions during term 4 that provide </a:t>
            </a:r>
            <a:r>
              <a:rPr lang="en-US" err="1">
                <a:cs typeface="Calibri"/>
              </a:rPr>
              <a:t>parens</a:t>
            </a:r>
            <a:r>
              <a:rPr lang="en-US">
                <a:cs typeface="Calibri"/>
              </a:rPr>
              <a:t> and carers strategies to support their </a:t>
            </a:r>
            <a:r>
              <a:rPr lang="en-US" err="1">
                <a:cs typeface="Calibri"/>
              </a:rPr>
              <a:t>childs</a:t>
            </a:r>
            <a:r>
              <a:rPr lang="en-US">
                <a:cs typeface="Calibri"/>
              </a:rPr>
              <a:t> transition into school.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437398-D516-9C58-8451-A73CEB3ADE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694806-2361-AB40-AF1C-AB34E4499D9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1555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Luke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694806-2361-AB40-AF1C-AB34E4499D9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245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42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438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969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804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711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118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226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364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150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25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523714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7781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264944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143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7877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929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87228-C423-ED4D-9833-44513B08F9A9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B9BFAEB-1FE8-8A49-A1BB-69C55E4C796D}" type="slidenum">
              <a:rPr lang="en-US" smtClean="0"/>
              <a:t>‹#›</a:t>
            </a:fld>
            <a:endParaRPr lang="en-US"/>
          </a:p>
        </p:txBody>
      </p:sp>
      <p:pic>
        <p:nvPicPr>
          <p:cNvPr id="18" name="Picture 17" descr="Logo&#10;&#10;Description automatically generated">
            <a:extLst>
              <a:ext uri="{FF2B5EF4-FFF2-40B4-BE49-F238E27FC236}">
                <a16:creationId xmlns:a16="http://schemas.microsoft.com/office/drawing/2014/main" id="{B0C279AA-6EA1-5546-94BA-A32F257919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 cstate="print">
            <a:alphaModFix amt="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" r="2322" b="-3"/>
          <a:stretch/>
        </p:blipFill>
        <p:spPr>
          <a:xfrm>
            <a:off x="4175385" y="1407071"/>
            <a:ext cx="3841230" cy="402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852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  <p:sldLayoutId id="2147483987" r:id="rId12"/>
    <p:sldLayoutId id="2147483988" r:id="rId13"/>
    <p:sldLayoutId id="2147483989" r:id="rId14"/>
    <p:sldLayoutId id="2147483990" r:id="rId15"/>
    <p:sldLayoutId id="2147483991" r:id="rId16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5A7802B6-FF37-40CF-A7E2-6F2A0D9A9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6E6E56CF-152C-2D4B-83BF-C7A280C7F5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" r="2322" b="-3"/>
          <a:stretch/>
        </p:blipFill>
        <p:spPr>
          <a:xfrm>
            <a:off x="3207971" y="2332013"/>
            <a:ext cx="3765692" cy="3949329"/>
          </a:xfrm>
          <a:prstGeom prst="rect">
            <a:avLst/>
          </a:prstGeom>
        </p:spPr>
      </p:pic>
      <p:sp>
        <p:nvSpPr>
          <p:cNvPr id="2" name="Title 6">
            <a:extLst>
              <a:ext uri="{FF2B5EF4-FFF2-40B4-BE49-F238E27FC236}">
                <a16:creationId xmlns:a16="http://schemas.microsoft.com/office/drawing/2014/main" id="{4656E841-C391-364F-235F-FFEA76E89ABF}"/>
              </a:ext>
            </a:extLst>
          </p:cNvPr>
          <p:cNvSpPr txBox="1">
            <a:spLocks/>
          </p:cNvSpPr>
          <p:nvPr/>
        </p:nvSpPr>
        <p:spPr>
          <a:xfrm>
            <a:off x="1531206" y="576658"/>
            <a:ext cx="7361004" cy="112439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4800">
                <a:latin typeface="Arial Narrow"/>
                <a:cs typeface="Arial Narrow" panose="020B0604020202020204" pitchFamily="34" charset="0"/>
              </a:rPr>
              <a:t>Homework Program 2025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4800" err="1">
                <a:latin typeface="Arial Narrow"/>
                <a:cs typeface="Arial Narrow" panose="020B0604020202020204" pitchFamily="34" charset="0"/>
              </a:rPr>
              <a:t>Programa</a:t>
            </a:r>
            <a:r>
              <a:rPr lang="en-US" sz="4800">
                <a:latin typeface="Arial Narrow"/>
                <a:cs typeface="Arial Narrow" panose="020B0604020202020204" pitchFamily="34" charset="0"/>
              </a:rPr>
              <a:t> de </a:t>
            </a:r>
            <a:r>
              <a:rPr lang="en-US" sz="4800" err="1">
                <a:latin typeface="Arial Narrow"/>
                <a:cs typeface="Arial Narrow" panose="020B0604020202020204" pitchFamily="34" charset="0"/>
              </a:rPr>
              <a:t>Tareas</a:t>
            </a:r>
            <a:r>
              <a:rPr lang="en-US" sz="4800">
                <a:latin typeface="Arial Narrow"/>
                <a:cs typeface="Arial Narrow" panose="020B0604020202020204" pitchFamily="34" charset="0"/>
              </a:rPr>
              <a:t> 2025</a:t>
            </a:r>
            <a:endParaRPr lang="en-US" sz="480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7293C7-8CB8-C7A5-7D1D-9074FFC684B6}"/>
              </a:ext>
            </a:extLst>
          </p:cNvPr>
          <p:cNvSpPr txBox="1"/>
          <p:nvPr/>
        </p:nvSpPr>
        <p:spPr>
          <a:xfrm>
            <a:off x="4171950" y="1687443"/>
            <a:ext cx="2329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August 15</a:t>
            </a:r>
            <a:r>
              <a:rPr lang="en-GB" baseline="30000"/>
              <a:t>th</a:t>
            </a:r>
            <a:r>
              <a:rPr lang="en-GB"/>
              <a:t>, 2.30pm</a:t>
            </a:r>
          </a:p>
        </p:txBody>
      </p:sp>
    </p:spTree>
    <p:extLst>
      <p:ext uri="{BB962C8B-B14F-4D97-AF65-F5344CB8AC3E}">
        <p14:creationId xmlns:p14="http://schemas.microsoft.com/office/powerpoint/2010/main" val="2647215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65624E5-C579-AFC0-585C-BEDE9D904BF2}"/>
              </a:ext>
            </a:extLst>
          </p:cNvPr>
          <p:cNvSpPr txBox="1">
            <a:spLocks/>
          </p:cNvSpPr>
          <p:nvPr/>
        </p:nvSpPr>
        <p:spPr>
          <a:xfrm>
            <a:off x="403341" y="43092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>
                <a:latin typeface="Arial Narrow"/>
                <a:cs typeface="Arial Narrow" panose="020B0604020202020204" pitchFamily="34" charset="0"/>
              </a:rPr>
              <a:t>Rationale</a:t>
            </a:r>
            <a:endParaRPr lang="en-US">
              <a:latin typeface="Arial Narrow"/>
              <a:cs typeface="Arial Narrow" panose="020B06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C46EEF2-8812-7699-9423-46569D9C02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341" y="1097587"/>
            <a:ext cx="8596668" cy="5163978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GB"/>
              <a:t>Provides opportunity for parents to support their child’s learning journey</a:t>
            </a:r>
          </a:p>
          <a:p>
            <a:r>
              <a:rPr lang="en-GB"/>
              <a:t>Parallels classroom learning</a:t>
            </a:r>
          </a:p>
          <a:p>
            <a:r>
              <a:rPr lang="en-GB"/>
              <a:t>Supports Highschool readiness (3 – 6)</a:t>
            </a:r>
          </a:p>
          <a:p>
            <a:r>
              <a:rPr lang="en-GB"/>
              <a:t>Evidence base:</a:t>
            </a:r>
            <a:endParaRPr lang="en-AU" sz="1800">
              <a:latin typeface="Calibri"/>
              <a:ea typeface="Calibri"/>
              <a:cs typeface="Calibri"/>
            </a:endParaRPr>
          </a:p>
          <a:p>
            <a:pPr>
              <a:buFont typeface="Calibri" panose="020B0604020202020204" pitchFamily="34" charset="0"/>
              <a:buChar char="-"/>
            </a:pPr>
            <a:r>
              <a:rPr lang="en-AU" b="1">
                <a:latin typeface="Calibri"/>
                <a:ea typeface="Calibri"/>
                <a:cs typeface="Calibri"/>
              </a:rPr>
              <a:t>Promotes long-term retention</a:t>
            </a:r>
            <a:r>
              <a:rPr lang="en-AU" sz="1800">
                <a:latin typeface="Calibri"/>
                <a:ea typeface="Calibri"/>
                <a:cs typeface="Calibri"/>
              </a:rPr>
              <a:t>: Regular homework provides opportunities for students to revisit concepts over time, strengthening memory and reducing forgetting.</a:t>
            </a:r>
          </a:p>
          <a:p>
            <a:pPr>
              <a:buFont typeface="Calibri" panose="020B0604020202020204" pitchFamily="34" charset="0"/>
              <a:buChar char="-"/>
            </a:pPr>
            <a:r>
              <a:rPr lang="en-AU" sz="1800" b="1">
                <a:latin typeface="Calibri"/>
                <a:ea typeface="Calibri"/>
                <a:cs typeface="Calibri"/>
              </a:rPr>
              <a:t>Encourages repetition</a:t>
            </a:r>
            <a:r>
              <a:rPr lang="en-AU" sz="1800">
                <a:latin typeface="Calibri"/>
                <a:ea typeface="Calibri"/>
                <a:cs typeface="Calibri"/>
              </a:rPr>
              <a:t>: Reinforces key skills and knowledge through repeated exposure, which helps solidify learning.</a:t>
            </a:r>
          </a:p>
          <a:p>
            <a:pPr>
              <a:buFont typeface="Calibri" panose="020B0604020202020204" pitchFamily="34" charset="0"/>
              <a:buChar char="-"/>
            </a:pPr>
            <a:r>
              <a:rPr lang="en-AU" sz="1800" b="1">
                <a:latin typeface="Calibri"/>
                <a:ea typeface="Calibri"/>
                <a:cs typeface="Calibri"/>
              </a:rPr>
              <a:t>Builds fluency</a:t>
            </a:r>
            <a:r>
              <a:rPr lang="en-AU" sz="1800">
                <a:latin typeface="Calibri"/>
                <a:ea typeface="Calibri"/>
                <a:cs typeface="Calibri"/>
              </a:rPr>
              <a:t>: Consistent practice at home helps students become quicker and more accurate in foundational skills such as reading, writing, and mathematics.</a:t>
            </a:r>
          </a:p>
          <a:p>
            <a:pPr>
              <a:buFont typeface="Calibri" panose="020B0604020202020204" pitchFamily="34" charset="0"/>
              <a:buChar char="-"/>
            </a:pPr>
            <a:r>
              <a:rPr lang="en-AU" sz="1800" b="1">
                <a:latin typeface="Calibri"/>
                <a:ea typeface="Calibri"/>
                <a:cs typeface="Calibri"/>
              </a:rPr>
              <a:t>Strengthens skill consolidation</a:t>
            </a:r>
            <a:r>
              <a:rPr lang="en-AU" sz="1800">
                <a:latin typeface="Calibri"/>
                <a:ea typeface="Calibri"/>
                <a:cs typeface="Calibri"/>
              </a:rPr>
              <a:t>: Homework allows students to apply what they've learned independently, reinforcing classroom instruction.</a:t>
            </a:r>
          </a:p>
          <a:p>
            <a:pPr>
              <a:buFont typeface="Calibri" panose="020B0604020202020204" pitchFamily="34" charset="0"/>
              <a:buChar char="-"/>
            </a:pPr>
            <a:r>
              <a:rPr lang="en-AU" sz="1800" b="1">
                <a:latin typeface="Calibri"/>
                <a:ea typeface="Calibri"/>
                <a:cs typeface="Calibri"/>
              </a:rPr>
              <a:t>Improves confidence and mastery</a:t>
            </a:r>
            <a:r>
              <a:rPr lang="en-AU" sz="1800">
                <a:latin typeface="Calibri"/>
                <a:ea typeface="Calibri"/>
                <a:cs typeface="Calibri"/>
              </a:rPr>
              <a:t>: Familiar tasks completed at home can increase a student’s sense of competence and reduce anxiety about new material.</a:t>
            </a:r>
          </a:p>
          <a:p>
            <a:pPr>
              <a:buFont typeface="Calibri" panose="020B0604020202020204" pitchFamily="34" charset="0"/>
              <a:buChar char="-"/>
            </a:pPr>
            <a:r>
              <a:rPr lang="en-AU" sz="1800" b="1">
                <a:latin typeface="Calibri"/>
                <a:ea typeface="Calibri"/>
                <a:cs typeface="Calibri"/>
              </a:rPr>
              <a:t>Builds good habits</a:t>
            </a:r>
            <a:r>
              <a:rPr lang="en-AU" sz="1800">
                <a:latin typeface="Calibri"/>
                <a:ea typeface="Calibri"/>
                <a:cs typeface="Calibri"/>
              </a:rPr>
              <a:t>: Having a regular homework routine teaches children responsibility and helps them develop focus and independence.</a:t>
            </a:r>
          </a:p>
          <a:p>
            <a:pPr>
              <a:buFont typeface="Calibri" panose="020B0604020202020204" pitchFamily="34" charset="0"/>
              <a:buChar char="-"/>
            </a:pPr>
            <a:r>
              <a:rPr lang="en-AU" sz="1800" b="1">
                <a:latin typeface="Calibri"/>
                <a:ea typeface="Calibri"/>
                <a:cs typeface="Calibri"/>
              </a:rPr>
              <a:t>Provides additional practice time</a:t>
            </a:r>
            <a:r>
              <a:rPr lang="en-AU" sz="1800">
                <a:latin typeface="Calibri"/>
                <a:ea typeface="Calibri"/>
                <a:cs typeface="Calibri"/>
              </a:rPr>
              <a:t>: Especially important for students who need more time to grasp concepts fully outside of limited classroom hours.</a:t>
            </a:r>
          </a:p>
          <a:p>
            <a:pPr>
              <a:buFont typeface="Calibri" panose="020B0604020202020204" pitchFamily="34" charset="0"/>
              <a:buChar char="-"/>
            </a:pPr>
            <a:endParaRPr lang="en-AU" sz="1800">
              <a:latin typeface="Calibri"/>
              <a:ea typeface="Calibri"/>
              <a:cs typeface="Calibri"/>
            </a:endParaRPr>
          </a:p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17405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9E801-8A85-42B6-2C5C-A6C810F5F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14C02-EB9D-EA2C-C769-AD45A60D1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74643"/>
          </a:xfrm>
        </p:spPr>
        <p:txBody>
          <a:bodyPr/>
          <a:lstStyle/>
          <a:p>
            <a:r>
              <a:rPr lang="en-US" b="1">
                <a:latin typeface="Arial Narrow"/>
                <a:cs typeface="Arial Narrow" panose="020B0604020202020204" pitchFamily="34" charset="0"/>
              </a:rPr>
              <a:t>Homework Expectations	(3 – 6)</a:t>
            </a:r>
            <a:endParaRPr lang="en-US">
              <a:latin typeface="Arial Narrow"/>
              <a:cs typeface="Arial Narrow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01C9B-C403-7550-4DA0-F96A16C384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52550"/>
            <a:ext cx="8596668" cy="5256593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AU">
                <a:latin typeface="Calibri"/>
                <a:ea typeface="Calibri"/>
                <a:cs typeface="Calibri"/>
              </a:rPr>
              <a:t>O</a:t>
            </a:r>
            <a:r>
              <a:rPr lang="en-AU" sz="1800">
                <a:latin typeface="Calibri"/>
                <a:ea typeface="Calibri"/>
                <a:cs typeface="Calibri"/>
              </a:rPr>
              <a:t>bjective of homework is to build on the concepts of routine building, independent practice, responsibility and initiative to prepare students for secondary school. </a:t>
            </a:r>
          </a:p>
          <a:p>
            <a:r>
              <a:rPr lang="en-AU">
                <a:latin typeface="Calibri"/>
                <a:ea typeface="Calibri"/>
                <a:cs typeface="Calibri"/>
              </a:rPr>
              <a:t>C</a:t>
            </a:r>
            <a:r>
              <a:rPr lang="en-AU" sz="1800">
                <a:latin typeface="Calibri"/>
                <a:ea typeface="Calibri"/>
                <a:cs typeface="Calibri"/>
              </a:rPr>
              <a:t>onsist of daily independent reading, with the addition of spelling or numeracy revision </a:t>
            </a:r>
            <a:endParaRPr lang="en-AU">
              <a:latin typeface="Calibri"/>
              <a:ea typeface="Calibri"/>
              <a:cs typeface="Calibri"/>
            </a:endParaRPr>
          </a:p>
          <a:p>
            <a:r>
              <a:rPr lang="en-AU">
                <a:latin typeface="Calibri"/>
                <a:ea typeface="Calibri"/>
                <a:cs typeface="Calibri"/>
              </a:rPr>
              <a:t>P</a:t>
            </a:r>
            <a:r>
              <a:rPr lang="en-AU" sz="1800">
                <a:latin typeface="Calibri"/>
                <a:ea typeface="Calibri"/>
                <a:cs typeface="Calibri"/>
              </a:rPr>
              <a:t>arents/carers role is to encourage and provide minimal support (or support as necessary)</a:t>
            </a:r>
          </a:p>
          <a:p>
            <a:r>
              <a:rPr lang="en-AU" sz="1800">
                <a:latin typeface="Calibri"/>
                <a:ea typeface="Calibri"/>
                <a:cs typeface="Calibri"/>
              </a:rPr>
              <a:t>set fortnightly, </a:t>
            </a:r>
            <a:r>
              <a:rPr lang="en-AU">
                <a:latin typeface="Calibri"/>
                <a:ea typeface="Calibri"/>
                <a:cs typeface="Calibri"/>
              </a:rPr>
              <a:t>collected weekly, with</a:t>
            </a:r>
            <a:r>
              <a:rPr lang="en-AU" sz="1800">
                <a:latin typeface="Calibri"/>
                <a:ea typeface="Calibri"/>
                <a:cs typeface="Calibri"/>
              </a:rPr>
              <a:t> the flexibility for families to choose a time that best suits their schedules</a:t>
            </a:r>
          </a:p>
          <a:p>
            <a:r>
              <a:rPr lang="en-AU" sz="1800">
                <a:latin typeface="Calibri"/>
                <a:ea typeface="Calibri"/>
                <a:cs typeface="Calibri"/>
              </a:rPr>
              <a:t>We encourage students to aim for up to 100 minutes of homework each week (20 minutes, 5 times per week), we also recognise that this may vary depending on individual circumstances.</a:t>
            </a:r>
          </a:p>
          <a:p>
            <a:pPr>
              <a:buNone/>
            </a:pPr>
            <a:endParaRPr lang="en-AU" sz="1600">
              <a:solidFill>
                <a:srgbClr val="414243"/>
              </a:solidFill>
              <a:latin typeface="Calibri"/>
              <a:ea typeface="Calibri"/>
              <a:cs typeface="Calibri"/>
            </a:endParaRPr>
          </a:p>
          <a:p>
            <a:r>
              <a:rPr lang="en-AU" sz="1800">
                <a:solidFill>
                  <a:srgbClr val="414243"/>
                </a:solidFill>
                <a:latin typeface="Calibri"/>
                <a:ea typeface="Calibri"/>
                <a:cs typeface="Calibri"/>
              </a:rPr>
              <a:t>Homework will consist of:</a:t>
            </a:r>
          </a:p>
          <a:p>
            <a:pPr lvl="1"/>
            <a:r>
              <a:rPr lang="en-GB">
                <a:solidFill>
                  <a:srgbClr val="414243"/>
                </a:solidFill>
                <a:latin typeface="Calibri"/>
                <a:ea typeface="Calibri"/>
                <a:cs typeface="Calibri"/>
              </a:rPr>
              <a:t>r</a:t>
            </a:r>
            <a:r>
              <a:rPr lang="en-AU" err="1">
                <a:solidFill>
                  <a:srgbClr val="414243"/>
                </a:solidFill>
                <a:latin typeface="Calibri"/>
                <a:ea typeface="Calibri"/>
                <a:cs typeface="Calibri"/>
              </a:rPr>
              <a:t>eading</a:t>
            </a:r>
            <a:r>
              <a:rPr lang="en-AU">
                <a:solidFill>
                  <a:srgbClr val="414243"/>
                </a:solidFill>
                <a:latin typeface="Calibri"/>
                <a:ea typeface="Calibri"/>
                <a:cs typeface="Calibri"/>
              </a:rPr>
              <a:t> of texts/activities</a:t>
            </a:r>
          </a:p>
          <a:p>
            <a:pPr lvl="1"/>
            <a:r>
              <a:rPr lang="en-AU">
                <a:solidFill>
                  <a:srgbClr val="414243"/>
                </a:solidFill>
                <a:latin typeface="Calibri"/>
                <a:ea typeface="Calibri"/>
                <a:cs typeface="Calibri"/>
              </a:rPr>
              <a:t>numeracy tasks/activities</a:t>
            </a:r>
          </a:p>
          <a:p>
            <a:pPr lvl="1"/>
            <a:r>
              <a:rPr lang="en-AU">
                <a:solidFill>
                  <a:srgbClr val="414243"/>
                </a:solidFill>
                <a:latin typeface="Calibri"/>
                <a:ea typeface="Calibri"/>
                <a:cs typeface="Calibri"/>
              </a:rPr>
              <a:t>Literacy tasks/activities</a:t>
            </a:r>
            <a:endParaRPr lang="en-AU" sz="1800">
              <a:solidFill>
                <a:srgbClr val="414243"/>
              </a:solidFill>
              <a:latin typeface="Calibri"/>
              <a:ea typeface="Calibri"/>
              <a:cs typeface="Calibri"/>
            </a:endParaRPr>
          </a:p>
          <a:p>
            <a:pPr>
              <a:buNone/>
            </a:pPr>
            <a:r>
              <a:rPr lang="en-AU" sz="1800">
                <a:solidFill>
                  <a:srgbClr val="414243"/>
                </a:solidFill>
                <a:latin typeface="Calibri"/>
                <a:ea typeface="Calibri"/>
                <a:cs typeface="Calibri"/>
              </a:rPr>
              <a:t>Homework may consist of:</a:t>
            </a:r>
          </a:p>
          <a:p>
            <a:pPr lvl="1"/>
            <a:r>
              <a:rPr lang="en-AU">
                <a:solidFill>
                  <a:srgbClr val="414243"/>
                </a:solidFill>
                <a:latin typeface="Calibri"/>
                <a:ea typeface="Calibri"/>
                <a:cs typeface="Calibri"/>
              </a:rPr>
              <a:t>simple reinforcement tasks associated with classroom activities</a:t>
            </a:r>
          </a:p>
          <a:p>
            <a:pPr lvl="1"/>
            <a:r>
              <a:rPr lang="en-AU">
                <a:solidFill>
                  <a:srgbClr val="414243"/>
                </a:solidFill>
                <a:latin typeface="Calibri"/>
                <a:ea typeface="Calibri"/>
                <a:cs typeface="Calibri"/>
              </a:rPr>
              <a:t>gathering of additional information or materials</a:t>
            </a:r>
          </a:p>
          <a:p>
            <a:pPr lvl="1"/>
            <a:r>
              <a:rPr lang="en-AU">
                <a:solidFill>
                  <a:srgbClr val="414243"/>
                </a:solidFill>
                <a:latin typeface="Calibri"/>
                <a:ea typeface="Calibri"/>
                <a:cs typeface="Calibri"/>
              </a:rPr>
              <a:t>unfinished classroom activities as homework tasks</a:t>
            </a:r>
          </a:p>
          <a:p>
            <a:pPr lvl="1"/>
            <a:r>
              <a:rPr lang="en-AU">
                <a:solidFill>
                  <a:srgbClr val="414243"/>
                </a:solidFill>
                <a:latin typeface="Calibri"/>
                <a:ea typeface="Calibri"/>
                <a:cs typeface="Calibri"/>
              </a:rPr>
              <a:t>Spelling</a:t>
            </a:r>
          </a:p>
          <a:p>
            <a:pPr indent="0">
              <a:buNone/>
            </a:pPr>
            <a:endParaRPr lang="en-AU" sz="1800">
              <a:solidFill>
                <a:srgbClr val="414243"/>
              </a:solidFill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AU" sz="1800">
              <a:latin typeface="Calibri"/>
              <a:ea typeface="Calibri"/>
              <a:cs typeface="Calibri"/>
            </a:endParaRPr>
          </a:p>
          <a:p>
            <a:endParaRPr lang="en-US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998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F29800-7631-01AF-F866-B9A9AEE39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75D95-C3EE-429B-1542-A17B7DFBC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74643"/>
          </a:xfrm>
        </p:spPr>
        <p:txBody>
          <a:bodyPr/>
          <a:lstStyle/>
          <a:p>
            <a:r>
              <a:rPr lang="en-US" b="1">
                <a:latin typeface="Arial Narrow"/>
                <a:cs typeface="Arial Narrow" panose="020B0604020202020204" pitchFamily="34" charset="0"/>
              </a:rPr>
              <a:t>Tasks/Activities</a:t>
            </a:r>
            <a:endParaRPr lang="en-US">
              <a:latin typeface="Arial Narrow"/>
              <a:cs typeface="Arial Narrow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CE4EB-34EC-6E01-0B9C-75D1343E3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084" y="1314910"/>
            <a:ext cx="5417608" cy="5338832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r>
              <a:rPr lang="en-US" sz="1200">
                <a:latin typeface="Arial Narrow" panose="020B0604020202020204" pitchFamily="34" charset="0"/>
                <a:cs typeface="Arial Narrow" panose="020B0604020202020204" pitchFamily="34" charset="0"/>
              </a:rPr>
              <a:t>What kind of tasks will be set?</a:t>
            </a:r>
            <a:endParaRPr lang="en-US" sz="120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lvl="1"/>
            <a:r>
              <a:rPr lang="en-US" sz="1200" err="1">
                <a:latin typeface="Arial Narrow"/>
                <a:cs typeface="Arial Narrow" panose="020B0604020202020204" pitchFamily="34" charset="0"/>
              </a:rPr>
              <a:t>Maths</a:t>
            </a:r>
            <a:r>
              <a:rPr lang="en-US" sz="1200" dirty="0">
                <a:latin typeface="Arial Narrow"/>
                <a:cs typeface="Arial Narrow" panose="020B0604020202020204" pitchFamily="34" charset="0"/>
              </a:rPr>
              <a:t> </a:t>
            </a:r>
          </a:p>
          <a:p>
            <a:pPr lvl="2"/>
            <a:r>
              <a:rPr lang="en-US" sz="1200">
                <a:latin typeface="Arial Narrow"/>
                <a:cs typeface="Arial Narrow" panose="020B0604020202020204" pitchFamily="34" charset="0"/>
              </a:rPr>
              <a:t>Essential Assessment /Timetables Rockstar </a:t>
            </a:r>
            <a:endParaRPr lang="en-US" sz="1200" dirty="0">
              <a:latin typeface="Arial Narrow"/>
              <a:cs typeface="Arial Narrow" panose="020B0604020202020204" pitchFamily="34" charset="0"/>
            </a:endParaRPr>
          </a:p>
          <a:p>
            <a:pPr lvl="2"/>
            <a:r>
              <a:rPr lang="en-US" sz="1200">
                <a:latin typeface="Arial Narrow"/>
                <a:cs typeface="Arial Narrow" panose="020B0604020202020204" pitchFamily="34" charset="0"/>
              </a:rPr>
              <a:t>Worded Problems related to class content</a:t>
            </a:r>
            <a:endParaRPr lang="en-US" sz="1200" dirty="0">
              <a:latin typeface="Arial Narrow"/>
              <a:cs typeface="Arial Narrow" panose="020B0604020202020204" pitchFamily="34" charset="0"/>
            </a:endParaRPr>
          </a:p>
          <a:p>
            <a:pPr lvl="2"/>
            <a:r>
              <a:rPr lang="en-US" sz="1200">
                <a:latin typeface="Arial Narrow"/>
                <a:cs typeface="Arial Narrow" panose="020B0604020202020204" pitchFamily="34" charset="0"/>
              </a:rPr>
              <a:t>Facts on Fire – Targeted at students current skill development</a:t>
            </a:r>
            <a:endParaRPr lang="en-US" sz="1200" dirty="0">
              <a:latin typeface="Arial Narrow"/>
              <a:cs typeface="Arial Narrow" panose="020B0604020202020204" pitchFamily="34" charset="0"/>
            </a:endParaRPr>
          </a:p>
          <a:p>
            <a:pPr lvl="1"/>
            <a:r>
              <a:rPr lang="en-US" sz="1200">
                <a:latin typeface="Arial Narrow"/>
                <a:cs typeface="Arial Narrow" panose="020B0604020202020204" pitchFamily="34" charset="0"/>
              </a:rPr>
              <a:t>Spanish Writing</a:t>
            </a:r>
            <a:endParaRPr lang="en-US" sz="1200" dirty="0">
              <a:latin typeface="Arial Narrow"/>
              <a:cs typeface="Arial Narrow" panose="020B0604020202020204" pitchFamily="34" charset="0"/>
            </a:endParaRPr>
          </a:p>
          <a:p>
            <a:pPr lvl="2"/>
            <a:r>
              <a:rPr lang="en-US" sz="1200">
                <a:latin typeface="Arial Narrow"/>
                <a:cs typeface="Arial Narrow" panose="020B0604020202020204" pitchFamily="34" charset="0"/>
              </a:rPr>
              <a:t>Towards end of term (once familiar with vocab / content), writing tasks will be assigned</a:t>
            </a:r>
            <a:endParaRPr lang="en-US" sz="1200" dirty="0">
              <a:latin typeface="Arial Narrow"/>
              <a:cs typeface="Arial Narrow" panose="020B0604020202020204" pitchFamily="34" charset="0"/>
            </a:endParaRPr>
          </a:p>
          <a:p>
            <a:pPr lvl="1"/>
            <a:r>
              <a:rPr lang="en-US" sz="1200">
                <a:latin typeface="Arial Narrow"/>
                <a:cs typeface="Arial Narrow" panose="020B0604020202020204" pitchFamily="34" charset="0"/>
              </a:rPr>
              <a:t>Spanish Reading (Differentiated)</a:t>
            </a:r>
            <a:endParaRPr lang="en-US" sz="1200" dirty="0">
              <a:latin typeface="Arial Narrow"/>
              <a:cs typeface="Arial Narrow" panose="020B0604020202020204" pitchFamily="34" charset="0"/>
            </a:endParaRPr>
          </a:p>
          <a:p>
            <a:pPr lvl="2"/>
            <a:r>
              <a:rPr lang="en-US" sz="1200">
                <a:latin typeface="Arial Narrow"/>
                <a:cs typeface="Arial Narrow" panose="020B0604020202020204" pitchFamily="34" charset="0"/>
              </a:rPr>
              <a:t>Mentor Text for reading</a:t>
            </a:r>
            <a:endParaRPr lang="en-US" sz="1200" dirty="0">
              <a:latin typeface="Arial Narrow"/>
              <a:cs typeface="Arial Narrow" panose="020B0604020202020204" pitchFamily="34" charset="0"/>
            </a:endParaRPr>
          </a:p>
          <a:p>
            <a:pPr lvl="2"/>
            <a:r>
              <a:rPr lang="en-US" sz="1200">
                <a:latin typeface="Arial Narrow"/>
                <a:cs typeface="Arial Narrow" panose="020B0604020202020204" pitchFamily="34" charset="0"/>
              </a:rPr>
              <a:t>Comprehension tasks relating to mentor text</a:t>
            </a:r>
            <a:endParaRPr lang="en-US" sz="1200" dirty="0">
              <a:latin typeface="Arial Narrow"/>
              <a:cs typeface="Arial Narrow" panose="020B0604020202020204" pitchFamily="34" charset="0"/>
            </a:endParaRPr>
          </a:p>
          <a:p>
            <a:pPr lvl="1"/>
            <a:r>
              <a:rPr lang="en-US" sz="1200">
                <a:latin typeface="Arial Narrow"/>
                <a:cs typeface="Arial Narrow" panose="020B0604020202020204" pitchFamily="34" charset="0"/>
              </a:rPr>
              <a:t>English Writing</a:t>
            </a:r>
            <a:endParaRPr lang="en-US" sz="1200" dirty="0">
              <a:latin typeface="Arial Narrow"/>
              <a:cs typeface="Arial Narrow" panose="020B0604020202020204" pitchFamily="34" charset="0"/>
            </a:endParaRPr>
          </a:p>
          <a:p>
            <a:pPr lvl="2"/>
            <a:r>
              <a:rPr lang="en-US" sz="1200">
                <a:latin typeface="Arial Narrow"/>
                <a:cs typeface="Arial Narrow" panose="020B0604020202020204" pitchFamily="34" charset="0"/>
              </a:rPr>
              <a:t>Whole-text, paragraph or Sentence level tasks will be assigned – to be completed on </a:t>
            </a:r>
            <a:r>
              <a:rPr lang="en-US" sz="1200" err="1">
                <a:latin typeface="Arial Narrow"/>
                <a:cs typeface="Arial Narrow" panose="020B0604020202020204" pitchFamily="34" charset="0"/>
              </a:rPr>
              <a:t>Elastik</a:t>
            </a:r>
            <a:endParaRPr lang="en-US" sz="1200" dirty="0">
              <a:latin typeface="Arial Narrow"/>
              <a:cs typeface="Arial Narrow" panose="020B0604020202020204" pitchFamily="34" charset="0"/>
            </a:endParaRPr>
          </a:p>
          <a:p>
            <a:pPr lvl="1"/>
            <a:r>
              <a:rPr lang="en-US" sz="1200">
                <a:latin typeface="Arial Narrow"/>
                <a:cs typeface="Arial Narrow" panose="020B0604020202020204" pitchFamily="34" charset="0"/>
              </a:rPr>
              <a:t>English Reading </a:t>
            </a:r>
            <a:endParaRPr lang="en-US" sz="1200" dirty="0">
              <a:latin typeface="Arial Narrow"/>
              <a:cs typeface="Arial Narrow" panose="020B0604020202020204" pitchFamily="34" charset="0"/>
            </a:endParaRPr>
          </a:p>
          <a:p>
            <a:pPr lvl="2"/>
            <a:r>
              <a:rPr lang="en-US" sz="1200">
                <a:latin typeface="Arial Narrow"/>
                <a:cs typeface="Arial Narrow" panose="020B0604020202020204" pitchFamily="34" charset="0"/>
              </a:rPr>
              <a:t>Pages / Chapters of current or previous class novel</a:t>
            </a:r>
            <a:endParaRPr lang="en-US" sz="1200" dirty="0">
              <a:latin typeface="Arial Narrow"/>
              <a:cs typeface="Arial Narrow" panose="020B0604020202020204" pitchFamily="34" charset="0"/>
            </a:endParaRPr>
          </a:p>
          <a:p>
            <a:pPr lvl="2"/>
            <a:r>
              <a:rPr lang="en-US" sz="1200" err="1">
                <a:latin typeface="Arial Narrow"/>
                <a:cs typeface="Arial Narrow" panose="020B0604020202020204" pitchFamily="34" charset="0"/>
              </a:rPr>
              <a:t>Analyse</a:t>
            </a:r>
            <a:r>
              <a:rPr lang="en-US" sz="1200">
                <a:latin typeface="Arial Narrow"/>
                <a:cs typeface="Arial Narrow" panose="020B0604020202020204" pitchFamily="34" charset="0"/>
              </a:rPr>
              <a:t> chapter on chosen themes or topics</a:t>
            </a:r>
            <a:endParaRPr lang="en-US" sz="1200" dirty="0">
              <a:latin typeface="Arial Narrow"/>
              <a:cs typeface="Arial Narrow" panose="020B0604020202020204" pitchFamily="34" charset="0"/>
            </a:endParaRPr>
          </a:p>
          <a:p>
            <a:pPr lvl="2"/>
            <a:r>
              <a:rPr lang="en-US" sz="1200">
                <a:latin typeface="Arial Narrow"/>
                <a:cs typeface="Arial Narrow" panose="020B0604020202020204" pitchFamily="34" charset="0"/>
              </a:rPr>
              <a:t>Literal, Implied (Builders Slide)comprehension questions to support understanding</a:t>
            </a:r>
            <a:endParaRPr lang="en-US" sz="1200" dirty="0">
              <a:latin typeface="Arial Narrow"/>
              <a:cs typeface="Arial Narrow" panose="020B0604020202020204" pitchFamily="34" charset="0"/>
            </a:endParaRPr>
          </a:p>
          <a:p>
            <a:pPr marL="914400" lvl="2" indent="0">
              <a:buNone/>
            </a:pPr>
            <a:endParaRPr lang="en-US" sz="120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r>
              <a:rPr lang="en-US" sz="1200">
                <a:latin typeface="Arial Narrow" panose="020B0604020202020204" pitchFamily="34" charset="0"/>
                <a:cs typeface="Arial Narrow" panose="020B0604020202020204" pitchFamily="34" charset="0"/>
              </a:rPr>
              <a:t>What platform?</a:t>
            </a:r>
            <a:endParaRPr lang="en-US" sz="120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marL="0" indent="0">
              <a:buNone/>
            </a:pPr>
            <a:r>
              <a:rPr lang="en-US" sz="1200">
                <a:latin typeface="Arial Narrow"/>
                <a:cs typeface="Arial Narrow" panose="020B0604020202020204" pitchFamily="34" charset="0"/>
              </a:rPr>
              <a:t>Homework instructions will be available on </a:t>
            </a:r>
            <a:r>
              <a:rPr lang="en-US" sz="1200" err="1">
                <a:latin typeface="Arial Narrow"/>
                <a:cs typeface="Arial Narrow" panose="020B0604020202020204" pitchFamily="34" charset="0"/>
              </a:rPr>
              <a:t>SeeSaw</a:t>
            </a:r>
            <a:r>
              <a:rPr lang="en-US" sz="1200">
                <a:latin typeface="Arial Narrow"/>
                <a:cs typeface="Arial Narrow" panose="020B0604020202020204" pitchFamily="34" charset="0"/>
              </a:rPr>
              <a:t> each Friday. Student also use a homework book to complete tasks.</a:t>
            </a:r>
            <a:endParaRPr lang="en-US" sz="1200" dirty="0">
              <a:latin typeface="Arial Narrow"/>
              <a:cs typeface="Arial Narrow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9D49050-6A99-79FA-1CF0-E2396CDF8BDD}"/>
              </a:ext>
            </a:extLst>
          </p:cNvPr>
          <p:cNvSpPr txBox="1">
            <a:spLocks/>
          </p:cNvSpPr>
          <p:nvPr/>
        </p:nvSpPr>
        <p:spPr>
          <a:xfrm>
            <a:off x="6372224" y="1311964"/>
            <a:ext cx="1663311" cy="2800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>
                <a:latin typeface="Arial Narrow" panose="020B0604020202020204" pitchFamily="34" charset="0"/>
                <a:cs typeface="Arial Narrow" panose="020B0604020202020204" pitchFamily="34" charset="0"/>
              </a:rPr>
              <a:t>Even Weeks </a:t>
            </a:r>
          </a:p>
          <a:p>
            <a:pPr marL="0" indent="0">
              <a:buNone/>
            </a:pPr>
            <a:r>
              <a:rPr lang="en-US">
                <a:latin typeface="Arial Narrow" panose="020B0604020202020204" pitchFamily="34" charset="0"/>
                <a:cs typeface="Arial Narrow" panose="020B0604020202020204" pitchFamily="34" charset="0"/>
              </a:rPr>
              <a:t>English Tasks </a:t>
            </a:r>
          </a:p>
          <a:p>
            <a:pPr marL="0" indent="0">
              <a:buNone/>
            </a:pPr>
            <a:r>
              <a:rPr lang="en-US">
                <a:latin typeface="Arial Narrow" panose="020B0604020202020204" pitchFamily="34" charset="0"/>
                <a:cs typeface="Arial Narrow" panose="020B0604020202020204" pitchFamily="34" charset="0"/>
              </a:rPr>
              <a:t>Math's </a:t>
            </a:r>
          </a:p>
          <a:p>
            <a:pPr marL="0" indent="0">
              <a:buNone/>
            </a:pPr>
            <a:endParaRPr lang="en-US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marL="0" indent="0">
              <a:buNone/>
            </a:pPr>
            <a:r>
              <a:rPr lang="en-US" b="1">
                <a:latin typeface="Arial Narrow" panose="020B0604020202020204" pitchFamily="34" charset="0"/>
                <a:cs typeface="Arial Narrow" panose="020B0604020202020204" pitchFamily="34" charset="0"/>
              </a:rPr>
              <a:t>Odd Weeks</a:t>
            </a:r>
          </a:p>
          <a:p>
            <a:pPr marL="0" indent="0">
              <a:buNone/>
            </a:pPr>
            <a:r>
              <a:rPr lang="en-US">
                <a:latin typeface="Arial Narrow" panose="020B0604020202020204" pitchFamily="34" charset="0"/>
                <a:cs typeface="Arial Narrow" panose="020B0604020202020204" pitchFamily="34" charset="0"/>
              </a:rPr>
              <a:t>Spanish Literacy</a:t>
            </a:r>
          </a:p>
          <a:p>
            <a:pPr marL="0" indent="0">
              <a:buNone/>
            </a:pPr>
            <a:r>
              <a:rPr lang="en-US">
                <a:latin typeface="Arial Narrow" panose="020B0604020202020204" pitchFamily="34" charset="0"/>
                <a:cs typeface="Arial Narrow" panose="020B0604020202020204" pitchFamily="34" charset="0"/>
              </a:rPr>
              <a:t>Math's</a:t>
            </a:r>
          </a:p>
        </p:txBody>
      </p:sp>
    </p:spTree>
    <p:extLst>
      <p:ext uri="{BB962C8B-B14F-4D97-AF65-F5344CB8AC3E}">
        <p14:creationId xmlns:p14="http://schemas.microsoft.com/office/powerpoint/2010/main" val="670946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CA87B-0674-6673-61EE-AB2E35576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Monitoring Homework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A3137-C4D9-E242-7BBD-5768E43F8D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Team to decide on an inclusive way to monitor, celebrate and highlight that teachers value the homework program.</a:t>
            </a:r>
          </a:p>
          <a:p>
            <a:r>
              <a:rPr lang="en-GB"/>
              <a:t>Whole class effort towards a team celebration. </a:t>
            </a:r>
          </a:p>
          <a:p>
            <a:r>
              <a:rPr lang="en-GB"/>
              <a:t>Set a whole class goal </a:t>
            </a:r>
          </a:p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63952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68140-CCC6-5F7C-A6C7-9E66334F7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Delivery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CD80A-2EC1-C91A-2DF3-7A73699EF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334" y="1716089"/>
            <a:ext cx="8596668" cy="388077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3200">
                <a:latin typeface="Arial Narrow"/>
              </a:rPr>
              <a:t>Homework instructions will be available on SeeSaw each Friday. Student also use a homework book to completetasks.</a:t>
            </a:r>
            <a:endParaRPr lang="en-US" sz="3200"/>
          </a:p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54925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CC455-15D3-47F9-F34B-12FDEEEFA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E9070-17EF-996C-AA45-B46BE1720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25661"/>
          </a:xfrm>
        </p:spPr>
        <p:txBody>
          <a:bodyPr/>
          <a:lstStyle/>
          <a:p>
            <a:r>
              <a:rPr lang="en-US"/>
              <a:t>How can parents support?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284F6-C599-48C6-6DB6-ED5266FA2C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28668"/>
            <a:ext cx="8596668" cy="3880773"/>
          </a:xfrm>
        </p:spPr>
        <p:txBody>
          <a:bodyPr/>
          <a:lstStyle/>
          <a:p>
            <a:r>
              <a:rPr lang="en-US"/>
              <a:t>Provide a space for students to undertake homework</a:t>
            </a:r>
          </a:p>
          <a:p>
            <a:r>
              <a:rPr lang="en-US"/>
              <a:t>Provide positive reinforcement</a:t>
            </a:r>
          </a:p>
          <a:p>
            <a:r>
              <a:rPr lang="en-US"/>
              <a:t>If providing feedback, choose one aspect of the work to provide constructive feedback</a:t>
            </a:r>
          </a:p>
          <a:p>
            <a:r>
              <a:rPr lang="en-US"/>
              <a:t>Use questioning to prompt students to self-correct, i.e. Have you included all your punctuation?</a:t>
            </a:r>
          </a:p>
          <a:p>
            <a:r>
              <a:rPr lang="en-US"/>
              <a:t>Encourage a growth mindset</a:t>
            </a:r>
          </a:p>
          <a:p>
            <a:r>
              <a:rPr lang="en-AU"/>
              <a:t>Encourage persistence</a:t>
            </a:r>
          </a:p>
          <a:p>
            <a:r>
              <a:rPr lang="en-AU"/>
              <a:t>Build a routine</a:t>
            </a:r>
          </a:p>
          <a:p>
            <a:r>
              <a:rPr lang="en-AU"/>
              <a:t>Generate positive talk</a:t>
            </a:r>
          </a:p>
        </p:txBody>
      </p:sp>
    </p:spTree>
    <p:extLst>
      <p:ext uri="{BB962C8B-B14F-4D97-AF65-F5344CB8AC3E}">
        <p14:creationId xmlns:p14="http://schemas.microsoft.com/office/powerpoint/2010/main" val="3543936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63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8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9" name="Isosceles Triangle 68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0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1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2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3" name="Isosceles Triangle 72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4" name="Isosceles Triangle 73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5B5B419-C65F-6C46-A359-E7A7669B0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91530" y="1725885"/>
            <a:ext cx="4410051" cy="314139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4000" b="1">
                <a:latin typeface="Arial Narrow" panose="020B0604020202020204" pitchFamily="34" charset="0"/>
                <a:cs typeface="Arial Narrow" panose="020B0604020202020204" pitchFamily="34" charset="0"/>
              </a:rPr>
              <a:t>Thank You</a:t>
            </a:r>
            <a:br>
              <a:rPr lang="en-US" sz="4000">
                <a:latin typeface="Arial Narrow" panose="020B0604020202020204" pitchFamily="34" charset="0"/>
                <a:cs typeface="Arial Narrow" panose="020B0604020202020204" pitchFamily="34" charset="0"/>
              </a:rPr>
            </a:br>
            <a:r>
              <a:rPr lang="en-US" sz="4000">
                <a:latin typeface="Arial Narrow" panose="020B0604020202020204" pitchFamily="34" charset="0"/>
                <a:cs typeface="Arial Narrow" panose="020B0604020202020204" pitchFamily="34" charset="0"/>
              </a:rPr>
              <a:t>Gracias</a:t>
            </a:r>
            <a:br>
              <a:rPr lang="en-US" sz="2600">
                <a:latin typeface="Arial Narrow" panose="020B0604020202020204" pitchFamily="34" charset="0"/>
                <a:cs typeface="Arial Narrow" panose="020B0604020202020204" pitchFamily="34" charset="0"/>
              </a:rPr>
            </a:br>
            <a:br>
              <a:rPr lang="en-US" sz="2600">
                <a:latin typeface="Arial Narrow" panose="020B0604020202020204" pitchFamily="34" charset="0"/>
                <a:cs typeface="Arial Narrow" panose="020B0604020202020204" pitchFamily="34" charset="0"/>
              </a:rPr>
            </a:br>
            <a:endParaRPr lang="en-US" sz="260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pic>
        <p:nvPicPr>
          <p:cNvPr id="24" name="Picture 23" descr="Logo&#10;&#10;Description automatically generated">
            <a:extLst>
              <a:ext uri="{FF2B5EF4-FFF2-40B4-BE49-F238E27FC236}">
                <a16:creationId xmlns:a16="http://schemas.microsoft.com/office/drawing/2014/main" id="{0CCF160C-71BD-D74E-85E5-104F87B96BF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6" r="2320" b="-3"/>
          <a:stretch/>
        </p:blipFill>
        <p:spPr>
          <a:xfrm>
            <a:off x="4221826" y="1637625"/>
            <a:ext cx="3841230" cy="402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6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Custom 6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2B3490"/>
      </a:accent1>
      <a:accent2>
        <a:srgbClr val="3B46C2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7a2b200-f654-4ad0-9a63-c032a64fd972" xsi:nil="true"/>
    <lcf76f155ced4ddcb4097134ff3c332f xmlns="3aa0418a-dcca-44de-87bc-7b309128a3eb">
      <Terms xmlns="http://schemas.microsoft.com/office/infopath/2007/PartnerControls"/>
    </lcf76f155ced4ddcb4097134ff3c332f>
    <MediaLengthInSeconds xmlns="3aa0418a-dcca-44de-87bc-7b309128a3eb" xsi:nil="true"/>
    <Filter xmlns="3aa0418a-dcca-44de-87bc-7b309128a3eb">"Daily Org"</Filter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FB817D5EB82B4B9CC26D766125CABE" ma:contentTypeVersion="17" ma:contentTypeDescription="Create a new document." ma:contentTypeScope="" ma:versionID="8f13ccf81c50527680c6fc94ef1a498a">
  <xsd:schema xmlns:xsd="http://www.w3.org/2001/XMLSchema" xmlns:xs="http://www.w3.org/2001/XMLSchema" xmlns:p="http://schemas.microsoft.com/office/2006/metadata/properties" xmlns:ns2="3aa0418a-dcca-44de-87bc-7b309128a3eb" xmlns:ns3="37a2b200-f654-4ad0-9a63-c032a64fd972" xmlns:ns4="7d7b17af-260d-4eed-9510-f4d8a2932eba" targetNamespace="http://schemas.microsoft.com/office/2006/metadata/properties" ma:root="true" ma:fieldsID="4d93fef50953771d73ab7f2b26489b4e" ns2:_="" ns3:_="" ns4:_="">
    <xsd:import namespace="3aa0418a-dcca-44de-87bc-7b309128a3eb"/>
    <xsd:import namespace="37a2b200-f654-4ad0-9a63-c032a64fd972"/>
    <xsd:import namespace="7d7b17af-260d-4eed-9510-f4d8a2932e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Filter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4:SharedWithUsers" minOccurs="0"/>
                <xsd:element ref="ns4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a0418a-dcca-44de-87bc-7b309128a3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0b607bbe-9751-46d3-ac86-39dfe314132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Filter" ma:index="17" nillable="true" ma:displayName="Filter" ma:default="&quot;Daily Org&quot;" ma:format="Dropdown" ma:internalName="Filter">
      <xsd:simpleType>
        <xsd:restriction base="dms:Text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a2b200-f654-4ad0-9a63-c032a64fd972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3546dd6e-083e-49d1-87ca-df60b143d5df}" ma:internalName="TaxCatchAll" ma:showField="CatchAllData" ma:web="7d7b17af-260d-4eed-9510-f4d8a2932e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7b17af-260d-4eed-9510-f4d8a2932eba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B383810-EBE2-4F52-BB2F-68D041E580F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6D17CF6-0F0E-4A6F-A0C2-DA1DAB6FF31F}">
  <ds:schemaRefs>
    <ds:schemaRef ds:uri="37a2b200-f654-4ad0-9a63-c032a64fd972"/>
    <ds:schemaRef ds:uri="3aa0418a-dcca-44de-87bc-7b309128a3eb"/>
    <ds:schemaRef ds:uri="7d7b17af-260d-4eed-9510-f4d8a2932eb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0C0DD3C-8342-4013-9D1C-4AC8B0A40D93}">
  <ds:schemaRefs>
    <ds:schemaRef ds:uri="37a2b200-f654-4ad0-9a63-c032a64fd972"/>
    <ds:schemaRef ds:uri="3aa0418a-dcca-44de-87bc-7b309128a3eb"/>
    <ds:schemaRef ds:uri="7d7b17af-260d-4eed-9510-f4d8a2932eb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{2D8601FB-57DF-A140-A518-B028487839DB}tf10001060</Template>
  <Application>Microsoft Office PowerPoint</Application>
  <PresentationFormat>Widescreen</PresentationFormat>
  <Slides>8</Slides>
  <Notes>5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Facet</vt:lpstr>
      <vt:lpstr>PowerPoint Presentation</vt:lpstr>
      <vt:lpstr>PowerPoint Presentation</vt:lpstr>
      <vt:lpstr>Homework Expectations (3 – 6)</vt:lpstr>
      <vt:lpstr>Tasks/Activities</vt:lpstr>
      <vt:lpstr>Monitoring Homework</vt:lpstr>
      <vt:lpstr>Delivery</vt:lpstr>
      <vt:lpstr>How can parents support?</vt:lpstr>
      <vt:lpstr>Thank You Gracias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Jessica A. Dang</dc:creator>
  <cp:revision>12</cp:revision>
  <cp:lastPrinted>2024-05-14T22:25:10Z</cp:lastPrinted>
  <dcterms:created xsi:type="dcterms:W3CDTF">2021-04-21T08:02:09Z</dcterms:created>
  <dcterms:modified xsi:type="dcterms:W3CDTF">2025-08-15T05:49:41Z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0x010100DBFB817D5EB82B4B9CC26D766125CABE</vt:lpwstr>
  </property>
  <property fmtid="{D5CDD505-2E9C-101B-9397-08002B2CF9AE}" pid="3" name="Order">
    <vt:lpwstr>1621900.00000000</vt:lpwstr>
  </property>
  <property fmtid="{D5CDD505-2E9C-101B-9397-08002B2CF9AE}" pid="4" name="xd_ProgID">
    <vt:lpwstr/>
  </property>
  <property fmtid="{D5CDD505-2E9C-101B-9397-08002B2CF9AE}" pid="5" name="MediaServiceImageTags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lpwstr/>
  </property>
</Properties>
</file>