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9906000" cx="6858000"/>
  <p:notesSz cx="9144000" cy="6858000"/>
  <p:embeddedFontLst>
    <p:embeddedFont>
      <p:font typeface="Caveat Brush"/>
      <p:regular r:id="rId6"/>
    </p:embeddedFont>
    <p:embeddedFont>
      <p:font typeface="Century Gothic"/>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1" roundtripDataSignature="AMtx7mhSsI8ZelUnvWBEVDtIwsPjoo/L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1" Type="http://customschemas.google.com/relationships/presentationmetadata" Target="metadata"/><Relationship Id="rId10" Type="http://schemas.openxmlformats.org/officeDocument/2006/relationships/font" Target="fonts/CenturyGothic-boldItalic.fntdata"/><Relationship Id="rId9" Type="http://schemas.openxmlformats.org/officeDocument/2006/relationships/font" Target="fonts/CenturyGothic-italic.fntdata"/><Relationship Id="rId5" Type="http://schemas.openxmlformats.org/officeDocument/2006/relationships/slide" Target="slides/slide1.xml"/><Relationship Id="rId6" Type="http://schemas.openxmlformats.org/officeDocument/2006/relationships/font" Target="fonts/CaveatBrush-regular.fntdata"/><Relationship Id="rId7" Type="http://schemas.openxmlformats.org/officeDocument/2006/relationships/font" Target="fonts/CenturyGothic-regular.fntdata"/><Relationship Id="rId8" Type="http://schemas.openxmlformats.org/officeDocument/2006/relationships/font" Target="fonts/CenturyGothic-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914400" y="3257550"/>
            <a:ext cx="7315200" cy="308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524300" y="514350"/>
            <a:ext cx="6096300" cy="25717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4" name="Google Shape;14;p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0" name="Google Shape;20;p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6" name="Google Shape;26;p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 name="Google Shape;32;p6"/>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 name="Google Shape;33;p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39" name="Google Shape;39;p7"/>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0" name="Google Shape;40;p7"/>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1" name="Google Shape;41;p7"/>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 name="Google Shape;4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57" name="Google Shape;57;p10"/>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8" name="Google Shape;58;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2915543" y="1426283"/>
            <a:ext cx="3471863" cy="7039681"/>
          </a:xfrm>
          <a:prstGeom prst="rect">
            <a:avLst/>
          </a:prstGeom>
          <a:noFill/>
          <a:ln>
            <a:noFill/>
          </a:ln>
        </p:spPr>
      </p:sp>
      <p:sp>
        <p:nvSpPr>
          <p:cNvPr id="64" name="Google Shape;64;p11"/>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5" name="Google Shape;65;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1" name="Google Shape;71;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 name="Google Shape;77;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A school schedule with a pencil and books&#10;&#10;Description automatically generated with medium confidence" id="84" name="Google Shape;84;p1"/>
          <p:cNvPicPr preferRelativeResize="0"/>
          <p:nvPr/>
        </p:nvPicPr>
        <p:blipFill rotWithShape="1">
          <a:blip r:embed="rId3">
            <a:alphaModFix/>
          </a:blip>
          <a:srcRect b="0" l="0" r="0" t="0"/>
          <a:stretch/>
        </p:blipFill>
        <p:spPr>
          <a:xfrm>
            <a:off x="0" y="0"/>
            <a:ext cx="6857999" cy="9906000"/>
          </a:xfrm>
          <a:prstGeom prst="rect">
            <a:avLst/>
          </a:prstGeom>
          <a:noFill/>
          <a:ln>
            <a:noFill/>
          </a:ln>
        </p:spPr>
      </p:pic>
      <p:sp>
        <p:nvSpPr>
          <p:cNvPr id="85" name="Google Shape;85;p1"/>
          <p:cNvSpPr/>
          <p:nvPr/>
        </p:nvSpPr>
        <p:spPr>
          <a:xfrm>
            <a:off x="0" y="0"/>
            <a:ext cx="6858000" cy="9906000"/>
          </a:xfrm>
          <a:prstGeom prst="rect">
            <a:avLst/>
          </a:prstGeom>
          <a:noFill/>
          <a:ln cap="flat" cmpd="sng" w="76200">
            <a:solidFill>
              <a:schemeClr val="dk1"/>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 name="Google Shape;86;p1"/>
          <p:cNvSpPr/>
          <p:nvPr/>
        </p:nvSpPr>
        <p:spPr>
          <a:xfrm>
            <a:off x="257975" y="6151575"/>
            <a:ext cx="1011900" cy="160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87" name="Google Shape;87;p1"/>
          <p:cNvSpPr txBox="1"/>
          <p:nvPr/>
        </p:nvSpPr>
        <p:spPr>
          <a:xfrm>
            <a:off x="257975" y="2768250"/>
            <a:ext cx="3815400" cy="4718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900">
                <a:solidFill>
                  <a:schemeClr val="dk1"/>
                </a:solidFill>
                <a:latin typeface="Century Gothic"/>
                <a:ea typeface="Century Gothic"/>
                <a:cs typeface="Century Gothic"/>
                <a:sym typeface="Century Gothic"/>
              </a:rPr>
              <a:t>Here is a snapshot of what has been happening in our busy Year 1 classrooms during the final two weeks of Term 3.</a:t>
            </a:r>
            <a:endParaRPr sz="900">
              <a:solidFill>
                <a:schemeClr val="dk1"/>
              </a:solidFill>
              <a:latin typeface="Century Gothic"/>
              <a:ea typeface="Century Gothic"/>
              <a:cs typeface="Century Gothic"/>
              <a:sym typeface="Century Gothic"/>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rPr b="1" i="0" lang="en-US" sz="900" u="none" cap="none" strike="noStrike">
                <a:solidFill>
                  <a:srgbClr val="000000"/>
                </a:solidFill>
                <a:latin typeface="Century Gothic"/>
                <a:ea typeface="Century Gothic"/>
                <a:cs typeface="Century Gothic"/>
                <a:sym typeface="Century Gothic"/>
              </a:rPr>
              <a:t>LITERACY: </a:t>
            </a:r>
            <a:endParaRPr b="1" sz="900">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t/>
            </a:r>
            <a:endParaRPr b="1" sz="900">
              <a:latin typeface="Century Gothic"/>
              <a:ea typeface="Century Gothic"/>
              <a:cs typeface="Century Gothic"/>
              <a:sym typeface="Century Gothic"/>
            </a:endParaRPr>
          </a:p>
          <a:p>
            <a:pPr indent="0" lvl="0" marL="0" rtl="0" algn="l">
              <a:spcBef>
                <a:spcPts val="0"/>
              </a:spcBef>
              <a:spcAft>
                <a:spcPts val="0"/>
              </a:spcAft>
              <a:buClr>
                <a:schemeClr val="dk1"/>
              </a:buClr>
              <a:buSzPts val="900"/>
              <a:buFont typeface="Arial"/>
              <a:buNone/>
            </a:pPr>
            <a:r>
              <a:rPr b="1" lang="en-US" sz="900">
                <a:solidFill>
                  <a:schemeClr val="dk1"/>
                </a:solidFill>
                <a:latin typeface="Century Gothic"/>
                <a:ea typeface="Century Gothic"/>
                <a:cs typeface="Century Gothic"/>
                <a:sym typeface="Century Gothic"/>
              </a:rPr>
              <a:t>LLLL: </a:t>
            </a:r>
            <a:r>
              <a:rPr lang="en-US" sz="900">
                <a:solidFill>
                  <a:schemeClr val="dk1"/>
                </a:solidFill>
                <a:latin typeface="Century Gothic"/>
                <a:ea typeface="Century Gothic"/>
                <a:cs typeface="Century Gothic"/>
                <a:sym typeface="Century Gothic"/>
              </a:rPr>
              <a:t>We have been learning two graphemes that make a long /e/ sound over the past two weeks. The first is a split digraph called ‘</a:t>
            </a:r>
            <a:r>
              <a:rPr b="1" lang="en-US" sz="900">
                <a:solidFill>
                  <a:schemeClr val="dk1"/>
                </a:solidFill>
                <a:latin typeface="Century Gothic"/>
                <a:ea typeface="Century Gothic"/>
                <a:cs typeface="Century Gothic"/>
                <a:sym typeface="Century Gothic"/>
              </a:rPr>
              <a:t>delete’</a:t>
            </a:r>
            <a:r>
              <a:rPr lang="en-US" sz="900">
                <a:solidFill>
                  <a:schemeClr val="dk1"/>
                </a:solidFill>
                <a:latin typeface="Century Gothic"/>
                <a:ea typeface="Century Gothic"/>
                <a:cs typeface="Century Gothic"/>
                <a:sym typeface="Century Gothic"/>
              </a:rPr>
              <a:t> </a:t>
            </a:r>
            <a:r>
              <a:rPr b="1" lang="en-US" sz="900">
                <a:solidFill>
                  <a:schemeClr val="dk1"/>
                </a:solidFill>
                <a:latin typeface="Century Gothic"/>
                <a:ea typeface="Century Gothic"/>
                <a:cs typeface="Century Gothic"/>
                <a:sym typeface="Century Gothic"/>
              </a:rPr>
              <a:t>/e_e/. </a:t>
            </a:r>
            <a:r>
              <a:rPr lang="en-US" sz="900">
                <a:solidFill>
                  <a:schemeClr val="dk1"/>
                </a:solidFill>
                <a:latin typeface="Century Gothic"/>
                <a:ea typeface="Century Gothic"/>
                <a:cs typeface="Century Gothic"/>
                <a:sym typeface="Century Gothic"/>
              </a:rPr>
              <a:t>We learnt how the bossy </a:t>
            </a:r>
            <a:r>
              <a:rPr i="1" lang="en-US" sz="900">
                <a:solidFill>
                  <a:schemeClr val="dk1"/>
                </a:solidFill>
                <a:latin typeface="Century Gothic"/>
                <a:ea typeface="Century Gothic"/>
                <a:cs typeface="Century Gothic"/>
                <a:sym typeface="Century Gothic"/>
              </a:rPr>
              <a:t>‘silent final e’</a:t>
            </a:r>
            <a:r>
              <a:rPr lang="en-US" sz="900">
                <a:solidFill>
                  <a:schemeClr val="dk1"/>
                </a:solidFill>
                <a:latin typeface="Century Gothic"/>
                <a:ea typeface="Century Gothic"/>
                <a:cs typeface="Century Gothic"/>
                <a:sym typeface="Century Gothic"/>
              </a:rPr>
              <a:t> jumps over the consonant to make the </a:t>
            </a:r>
            <a:r>
              <a:rPr b="1" lang="en-US" sz="900">
                <a:solidFill>
                  <a:schemeClr val="dk1"/>
                </a:solidFill>
                <a:latin typeface="Century Gothic"/>
                <a:ea typeface="Century Gothic"/>
                <a:cs typeface="Century Gothic"/>
                <a:sym typeface="Century Gothic"/>
              </a:rPr>
              <a:t>e </a:t>
            </a:r>
            <a:r>
              <a:rPr lang="en-US" sz="900">
                <a:solidFill>
                  <a:schemeClr val="dk1"/>
                </a:solidFill>
                <a:latin typeface="Century Gothic"/>
                <a:ea typeface="Century Gothic"/>
                <a:cs typeface="Century Gothic"/>
                <a:sym typeface="Century Gothic"/>
              </a:rPr>
              <a:t>say its long sound. The second grapheme making a long e sound is </a:t>
            </a:r>
            <a:r>
              <a:rPr b="1" lang="en-US" sz="900">
                <a:solidFill>
                  <a:schemeClr val="dk1"/>
                </a:solidFill>
                <a:latin typeface="Century Gothic"/>
                <a:ea typeface="Century Gothic"/>
                <a:cs typeface="Century Gothic"/>
                <a:sym typeface="Century Gothic"/>
              </a:rPr>
              <a:t>‘me she he’</a:t>
            </a:r>
            <a:r>
              <a:rPr lang="en-US" sz="900">
                <a:solidFill>
                  <a:schemeClr val="dk1"/>
                </a:solidFill>
                <a:latin typeface="Century Gothic"/>
                <a:ea typeface="Century Gothic"/>
                <a:cs typeface="Century Gothic"/>
                <a:sym typeface="Century Gothic"/>
              </a:rPr>
              <a:t>/</a:t>
            </a:r>
            <a:r>
              <a:rPr b="1" lang="en-US" sz="900">
                <a:solidFill>
                  <a:schemeClr val="dk1"/>
                </a:solidFill>
                <a:latin typeface="Century Gothic"/>
                <a:ea typeface="Century Gothic"/>
                <a:cs typeface="Century Gothic"/>
                <a:sym typeface="Century Gothic"/>
              </a:rPr>
              <a:t>e/.</a:t>
            </a:r>
            <a:r>
              <a:rPr lang="en-US" sz="900">
                <a:solidFill>
                  <a:schemeClr val="dk1"/>
                </a:solidFill>
                <a:latin typeface="Century Gothic"/>
                <a:ea typeface="Century Gothic"/>
                <a:cs typeface="Century Gothic"/>
                <a:sym typeface="Century Gothic"/>
              </a:rPr>
              <a:t> We learned that open syllables end in a vowel and say their long sound (e.g. e/ven, me, se/cret).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900"/>
              <a:buFont typeface="Arial"/>
              <a:buNone/>
            </a:pPr>
            <a:r>
              <a:t/>
            </a:r>
            <a:endParaRPr sz="10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900"/>
              <a:buFont typeface="Arial"/>
              <a:buNone/>
            </a:pPr>
            <a:r>
              <a:rPr b="1" lang="en-US" sz="900">
                <a:solidFill>
                  <a:schemeClr val="dk1"/>
                </a:solidFill>
                <a:latin typeface="Century Gothic"/>
                <a:ea typeface="Century Gothic"/>
                <a:cs typeface="Century Gothic"/>
                <a:sym typeface="Century Gothic"/>
              </a:rPr>
              <a:t>Writing: </a:t>
            </a:r>
            <a:r>
              <a:rPr lang="en-US" sz="900">
                <a:solidFill>
                  <a:schemeClr val="dk1"/>
                </a:solidFill>
                <a:latin typeface="Century Gothic"/>
                <a:ea typeface="Century Gothic"/>
                <a:cs typeface="Century Gothic"/>
                <a:sym typeface="Century Gothic"/>
              </a:rPr>
              <a:t>We have completed our narratives and they have been sent home today. Your child has worked very hard over the term to plan, draft and publish their story. They are very proud of what they have achieved and are super excited to share their wonderful writing with you!</a:t>
            </a:r>
            <a:endParaRPr sz="9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t/>
            </a:r>
            <a:endParaRPr b="1" sz="1000">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000"/>
              <a:buFont typeface="Arial"/>
              <a:buNone/>
            </a:pPr>
            <a:r>
              <a:rPr b="1" i="0" lang="en-US" sz="900" u="none" cap="none" strike="noStrike">
                <a:solidFill>
                  <a:srgbClr val="000000"/>
                </a:solidFill>
                <a:latin typeface="Century Gothic"/>
                <a:ea typeface="Century Gothic"/>
                <a:cs typeface="Century Gothic"/>
                <a:sym typeface="Century Gothic"/>
              </a:rPr>
              <a:t>NUMERACY:  </a:t>
            </a:r>
            <a:r>
              <a:rPr lang="en-US" sz="900">
                <a:solidFill>
                  <a:schemeClr val="dk1"/>
                </a:solidFill>
                <a:latin typeface="Century Gothic"/>
                <a:ea typeface="Century Gothic"/>
                <a:cs typeface="Century Gothic"/>
                <a:sym typeface="Century Gothic"/>
              </a:rPr>
              <a:t>We have been exploring mass, using hefting and balance scales to compare and order the mass of objects in the classroom. We ordered our objects  from lightest to heaviest and discovered that something small in size can be heavier than something large.</a:t>
            </a:r>
            <a:endParaRPr sz="9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t/>
            </a:r>
            <a:endParaRPr b="1" i="0" sz="10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000"/>
              <a:buFont typeface="Arial"/>
              <a:buNone/>
            </a:pPr>
            <a:r>
              <a:rPr b="1" i="0" lang="en-US" sz="900" u="none" cap="none" strike="noStrike">
                <a:solidFill>
                  <a:srgbClr val="000000"/>
                </a:solidFill>
                <a:latin typeface="Century Gothic"/>
                <a:ea typeface="Century Gothic"/>
                <a:cs typeface="Century Gothic"/>
                <a:sym typeface="Century Gothic"/>
              </a:rPr>
              <a:t>INQUIRY: </a:t>
            </a:r>
            <a:r>
              <a:rPr lang="en-US" sz="900">
                <a:solidFill>
                  <a:schemeClr val="dk1"/>
                </a:solidFill>
                <a:latin typeface="Century Gothic"/>
                <a:ea typeface="Century Gothic"/>
                <a:cs typeface="Century Gothic"/>
                <a:sym typeface="Century Gothic"/>
              </a:rPr>
              <a:t>We have loved watching all our students present their Special Place projects. We can see how much effort everyone has put into these presentations, and it has been wonderful to see how much their confidence has grown since first presenting in Term 1. Thank you for supporting your child to complete this task at home.</a:t>
            </a:r>
            <a:endParaRPr b="1" sz="900">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entury Gothic"/>
              <a:ea typeface="Century Gothic"/>
              <a:cs typeface="Century Gothic"/>
              <a:sym typeface="Century Gothic"/>
            </a:endParaRPr>
          </a:p>
          <a:p>
            <a:pPr indent="0" lvl="0" marL="0" rtl="0" algn="l">
              <a:spcBef>
                <a:spcPts val="0"/>
              </a:spcBef>
              <a:spcAft>
                <a:spcPts val="0"/>
              </a:spcAft>
              <a:buClr>
                <a:schemeClr val="dk1"/>
              </a:buClr>
              <a:buSzPts val="900"/>
              <a:buFont typeface="Arial"/>
              <a:buNone/>
            </a:pPr>
            <a:r>
              <a:t/>
            </a:r>
            <a:endParaRPr b="1"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000"/>
              <a:buFont typeface="Arial"/>
              <a:buNone/>
            </a:pPr>
            <a:r>
              <a:t/>
            </a:r>
            <a:endParaRPr sz="900">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100"/>
              <a:buFont typeface="Arial"/>
              <a:buNone/>
            </a:pPr>
            <a:r>
              <a:t/>
            </a:r>
            <a:endParaRPr b="1" i="0" sz="9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entury Gothic"/>
              <a:ea typeface="Century Gothic"/>
              <a:cs typeface="Century Gothic"/>
              <a:sym typeface="Century Gothic"/>
            </a:endParaRPr>
          </a:p>
        </p:txBody>
      </p:sp>
      <p:sp>
        <p:nvSpPr>
          <p:cNvPr id="88" name="Google Shape;88;p1"/>
          <p:cNvSpPr txBox="1"/>
          <p:nvPr/>
        </p:nvSpPr>
        <p:spPr>
          <a:xfrm>
            <a:off x="4332375" y="3224700"/>
            <a:ext cx="2233200" cy="298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900">
                <a:solidFill>
                  <a:schemeClr val="dk1"/>
                </a:solidFill>
                <a:latin typeface="Century Gothic"/>
                <a:ea typeface="Century Gothic"/>
                <a:cs typeface="Century Gothic"/>
                <a:sym typeface="Century Gothic"/>
              </a:rPr>
              <a:t>Monday, 5th October: </a:t>
            </a:r>
            <a:r>
              <a:rPr lang="en-US" sz="900">
                <a:solidFill>
                  <a:schemeClr val="dk1"/>
                </a:solidFill>
                <a:latin typeface="Century Gothic"/>
                <a:ea typeface="Century Gothic"/>
                <a:cs typeface="Century Gothic"/>
                <a:sym typeface="Century Gothic"/>
              </a:rPr>
              <a:t>First day of Term Four</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900">
                <a:solidFill>
                  <a:schemeClr val="dk1"/>
                </a:solidFill>
                <a:latin typeface="Century Gothic"/>
                <a:ea typeface="Century Gothic"/>
                <a:cs typeface="Century Gothic"/>
                <a:sym typeface="Century Gothic"/>
              </a:rPr>
              <a:t>Thursday, 22nd October: </a:t>
            </a:r>
            <a:r>
              <a:rPr lang="en-US" sz="900">
                <a:solidFill>
                  <a:schemeClr val="dk1"/>
                </a:solidFill>
                <a:latin typeface="Century Gothic"/>
                <a:ea typeface="Century Gothic"/>
                <a:cs typeface="Century Gothic"/>
                <a:sym typeface="Century Gothic"/>
              </a:rPr>
              <a:t>Whole School Photo</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900">
                <a:solidFill>
                  <a:schemeClr val="dk1"/>
                </a:solidFill>
                <a:latin typeface="Century Gothic"/>
                <a:ea typeface="Century Gothic"/>
                <a:cs typeface="Century Gothic"/>
                <a:sym typeface="Century Gothic"/>
              </a:rPr>
              <a:t>Monday, 2nd November: </a:t>
            </a:r>
            <a:r>
              <a:rPr lang="en-US" sz="900">
                <a:solidFill>
                  <a:schemeClr val="dk1"/>
                </a:solidFill>
                <a:latin typeface="Century Gothic"/>
                <a:ea typeface="Century Gothic"/>
                <a:cs typeface="Century Gothic"/>
                <a:sym typeface="Century Gothic"/>
              </a:rPr>
              <a:t>Curriculum Day - Student Free Day</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900">
                <a:solidFill>
                  <a:schemeClr val="dk1"/>
                </a:solidFill>
                <a:latin typeface="Century Gothic"/>
                <a:ea typeface="Century Gothic"/>
                <a:cs typeface="Century Gothic"/>
                <a:sym typeface="Century Gothic"/>
              </a:rPr>
              <a:t>Tuesday, 3rd November: </a:t>
            </a:r>
            <a:r>
              <a:rPr lang="en-US" sz="900">
                <a:solidFill>
                  <a:schemeClr val="dk1"/>
                </a:solidFill>
                <a:latin typeface="Century Gothic"/>
                <a:ea typeface="Century Gothic"/>
                <a:cs typeface="Century Gothic"/>
                <a:sym typeface="Century Gothic"/>
              </a:rPr>
              <a:t>Melbourne Cup Day</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900">
                <a:solidFill>
                  <a:schemeClr val="dk1"/>
                </a:solidFill>
                <a:latin typeface="Century Gothic"/>
                <a:ea typeface="Century Gothic"/>
                <a:cs typeface="Century Gothic"/>
                <a:sym typeface="Century Gothic"/>
              </a:rPr>
              <a:t>Wednesday, 9th December: </a:t>
            </a:r>
            <a:r>
              <a:rPr lang="en-US" sz="900">
                <a:solidFill>
                  <a:schemeClr val="dk1"/>
                </a:solidFill>
                <a:latin typeface="Century Gothic"/>
                <a:ea typeface="Century Gothic"/>
                <a:cs typeface="Century Gothic"/>
                <a:sym typeface="Century Gothic"/>
              </a:rPr>
              <a:t> Christmas Singalong</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900">
                <a:solidFill>
                  <a:schemeClr val="dk1"/>
                </a:solidFill>
                <a:latin typeface="Century Gothic"/>
                <a:ea typeface="Century Gothic"/>
                <a:cs typeface="Century Gothic"/>
                <a:sym typeface="Century Gothic"/>
              </a:rPr>
              <a:t>Friday 18 December</a:t>
            </a:r>
            <a:r>
              <a:rPr lang="en-US" sz="900">
                <a:solidFill>
                  <a:schemeClr val="dk1"/>
                </a:solidFill>
                <a:latin typeface="Century Gothic"/>
                <a:ea typeface="Century Gothic"/>
                <a:cs typeface="Century Gothic"/>
                <a:sym typeface="Century Gothic"/>
              </a:rPr>
              <a:t> -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US" sz="900">
                <a:solidFill>
                  <a:schemeClr val="dk1"/>
                </a:solidFill>
                <a:latin typeface="Century Gothic"/>
                <a:ea typeface="Century Gothic"/>
                <a:cs typeface="Century Gothic"/>
                <a:sym typeface="Century Gothic"/>
              </a:rPr>
              <a:t>Last Day of the year - </a:t>
            </a:r>
            <a:endParaRPr sz="9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lang="en-US" sz="900">
                <a:solidFill>
                  <a:schemeClr val="dk1"/>
                </a:solidFill>
                <a:latin typeface="Century Gothic"/>
                <a:ea typeface="Century Gothic"/>
                <a:cs typeface="Century Gothic"/>
                <a:sym typeface="Century Gothic"/>
              </a:rPr>
              <a:t>1:30 dismissal</a:t>
            </a:r>
            <a:endParaRPr b="1" sz="900">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Century Gothic"/>
              <a:ea typeface="Century Gothic"/>
              <a:cs typeface="Century Gothic"/>
              <a:sym typeface="Century Gothic"/>
            </a:endParaRPr>
          </a:p>
        </p:txBody>
      </p:sp>
      <p:sp>
        <p:nvSpPr>
          <p:cNvPr id="89" name="Google Shape;89;p1"/>
          <p:cNvSpPr txBox="1"/>
          <p:nvPr/>
        </p:nvSpPr>
        <p:spPr>
          <a:xfrm>
            <a:off x="1120374" y="8466800"/>
            <a:ext cx="2952900" cy="9390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en-US" sz="1100">
                <a:solidFill>
                  <a:schemeClr val="dk1"/>
                </a:solidFill>
                <a:latin typeface="Century Gothic"/>
                <a:ea typeface="Century Gothic"/>
                <a:cs typeface="Century Gothic"/>
                <a:sym typeface="Century Gothic"/>
              </a:rPr>
              <a:t>CONGRATULATIONS to these students who received their certificate over the past two weeks:</a:t>
            </a:r>
            <a:endParaRPr sz="11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sz="1000">
              <a:solidFill>
                <a:schemeClr val="dk1"/>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rPr b="1" lang="en-US" sz="1200">
                <a:solidFill>
                  <a:srgbClr val="9900FF"/>
                </a:solidFill>
                <a:latin typeface="Century Gothic"/>
                <a:ea typeface="Century Gothic"/>
                <a:cs typeface="Century Gothic"/>
                <a:sym typeface="Century Gothic"/>
              </a:rPr>
              <a:t>Riley, Zara and All of 1C.</a:t>
            </a:r>
            <a:endParaRPr sz="1000">
              <a:latin typeface="Century Gothic"/>
              <a:ea typeface="Century Gothic"/>
              <a:cs typeface="Century Gothic"/>
              <a:sym typeface="Century Gothic"/>
            </a:endParaRPr>
          </a:p>
        </p:txBody>
      </p:sp>
      <p:sp>
        <p:nvSpPr>
          <p:cNvPr id="90" name="Google Shape;90;p1"/>
          <p:cNvSpPr txBox="1"/>
          <p:nvPr/>
        </p:nvSpPr>
        <p:spPr>
          <a:xfrm>
            <a:off x="4274300" y="7193625"/>
            <a:ext cx="22332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lang="en-US" sz="1000">
                <a:latin typeface="Century Gothic"/>
                <a:ea typeface="Century Gothic"/>
                <a:cs typeface="Century Gothic"/>
                <a:sym typeface="Century Gothic"/>
              </a:rPr>
              <a:t>Have a wonderful, relaxing holiday break!</a:t>
            </a:r>
            <a:endParaRPr b="0" i="0" sz="1100" u="none" cap="none" strike="noStrike">
              <a:solidFill>
                <a:srgbClr val="000000"/>
              </a:solidFill>
              <a:latin typeface="Century Gothic"/>
              <a:ea typeface="Century Gothic"/>
              <a:cs typeface="Century Gothic"/>
              <a:sym typeface="Century Gothic"/>
            </a:endParaRPr>
          </a:p>
        </p:txBody>
      </p:sp>
      <p:sp>
        <p:nvSpPr>
          <p:cNvPr id="91" name="Google Shape;91;p1"/>
          <p:cNvSpPr txBox="1"/>
          <p:nvPr/>
        </p:nvSpPr>
        <p:spPr>
          <a:xfrm>
            <a:off x="1093650" y="119400"/>
            <a:ext cx="4670700" cy="472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71"/>
              <a:buFont typeface="Arial"/>
              <a:buNone/>
            </a:pPr>
            <a:r>
              <a:rPr b="1" i="0" lang="en-US" sz="2471" u="none" cap="none" strike="noStrike">
                <a:solidFill>
                  <a:srgbClr val="77A3D0"/>
                </a:solidFill>
                <a:latin typeface="Caveat Brush"/>
                <a:ea typeface="Caveat Brush"/>
                <a:cs typeface="Caveat Brush"/>
                <a:sym typeface="Caveat Brush"/>
              </a:rPr>
              <a:t>TERM 3 WEEK </a:t>
            </a:r>
            <a:r>
              <a:rPr b="1" lang="en-US" sz="2471">
                <a:solidFill>
                  <a:srgbClr val="77A3D0"/>
                </a:solidFill>
                <a:latin typeface="Caveat Brush"/>
                <a:ea typeface="Caveat Brush"/>
                <a:cs typeface="Caveat Brush"/>
                <a:sym typeface="Caveat Brush"/>
              </a:rPr>
              <a:t>9</a:t>
            </a:r>
            <a:r>
              <a:rPr b="1" i="0" lang="en-US" sz="2471" u="none" cap="none" strike="noStrike">
                <a:solidFill>
                  <a:srgbClr val="77A3D0"/>
                </a:solidFill>
                <a:latin typeface="Caveat Brush"/>
                <a:ea typeface="Caveat Brush"/>
                <a:cs typeface="Caveat Brush"/>
                <a:sym typeface="Caveat Brush"/>
              </a:rPr>
              <a:t> &amp; </a:t>
            </a:r>
            <a:r>
              <a:rPr b="1" lang="en-US" sz="2471">
                <a:solidFill>
                  <a:srgbClr val="77A3D0"/>
                </a:solidFill>
                <a:latin typeface="Caveat Brush"/>
                <a:ea typeface="Caveat Brush"/>
                <a:cs typeface="Caveat Brush"/>
                <a:sym typeface="Caveat Brush"/>
              </a:rPr>
              <a:t>10</a:t>
            </a:r>
            <a:endParaRPr b="1" i="0" sz="1400" u="none" cap="none" strike="noStrike">
              <a:solidFill>
                <a:srgbClr val="77A3D0"/>
              </a:solidFill>
              <a:latin typeface="Caveat Brush"/>
              <a:ea typeface="Caveat Brush"/>
              <a:cs typeface="Caveat Brush"/>
              <a:sym typeface="Caveat Brush"/>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2026-07-17T06:45:28Z</dcterms:created>
  <dc:creator>Isabella Scott</dc:creator>
</cp:coreProperties>
</file>