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519" r:id="rId2"/>
    <p:sldId id="562" r:id="rId3"/>
    <p:sldId id="563" r:id="rId4"/>
    <p:sldId id="618" r:id="rId5"/>
    <p:sldId id="619" r:id="rId6"/>
    <p:sldId id="620" r:id="rId7"/>
    <p:sldId id="621" r:id="rId8"/>
    <p:sldId id="622" r:id="rId9"/>
    <p:sldId id="623" r:id="rId10"/>
    <p:sldId id="624" r:id="rId11"/>
    <p:sldId id="608" r:id="rId1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2613C-E2AD-4861-B2DC-336565B076A7}" v="103" dt="2023-06-14T01:19:13.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33" autoAdjust="0"/>
  </p:normalViewPr>
  <p:slideViewPr>
    <p:cSldViewPr snapToGrid="0">
      <p:cViewPr varScale="1">
        <p:scale>
          <a:sx n="66" d="100"/>
          <a:sy n="66" d="100"/>
        </p:scale>
        <p:origin x="1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en O'Neill" userId="5e3a733a-7b11-4e67-b074-ca9649681ae8" providerId="ADAL" clId="{41D2613C-E2AD-4861-B2DC-336565B076A7}"/>
    <pc:docChg chg="delSld modSld">
      <pc:chgData name="Darren O'Neill" userId="5e3a733a-7b11-4e67-b074-ca9649681ae8" providerId="ADAL" clId="{41D2613C-E2AD-4861-B2DC-336565B076A7}" dt="2023-06-14T01:19:13.625" v="126"/>
      <pc:docMkLst>
        <pc:docMk/>
      </pc:docMkLst>
      <pc:sldChg chg="del">
        <pc:chgData name="Darren O'Neill" userId="5e3a733a-7b11-4e67-b074-ca9649681ae8" providerId="ADAL" clId="{41D2613C-E2AD-4861-B2DC-336565B076A7}" dt="2023-06-14T00:05:32.727" v="1" actId="47"/>
        <pc:sldMkLst>
          <pc:docMk/>
          <pc:sldMk cId="396771165" sldId="472"/>
        </pc:sldMkLst>
      </pc:sldChg>
      <pc:sldChg chg="delSp modSp mod">
        <pc:chgData name="Darren O'Neill" userId="5e3a733a-7b11-4e67-b074-ca9649681ae8" providerId="ADAL" clId="{41D2613C-E2AD-4861-B2DC-336565B076A7}" dt="2023-06-14T00:05:48.492" v="5"/>
        <pc:sldMkLst>
          <pc:docMk/>
          <pc:sldMk cId="2884733263" sldId="519"/>
        </pc:sldMkLst>
        <pc:spChg chg="mod">
          <ac:chgData name="Darren O'Neill" userId="5e3a733a-7b11-4e67-b074-ca9649681ae8" providerId="ADAL" clId="{41D2613C-E2AD-4861-B2DC-336565B076A7}" dt="2023-06-14T00:05:46.984" v="3" actId="6549"/>
          <ac:spMkLst>
            <pc:docMk/>
            <pc:sldMk cId="2884733263" sldId="519"/>
            <ac:spMk id="3" creationId="{C4BF7203-D32D-4590-B11C-3E7F2241F529}"/>
          </ac:spMkLst>
        </pc:spChg>
        <pc:spChg chg="del mod">
          <ac:chgData name="Darren O'Neill" userId="5e3a733a-7b11-4e67-b074-ca9649681ae8" providerId="ADAL" clId="{41D2613C-E2AD-4861-B2DC-336565B076A7}" dt="2023-06-14T00:05:48.492" v="5"/>
          <ac:spMkLst>
            <pc:docMk/>
            <pc:sldMk cId="2884733263" sldId="519"/>
            <ac:spMk id="4" creationId="{7580C451-05A8-9617-5C0B-EF48B5C16E0B}"/>
          </ac:spMkLst>
        </pc:spChg>
      </pc:sldChg>
      <pc:sldChg chg="modAnim">
        <pc:chgData name="Darren O'Neill" userId="5e3a733a-7b11-4e67-b074-ca9649681ae8" providerId="ADAL" clId="{41D2613C-E2AD-4861-B2DC-336565B076A7}" dt="2023-06-14T00:11:32.119" v="96"/>
        <pc:sldMkLst>
          <pc:docMk/>
          <pc:sldMk cId="2537135324" sldId="562"/>
        </pc:sldMkLst>
      </pc:sldChg>
      <pc:sldChg chg="modAnim">
        <pc:chgData name="Darren O'Neill" userId="5e3a733a-7b11-4e67-b074-ca9649681ae8" providerId="ADAL" clId="{41D2613C-E2AD-4861-B2DC-336565B076A7}" dt="2023-06-14T00:12:01.896" v="97"/>
        <pc:sldMkLst>
          <pc:docMk/>
          <pc:sldMk cId="540561197" sldId="563"/>
        </pc:sldMkLst>
      </pc:sldChg>
      <pc:sldChg chg="modSp modAnim">
        <pc:chgData name="Darren O'Neill" userId="5e3a733a-7b11-4e67-b074-ca9649681ae8" providerId="ADAL" clId="{41D2613C-E2AD-4861-B2DC-336565B076A7}" dt="2023-06-14T01:18:41.214" v="114" actId="13926"/>
        <pc:sldMkLst>
          <pc:docMk/>
          <pc:sldMk cId="3295330348" sldId="608"/>
        </pc:sldMkLst>
        <pc:spChg chg="mod">
          <ac:chgData name="Darren O'Neill" userId="5e3a733a-7b11-4e67-b074-ca9649681ae8" providerId="ADAL" clId="{41D2613C-E2AD-4861-B2DC-336565B076A7}" dt="2023-06-14T01:18:41.214" v="114" actId="13926"/>
          <ac:spMkLst>
            <pc:docMk/>
            <pc:sldMk cId="3295330348" sldId="608"/>
            <ac:spMk id="7" creationId="{2B8A3365-18DC-433F-B6AF-4945DADF3D70}"/>
          </ac:spMkLst>
        </pc:spChg>
      </pc:sldChg>
      <pc:sldChg chg="del">
        <pc:chgData name="Darren O'Neill" userId="5e3a733a-7b11-4e67-b074-ca9649681ae8" providerId="ADAL" clId="{41D2613C-E2AD-4861-B2DC-336565B076A7}" dt="2023-06-14T00:07:56.500" v="89" actId="47"/>
        <pc:sldMkLst>
          <pc:docMk/>
          <pc:sldMk cId="140140390" sldId="609"/>
        </pc:sldMkLst>
      </pc:sldChg>
      <pc:sldChg chg="del">
        <pc:chgData name="Darren O'Neill" userId="5e3a733a-7b11-4e67-b074-ca9649681ae8" providerId="ADAL" clId="{41D2613C-E2AD-4861-B2DC-336565B076A7}" dt="2023-06-14T00:07:58.739" v="90" actId="47"/>
        <pc:sldMkLst>
          <pc:docMk/>
          <pc:sldMk cId="801561622" sldId="610"/>
        </pc:sldMkLst>
      </pc:sldChg>
      <pc:sldChg chg="del">
        <pc:chgData name="Darren O'Neill" userId="5e3a733a-7b11-4e67-b074-ca9649681ae8" providerId="ADAL" clId="{41D2613C-E2AD-4861-B2DC-336565B076A7}" dt="2023-06-14T00:07:59.664" v="91" actId="47"/>
        <pc:sldMkLst>
          <pc:docMk/>
          <pc:sldMk cId="2938749679" sldId="611"/>
        </pc:sldMkLst>
      </pc:sldChg>
      <pc:sldChg chg="del">
        <pc:chgData name="Darren O'Neill" userId="5e3a733a-7b11-4e67-b074-ca9649681ae8" providerId="ADAL" clId="{41D2613C-E2AD-4861-B2DC-336565B076A7}" dt="2023-06-14T00:08:00.519" v="92" actId="47"/>
        <pc:sldMkLst>
          <pc:docMk/>
          <pc:sldMk cId="3385968037" sldId="614"/>
        </pc:sldMkLst>
      </pc:sldChg>
      <pc:sldChg chg="del">
        <pc:chgData name="Darren O'Neill" userId="5e3a733a-7b11-4e67-b074-ca9649681ae8" providerId="ADAL" clId="{41D2613C-E2AD-4861-B2DC-336565B076A7}" dt="2023-06-14T00:08:01.493" v="93" actId="47"/>
        <pc:sldMkLst>
          <pc:docMk/>
          <pc:sldMk cId="531442473" sldId="615"/>
        </pc:sldMkLst>
      </pc:sldChg>
      <pc:sldChg chg="del">
        <pc:chgData name="Darren O'Neill" userId="5e3a733a-7b11-4e67-b074-ca9649681ae8" providerId="ADAL" clId="{41D2613C-E2AD-4861-B2DC-336565B076A7}" dt="2023-06-14T00:08:02.958" v="94" actId="47"/>
        <pc:sldMkLst>
          <pc:docMk/>
          <pc:sldMk cId="135378340" sldId="616"/>
        </pc:sldMkLst>
      </pc:sldChg>
      <pc:sldChg chg="del">
        <pc:chgData name="Darren O'Neill" userId="5e3a733a-7b11-4e67-b074-ca9649681ae8" providerId="ADAL" clId="{41D2613C-E2AD-4861-B2DC-336565B076A7}" dt="2023-06-14T00:08:05.940" v="95" actId="47"/>
        <pc:sldMkLst>
          <pc:docMk/>
          <pc:sldMk cId="1881604241" sldId="617"/>
        </pc:sldMkLst>
      </pc:sldChg>
      <pc:sldChg chg="modSp mod modAnim">
        <pc:chgData name="Darren O'Neill" userId="5e3a733a-7b11-4e67-b074-ca9649681ae8" providerId="ADAL" clId="{41D2613C-E2AD-4861-B2DC-336565B076A7}" dt="2023-06-14T00:12:38.099" v="98"/>
        <pc:sldMkLst>
          <pc:docMk/>
          <pc:sldMk cId="3266454814" sldId="618"/>
        </pc:sldMkLst>
        <pc:spChg chg="mod">
          <ac:chgData name="Darren O'Neill" userId="5e3a733a-7b11-4e67-b074-ca9649681ae8" providerId="ADAL" clId="{41D2613C-E2AD-4861-B2DC-336565B076A7}" dt="2023-06-14T00:07:10.367" v="88" actId="14100"/>
          <ac:spMkLst>
            <pc:docMk/>
            <pc:sldMk cId="3266454814" sldId="618"/>
            <ac:spMk id="8" creationId="{49CEF0ED-B0A9-6AA8-AC79-A1BA957A7028}"/>
          </ac:spMkLst>
        </pc:spChg>
      </pc:sldChg>
      <pc:sldChg chg="del modAnim">
        <pc:chgData name="Darren O'Neill" userId="5e3a733a-7b11-4e67-b074-ca9649681ae8" providerId="ADAL" clId="{41D2613C-E2AD-4861-B2DC-336565B076A7}" dt="2023-06-14T00:12:52.698" v="99"/>
        <pc:sldMkLst>
          <pc:docMk/>
          <pc:sldMk cId="1734291805" sldId="619"/>
        </pc:sldMkLst>
      </pc:sldChg>
      <pc:sldChg chg="modAnim">
        <pc:chgData name="Darren O'Neill" userId="5e3a733a-7b11-4e67-b074-ca9649681ae8" providerId="ADAL" clId="{41D2613C-E2AD-4861-B2DC-336565B076A7}" dt="2023-06-14T00:13:07.099" v="102"/>
        <pc:sldMkLst>
          <pc:docMk/>
          <pc:sldMk cId="3933634155" sldId="620"/>
        </pc:sldMkLst>
      </pc:sldChg>
      <pc:sldChg chg="modAnim">
        <pc:chgData name="Darren O'Neill" userId="5e3a733a-7b11-4e67-b074-ca9649681ae8" providerId="ADAL" clId="{41D2613C-E2AD-4861-B2DC-336565B076A7}" dt="2023-06-14T00:13:02.488" v="101"/>
        <pc:sldMkLst>
          <pc:docMk/>
          <pc:sldMk cId="4000826014" sldId="621"/>
        </pc:sldMkLst>
      </pc:sldChg>
      <pc:sldChg chg="modAnim">
        <pc:chgData name="Darren O'Neill" userId="5e3a733a-7b11-4e67-b074-ca9649681ae8" providerId="ADAL" clId="{41D2613C-E2AD-4861-B2DC-336565B076A7}" dt="2023-06-14T00:12:58.648" v="100"/>
        <pc:sldMkLst>
          <pc:docMk/>
          <pc:sldMk cId="961965692" sldId="622"/>
        </pc:sldMkLst>
      </pc:sldChg>
      <pc:sldChg chg="modAnim">
        <pc:chgData name="Darren O'Neill" userId="5e3a733a-7b11-4e67-b074-ca9649681ae8" providerId="ADAL" clId="{41D2613C-E2AD-4861-B2DC-336565B076A7}" dt="2023-06-14T00:13:28.327" v="103"/>
        <pc:sldMkLst>
          <pc:docMk/>
          <pc:sldMk cId="932624368" sldId="623"/>
        </pc:sldMkLst>
      </pc:sldChg>
      <pc:sldChg chg="modSp mod modAnim">
        <pc:chgData name="Darren O'Neill" userId="5e3a733a-7b11-4e67-b074-ca9649681ae8" providerId="ADAL" clId="{41D2613C-E2AD-4861-B2DC-336565B076A7}" dt="2023-06-14T01:19:13.625" v="126"/>
        <pc:sldMkLst>
          <pc:docMk/>
          <pc:sldMk cId="1616009962" sldId="624"/>
        </pc:sldMkLst>
        <pc:graphicFrameChg chg="modGraphic">
          <ac:chgData name="Darren O'Neill" userId="5e3a733a-7b11-4e67-b074-ca9649681ae8" providerId="ADAL" clId="{41D2613C-E2AD-4861-B2DC-336565B076A7}" dt="2023-06-14T01:19:07.327" v="125" actId="20577"/>
          <ac:graphicFrameMkLst>
            <pc:docMk/>
            <pc:sldMk cId="1616009962" sldId="624"/>
            <ac:graphicFrameMk id="2" creationId="{61211824-C2FA-4D6B-25BB-3A14BE1B5AA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6C7E88A-88FC-4F79-A2E2-E1C10207A0D6}" type="datetimeFigureOut">
              <a:rPr lang="en-AU" smtClean="0"/>
              <a:t>14/06/2023</a:t>
            </a:fld>
            <a:endParaRPr lang="en-AU"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8C1DBEB-2228-4A01-BC66-424969DCF903}" type="slidenum">
              <a:rPr lang="en-AU" smtClean="0"/>
              <a:t>‹#›</a:t>
            </a:fld>
            <a:endParaRPr lang="en-AU" dirty="0"/>
          </a:p>
        </p:txBody>
      </p:sp>
    </p:spTree>
    <p:extLst>
      <p:ext uri="{BB962C8B-B14F-4D97-AF65-F5344CB8AC3E}">
        <p14:creationId xmlns:p14="http://schemas.microsoft.com/office/powerpoint/2010/main" val="696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171656" indent="-171656">
              <a:buFontTx/>
              <a:buChar char="-"/>
            </a:pPr>
            <a:endParaRPr lang="en-US" dirty="0"/>
          </a:p>
          <a:p>
            <a:pPr defTabSz="457749" eaLnBrk="1" fontAlgn="auto" hangingPunct="1">
              <a:spcBef>
                <a:spcPts val="0"/>
              </a:spcBef>
              <a:spcAft>
                <a:spcPts val="601"/>
              </a:spcAft>
              <a:tabLst>
                <a:tab pos="4315235" algn="l"/>
              </a:tabLst>
              <a:defRPr/>
            </a:pPr>
            <a:r>
              <a:rPr lang="en-US" b="1" dirty="0">
                <a:latin typeface="Helvetica Light"/>
                <a:cs typeface="Helvetica Light"/>
              </a:rPr>
              <a:t>Research all options… proper planning rather than just chance. </a:t>
            </a:r>
            <a:r>
              <a:rPr lang="en-US" dirty="0"/>
              <a:t>Tune in</a:t>
            </a:r>
          </a:p>
          <a:p>
            <a:pPr>
              <a:spcBef>
                <a:spcPts val="0"/>
              </a:spcBef>
              <a:spcAft>
                <a:spcPts val="601"/>
              </a:spcAft>
              <a:tabLst>
                <a:tab pos="4315235" algn="l"/>
              </a:tabLst>
            </a:pPr>
            <a:endParaRPr lang="en-US" b="1" dirty="0">
              <a:latin typeface="Helvetica Light"/>
              <a:cs typeface="Helvetica Light"/>
            </a:endParaRPr>
          </a:p>
          <a:p>
            <a:pPr>
              <a:spcBef>
                <a:spcPts val="0"/>
              </a:spcBef>
              <a:spcAft>
                <a:spcPts val="601"/>
              </a:spcAft>
              <a:tabLst>
                <a:tab pos="4315235" algn="l"/>
              </a:tabLst>
            </a:pPr>
            <a:endParaRPr lang="en-US" b="1" dirty="0">
              <a:latin typeface="Helvetica Light"/>
              <a:cs typeface="Helvetica Light"/>
            </a:endParaRPr>
          </a:p>
          <a:p>
            <a:pPr>
              <a:spcBef>
                <a:spcPts val="0"/>
              </a:spcBef>
              <a:spcAft>
                <a:spcPts val="601"/>
              </a:spcAft>
              <a:tabLst>
                <a:tab pos="4315235" algn="l"/>
              </a:tabLst>
            </a:pPr>
            <a:r>
              <a:rPr lang="en-US" b="1" dirty="0">
                <a:latin typeface="Helvetica Light"/>
                <a:cs typeface="Helvetica Light"/>
              </a:rPr>
              <a:t>Students need to work closely with their teachers</a:t>
            </a:r>
            <a:r>
              <a:rPr lang="en-US" dirty="0">
                <a:latin typeface="Helvetica Light"/>
                <a:cs typeface="Helvetica Light"/>
              </a:rPr>
              <a:t>.</a:t>
            </a:r>
          </a:p>
          <a:p>
            <a:pPr>
              <a:spcBef>
                <a:spcPts val="0"/>
              </a:spcBef>
              <a:spcAft>
                <a:spcPts val="601"/>
              </a:spcAft>
              <a:tabLst>
                <a:tab pos="4315235" algn="l"/>
              </a:tabLst>
            </a:pPr>
            <a:endParaRPr lang="en-US" dirty="0">
              <a:latin typeface="Helvetica Light"/>
              <a:cs typeface="Helvetica Light"/>
            </a:endParaRPr>
          </a:p>
          <a:p>
            <a:pPr marL="171656" indent="-171656">
              <a:buFontTx/>
              <a:buChar char="•"/>
            </a:pPr>
            <a:r>
              <a:rPr lang="en-US" b="1" dirty="0"/>
              <a:t>Building relationships</a:t>
            </a:r>
          </a:p>
          <a:p>
            <a:pPr marL="171656" indent="-171656">
              <a:buFontTx/>
              <a:buChar char="-"/>
            </a:pPr>
            <a:r>
              <a:rPr lang="en-US" dirty="0"/>
              <a:t>peers, let things go, about maturity and a positive year ahead – memory building</a:t>
            </a:r>
          </a:p>
          <a:p>
            <a:pPr marL="171656" indent="-171656">
              <a:buFontTx/>
              <a:buChar char="-"/>
            </a:pPr>
            <a:r>
              <a:rPr lang="en-US" dirty="0"/>
              <a:t>Different relationship with all Staff – particularly your classroom teachers, Homeroom Teacher and PC</a:t>
            </a:r>
          </a:p>
          <a:p>
            <a:pPr marL="171656" indent="-171656">
              <a:buFontTx/>
              <a:buChar char="-"/>
            </a:pPr>
            <a:endParaRPr lang="en-US" dirty="0"/>
          </a:p>
          <a:p>
            <a:pPr marL="171656" indent="-171656">
              <a:buFontTx/>
              <a:buChar char="-"/>
            </a:pPr>
            <a:endParaRPr lang="en-US" dirty="0"/>
          </a:p>
          <a:p>
            <a:pPr marL="171656" indent="-171656" defTabSz="457749" eaLnBrk="1" fontAlgn="auto" hangingPunct="1">
              <a:spcBef>
                <a:spcPts val="0"/>
              </a:spcBef>
              <a:spcAft>
                <a:spcPts val="0"/>
              </a:spcAft>
              <a:buFontTx/>
              <a:buChar char="-"/>
              <a:defRPr/>
            </a:pPr>
            <a:r>
              <a:rPr lang="en-US" b="1" dirty="0">
                <a:latin typeface="Helvetica Light"/>
                <a:cs typeface="Helvetica Light"/>
              </a:rPr>
              <a:t>Students need to look after themselves and find a balance</a:t>
            </a:r>
          </a:p>
          <a:p>
            <a:pPr marL="171656" indent="-171656">
              <a:buFontTx/>
              <a:buChar char="-"/>
            </a:pPr>
            <a:endParaRPr lang="en-US" dirty="0"/>
          </a:p>
          <a:p>
            <a:pPr marL="171656" indent="-171656">
              <a:buFontTx/>
              <a:buChar char="•"/>
            </a:pPr>
            <a:r>
              <a:rPr lang="en-US" b="0" dirty="0"/>
              <a:t>Stay connected and Grasp opportunities</a:t>
            </a:r>
          </a:p>
          <a:p>
            <a:pPr marL="171656" indent="-171656">
              <a:buFontTx/>
              <a:buChar char="•"/>
            </a:pPr>
            <a:r>
              <a:rPr lang="en-US" dirty="0"/>
              <a:t>Final chance to be involved and participate in many things,  - carnivals, college events such as the Ball, Edmund Rice day, etc, </a:t>
            </a:r>
          </a:p>
          <a:p>
            <a:pPr marL="171656" indent="-171656">
              <a:buFontTx/>
              <a:buChar char="•"/>
            </a:pPr>
            <a:r>
              <a:rPr lang="en-US" dirty="0"/>
              <a:t>Look back with great memories, make memories – no what if</a:t>
            </a:r>
            <a:r>
              <a:rPr lang="en-US" altLang="en-US" dirty="0"/>
              <a:t>’</a:t>
            </a:r>
            <a:r>
              <a:rPr lang="en-US" dirty="0"/>
              <a:t>s?</a:t>
            </a:r>
          </a:p>
          <a:p>
            <a:pPr marL="171656" indent="-171656">
              <a:buFontTx/>
              <a:buChar char="•"/>
            </a:pPr>
            <a:r>
              <a:rPr lang="en-US" dirty="0"/>
              <a:t>Lesson from 2018 leaving class – be involved and set the tone</a:t>
            </a:r>
          </a:p>
          <a:p>
            <a:pPr marL="171656" indent="-171656"/>
            <a:endParaRPr lang="en-US" dirty="0"/>
          </a:p>
          <a:p>
            <a:pPr>
              <a:spcBef>
                <a:spcPts val="0"/>
              </a:spcBef>
              <a:spcAft>
                <a:spcPts val="601"/>
              </a:spcAft>
              <a:tabLst>
                <a:tab pos="4315235" algn="l"/>
              </a:tabLst>
            </a:pPr>
            <a:endParaRPr lang="en-US" dirty="0">
              <a:latin typeface="Helvetica Light"/>
              <a:cs typeface="Helvetica Light"/>
            </a:endParaRPr>
          </a:p>
          <a:p>
            <a:pPr>
              <a:spcBef>
                <a:spcPts val="0"/>
              </a:spcBef>
              <a:spcAft>
                <a:spcPts val="601"/>
              </a:spcAft>
              <a:tabLst>
                <a:tab pos="4315235" algn="l"/>
              </a:tabLst>
            </a:pPr>
            <a:r>
              <a:rPr lang="en-US" b="1" dirty="0">
                <a:latin typeface="Helvetica Light"/>
                <a:cs typeface="Helvetica Light"/>
              </a:rPr>
              <a:t>Set the tone early – begin as you intend to finish</a:t>
            </a:r>
            <a:endParaRPr lang="en-US" b="1" dirty="0"/>
          </a:p>
          <a:p>
            <a:pPr marL="171656" indent="-171656"/>
            <a:endParaRPr lang="en-US" dirty="0"/>
          </a:p>
          <a:p>
            <a:pPr marL="171656" indent="-171656"/>
            <a:r>
              <a:rPr lang="en-US" b="1" dirty="0"/>
              <a:t>Enjoy the year</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37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812800"/>
            <a:ext cx="7197725" cy="40497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624B7D-3052-44EA-83B4-74ECEBACA0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94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16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47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95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771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83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61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61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research papers and studies have ben done on Study – to find out things that we intuitively know and that are very obvious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54A5-2D8B-46F9-82D9-057595C1C76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749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34C9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196373-0673-4EC7-A4BB-41816C509A22}" type="slidenum">
              <a:rPr lang="en-AU" smtClean="0"/>
              <a:t>‹#›</a:t>
            </a:fld>
            <a:endParaRPr lang="en-AU" dirty="0"/>
          </a:p>
        </p:txBody>
      </p:sp>
      <p:pic>
        <p:nvPicPr>
          <p:cNvPr id="10" name="Picture 9">
            <a:extLst>
              <a:ext uri="{FF2B5EF4-FFF2-40B4-BE49-F238E27FC236}">
                <a16:creationId xmlns:a16="http://schemas.microsoft.com/office/drawing/2014/main" id="{0D6D4694-F14E-4A3C-AB20-0490841DFA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4136" y="288210"/>
            <a:ext cx="3741671" cy="882635"/>
          </a:xfrm>
          <a:prstGeom prst="rect">
            <a:avLst/>
          </a:prstGeom>
        </p:spPr>
      </p:pic>
      <p:pic>
        <p:nvPicPr>
          <p:cNvPr id="11" name="Picture 10">
            <a:extLst>
              <a:ext uri="{FF2B5EF4-FFF2-40B4-BE49-F238E27FC236}">
                <a16:creationId xmlns:a16="http://schemas.microsoft.com/office/drawing/2014/main" id="{C3A450C2-B5B0-48DF-893A-E1EE1A597E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13963" y="344209"/>
            <a:ext cx="1033901" cy="778154"/>
          </a:xfrm>
          <a:prstGeom prst="rect">
            <a:avLst/>
          </a:prstGeom>
        </p:spPr>
      </p:pic>
    </p:spTree>
    <p:extLst>
      <p:ext uri="{BB962C8B-B14F-4D97-AF65-F5344CB8AC3E}">
        <p14:creationId xmlns:p14="http://schemas.microsoft.com/office/powerpoint/2010/main" val="307247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196373-0673-4EC7-A4BB-41816C509A22}" type="slidenum">
              <a:rPr lang="en-AU" smtClean="0"/>
              <a:t>‹#›</a:t>
            </a:fld>
            <a:endParaRPr lang="en-AU" dirty="0"/>
          </a:p>
        </p:txBody>
      </p:sp>
    </p:spTree>
    <p:extLst>
      <p:ext uri="{BB962C8B-B14F-4D97-AF65-F5344CB8AC3E}">
        <p14:creationId xmlns:p14="http://schemas.microsoft.com/office/powerpoint/2010/main" val="124237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196373-0673-4EC7-A4BB-41816C509A22}" type="slidenum">
              <a:rPr lang="en-AU" smtClean="0"/>
              <a:t>‹#›</a:t>
            </a:fld>
            <a:endParaRPr lang="en-AU" dirty="0"/>
          </a:p>
        </p:txBody>
      </p:sp>
    </p:spTree>
    <p:extLst>
      <p:ext uri="{BB962C8B-B14F-4D97-AF65-F5344CB8AC3E}">
        <p14:creationId xmlns:p14="http://schemas.microsoft.com/office/powerpoint/2010/main" val="237308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F7B3D67D-D151-48F9-BD21-62CBD7ED92F5}"/>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0310"/>
          <a:stretch/>
        </p:blipFill>
        <p:spPr>
          <a:xfrm>
            <a:off x="8153399" y="45099"/>
            <a:ext cx="4057650" cy="6812901"/>
          </a:xfrm>
          <a:prstGeom prst="rect">
            <a:avLst/>
          </a:prstGeom>
        </p:spPr>
      </p:pic>
      <p:sp>
        <p:nvSpPr>
          <p:cNvPr id="2" name="Title 1"/>
          <p:cNvSpPr>
            <a:spLocks noGrp="1"/>
          </p:cNvSpPr>
          <p:nvPr>
            <p:ph type="title"/>
          </p:nvPr>
        </p:nvSpPr>
        <p:spPr/>
        <p:txBody>
          <a:bodyPr/>
          <a:lstStyle>
            <a:lvl1pPr>
              <a:defRPr>
                <a:solidFill>
                  <a:srgbClr val="234C92"/>
                </a:solidFill>
                <a:latin typeface="Butler" panose="02070803080706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venir" panose="020B0503020203020204" pitchFamily="34" charset="0"/>
              </a:defRPr>
            </a:lvl1pPr>
            <a:lvl2pPr>
              <a:defRPr>
                <a:latin typeface="Avenir" panose="020B0503020203020204" pitchFamily="34" charset="0"/>
              </a:defRPr>
            </a:lvl2pPr>
            <a:lvl3pPr>
              <a:defRPr>
                <a:latin typeface="Avenir" panose="020B0503020203020204" pitchFamily="34" charset="0"/>
              </a:defRPr>
            </a:lvl3pPr>
            <a:lvl4pPr>
              <a:defRPr>
                <a:latin typeface="Avenir" panose="020B0503020203020204" pitchFamily="34" charset="0"/>
              </a:defRPr>
            </a:lvl4pPr>
            <a:lvl5pPr>
              <a:defRPr>
                <a:latin typeface="Avenir"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196373-0673-4EC7-A4BB-41816C509A22}" type="slidenum">
              <a:rPr lang="en-AU" smtClean="0"/>
              <a:t>‹#›</a:t>
            </a:fld>
            <a:endParaRPr lang="en-AU" dirty="0"/>
          </a:p>
        </p:txBody>
      </p:sp>
      <p:pic>
        <p:nvPicPr>
          <p:cNvPr id="8" name="Picture 7" descr="A close up of a sign&#10;&#10;Description automatically generated">
            <a:extLst>
              <a:ext uri="{FF2B5EF4-FFF2-40B4-BE49-F238E27FC236}">
                <a16:creationId xmlns:a16="http://schemas.microsoft.com/office/drawing/2014/main" id="{57F178CF-B997-4E45-AD73-9D8EBE5F81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cxnSp>
        <p:nvCxnSpPr>
          <p:cNvPr id="10" name="Straight Connector 9">
            <a:extLst>
              <a:ext uri="{FF2B5EF4-FFF2-40B4-BE49-F238E27FC236}">
                <a16:creationId xmlns:a16="http://schemas.microsoft.com/office/drawing/2014/main" id="{8E5028C7-7640-43B2-B028-9B04448F38DC}"/>
              </a:ext>
            </a:extLst>
          </p:cNvPr>
          <p:cNvCxnSpPr>
            <a:cxnSpLocks/>
          </p:cNvCxnSpPr>
          <p:nvPr userDrawn="1"/>
        </p:nvCxnSpPr>
        <p:spPr>
          <a:xfrm flipH="1">
            <a:off x="838201" y="6185355"/>
            <a:ext cx="105155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1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AB460391-603D-42FD-97D5-267D25ECAE1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0310"/>
          <a:stretch/>
        </p:blipFill>
        <p:spPr>
          <a:xfrm>
            <a:off x="8153399" y="45099"/>
            <a:ext cx="4057650" cy="6812901"/>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196373-0673-4EC7-A4BB-41816C509A22}" type="slidenum">
              <a:rPr lang="en-AU" smtClean="0"/>
              <a:t>‹#›</a:t>
            </a:fld>
            <a:endParaRPr lang="en-AU" dirty="0"/>
          </a:p>
        </p:txBody>
      </p:sp>
      <p:pic>
        <p:nvPicPr>
          <p:cNvPr id="8" name="Picture 7" descr="A close up of a sign&#10;&#10;Description automatically generated">
            <a:extLst>
              <a:ext uri="{FF2B5EF4-FFF2-40B4-BE49-F238E27FC236}">
                <a16:creationId xmlns:a16="http://schemas.microsoft.com/office/drawing/2014/main" id="{2373C53B-5406-45C0-8012-351E47312E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spTree>
    <p:extLst>
      <p:ext uri="{BB962C8B-B14F-4D97-AF65-F5344CB8AC3E}">
        <p14:creationId xmlns:p14="http://schemas.microsoft.com/office/powerpoint/2010/main" val="400699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27636856-BD18-40BA-805C-C677ABFE845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0310"/>
          <a:stretch/>
        </p:blipFill>
        <p:spPr>
          <a:xfrm>
            <a:off x="8153399" y="45099"/>
            <a:ext cx="4057650" cy="681290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5196373-0673-4EC7-A4BB-41816C509A22}" type="slidenum">
              <a:rPr lang="en-AU" smtClean="0"/>
              <a:t>‹#›</a:t>
            </a:fld>
            <a:endParaRPr lang="en-AU" dirty="0"/>
          </a:p>
        </p:txBody>
      </p:sp>
      <p:pic>
        <p:nvPicPr>
          <p:cNvPr id="9" name="Picture 8" descr="A close up of a sign&#10;&#10;Description automatically generated">
            <a:extLst>
              <a:ext uri="{FF2B5EF4-FFF2-40B4-BE49-F238E27FC236}">
                <a16:creationId xmlns:a16="http://schemas.microsoft.com/office/drawing/2014/main" id="{9C75D63E-56D8-47CA-BA89-4FA6389699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spTree>
    <p:extLst>
      <p:ext uri="{BB962C8B-B14F-4D97-AF65-F5344CB8AC3E}">
        <p14:creationId xmlns:p14="http://schemas.microsoft.com/office/powerpoint/2010/main" val="254841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751F6315-4A5B-46D0-A82A-109A446F4B0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0310"/>
          <a:stretch/>
        </p:blipFill>
        <p:spPr>
          <a:xfrm>
            <a:off x="8153399" y="45099"/>
            <a:ext cx="4057650" cy="6812901"/>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5196373-0673-4EC7-A4BB-41816C509A22}" type="slidenum">
              <a:rPr lang="en-AU" smtClean="0"/>
              <a:t>‹#›</a:t>
            </a:fld>
            <a:endParaRPr lang="en-AU" dirty="0"/>
          </a:p>
        </p:txBody>
      </p:sp>
      <p:pic>
        <p:nvPicPr>
          <p:cNvPr id="11" name="Picture 10" descr="A close up of a sign&#10;&#10;Description automatically generated">
            <a:extLst>
              <a:ext uri="{FF2B5EF4-FFF2-40B4-BE49-F238E27FC236}">
                <a16:creationId xmlns:a16="http://schemas.microsoft.com/office/drawing/2014/main" id="{015E5856-21D0-491A-8B7F-4926E1CFC4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spTree>
    <p:extLst>
      <p:ext uri="{BB962C8B-B14F-4D97-AF65-F5344CB8AC3E}">
        <p14:creationId xmlns:p14="http://schemas.microsoft.com/office/powerpoint/2010/main" val="247224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8738C382-7FC1-475B-AD4C-8153C7AA3BF6}"/>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0310"/>
          <a:stretch/>
        </p:blipFill>
        <p:spPr>
          <a:xfrm>
            <a:off x="8153399" y="45099"/>
            <a:ext cx="4057650" cy="681290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5196373-0673-4EC7-A4BB-41816C509A22}" type="slidenum">
              <a:rPr lang="en-AU" smtClean="0"/>
              <a:t>‹#›</a:t>
            </a:fld>
            <a:endParaRPr lang="en-AU" dirty="0"/>
          </a:p>
        </p:txBody>
      </p:sp>
      <p:pic>
        <p:nvPicPr>
          <p:cNvPr id="7" name="Picture 6" descr="A close up of a sign&#10;&#10;Description automatically generated">
            <a:extLst>
              <a:ext uri="{FF2B5EF4-FFF2-40B4-BE49-F238E27FC236}">
                <a16:creationId xmlns:a16="http://schemas.microsoft.com/office/drawing/2014/main" id="{32E0AE4C-39AF-4E54-95CE-6F40C001C4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spTree>
    <p:extLst>
      <p:ext uri="{BB962C8B-B14F-4D97-AF65-F5344CB8AC3E}">
        <p14:creationId xmlns:p14="http://schemas.microsoft.com/office/powerpoint/2010/main" val="30486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693B42D-A76A-4896-9914-C79E88B632CA}"/>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0310"/>
          <a:stretch/>
        </p:blipFill>
        <p:spPr>
          <a:xfrm>
            <a:off x="8153399" y="45099"/>
            <a:ext cx="4057650" cy="6812901"/>
          </a:xfrm>
          <a:prstGeom prst="rect">
            <a:avLst/>
          </a:prstGeom>
        </p:spPr>
      </p:pic>
      <p:sp>
        <p:nvSpPr>
          <p:cNvPr id="2" name="Date Placeholder 1"/>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5196373-0673-4EC7-A4BB-41816C509A22}" type="slidenum">
              <a:rPr lang="en-AU" smtClean="0"/>
              <a:t>‹#›</a:t>
            </a:fld>
            <a:endParaRPr lang="en-AU" dirty="0"/>
          </a:p>
        </p:txBody>
      </p:sp>
      <p:pic>
        <p:nvPicPr>
          <p:cNvPr id="6" name="Picture 5" descr="A close up of a sign&#10;&#10;Description automatically generated">
            <a:extLst>
              <a:ext uri="{FF2B5EF4-FFF2-40B4-BE49-F238E27FC236}">
                <a16:creationId xmlns:a16="http://schemas.microsoft.com/office/drawing/2014/main" id="{EBC3FA93-E18C-477C-BE26-A0B1F83730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spTree>
    <p:extLst>
      <p:ext uri="{BB962C8B-B14F-4D97-AF65-F5344CB8AC3E}">
        <p14:creationId xmlns:p14="http://schemas.microsoft.com/office/powerpoint/2010/main" val="304708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5196373-0673-4EC7-A4BB-41816C509A22}" type="slidenum">
              <a:rPr lang="en-AU" smtClean="0"/>
              <a:t>‹#›</a:t>
            </a:fld>
            <a:endParaRPr lang="en-AU" dirty="0"/>
          </a:p>
        </p:txBody>
      </p:sp>
      <p:pic>
        <p:nvPicPr>
          <p:cNvPr id="9" name="Picture 8" descr="A close up of a sign&#10;&#10;Description automatically generated">
            <a:extLst>
              <a:ext uri="{FF2B5EF4-FFF2-40B4-BE49-F238E27FC236}">
                <a16:creationId xmlns:a16="http://schemas.microsoft.com/office/drawing/2014/main" id="{E97544BC-332A-418A-9B8D-B0133F2AB2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2734" y="6356350"/>
            <a:ext cx="1546531" cy="365125"/>
          </a:xfrm>
          <a:prstGeom prst="rect">
            <a:avLst/>
          </a:prstGeom>
        </p:spPr>
      </p:pic>
    </p:spTree>
    <p:extLst>
      <p:ext uri="{BB962C8B-B14F-4D97-AF65-F5344CB8AC3E}">
        <p14:creationId xmlns:p14="http://schemas.microsoft.com/office/powerpoint/2010/main" val="198084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14CB9-B133-473C-929D-6C6CEA35BF22}" type="datetimeFigureOut">
              <a:rPr lang="en-AU" smtClean="0"/>
              <a:t>14/06/2023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5196373-0673-4EC7-A4BB-41816C509A22}" type="slidenum">
              <a:rPr lang="en-AU" smtClean="0"/>
              <a:t>‹#›</a:t>
            </a:fld>
            <a:endParaRPr lang="en-AU" dirty="0"/>
          </a:p>
        </p:txBody>
      </p:sp>
    </p:spTree>
    <p:extLst>
      <p:ext uri="{BB962C8B-B14F-4D97-AF65-F5344CB8AC3E}">
        <p14:creationId xmlns:p14="http://schemas.microsoft.com/office/powerpoint/2010/main" val="156920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14CB9-B133-473C-929D-6C6CEA35BF22}" type="datetimeFigureOut">
              <a:rPr lang="en-AU" smtClean="0"/>
              <a:t>14/06/2023</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96373-0673-4EC7-A4BB-41816C509A22}" type="slidenum">
              <a:rPr lang="en-AU" smtClean="0"/>
              <a:t>‹#›</a:t>
            </a:fld>
            <a:endParaRPr lang="en-AU" dirty="0"/>
          </a:p>
        </p:txBody>
      </p:sp>
      <p:pic>
        <p:nvPicPr>
          <p:cNvPr id="9" name="Picture 8">
            <a:extLst>
              <a:ext uri="{FF2B5EF4-FFF2-40B4-BE49-F238E27FC236}">
                <a16:creationId xmlns:a16="http://schemas.microsoft.com/office/drawing/2014/main" id="{3614A7A3-10E3-4C12-8E88-3BC548001811}"/>
              </a:ext>
            </a:extLst>
          </p:cNvPr>
          <p:cNvPicPr>
            <a:picLocks noChangeAspect="1"/>
          </p:cNvPicPr>
          <p:nvPr userDrawn="1"/>
        </p:nvPicPr>
        <p:blipFill>
          <a:blip r:embed="rId13">
            <a:alphaModFix amt="12000"/>
            <a:extLst>
              <a:ext uri="{28A0092B-C50C-407E-A947-70E740481C1C}">
                <a14:useLocalDpi xmlns:a14="http://schemas.microsoft.com/office/drawing/2010/main" val="0"/>
              </a:ext>
            </a:extLst>
          </a:blip>
          <a:srcRect/>
          <a:stretch/>
        </p:blipFill>
        <p:spPr>
          <a:xfrm>
            <a:off x="8225974" y="142254"/>
            <a:ext cx="6671111" cy="6579221"/>
          </a:xfrm>
          <a:prstGeom prst="rect">
            <a:avLst/>
          </a:prstGeom>
        </p:spPr>
      </p:pic>
    </p:spTree>
    <p:extLst>
      <p:ext uri="{BB962C8B-B14F-4D97-AF65-F5344CB8AC3E}">
        <p14:creationId xmlns:p14="http://schemas.microsoft.com/office/powerpoint/2010/main" val="2367740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234C92"/>
          </a:solidFill>
          <a:latin typeface="Butler" panose="02070803080706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E8A3-F61A-4C6D-9942-D76A6B590E00}"/>
              </a:ext>
            </a:extLst>
          </p:cNvPr>
          <p:cNvSpPr>
            <a:spLocks noGrp="1"/>
          </p:cNvSpPr>
          <p:nvPr>
            <p:ph type="ctrTitle"/>
          </p:nvPr>
        </p:nvSpPr>
        <p:spPr>
          <a:xfrm>
            <a:off x="1297158" y="2242686"/>
            <a:ext cx="9597683" cy="2202732"/>
          </a:xfrm>
        </p:spPr>
        <p:txBody>
          <a:bodyPr>
            <a:normAutofit/>
          </a:bodyPr>
          <a:lstStyle/>
          <a:p>
            <a:r>
              <a:rPr lang="en-AU" sz="7200" dirty="0">
                <a:solidFill>
                  <a:schemeClr val="bg1"/>
                </a:solidFill>
              </a:rPr>
              <a:t>Home Learning at Trinity College</a:t>
            </a:r>
          </a:p>
        </p:txBody>
      </p:sp>
    </p:spTree>
    <p:extLst>
      <p:ext uri="{BB962C8B-B14F-4D97-AF65-F5344CB8AC3E}">
        <p14:creationId xmlns:p14="http://schemas.microsoft.com/office/powerpoint/2010/main" val="288473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9" name="Title 1">
            <a:extLst>
              <a:ext uri="{FF2B5EF4-FFF2-40B4-BE49-F238E27FC236}">
                <a16:creationId xmlns:a16="http://schemas.microsoft.com/office/drawing/2014/main" id="{AEE949F8-A115-6130-D040-5E34586EBE33}"/>
              </a:ext>
            </a:extLst>
          </p:cNvPr>
          <p:cNvSpPr>
            <a:spLocks noGrp="1"/>
          </p:cNvSpPr>
          <p:nvPr>
            <p:ph type="title"/>
          </p:nvPr>
        </p:nvSpPr>
        <p:spPr>
          <a:xfrm>
            <a:off x="838200" y="0"/>
            <a:ext cx="10515600" cy="1325563"/>
          </a:xfrm>
        </p:spPr>
        <p:txBody>
          <a:bodyPr/>
          <a:lstStyle/>
          <a:p>
            <a:r>
              <a:rPr lang="en-US" dirty="0"/>
              <a:t>Home Learning – message to students</a:t>
            </a:r>
            <a:endParaRPr lang="en-AU" dirty="0"/>
          </a:p>
        </p:txBody>
      </p:sp>
      <p:sp>
        <p:nvSpPr>
          <p:cNvPr id="10" name="Content Placeholder 2">
            <a:extLst>
              <a:ext uri="{FF2B5EF4-FFF2-40B4-BE49-F238E27FC236}">
                <a16:creationId xmlns:a16="http://schemas.microsoft.com/office/drawing/2014/main" id="{B4592FE1-673D-F20B-38D7-1D48D41F0986}"/>
              </a:ext>
            </a:extLst>
          </p:cNvPr>
          <p:cNvSpPr txBox="1">
            <a:spLocks/>
          </p:cNvSpPr>
          <p:nvPr/>
        </p:nvSpPr>
        <p:spPr>
          <a:xfrm>
            <a:off x="838200" y="1325563"/>
            <a:ext cx="10806113" cy="4993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000" dirty="0"/>
              <a:t>Teachers and parents are there to facilitate and support your learning.</a:t>
            </a:r>
          </a:p>
          <a:p>
            <a:pPr>
              <a:lnSpc>
                <a:spcPct val="100000"/>
              </a:lnSpc>
              <a:spcBef>
                <a:spcPts val="0"/>
              </a:spcBef>
              <a:spcAft>
                <a:spcPts val="1200"/>
              </a:spcAft>
            </a:pPr>
            <a:r>
              <a:rPr lang="en-AU" sz="2000" dirty="0"/>
              <a:t>The primary responsibility for your learning lies with you.</a:t>
            </a:r>
            <a:r>
              <a:rPr lang="en-US" sz="2000" dirty="0"/>
              <a:t> </a:t>
            </a:r>
          </a:p>
          <a:p>
            <a:pPr>
              <a:lnSpc>
                <a:spcPct val="100000"/>
              </a:lnSpc>
              <a:spcBef>
                <a:spcPts val="0"/>
              </a:spcBef>
              <a:spcAft>
                <a:spcPts val="1200"/>
              </a:spcAft>
            </a:pPr>
            <a:r>
              <a:rPr lang="en-US" sz="2000" dirty="0"/>
              <a:t>Accept this responsibility with the purpose of achieving your own personal excellence in all facets of life.</a:t>
            </a:r>
          </a:p>
        </p:txBody>
      </p:sp>
      <p:graphicFrame>
        <p:nvGraphicFramePr>
          <p:cNvPr id="2" name="Table 4">
            <a:extLst>
              <a:ext uri="{FF2B5EF4-FFF2-40B4-BE49-F238E27FC236}">
                <a16:creationId xmlns:a16="http://schemas.microsoft.com/office/drawing/2014/main" id="{61211824-C2FA-4D6B-25BB-3A14BE1B5AA6}"/>
              </a:ext>
            </a:extLst>
          </p:cNvPr>
          <p:cNvGraphicFramePr>
            <a:graphicFrameLocks noGrp="1"/>
          </p:cNvGraphicFramePr>
          <p:nvPr>
            <p:extLst>
              <p:ext uri="{D42A27DB-BD31-4B8C-83A1-F6EECF244321}">
                <p14:modId xmlns:p14="http://schemas.microsoft.com/office/powerpoint/2010/main" val="409668323"/>
              </p:ext>
            </p:extLst>
          </p:nvPr>
        </p:nvGraphicFramePr>
        <p:xfrm>
          <a:off x="3300413" y="3229769"/>
          <a:ext cx="4914900" cy="2786062"/>
        </p:xfrm>
        <a:graphic>
          <a:graphicData uri="http://schemas.openxmlformats.org/drawingml/2006/table">
            <a:tbl>
              <a:tblPr firstRow="1" bandRow="1">
                <a:tableStyleId>{5C22544A-7EE6-4342-B048-85BDC9FD1C3A}</a:tableStyleId>
              </a:tblPr>
              <a:tblGrid>
                <a:gridCol w="1343025">
                  <a:extLst>
                    <a:ext uri="{9D8B030D-6E8A-4147-A177-3AD203B41FA5}">
                      <a16:colId xmlns:a16="http://schemas.microsoft.com/office/drawing/2014/main" val="283014926"/>
                    </a:ext>
                  </a:extLst>
                </a:gridCol>
                <a:gridCol w="3571875">
                  <a:extLst>
                    <a:ext uri="{9D8B030D-6E8A-4147-A177-3AD203B41FA5}">
                      <a16:colId xmlns:a16="http://schemas.microsoft.com/office/drawing/2014/main" val="2456138165"/>
                    </a:ext>
                  </a:extLst>
                </a:gridCol>
              </a:tblGrid>
              <a:tr h="412750">
                <a:tc>
                  <a:txBody>
                    <a:bodyPr/>
                    <a:lstStyle/>
                    <a:p>
                      <a:r>
                        <a:rPr lang="en-US" dirty="0"/>
                        <a:t>Year Level</a:t>
                      </a:r>
                      <a:endParaRPr lang="en-AU" dirty="0"/>
                    </a:p>
                  </a:txBody>
                  <a:tcPr/>
                </a:tc>
                <a:tc>
                  <a:txBody>
                    <a:bodyPr/>
                    <a:lstStyle/>
                    <a:p>
                      <a:r>
                        <a:rPr lang="en-US" dirty="0"/>
                        <a:t>Total Hours per week (notional)</a:t>
                      </a:r>
                      <a:endParaRPr lang="en-AU" dirty="0"/>
                    </a:p>
                  </a:txBody>
                  <a:tcPr/>
                </a:tc>
                <a:extLst>
                  <a:ext uri="{0D108BD9-81ED-4DB2-BD59-A6C34878D82A}">
                    <a16:rowId xmlns:a16="http://schemas.microsoft.com/office/drawing/2014/main" val="842257317"/>
                  </a:ext>
                </a:extLst>
              </a:tr>
              <a:tr h="412750">
                <a:tc>
                  <a:txBody>
                    <a:bodyPr/>
                    <a:lstStyle/>
                    <a:p>
                      <a:pPr algn="ctr"/>
                      <a:r>
                        <a:rPr lang="en-US" sz="2000" dirty="0"/>
                        <a:t>7</a:t>
                      </a:r>
                      <a:endParaRPr lang="en-AU" sz="2000" dirty="0"/>
                    </a:p>
                  </a:txBody>
                  <a:tcPr/>
                </a:tc>
                <a:tc>
                  <a:txBody>
                    <a:bodyPr/>
                    <a:lstStyle/>
                    <a:p>
                      <a:r>
                        <a:rPr lang="en-US" sz="2000" dirty="0"/>
                        <a:t>2-4</a:t>
                      </a:r>
                      <a:endParaRPr lang="en-AU" sz="2000" dirty="0"/>
                    </a:p>
                  </a:txBody>
                  <a:tcPr/>
                </a:tc>
                <a:extLst>
                  <a:ext uri="{0D108BD9-81ED-4DB2-BD59-A6C34878D82A}">
                    <a16:rowId xmlns:a16="http://schemas.microsoft.com/office/drawing/2014/main" val="1073809918"/>
                  </a:ext>
                </a:extLst>
              </a:tr>
              <a:tr h="412750">
                <a:tc>
                  <a:txBody>
                    <a:bodyPr/>
                    <a:lstStyle/>
                    <a:p>
                      <a:pPr algn="ctr"/>
                      <a:r>
                        <a:rPr lang="en-US" sz="2000" dirty="0"/>
                        <a:t>8</a:t>
                      </a:r>
                      <a:endParaRPr lang="en-AU" sz="2000" dirty="0"/>
                    </a:p>
                  </a:txBody>
                  <a:tcPr/>
                </a:tc>
                <a:tc>
                  <a:txBody>
                    <a:bodyPr/>
                    <a:lstStyle/>
                    <a:p>
                      <a:r>
                        <a:rPr lang="en-US" sz="2000" dirty="0"/>
                        <a:t>4-6</a:t>
                      </a:r>
                      <a:endParaRPr lang="en-AU" sz="2000" dirty="0"/>
                    </a:p>
                  </a:txBody>
                  <a:tcPr/>
                </a:tc>
                <a:extLst>
                  <a:ext uri="{0D108BD9-81ED-4DB2-BD59-A6C34878D82A}">
                    <a16:rowId xmlns:a16="http://schemas.microsoft.com/office/drawing/2014/main" val="2779120164"/>
                  </a:ext>
                </a:extLst>
              </a:tr>
              <a:tr h="412750">
                <a:tc>
                  <a:txBody>
                    <a:bodyPr/>
                    <a:lstStyle/>
                    <a:p>
                      <a:pPr algn="ctr"/>
                      <a:r>
                        <a:rPr lang="en-US" sz="2000" dirty="0"/>
                        <a:t>9</a:t>
                      </a:r>
                      <a:endParaRPr lang="en-AU" sz="2000" dirty="0"/>
                    </a:p>
                  </a:txBody>
                  <a:tcPr/>
                </a:tc>
                <a:tc>
                  <a:txBody>
                    <a:bodyPr/>
                    <a:lstStyle/>
                    <a:p>
                      <a:r>
                        <a:rPr lang="en-US" sz="2000" dirty="0"/>
                        <a:t>6-8</a:t>
                      </a:r>
                      <a:endParaRPr lang="en-AU" sz="2000" dirty="0"/>
                    </a:p>
                  </a:txBody>
                  <a:tcPr/>
                </a:tc>
                <a:extLst>
                  <a:ext uri="{0D108BD9-81ED-4DB2-BD59-A6C34878D82A}">
                    <a16:rowId xmlns:a16="http://schemas.microsoft.com/office/drawing/2014/main" val="1279843126"/>
                  </a:ext>
                </a:extLst>
              </a:tr>
              <a:tr h="412750">
                <a:tc>
                  <a:txBody>
                    <a:bodyPr/>
                    <a:lstStyle/>
                    <a:p>
                      <a:pPr algn="ctr"/>
                      <a:r>
                        <a:rPr lang="en-US" sz="2000" dirty="0"/>
                        <a:t>10</a:t>
                      </a:r>
                      <a:endParaRPr lang="en-AU" sz="2000" dirty="0"/>
                    </a:p>
                  </a:txBody>
                  <a:tcPr/>
                </a:tc>
                <a:tc>
                  <a:txBody>
                    <a:bodyPr/>
                    <a:lstStyle/>
                    <a:p>
                      <a:r>
                        <a:rPr lang="en-US" sz="2000" dirty="0"/>
                        <a:t>8-10</a:t>
                      </a:r>
                      <a:endParaRPr lang="en-AU" sz="2000" dirty="0"/>
                    </a:p>
                  </a:txBody>
                  <a:tcPr/>
                </a:tc>
                <a:extLst>
                  <a:ext uri="{0D108BD9-81ED-4DB2-BD59-A6C34878D82A}">
                    <a16:rowId xmlns:a16="http://schemas.microsoft.com/office/drawing/2014/main" val="1392909724"/>
                  </a:ext>
                </a:extLst>
              </a:tr>
              <a:tr h="722312">
                <a:tc>
                  <a:txBody>
                    <a:bodyPr/>
                    <a:lstStyle/>
                    <a:p>
                      <a:pPr algn="ctr"/>
                      <a:r>
                        <a:rPr lang="en-US" sz="2000" dirty="0"/>
                        <a:t>11/12</a:t>
                      </a:r>
                      <a:endParaRPr lang="en-AU" sz="2000" dirty="0"/>
                    </a:p>
                  </a:txBody>
                  <a:tcPr/>
                </a:tc>
                <a:tc>
                  <a:txBody>
                    <a:bodyPr/>
                    <a:lstStyle/>
                    <a:p>
                      <a:r>
                        <a:rPr lang="en-US" sz="2000" dirty="0"/>
                        <a:t>Pathways guided – General 6+</a:t>
                      </a:r>
                    </a:p>
                    <a:p>
                      <a:r>
                        <a:rPr lang="en-US" sz="2000" dirty="0"/>
                        <a:t>                               -  ATAR     12+</a:t>
                      </a:r>
                      <a:endParaRPr lang="en-AU" sz="2000" dirty="0"/>
                    </a:p>
                  </a:txBody>
                  <a:tcPr/>
                </a:tc>
                <a:extLst>
                  <a:ext uri="{0D108BD9-81ED-4DB2-BD59-A6C34878D82A}">
                    <a16:rowId xmlns:a16="http://schemas.microsoft.com/office/drawing/2014/main" val="3481778957"/>
                  </a:ext>
                </a:extLst>
              </a:tr>
            </a:tbl>
          </a:graphicData>
        </a:graphic>
      </p:graphicFrame>
    </p:spTree>
    <p:extLst>
      <p:ext uri="{BB962C8B-B14F-4D97-AF65-F5344CB8AC3E}">
        <p14:creationId xmlns:p14="http://schemas.microsoft.com/office/powerpoint/2010/main" val="161600996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C606F0-BB83-4B90-84D0-514037D49CAF}"/>
              </a:ext>
            </a:extLst>
          </p:cNvPr>
          <p:cNvSpPr>
            <a:spLocks noGrp="1"/>
          </p:cNvSpPr>
          <p:nvPr>
            <p:ph type="title"/>
          </p:nvPr>
        </p:nvSpPr>
        <p:spPr>
          <a:xfrm>
            <a:off x="333192" y="246928"/>
            <a:ext cx="8748465" cy="778098"/>
          </a:xfrm>
        </p:spPr>
        <p:txBody>
          <a:bodyPr/>
          <a:lstStyle/>
          <a:p>
            <a:r>
              <a:rPr lang="en-AU" dirty="0"/>
              <a:t> Important Trinity Contacts</a:t>
            </a:r>
          </a:p>
        </p:txBody>
      </p:sp>
      <p:sp>
        <p:nvSpPr>
          <p:cNvPr id="7" name="Content Placeholder 6">
            <a:extLst>
              <a:ext uri="{FF2B5EF4-FFF2-40B4-BE49-F238E27FC236}">
                <a16:creationId xmlns:a16="http://schemas.microsoft.com/office/drawing/2014/main" id="{2B8A3365-18DC-433F-B6AF-4945DADF3D70}"/>
              </a:ext>
            </a:extLst>
          </p:cNvPr>
          <p:cNvSpPr>
            <a:spLocks noGrp="1"/>
          </p:cNvSpPr>
          <p:nvPr>
            <p:ph idx="1"/>
          </p:nvPr>
        </p:nvSpPr>
        <p:spPr>
          <a:xfrm>
            <a:off x="662785" y="1135535"/>
            <a:ext cx="10448559" cy="5029737"/>
          </a:xfrm>
        </p:spPr>
        <p:txBody>
          <a:bodyPr vert="horz" lIns="91440" tIns="45720" rIns="91440" bIns="45720" rtlCol="0" anchor="t">
            <a:normAutofit/>
          </a:bodyPr>
          <a:lstStyle/>
          <a:p>
            <a:pPr>
              <a:lnSpc>
                <a:spcPct val="100000"/>
              </a:lnSpc>
              <a:spcBef>
                <a:spcPts val="1200"/>
              </a:spcBef>
            </a:pPr>
            <a:r>
              <a:rPr lang="en-AU" sz="2400" dirty="0">
                <a:latin typeface="Avenir"/>
              </a:rPr>
              <a:t>Subject teachers &amp; PCG teacher</a:t>
            </a:r>
          </a:p>
          <a:p>
            <a:pPr>
              <a:lnSpc>
                <a:spcPct val="100000"/>
              </a:lnSpc>
              <a:spcBef>
                <a:spcPts val="1200"/>
              </a:spcBef>
            </a:pPr>
            <a:r>
              <a:rPr lang="en-AU" sz="2400" dirty="0">
                <a:latin typeface="Avenir"/>
              </a:rPr>
              <a:t>Heads of Learning Area</a:t>
            </a:r>
          </a:p>
          <a:p>
            <a:pPr>
              <a:lnSpc>
                <a:spcPct val="100000"/>
              </a:lnSpc>
              <a:spcBef>
                <a:spcPts val="1200"/>
              </a:spcBef>
            </a:pPr>
            <a:r>
              <a:rPr lang="en-AU" sz="2400" dirty="0">
                <a:latin typeface="Avenir"/>
              </a:rPr>
              <a:t>Psychologist – </a:t>
            </a:r>
            <a:r>
              <a:rPr lang="en-AU" sz="2400" b="1" dirty="0">
                <a:latin typeface="Avenir Black" panose="020B0803020203020204" pitchFamily="34" charset="0"/>
              </a:rPr>
              <a:t>Mrs Laura Maloney</a:t>
            </a:r>
            <a:r>
              <a:rPr lang="en-AU" sz="2400" b="1" dirty="0">
                <a:latin typeface="Avenir"/>
              </a:rPr>
              <a:t> and </a:t>
            </a:r>
            <a:r>
              <a:rPr lang="en-AU" sz="2400" b="1" dirty="0">
                <a:latin typeface="Avenir Black" panose="020B0803020203020204" pitchFamily="34" charset="0"/>
              </a:rPr>
              <a:t>Ms Kayla Scantlebury</a:t>
            </a:r>
          </a:p>
          <a:p>
            <a:pPr>
              <a:lnSpc>
                <a:spcPct val="100000"/>
              </a:lnSpc>
              <a:spcBef>
                <a:spcPts val="1200"/>
              </a:spcBef>
            </a:pPr>
            <a:r>
              <a:rPr lang="en-AU" sz="2400" dirty="0">
                <a:latin typeface="Avenir"/>
              </a:rPr>
              <a:t>Head of Learning Support – </a:t>
            </a:r>
            <a:r>
              <a:rPr lang="en-AU" sz="2400" b="1" dirty="0">
                <a:latin typeface="Avenir Black" panose="020B0803020203020204" pitchFamily="34" charset="0"/>
              </a:rPr>
              <a:t>Ms Leah Rogers</a:t>
            </a:r>
          </a:p>
          <a:p>
            <a:pPr>
              <a:lnSpc>
                <a:spcPct val="100000"/>
              </a:lnSpc>
              <a:spcBef>
                <a:spcPts val="1200"/>
              </a:spcBef>
            </a:pPr>
            <a:r>
              <a:rPr lang="en-AU" sz="2400" dirty="0">
                <a:latin typeface="Avenir"/>
              </a:rPr>
              <a:t>Careers &amp; Transition Co-ordinator– </a:t>
            </a:r>
            <a:r>
              <a:rPr lang="en-AU" sz="2400" b="1" dirty="0">
                <a:latin typeface="Avenir Black" panose="020B0803020203020204" pitchFamily="34" charset="0"/>
              </a:rPr>
              <a:t>Mr Stephen Kernutt</a:t>
            </a:r>
            <a:endParaRPr lang="en-AU" sz="2400" dirty="0">
              <a:latin typeface="Avenir Black" panose="020B0803020203020204" pitchFamily="34" charset="0"/>
            </a:endParaRPr>
          </a:p>
          <a:p>
            <a:pPr>
              <a:lnSpc>
                <a:spcPct val="100000"/>
              </a:lnSpc>
              <a:spcBef>
                <a:spcPts val="1200"/>
              </a:spcBef>
            </a:pPr>
            <a:r>
              <a:rPr lang="en-AU" sz="2400" dirty="0">
                <a:latin typeface="Avenir"/>
              </a:rPr>
              <a:t>Deputy Principal: Learning and Innovation – </a:t>
            </a:r>
            <a:r>
              <a:rPr lang="en-AU" sz="2400" b="1" dirty="0">
                <a:latin typeface="Avenir Black" panose="020B0803020203020204" pitchFamily="34" charset="0"/>
              </a:rPr>
              <a:t>Mr Tim Hince</a:t>
            </a:r>
          </a:p>
          <a:p>
            <a:pPr marL="0" indent="0">
              <a:lnSpc>
                <a:spcPct val="100000"/>
              </a:lnSpc>
              <a:buNone/>
            </a:pPr>
            <a:endParaRPr lang="en-AU" sz="2400" dirty="0"/>
          </a:p>
          <a:p>
            <a:pPr marL="0" indent="0">
              <a:lnSpc>
                <a:spcPct val="100000"/>
              </a:lnSpc>
              <a:buNone/>
            </a:pPr>
            <a:r>
              <a:rPr lang="en-AU" sz="2400" dirty="0">
                <a:latin typeface="Avenir"/>
              </a:rPr>
              <a:t>If you have concerns with your son’s progress in any subject, please go to that subject teacher first. Second place to go is the Head of Learning.</a:t>
            </a:r>
          </a:p>
          <a:p>
            <a:endParaRPr lang="en-AU" dirty="0"/>
          </a:p>
        </p:txBody>
      </p:sp>
    </p:spTree>
    <p:extLst>
      <p:ext uri="{BB962C8B-B14F-4D97-AF65-F5344CB8AC3E}">
        <p14:creationId xmlns:p14="http://schemas.microsoft.com/office/powerpoint/2010/main" val="329533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C9D-41CC-4CEE-992B-BDA2163CC426}"/>
              </a:ext>
            </a:extLst>
          </p:cNvPr>
          <p:cNvSpPr>
            <a:spLocks noGrp="1"/>
          </p:cNvSpPr>
          <p:nvPr>
            <p:ph type="title"/>
          </p:nvPr>
        </p:nvSpPr>
        <p:spPr>
          <a:xfrm>
            <a:off x="838200" y="150813"/>
            <a:ext cx="10515600" cy="1325563"/>
          </a:xfrm>
        </p:spPr>
        <p:txBody>
          <a:bodyPr/>
          <a:lstStyle/>
          <a:p>
            <a:r>
              <a:rPr lang="en-US" dirty="0"/>
              <a:t>Academic Progress and Independence</a:t>
            </a:r>
            <a:endParaRPr lang="en-AU" dirty="0"/>
          </a:p>
        </p:txBody>
      </p:sp>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5" name="TextBox 4">
            <a:extLst>
              <a:ext uri="{FF2B5EF4-FFF2-40B4-BE49-F238E27FC236}">
                <a16:creationId xmlns:a16="http://schemas.microsoft.com/office/drawing/2014/main" id="{589B8C5F-7AB5-4CB3-82BE-360B8DAB60FF}"/>
              </a:ext>
            </a:extLst>
          </p:cNvPr>
          <p:cNvSpPr txBox="1"/>
          <p:nvPr/>
        </p:nvSpPr>
        <p:spPr>
          <a:xfrm>
            <a:off x="838200" y="1504265"/>
            <a:ext cx="10515600" cy="3308598"/>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1200"/>
              </a:spcAft>
              <a:buClrTx/>
              <a:buSzTx/>
              <a:buFontTx/>
              <a:buNone/>
              <a:tabLst>
                <a:tab pos="4310063" algn="l"/>
              </a:tabLst>
              <a:defRPr/>
            </a:pP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As students journey through school, work demands rise, assessment types vary and there is an increased</a:t>
            </a:r>
            <a:r>
              <a:rPr kumimoji="0" lang="en-US" i="0" u="none" strike="noStrike" kern="1200" cap="none" spc="0" normalizeH="0" noProof="0" dirty="0">
                <a:ln>
                  <a:noFill/>
                </a:ln>
                <a:solidFill>
                  <a:prstClr val="black"/>
                </a:solidFill>
                <a:effectLst/>
                <a:uLnTx/>
                <a:uFillTx/>
                <a:latin typeface="Avenir" panose="020B0503020203020204" pitchFamily="34" charset="0"/>
                <a:cs typeface="Helvetica Light"/>
              </a:rPr>
              <a:t> requirement for </a:t>
            </a: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own independence.</a:t>
            </a:r>
          </a:p>
          <a:p>
            <a:pPr marL="0" marR="0" lvl="0" indent="0" algn="l" defTabSz="457200" rtl="0" eaLnBrk="1" fontAlgn="auto" latinLnBrk="0" hangingPunct="1">
              <a:lnSpc>
                <a:spcPct val="100000"/>
              </a:lnSpc>
              <a:spcBef>
                <a:spcPts val="600"/>
              </a:spcBef>
              <a:spcAft>
                <a:spcPts val="1200"/>
              </a:spcAft>
              <a:buClrTx/>
              <a:buSzTx/>
              <a:buFontTx/>
              <a:buNone/>
              <a:tabLst>
                <a:tab pos="4310063" algn="l"/>
              </a:tabLst>
              <a:defRPr/>
            </a:pP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 </a:t>
            </a:r>
          </a:p>
          <a:p>
            <a:pPr marL="457200" marR="0" lvl="0" indent="-457200" algn="l" defTabSz="457200" rtl="0" eaLnBrk="1" fontAlgn="auto" latinLnBrk="0" hangingPunct="1">
              <a:lnSpc>
                <a:spcPct val="100000"/>
              </a:lnSpc>
              <a:spcAft>
                <a:spcPts val="1200"/>
              </a:spcAft>
              <a:buClrTx/>
              <a:buSzTx/>
              <a:buFont typeface="Arial" panose="020B0604020202020204" pitchFamily="34" charset="0"/>
              <a:buChar char="•"/>
              <a:tabLst>
                <a:tab pos="4310063" algn="l"/>
              </a:tabLst>
              <a:defRPr/>
            </a:pP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Students need to work closely with their teachers</a:t>
            </a:r>
          </a:p>
          <a:p>
            <a:pPr marL="457200" marR="0" lvl="0" indent="-457200" algn="l" defTabSz="457200" rtl="0" eaLnBrk="1" fontAlgn="auto" latinLnBrk="0" hangingPunct="1">
              <a:lnSpc>
                <a:spcPct val="100000"/>
              </a:lnSpc>
              <a:spcAft>
                <a:spcPts val="1200"/>
              </a:spcAft>
              <a:buClrTx/>
              <a:buSzTx/>
              <a:buFont typeface="Arial" panose="020B0604020202020204" pitchFamily="34" charset="0"/>
              <a:buChar char="•"/>
              <a:tabLst>
                <a:tab pos="4310063" algn="l"/>
              </a:tabLst>
              <a:defRPr/>
            </a:pP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Students need to look after themselves and find a balance</a:t>
            </a:r>
          </a:p>
          <a:p>
            <a:pPr marL="457200" marR="0" lvl="0" indent="-457200" algn="l" defTabSz="457200" rtl="0" eaLnBrk="1" fontAlgn="auto" latinLnBrk="0" hangingPunct="1">
              <a:lnSpc>
                <a:spcPct val="100000"/>
              </a:lnSpc>
              <a:spcAft>
                <a:spcPts val="1200"/>
              </a:spcAft>
              <a:buClrTx/>
              <a:buSzTx/>
              <a:buFont typeface="Arial" panose="020B0604020202020204" pitchFamily="34" charset="0"/>
              <a:buChar char="•"/>
              <a:tabLst>
                <a:tab pos="4310063" algn="l"/>
              </a:tabLst>
              <a:defRPr/>
            </a:pP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Routine is vital - set the tone early and begin as you intend to finish</a:t>
            </a:r>
          </a:p>
          <a:p>
            <a:pPr marL="457200" marR="0" lvl="0" indent="-457200" algn="l" defTabSz="457200" rtl="0" eaLnBrk="1" fontAlgn="auto" latinLnBrk="0" hangingPunct="1">
              <a:lnSpc>
                <a:spcPct val="100000"/>
              </a:lnSpc>
              <a:spcAft>
                <a:spcPts val="1200"/>
              </a:spcAft>
              <a:buClrTx/>
              <a:buSzTx/>
              <a:buFont typeface="Arial" panose="020B0604020202020204" pitchFamily="34" charset="0"/>
              <a:buChar char="•"/>
              <a:tabLst>
                <a:tab pos="4310063" algn="l"/>
              </a:tabLst>
              <a:defRPr/>
            </a:pPr>
            <a:r>
              <a:rPr lang="en-US" dirty="0">
                <a:solidFill>
                  <a:prstClr val="black"/>
                </a:solidFill>
                <a:latin typeface="Avenir" panose="020B0503020203020204" pitchFamily="34" charset="0"/>
                <a:cs typeface="Helvetica Light"/>
              </a:rPr>
              <a:t>Students need to adopt study habits that suit them</a:t>
            </a:r>
          </a:p>
          <a:p>
            <a:pPr marL="457200" marR="0" lvl="0" indent="-457200" algn="l" defTabSz="457200" rtl="0" eaLnBrk="1" fontAlgn="auto" latinLnBrk="0" hangingPunct="1">
              <a:lnSpc>
                <a:spcPct val="100000"/>
              </a:lnSpc>
              <a:spcAft>
                <a:spcPts val="1200"/>
              </a:spcAft>
              <a:buClrTx/>
              <a:buSzTx/>
              <a:buFont typeface="Arial" panose="020B0604020202020204" pitchFamily="34" charset="0"/>
              <a:buChar char="•"/>
              <a:tabLst>
                <a:tab pos="4310063" algn="l"/>
              </a:tabLst>
              <a:defRPr/>
            </a:pPr>
            <a:r>
              <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rPr>
              <a:t>Independence</a:t>
            </a:r>
            <a:r>
              <a:rPr kumimoji="0" lang="en-US" i="0" u="none" strike="noStrike" kern="1200" cap="none" spc="0" normalizeH="0" noProof="0" dirty="0">
                <a:ln>
                  <a:noFill/>
                </a:ln>
                <a:solidFill>
                  <a:prstClr val="black"/>
                </a:solidFill>
                <a:effectLst/>
                <a:uLnTx/>
                <a:uFillTx/>
                <a:latin typeface="Avenir" panose="020B0503020203020204" pitchFamily="34" charset="0"/>
                <a:cs typeface="Helvetica Light"/>
              </a:rPr>
              <a:t> requires students to own their Home Learning</a:t>
            </a:r>
            <a:endParaRPr kumimoji="0" lang="en-US" i="0" u="none" strike="noStrike" kern="1200" cap="none" spc="0" normalizeH="0" baseline="0" noProof="0" dirty="0">
              <a:ln>
                <a:noFill/>
              </a:ln>
              <a:solidFill>
                <a:prstClr val="black"/>
              </a:solidFill>
              <a:effectLst/>
              <a:uLnTx/>
              <a:uFillTx/>
              <a:latin typeface="Avenir" panose="020B0503020203020204" pitchFamily="34" charset="0"/>
              <a:cs typeface="Helvetica Light"/>
            </a:endParaRPr>
          </a:p>
        </p:txBody>
      </p:sp>
    </p:spTree>
    <p:extLst>
      <p:ext uri="{BB962C8B-B14F-4D97-AF65-F5344CB8AC3E}">
        <p14:creationId xmlns:p14="http://schemas.microsoft.com/office/powerpoint/2010/main" val="253713532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EA09-371F-46D8-A659-C876AE1F039A}"/>
              </a:ext>
            </a:extLst>
          </p:cNvPr>
          <p:cNvSpPr>
            <a:spLocks noGrp="1"/>
          </p:cNvSpPr>
          <p:nvPr>
            <p:ph type="title"/>
          </p:nvPr>
        </p:nvSpPr>
        <p:spPr>
          <a:xfrm>
            <a:off x="838200" y="25908"/>
            <a:ext cx="10515600" cy="1325563"/>
          </a:xfrm>
        </p:spPr>
        <p:txBody>
          <a:bodyPr/>
          <a:lstStyle/>
          <a:p>
            <a:r>
              <a:rPr lang="en-US" dirty="0"/>
              <a:t>Study – What do we know?? </a:t>
            </a:r>
            <a:endParaRPr lang="en-AU" dirty="0"/>
          </a:p>
        </p:txBody>
      </p:sp>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5" name="TextBox 4">
            <a:extLst>
              <a:ext uri="{FF2B5EF4-FFF2-40B4-BE49-F238E27FC236}">
                <a16:creationId xmlns:a16="http://schemas.microsoft.com/office/drawing/2014/main" id="{589B8C5F-7AB5-4CB3-82BE-360B8DAB60FF}"/>
              </a:ext>
            </a:extLst>
          </p:cNvPr>
          <p:cNvSpPr txBox="1"/>
          <p:nvPr/>
        </p:nvSpPr>
        <p:spPr>
          <a:xfrm>
            <a:off x="838200" y="1287974"/>
            <a:ext cx="10437055" cy="3609706"/>
          </a:xfrm>
          <a:prstGeom prst="rect">
            <a:avLst/>
          </a:prstGeom>
          <a:noFill/>
        </p:spPr>
        <p:txBody>
          <a:bodyPr wrap="square">
            <a:spAutoFit/>
          </a:bodyPr>
          <a:lstStyle/>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venir" panose="020B0503020203020204" pitchFamily="34" charset="0"/>
                <a:cs typeface="Helvetica Light"/>
              </a:rPr>
              <a:t>Study improves focus, work ethic and academic results. </a:t>
            </a:r>
          </a:p>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venir" panose="020B0503020203020204" pitchFamily="34" charset="0"/>
                <a:cs typeface="Helvetica Light"/>
              </a:rPr>
              <a:t>Increases in study leads to corresponding increases in results.</a:t>
            </a:r>
          </a:p>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venir" panose="020B0503020203020204" pitchFamily="34" charset="0"/>
                <a:cs typeface="Helvetica Light"/>
              </a:rPr>
              <a:t>There is a critical point of study hours. (Quality versus Quantity)</a:t>
            </a:r>
          </a:p>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venir" panose="020B0503020203020204" pitchFamily="34" charset="0"/>
                <a:cs typeface="Helvetica Light"/>
              </a:rPr>
              <a:t>Good study environments and routine promote good study.</a:t>
            </a:r>
          </a:p>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venir" panose="020B0503020203020204" pitchFamily="34" charset="0"/>
                <a:cs typeface="Helvetica Light"/>
              </a:rPr>
              <a:t>Personal planning and </a:t>
            </a:r>
            <a:r>
              <a:rPr kumimoji="0" lang="en-US" b="0" i="0" u="none" strike="noStrike" kern="1200" cap="none" spc="0" normalizeH="0" baseline="0" noProof="0" dirty="0" err="1">
                <a:ln>
                  <a:noFill/>
                </a:ln>
                <a:solidFill>
                  <a:prstClr val="black"/>
                </a:solidFill>
                <a:effectLst/>
                <a:uLnTx/>
                <a:uFillTx/>
                <a:latin typeface="Avenir" panose="020B0503020203020204" pitchFamily="34" charset="0"/>
                <a:cs typeface="Helvetica Light"/>
              </a:rPr>
              <a:t>organisation</a:t>
            </a:r>
            <a:r>
              <a:rPr kumimoji="0" lang="en-US" b="0" i="0" u="none" strike="noStrike" kern="1200" cap="none" spc="0" normalizeH="0" baseline="0" noProof="0" dirty="0">
                <a:ln>
                  <a:noFill/>
                </a:ln>
                <a:solidFill>
                  <a:prstClr val="black"/>
                </a:solidFill>
                <a:effectLst/>
                <a:uLnTx/>
                <a:uFillTx/>
                <a:latin typeface="Avenir" panose="020B0503020203020204" pitchFamily="34" charset="0"/>
                <a:cs typeface="Helvetica Light"/>
              </a:rPr>
              <a:t> is essential.</a:t>
            </a:r>
          </a:p>
          <a:p>
            <a:pPr marL="0" marR="0" lvl="0" indent="0" algn="l" defTabSz="457200" rtl="0" eaLnBrk="1" fontAlgn="auto" latinLnBrk="0" hangingPunct="1">
              <a:lnSpc>
                <a:spcPct val="110000"/>
              </a:lnSpc>
              <a:spcBef>
                <a:spcPts val="0"/>
              </a:spcBef>
              <a:spcAft>
                <a:spcPts val="1200"/>
              </a:spcAft>
              <a:buClrTx/>
              <a:buSzTx/>
              <a:buFontTx/>
              <a:buNone/>
              <a:tabLst/>
              <a:defRPr/>
            </a:pPr>
            <a:r>
              <a:rPr lang="en-US" dirty="0">
                <a:solidFill>
                  <a:prstClr val="black"/>
                </a:solidFill>
                <a:latin typeface="Avenir" panose="020B0503020203020204" pitchFamily="34" charset="0"/>
                <a:cs typeface="Helvetica Light"/>
              </a:rPr>
              <a:t>Study – is an individual thing.</a:t>
            </a:r>
            <a:br>
              <a:rPr lang="en-US" dirty="0">
                <a:solidFill>
                  <a:prstClr val="black"/>
                </a:solidFill>
                <a:latin typeface="Avenir" panose="020B0503020203020204" pitchFamily="34" charset="0"/>
                <a:cs typeface="Helvetica Light"/>
              </a:rPr>
            </a:br>
            <a:endParaRPr lang="en-US" dirty="0">
              <a:solidFill>
                <a:prstClr val="black"/>
              </a:solidFill>
              <a:latin typeface="Avenir" panose="020B0503020203020204" pitchFamily="34" charset="0"/>
              <a:cs typeface="Helvetica Light"/>
            </a:endParaRPr>
          </a:p>
          <a:p>
            <a:pPr marL="0" marR="0" lvl="0" indent="0" algn="ctr" defTabSz="457200" rtl="0" eaLnBrk="1" fontAlgn="auto" latinLnBrk="0" hangingPunct="1">
              <a:lnSpc>
                <a:spcPct val="11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34C92"/>
                </a:solidFill>
                <a:effectLst/>
                <a:uLnTx/>
                <a:uFillTx/>
                <a:latin typeface="Avenir" panose="020B0503020203020204" pitchFamily="34" charset="0"/>
                <a:ea typeface="+mn-ea"/>
                <a:cs typeface="Helvetica"/>
              </a:rPr>
              <a:t>	</a:t>
            </a:r>
            <a:endParaRPr kumimoji="0" lang="en-US" sz="2800" b="1" i="0" u="none" strike="noStrike" kern="1200" cap="none" spc="0" normalizeH="0" baseline="0" noProof="0" dirty="0">
              <a:ln>
                <a:noFill/>
              </a:ln>
              <a:solidFill>
                <a:srgbClr val="234C92"/>
              </a:solidFill>
              <a:effectLst/>
              <a:uLnTx/>
              <a:uFillTx/>
              <a:latin typeface="Avenir Black" panose="020B0803020203020204" pitchFamily="34" charset="0"/>
              <a:ea typeface="+mn-ea"/>
              <a:cs typeface="Helvetica"/>
            </a:endParaRPr>
          </a:p>
        </p:txBody>
      </p:sp>
      <p:sp>
        <p:nvSpPr>
          <p:cNvPr id="3" name="TextBox 2">
            <a:extLst>
              <a:ext uri="{FF2B5EF4-FFF2-40B4-BE49-F238E27FC236}">
                <a16:creationId xmlns:a16="http://schemas.microsoft.com/office/drawing/2014/main" id="{8AB340BE-54D9-4AEB-1DA4-A8CEE09404C7}"/>
              </a:ext>
            </a:extLst>
          </p:cNvPr>
          <p:cNvSpPr txBox="1"/>
          <p:nvPr/>
        </p:nvSpPr>
        <p:spPr>
          <a:xfrm>
            <a:off x="1451252" y="4425297"/>
            <a:ext cx="8564282" cy="1625060"/>
          </a:xfrm>
          <a:prstGeom prst="rect">
            <a:avLst/>
          </a:prstGeom>
          <a:noFill/>
        </p:spPr>
        <p:txBody>
          <a:bodyPr wrap="square" rtlCol="0">
            <a:spAutoFit/>
          </a:bodyPr>
          <a:lstStyle/>
          <a:p>
            <a:pPr marL="0" marR="0" lvl="0" indent="0" algn="ctr" defTabSz="457200" rtl="0" eaLnBrk="1" fontAlgn="auto" latinLnBrk="0" hangingPunct="1">
              <a:lnSpc>
                <a:spcPct val="11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34C92"/>
                </a:solidFill>
                <a:effectLst/>
                <a:uLnTx/>
                <a:uFillTx/>
                <a:latin typeface="Avenir Black" panose="020B0803020203020204" pitchFamily="34" charset="0"/>
                <a:ea typeface="+mn-ea"/>
                <a:cs typeface="Helvetica"/>
              </a:rPr>
              <a:t>TIME + EFFORT  =  RESULTS</a:t>
            </a:r>
          </a:p>
          <a:p>
            <a:pPr marL="0" marR="0" lvl="0" indent="0" algn="ctr" defTabSz="457200" rtl="0" eaLnBrk="1" fontAlgn="auto" latinLnBrk="0" hangingPunct="1">
              <a:lnSpc>
                <a:spcPct val="11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34C92"/>
                </a:solidFill>
                <a:effectLst/>
                <a:uLnTx/>
                <a:uFillTx/>
                <a:latin typeface="Avenir Black" panose="020B0803020203020204" pitchFamily="34" charset="0"/>
                <a:ea typeface="+mn-ea"/>
                <a:cs typeface="Helvetica"/>
              </a:rPr>
              <a:t>	Quality time  +  Focused Effort  =  RESULTS</a:t>
            </a:r>
          </a:p>
          <a:p>
            <a:endParaRPr lang="en-AU" dirty="0"/>
          </a:p>
        </p:txBody>
      </p:sp>
    </p:spTree>
    <p:extLst>
      <p:ext uri="{BB962C8B-B14F-4D97-AF65-F5344CB8AC3E}">
        <p14:creationId xmlns:p14="http://schemas.microsoft.com/office/powerpoint/2010/main" val="5405611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7" name="Title 1">
            <a:extLst>
              <a:ext uri="{FF2B5EF4-FFF2-40B4-BE49-F238E27FC236}">
                <a16:creationId xmlns:a16="http://schemas.microsoft.com/office/drawing/2014/main" id="{0893221E-6F82-7B10-05A4-779166A6ABA6}"/>
              </a:ext>
            </a:extLst>
          </p:cNvPr>
          <p:cNvSpPr>
            <a:spLocks noGrp="1"/>
          </p:cNvSpPr>
          <p:nvPr>
            <p:ph type="title"/>
          </p:nvPr>
        </p:nvSpPr>
        <p:spPr>
          <a:xfrm>
            <a:off x="838200" y="207965"/>
            <a:ext cx="10515600" cy="1325563"/>
          </a:xfrm>
        </p:spPr>
        <p:txBody>
          <a:bodyPr/>
          <a:lstStyle/>
          <a:p>
            <a:r>
              <a:rPr lang="en-US" dirty="0"/>
              <a:t>Home Learning at Trinity College</a:t>
            </a:r>
            <a:endParaRPr lang="en-AU" dirty="0"/>
          </a:p>
        </p:txBody>
      </p:sp>
      <p:sp>
        <p:nvSpPr>
          <p:cNvPr id="8" name="Content Placeholder 2">
            <a:extLst>
              <a:ext uri="{FF2B5EF4-FFF2-40B4-BE49-F238E27FC236}">
                <a16:creationId xmlns:a16="http://schemas.microsoft.com/office/drawing/2014/main" id="{49CEF0ED-B0A9-6AA8-AC79-A1BA957A7028}"/>
              </a:ext>
            </a:extLst>
          </p:cNvPr>
          <p:cNvSpPr txBox="1">
            <a:spLocks/>
          </p:cNvSpPr>
          <p:nvPr/>
        </p:nvSpPr>
        <p:spPr>
          <a:xfrm>
            <a:off x="838200" y="1533528"/>
            <a:ext cx="1091424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Font typeface="Arial" panose="020B0604020202020204" pitchFamily="34" charset="0"/>
              <a:buNone/>
            </a:pPr>
            <a:r>
              <a:rPr lang="en-US" sz="1800" dirty="0"/>
              <a:t>Home learning is an important component of the overall teaching and  learning  process. </a:t>
            </a:r>
          </a:p>
          <a:p>
            <a:pPr marL="0" indent="0">
              <a:lnSpc>
                <a:spcPct val="150000"/>
              </a:lnSpc>
              <a:spcBef>
                <a:spcPts val="0"/>
              </a:spcBef>
              <a:spcAft>
                <a:spcPts val="1200"/>
              </a:spcAft>
              <a:buFont typeface="Arial" panose="020B0604020202020204" pitchFamily="34" charset="0"/>
              <a:buNone/>
            </a:pPr>
            <a:r>
              <a:rPr lang="en-US" sz="1800" dirty="0"/>
              <a:t>Students also need to have time for family and leisure activities outside school, as well as other extra-curricular commitments such as work and/or volunteer work – Sport, Music etc. </a:t>
            </a:r>
          </a:p>
          <a:p>
            <a:pPr marL="0" indent="0">
              <a:lnSpc>
                <a:spcPct val="150000"/>
              </a:lnSpc>
              <a:spcBef>
                <a:spcPts val="0"/>
              </a:spcBef>
              <a:spcAft>
                <a:spcPts val="1200"/>
              </a:spcAft>
              <a:buFont typeface="Arial" panose="020B0604020202020204" pitchFamily="34" charset="0"/>
              <a:buNone/>
            </a:pPr>
            <a:r>
              <a:rPr lang="en-US" sz="1800" dirty="0"/>
              <a:t>To ensure this, time for home studies needs to be regularly set aside, planned and balanced with these other priorities. At Trinity College, we seek to consistently present three aspects of Home Learning</a:t>
            </a:r>
          </a:p>
          <a:p>
            <a:pPr marL="0" indent="0">
              <a:lnSpc>
                <a:spcPct val="150000"/>
              </a:lnSpc>
              <a:spcBef>
                <a:spcPts val="0"/>
              </a:spcBef>
              <a:spcAft>
                <a:spcPts val="600"/>
              </a:spcAft>
              <a:buFont typeface="Arial" panose="020B0604020202020204" pitchFamily="34" charset="0"/>
              <a:buNone/>
            </a:pPr>
            <a:r>
              <a:rPr lang="en-US" sz="1800" dirty="0"/>
              <a:t>Home Learning:</a:t>
            </a:r>
          </a:p>
          <a:p>
            <a:pPr marL="914400" lvl="1" indent="-457200">
              <a:lnSpc>
                <a:spcPct val="150000"/>
              </a:lnSpc>
              <a:spcBef>
                <a:spcPts val="0"/>
              </a:spcBef>
              <a:spcAft>
                <a:spcPts val="600"/>
              </a:spcAft>
              <a:buFont typeface="+mj-lt"/>
              <a:buAutoNum type="arabicPeriod"/>
            </a:pPr>
            <a:r>
              <a:rPr lang="en-US" sz="1800" dirty="0"/>
              <a:t>Consolidation Tasks</a:t>
            </a:r>
          </a:p>
          <a:p>
            <a:pPr marL="914400" lvl="1" indent="-457200">
              <a:lnSpc>
                <a:spcPct val="150000"/>
              </a:lnSpc>
              <a:spcBef>
                <a:spcPts val="0"/>
              </a:spcBef>
              <a:spcAft>
                <a:spcPts val="600"/>
              </a:spcAft>
              <a:buFont typeface="+mj-lt"/>
              <a:buAutoNum type="arabicPeriod"/>
            </a:pPr>
            <a:r>
              <a:rPr lang="en-US" sz="1800" dirty="0"/>
              <a:t>Study</a:t>
            </a:r>
          </a:p>
          <a:p>
            <a:pPr marL="914400" lvl="1" indent="-457200">
              <a:lnSpc>
                <a:spcPct val="150000"/>
              </a:lnSpc>
              <a:spcBef>
                <a:spcPts val="0"/>
              </a:spcBef>
              <a:spcAft>
                <a:spcPts val="600"/>
              </a:spcAft>
              <a:buFont typeface="+mj-lt"/>
              <a:buAutoNum type="arabicPeriod"/>
            </a:pPr>
            <a:r>
              <a:rPr lang="en-AU" sz="1800" dirty="0"/>
              <a:t>Revision</a:t>
            </a:r>
          </a:p>
        </p:txBody>
      </p:sp>
    </p:spTree>
    <p:extLst>
      <p:ext uri="{BB962C8B-B14F-4D97-AF65-F5344CB8AC3E}">
        <p14:creationId xmlns:p14="http://schemas.microsoft.com/office/powerpoint/2010/main" val="326645481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9" name="Title 1">
            <a:extLst>
              <a:ext uri="{FF2B5EF4-FFF2-40B4-BE49-F238E27FC236}">
                <a16:creationId xmlns:a16="http://schemas.microsoft.com/office/drawing/2014/main" id="{AEE949F8-A115-6130-D040-5E34586EBE33}"/>
              </a:ext>
            </a:extLst>
          </p:cNvPr>
          <p:cNvSpPr>
            <a:spLocks noGrp="1"/>
          </p:cNvSpPr>
          <p:nvPr>
            <p:ph type="title"/>
          </p:nvPr>
        </p:nvSpPr>
        <p:spPr>
          <a:xfrm>
            <a:off x="838200" y="0"/>
            <a:ext cx="10515600" cy="1325563"/>
          </a:xfrm>
        </p:spPr>
        <p:txBody>
          <a:bodyPr/>
          <a:lstStyle/>
          <a:p>
            <a:r>
              <a:rPr lang="en-US" dirty="0"/>
              <a:t>Types of Home Learning</a:t>
            </a:r>
            <a:endParaRPr lang="en-AU" dirty="0"/>
          </a:p>
        </p:txBody>
      </p:sp>
      <p:sp>
        <p:nvSpPr>
          <p:cNvPr id="10" name="Content Placeholder 2">
            <a:extLst>
              <a:ext uri="{FF2B5EF4-FFF2-40B4-BE49-F238E27FC236}">
                <a16:creationId xmlns:a16="http://schemas.microsoft.com/office/drawing/2014/main" id="{B4592FE1-673D-F20B-38D7-1D48D41F0986}"/>
              </a:ext>
            </a:extLst>
          </p:cNvPr>
          <p:cNvSpPr txBox="1">
            <a:spLocks/>
          </p:cNvSpPr>
          <p:nvPr/>
        </p:nvSpPr>
        <p:spPr>
          <a:xfrm>
            <a:off x="490071" y="1325562"/>
            <a:ext cx="11154241" cy="4732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53340" lvl="1" indent="0" algn="just" defTabSz="914400" rtl="0" eaLnBrk="1" fontAlgn="auto" latinLnBrk="0" hangingPunct="1">
              <a:lnSpc>
                <a:spcPct val="160000"/>
              </a:lnSpc>
              <a:spcBef>
                <a:spcPts val="0"/>
              </a:spcBef>
              <a:spcAft>
                <a:spcPts val="12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1. Consolidation Tasks </a:t>
            </a:r>
          </a:p>
          <a:p>
            <a:pPr marL="685800" marR="53340" lvl="1" indent="-2286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Specific tasks </a:t>
            </a:r>
            <a:r>
              <a:rPr kumimoji="0" lang="en-US" sz="1900" b="0" i="0" u="sng"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directed by the teacher</a:t>
            </a: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 to consolidate recently acquired skills or apply new knowledge to ensure that students understand and can apply what was taught in</a:t>
            </a:r>
            <a:r>
              <a:rPr kumimoji="0" lang="en-US" sz="1900" b="0" i="0" u="none" strike="noStrike" kern="1200" cap="none" spc="-25"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 </a:t>
            </a: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class. (Homework)</a:t>
            </a:r>
          </a:p>
          <a:p>
            <a:pPr marL="685800" marR="53340" lvl="1" indent="-228600" algn="just" defTabSz="914400" rtl="0" eaLnBrk="1" fontAlgn="auto" latinLnBrk="0" hangingPunct="1">
              <a:lnSpc>
                <a:spcPct val="160000"/>
              </a:lnSpc>
              <a:spcBef>
                <a:spcPts val="0"/>
              </a:spcBef>
              <a:spcAft>
                <a:spcPts val="12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All students are expected to complete them by a specific allocated time</a:t>
            </a:r>
          </a:p>
          <a:p>
            <a:pPr marL="685800" marR="53340" lvl="1" indent="-228600" algn="just" defTabSz="914400" rtl="0" eaLnBrk="1" fontAlgn="auto" latinLnBrk="0" hangingPunct="1">
              <a:lnSpc>
                <a:spcPct val="160000"/>
              </a:lnSpc>
              <a:spcBef>
                <a:spcPts val="0"/>
              </a:spcBef>
              <a:spcAft>
                <a:spcPts val="12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Not consistently set </a:t>
            </a:r>
          </a:p>
          <a:p>
            <a:pPr marL="685800" marR="53340" lvl="1" indent="-228600" algn="just" defTabSz="914400" rtl="0" eaLnBrk="1" fontAlgn="auto" latinLnBrk="0" hangingPunct="1">
              <a:lnSpc>
                <a:spcPct val="160000"/>
              </a:lnSpc>
              <a:spcBef>
                <a:spcPts val="0"/>
              </a:spcBef>
              <a:spcAft>
                <a:spcPts val="12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Looks like:</a:t>
            </a:r>
          </a:p>
          <a:p>
            <a:pPr marL="457200" marR="53340" lvl="1" indent="0" algn="just"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	complete exercise …</a:t>
            </a:r>
          </a:p>
          <a:p>
            <a:pPr marL="457200" marR="53340" lvl="1" indent="0" algn="just"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	finish questions …</a:t>
            </a:r>
          </a:p>
          <a:p>
            <a:pPr marL="457200" marR="53340" lvl="1" indent="0" algn="just"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	summarise chapter …</a:t>
            </a:r>
          </a:p>
          <a:p>
            <a:pPr marL="457200" marR="53340" lvl="1" indent="0" algn="just"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rPr>
              <a:t>	write a paragraph on …</a:t>
            </a:r>
            <a:endParaRPr kumimoji="0" lang="en-AU" sz="1900" b="0" i="0" u="none" strike="noStrike" kern="1200" cap="none" spc="0" normalizeH="0" baseline="0" noProof="0" dirty="0">
              <a:ln>
                <a:noFill/>
              </a:ln>
              <a:solidFill>
                <a:prstClr val="black"/>
              </a:solidFill>
              <a:effectLst/>
              <a:uLnTx/>
              <a:uFillTx/>
              <a:latin typeface="Avenir" panose="020B0503020203020204" pitchFamily="34" charset="0"/>
              <a:ea typeface="Avenir Book" panose="02000503020000020003" pitchFamily="2" charset="0"/>
              <a:cs typeface="Avenir Book" panose="02000503020000020003" pitchFamily="2" charset="0"/>
            </a:endParaRPr>
          </a:p>
        </p:txBody>
      </p:sp>
    </p:spTree>
    <p:extLst>
      <p:ext uri="{BB962C8B-B14F-4D97-AF65-F5344CB8AC3E}">
        <p14:creationId xmlns:p14="http://schemas.microsoft.com/office/powerpoint/2010/main" val="173429180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9" name="Title 1">
            <a:extLst>
              <a:ext uri="{FF2B5EF4-FFF2-40B4-BE49-F238E27FC236}">
                <a16:creationId xmlns:a16="http://schemas.microsoft.com/office/drawing/2014/main" id="{AEE949F8-A115-6130-D040-5E34586EBE33}"/>
              </a:ext>
            </a:extLst>
          </p:cNvPr>
          <p:cNvSpPr>
            <a:spLocks noGrp="1"/>
          </p:cNvSpPr>
          <p:nvPr>
            <p:ph type="title"/>
          </p:nvPr>
        </p:nvSpPr>
        <p:spPr>
          <a:xfrm>
            <a:off x="838200" y="0"/>
            <a:ext cx="10515600" cy="1325563"/>
          </a:xfrm>
        </p:spPr>
        <p:txBody>
          <a:bodyPr/>
          <a:lstStyle/>
          <a:p>
            <a:r>
              <a:rPr lang="en-US" dirty="0"/>
              <a:t>Types of Home Learning</a:t>
            </a:r>
            <a:endParaRPr lang="en-AU" dirty="0"/>
          </a:p>
        </p:txBody>
      </p:sp>
      <p:sp>
        <p:nvSpPr>
          <p:cNvPr id="10" name="Content Placeholder 2">
            <a:extLst>
              <a:ext uri="{FF2B5EF4-FFF2-40B4-BE49-F238E27FC236}">
                <a16:creationId xmlns:a16="http://schemas.microsoft.com/office/drawing/2014/main" id="{B4592FE1-673D-F20B-38D7-1D48D41F0986}"/>
              </a:ext>
            </a:extLst>
          </p:cNvPr>
          <p:cNvSpPr txBox="1">
            <a:spLocks/>
          </p:cNvSpPr>
          <p:nvPr/>
        </p:nvSpPr>
        <p:spPr>
          <a:xfrm>
            <a:off x="436283" y="1262500"/>
            <a:ext cx="11208030" cy="4732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marR="53340" lvl="1" indent="-342900" algn="just">
              <a:lnSpc>
                <a:spcPct val="170000"/>
              </a:lnSpc>
              <a:spcBef>
                <a:spcPts val="0"/>
              </a:spcBef>
              <a:spcAft>
                <a:spcPts val="600"/>
              </a:spcAft>
              <a:buFont typeface="+mj-lt"/>
              <a:buAutoNum type="arabicPeriod" startAt="2"/>
            </a:pPr>
            <a:r>
              <a:rPr lang="en-US" sz="2900" b="1" dirty="0">
                <a:ea typeface="Avenir Book" panose="02000503020000020003" pitchFamily="2" charset="0"/>
                <a:cs typeface="Avenir Book" panose="02000503020000020003" pitchFamily="2" charset="0"/>
              </a:rPr>
              <a:t>Study</a:t>
            </a:r>
            <a:endParaRPr lang="en-US" sz="2900" dirty="0">
              <a:ea typeface="Avenir Book" panose="02000503020000020003" pitchFamily="2" charset="0"/>
              <a:cs typeface="Avenir Book" panose="02000503020000020003" pitchFamily="2" charset="0"/>
            </a:endParaRPr>
          </a:p>
          <a:p>
            <a:pPr marR="53340" lvl="1" algn="just">
              <a:lnSpc>
                <a:spcPct val="110000"/>
              </a:lnSpc>
              <a:spcBef>
                <a:spcPts val="0"/>
              </a:spcBef>
              <a:spcAft>
                <a:spcPts val="600"/>
              </a:spcAft>
            </a:pPr>
            <a:r>
              <a:rPr lang="en-US" u="sng" dirty="0">
                <a:ea typeface="Avenir Book" panose="02000503020000020003" pitchFamily="2" charset="0"/>
                <a:cs typeface="Avenir Book" panose="02000503020000020003" pitchFamily="2" charset="0"/>
              </a:rPr>
              <a:t>Student directed</a:t>
            </a:r>
            <a:r>
              <a:rPr lang="en-US" dirty="0">
                <a:ea typeface="Avenir Book" panose="02000503020000020003" pitchFamily="2" charset="0"/>
                <a:cs typeface="Avenir Book" panose="02000503020000020003" pitchFamily="2" charset="0"/>
              </a:rPr>
              <a:t> work to reinforce classroom learning, processing information and expand knowledge on a </a:t>
            </a:r>
            <a:r>
              <a:rPr lang="en-US" u="sng" dirty="0">
                <a:ea typeface="Avenir Book" panose="02000503020000020003" pitchFamily="2" charset="0"/>
                <a:cs typeface="Avenir Book" panose="02000503020000020003" pitchFamily="2" charset="0"/>
              </a:rPr>
              <a:t>current unit of</a:t>
            </a:r>
            <a:r>
              <a:rPr lang="en-US" u="sng" spc="-20" dirty="0">
                <a:ea typeface="Avenir Book" panose="02000503020000020003" pitchFamily="2" charset="0"/>
                <a:cs typeface="Avenir Book" panose="02000503020000020003" pitchFamily="2" charset="0"/>
              </a:rPr>
              <a:t> </a:t>
            </a:r>
            <a:r>
              <a:rPr lang="en-US" u="sng" dirty="0">
                <a:ea typeface="Avenir Book" panose="02000503020000020003" pitchFamily="2" charset="0"/>
                <a:cs typeface="Avenir Book" panose="02000503020000020003" pitchFamily="2" charset="0"/>
              </a:rPr>
              <a:t>work</a:t>
            </a:r>
            <a:r>
              <a:rPr lang="en-US" dirty="0">
                <a:ea typeface="Avenir Book" panose="02000503020000020003" pitchFamily="2" charset="0"/>
                <a:cs typeface="Avenir Book" panose="02000503020000020003" pitchFamily="2" charset="0"/>
              </a:rPr>
              <a:t> </a:t>
            </a:r>
          </a:p>
          <a:p>
            <a:pPr marR="53340" lvl="1" algn="just">
              <a:lnSpc>
                <a:spcPct val="110000"/>
              </a:lnSpc>
              <a:spcBef>
                <a:spcPts val="0"/>
              </a:spcBef>
              <a:spcAft>
                <a:spcPts val="600"/>
              </a:spcAft>
            </a:pPr>
            <a:r>
              <a:rPr lang="en-US" dirty="0">
                <a:ea typeface="Avenir Book" panose="02000503020000020003" pitchFamily="2" charset="0"/>
                <a:cs typeface="Avenir Book" panose="02000503020000020003" pitchFamily="2" charset="0"/>
              </a:rPr>
              <a:t>Time spent reading and reviewing, either to review what’s already been covered, or to prepare for future classes </a:t>
            </a:r>
          </a:p>
          <a:p>
            <a:pPr marR="53340" lvl="1" algn="just">
              <a:lnSpc>
                <a:spcPct val="110000"/>
              </a:lnSpc>
              <a:spcBef>
                <a:spcPts val="0"/>
              </a:spcBef>
              <a:spcAft>
                <a:spcPts val="600"/>
              </a:spcAft>
            </a:pPr>
            <a:r>
              <a:rPr lang="en-US" dirty="0">
                <a:ea typeface="Avenir Book" panose="02000503020000020003" pitchFamily="2" charset="0"/>
                <a:cs typeface="Avenir Book" panose="02000503020000020003" pitchFamily="2" charset="0"/>
              </a:rPr>
              <a:t>Independence and student ownership</a:t>
            </a:r>
          </a:p>
          <a:p>
            <a:pPr marR="53340" lvl="1" algn="just">
              <a:lnSpc>
                <a:spcPct val="110000"/>
              </a:lnSpc>
              <a:spcBef>
                <a:spcPts val="0"/>
              </a:spcBef>
              <a:spcAft>
                <a:spcPts val="600"/>
              </a:spcAft>
            </a:pPr>
            <a:r>
              <a:rPr lang="en-US" dirty="0">
                <a:ea typeface="Avenir Book" panose="02000503020000020003" pitchFamily="2" charset="0"/>
                <a:cs typeface="Avenir Book" panose="02000503020000020003" pitchFamily="2" charset="0"/>
              </a:rPr>
              <a:t>It is best to set aside regular time for studying to be sure you understand all the concepts you are learning in class and do not fall behind </a:t>
            </a:r>
          </a:p>
          <a:p>
            <a:pPr marR="53340" lvl="1" algn="just">
              <a:lnSpc>
                <a:spcPct val="110000"/>
              </a:lnSpc>
              <a:spcBef>
                <a:spcPts val="0"/>
              </a:spcBef>
              <a:spcAft>
                <a:spcPts val="600"/>
              </a:spcAft>
            </a:pPr>
            <a:r>
              <a:rPr lang="en-US" dirty="0">
                <a:ea typeface="Avenir Book" panose="02000503020000020003" pitchFamily="2" charset="0"/>
                <a:cs typeface="Avenir Book" panose="02000503020000020003" pitchFamily="2" charset="0"/>
              </a:rPr>
              <a:t>Looks like:</a:t>
            </a:r>
          </a:p>
          <a:p>
            <a:pPr marR="53340" lvl="2" algn="just">
              <a:lnSpc>
                <a:spcPct val="110000"/>
              </a:lnSpc>
              <a:spcBef>
                <a:spcPts val="0"/>
              </a:spcBef>
              <a:spcAft>
                <a:spcPts val="600"/>
              </a:spcAft>
            </a:pPr>
            <a:r>
              <a:rPr lang="en-US" sz="2400" dirty="0">
                <a:ea typeface="Avenir Book" panose="02000503020000020003" pitchFamily="2" charset="0"/>
                <a:cs typeface="Avenir Book" panose="02000503020000020003" pitchFamily="2" charset="0"/>
              </a:rPr>
              <a:t>creating flashcards </a:t>
            </a:r>
          </a:p>
          <a:p>
            <a:pPr marR="53340" lvl="2" algn="just">
              <a:lnSpc>
                <a:spcPct val="110000"/>
              </a:lnSpc>
              <a:spcBef>
                <a:spcPts val="0"/>
              </a:spcBef>
              <a:spcAft>
                <a:spcPts val="600"/>
              </a:spcAft>
            </a:pPr>
            <a:r>
              <a:rPr lang="en-US" sz="2400" dirty="0">
                <a:ea typeface="Avenir Book" panose="02000503020000020003" pitchFamily="2" charset="0"/>
                <a:cs typeface="Avenir Book" panose="02000503020000020003" pitchFamily="2" charset="0"/>
              </a:rPr>
              <a:t>taking detailed notes (headings, highlighting dot points) </a:t>
            </a:r>
          </a:p>
          <a:p>
            <a:pPr marR="53340" lvl="2" algn="just">
              <a:lnSpc>
                <a:spcPct val="110000"/>
              </a:lnSpc>
              <a:spcBef>
                <a:spcPts val="0"/>
              </a:spcBef>
              <a:spcAft>
                <a:spcPts val="600"/>
              </a:spcAft>
            </a:pPr>
            <a:r>
              <a:rPr lang="en-US" sz="2400" dirty="0">
                <a:ea typeface="Avenir Book" panose="02000503020000020003" pitchFamily="2" charset="0"/>
                <a:cs typeface="Avenir Book" panose="02000503020000020003" pitchFamily="2" charset="0"/>
              </a:rPr>
              <a:t>making outlines and summaries </a:t>
            </a:r>
          </a:p>
          <a:p>
            <a:pPr marR="53340" lvl="2" algn="just">
              <a:lnSpc>
                <a:spcPct val="110000"/>
              </a:lnSpc>
              <a:spcBef>
                <a:spcPts val="0"/>
              </a:spcBef>
              <a:spcAft>
                <a:spcPts val="600"/>
              </a:spcAft>
            </a:pPr>
            <a:r>
              <a:rPr lang="en-US" sz="2400" dirty="0">
                <a:ea typeface="Avenir Book" panose="02000503020000020003" pitchFamily="2" charset="0"/>
                <a:cs typeface="Avenir Book" panose="02000503020000020003" pitchFamily="2" charset="0"/>
              </a:rPr>
              <a:t>additional reading/further research</a:t>
            </a:r>
          </a:p>
          <a:p>
            <a:pPr marR="53340" lvl="2" algn="just">
              <a:lnSpc>
                <a:spcPct val="110000"/>
              </a:lnSpc>
              <a:spcBef>
                <a:spcPts val="0"/>
              </a:spcBef>
              <a:spcAft>
                <a:spcPts val="600"/>
              </a:spcAft>
            </a:pPr>
            <a:r>
              <a:rPr lang="en-US" sz="2400" dirty="0">
                <a:ea typeface="Avenir Book" panose="02000503020000020003" pitchFamily="2" charset="0"/>
                <a:cs typeface="Avenir Book" panose="02000503020000020003" pitchFamily="2" charset="0"/>
              </a:rPr>
              <a:t>extension questions /exercises </a:t>
            </a:r>
          </a:p>
          <a:p>
            <a:pPr marR="53340" lvl="2" algn="just">
              <a:lnSpc>
                <a:spcPct val="110000"/>
              </a:lnSpc>
              <a:spcBef>
                <a:spcPts val="0"/>
              </a:spcBef>
              <a:spcAft>
                <a:spcPts val="600"/>
              </a:spcAft>
            </a:pPr>
            <a:r>
              <a:rPr lang="en-US" sz="2400" dirty="0">
                <a:ea typeface="Avenir Book" panose="02000503020000020003" pitchFamily="2" charset="0"/>
                <a:cs typeface="Avenir Book" panose="02000503020000020003" pitchFamily="2" charset="0"/>
              </a:rPr>
              <a:t>Study groups</a:t>
            </a:r>
          </a:p>
        </p:txBody>
      </p:sp>
    </p:spTree>
    <p:extLst>
      <p:ext uri="{BB962C8B-B14F-4D97-AF65-F5344CB8AC3E}">
        <p14:creationId xmlns:p14="http://schemas.microsoft.com/office/powerpoint/2010/main" val="393363415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9" name="Title 1">
            <a:extLst>
              <a:ext uri="{FF2B5EF4-FFF2-40B4-BE49-F238E27FC236}">
                <a16:creationId xmlns:a16="http://schemas.microsoft.com/office/drawing/2014/main" id="{AEE949F8-A115-6130-D040-5E34586EBE33}"/>
              </a:ext>
            </a:extLst>
          </p:cNvPr>
          <p:cNvSpPr>
            <a:spLocks noGrp="1"/>
          </p:cNvSpPr>
          <p:nvPr>
            <p:ph type="title"/>
          </p:nvPr>
        </p:nvSpPr>
        <p:spPr>
          <a:xfrm>
            <a:off x="838200" y="0"/>
            <a:ext cx="10515600" cy="1325563"/>
          </a:xfrm>
        </p:spPr>
        <p:txBody>
          <a:bodyPr/>
          <a:lstStyle/>
          <a:p>
            <a:r>
              <a:rPr lang="en-US" dirty="0"/>
              <a:t>Types of Home Learning</a:t>
            </a:r>
            <a:endParaRPr lang="en-AU" dirty="0"/>
          </a:p>
        </p:txBody>
      </p:sp>
      <p:sp>
        <p:nvSpPr>
          <p:cNvPr id="10" name="Content Placeholder 2">
            <a:extLst>
              <a:ext uri="{FF2B5EF4-FFF2-40B4-BE49-F238E27FC236}">
                <a16:creationId xmlns:a16="http://schemas.microsoft.com/office/drawing/2014/main" id="{B4592FE1-673D-F20B-38D7-1D48D41F0986}"/>
              </a:ext>
            </a:extLst>
          </p:cNvPr>
          <p:cNvSpPr txBox="1">
            <a:spLocks/>
          </p:cNvSpPr>
          <p:nvPr/>
        </p:nvSpPr>
        <p:spPr>
          <a:xfrm>
            <a:off x="436283" y="1325562"/>
            <a:ext cx="11208030" cy="4732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marR="53340" lvl="1" indent="-342900" algn="just">
              <a:lnSpc>
                <a:spcPct val="150000"/>
              </a:lnSpc>
              <a:spcBef>
                <a:spcPts val="0"/>
              </a:spcBef>
              <a:spcAft>
                <a:spcPts val="1200"/>
              </a:spcAft>
              <a:buFont typeface="+mj-lt"/>
              <a:buAutoNum type="arabicPeriod" startAt="3"/>
            </a:pPr>
            <a:r>
              <a:rPr lang="en-US" sz="2000" b="1" dirty="0">
                <a:ea typeface="Avenir Book" panose="02000503020000020003" pitchFamily="2" charset="0"/>
                <a:cs typeface="Avenir Book" panose="02000503020000020003" pitchFamily="2" charset="0"/>
              </a:rPr>
              <a:t>Revision</a:t>
            </a:r>
          </a:p>
          <a:p>
            <a:pPr marR="53340" lvl="1" algn="just">
              <a:lnSpc>
                <a:spcPct val="110000"/>
              </a:lnSpc>
              <a:spcBef>
                <a:spcPts val="0"/>
              </a:spcBef>
              <a:spcAft>
                <a:spcPts val="1200"/>
              </a:spcAft>
            </a:pPr>
            <a:r>
              <a:rPr lang="en-US" sz="1800" u="sng" dirty="0">
                <a:ea typeface="Avenir Book" panose="02000503020000020003" pitchFamily="2" charset="0"/>
                <a:cs typeface="Avenir Book" panose="02000503020000020003" pitchFamily="2" charset="0"/>
              </a:rPr>
              <a:t>Student-directed</a:t>
            </a:r>
            <a:r>
              <a:rPr lang="en-US" sz="1800" dirty="0">
                <a:ea typeface="Avenir Book" panose="02000503020000020003" pitchFamily="2" charset="0"/>
                <a:cs typeface="Avenir Book" panose="02000503020000020003" pitchFamily="2" charset="0"/>
              </a:rPr>
              <a:t> work aimed at re-learning and consolidating past knowledge, or </a:t>
            </a:r>
            <a:r>
              <a:rPr lang="en-US" sz="1800" u="sng" dirty="0">
                <a:ea typeface="Avenir Book" panose="02000503020000020003" pitchFamily="2" charset="0"/>
                <a:cs typeface="Avenir Book" panose="02000503020000020003" pitchFamily="2" charset="0"/>
              </a:rPr>
              <a:t>units of work that have previously been covered</a:t>
            </a:r>
            <a:r>
              <a:rPr lang="en-US" sz="1800" dirty="0">
                <a:ea typeface="Avenir Book" panose="02000503020000020003" pitchFamily="2" charset="0"/>
                <a:cs typeface="Avenir Book" panose="02000503020000020003" pitchFamily="2" charset="0"/>
              </a:rPr>
              <a:t> so that students are able to implement or recall them more quickly and efficiently </a:t>
            </a:r>
          </a:p>
          <a:p>
            <a:pPr marR="53340" lvl="1" algn="just">
              <a:lnSpc>
                <a:spcPct val="110000"/>
              </a:lnSpc>
              <a:spcBef>
                <a:spcPts val="0"/>
              </a:spcBef>
              <a:spcAft>
                <a:spcPts val="1200"/>
              </a:spcAft>
            </a:pPr>
            <a:r>
              <a:rPr lang="en-US" sz="1800" dirty="0">
                <a:ea typeface="Avenir Book" panose="02000503020000020003" pitchFamily="2" charset="0"/>
                <a:cs typeface="Avenir Book" panose="02000503020000020003" pitchFamily="2" charset="0"/>
              </a:rPr>
              <a:t>Revising means preparing for particular Assessments, Tests and Exams by making notes, reading over notes and testing your understanding and skills </a:t>
            </a:r>
          </a:p>
          <a:p>
            <a:pPr marR="53340" lvl="1" algn="just">
              <a:lnSpc>
                <a:spcPct val="150000"/>
              </a:lnSpc>
              <a:spcBef>
                <a:spcPts val="0"/>
              </a:spcBef>
              <a:spcAft>
                <a:spcPts val="1200"/>
              </a:spcAft>
            </a:pPr>
            <a:r>
              <a:rPr lang="en-US" sz="1800" dirty="0">
                <a:ea typeface="Avenir Book" panose="02000503020000020003" pitchFamily="2" charset="0"/>
                <a:cs typeface="Avenir Book" panose="02000503020000020003" pitchFamily="2" charset="0"/>
              </a:rPr>
              <a:t>Looks like:</a:t>
            </a:r>
          </a:p>
          <a:p>
            <a:pPr marR="53340" lvl="2" algn="just">
              <a:lnSpc>
                <a:spcPct val="110000"/>
              </a:lnSpc>
              <a:spcBef>
                <a:spcPts val="0"/>
              </a:spcBef>
              <a:spcAft>
                <a:spcPts val="600"/>
              </a:spcAft>
            </a:pPr>
            <a:r>
              <a:rPr lang="en-US" sz="1800" dirty="0">
                <a:ea typeface="Avenir Book" panose="02000503020000020003" pitchFamily="2" charset="0"/>
                <a:cs typeface="Avenir Book" panose="02000503020000020003" pitchFamily="2" charset="0"/>
              </a:rPr>
              <a:t>Past Test Papers and Exams</a:t>
            </a:r>
          </a:p>
          <a:p>
            <a:pPr marR="53340" lvl="2" algn="just">
              <a:lnSpc>
                <a:spcPct val="110000"/>
              </a:lnSpc>
              <a:spcBef>
                <a:spcPts val="0"/>
              </a:spcBef>
              <a:spcAft>
                <a:spcPts val="600"/>
              </a:spcAft>
            </a:pPr>
            <a:r>
              <a:rPr lang="en-US" sz="1800" dirty="0">
                <a:ea typeface="Avenir Book" panose="02000503020000020003" pitchFamily="2" charset="0"/>
                <a:cs typeface="Avenir Book" panose="02000503020000020003" pitchFamily="2" charset="0"/>
              </a:rPr>
              <a:t>Teacher directed Revision points</a:t>
            </a:r>
          </a:p>
          <a:p>
            <a:pPr marR="53340" lvl="2" algn="just">
              <a:lnSpc>
                <a:spcPct val="110000"/>
              </a:lnSpc>
              <a:spcBef>
                <a:spcPts val="0"/>
              </a:spcBef>
              <a:spcAft>
                <a:spcPts val="600"/>
              </a:spcAft>
            </a:pPr>
            <a:r>
              <a:rPr lang="en-US" sz="1800" dirty="0">
                <a:ea typeface="Avenir Book" panose="02000503020000020003" pitchFamily="2" charset="0"/>
                <a:cs typeface="Avenir Book" panose="02000503020000020003" pitchFamily="2" charset="0"/>
              </a:rPr>
              <a:t>Revising Study Notes</a:t>
            </a:r>
          </a:p>
          <a:p>
            <a:pPr marR="53340" lvl="2" algn="just">
              <a:lnSpc>
                <a:spcPct val="110000"/>
              </a:lnSpc>
              <a:spcBef>
                <a:spcPts val="0"/>
              </a:spcBef>
              <a:spcAft>
                <a:spcPts val="600"/>
              </a:spcAft>
            </a:pPr>
            <a:r>
              <a:rPr lang="en-US" sz="1800" dirty="0">
                <a:ea typeface="Avenir Book" panose="02000503020000020003" pitchFamily="2" charset="0"/>
                <a:cs typeface="Avenir Book" panose="02000503020000020003" pitchFamily="2" charset="0"/>
              </a:rPr>
              <a:t>Checking Curriculum Points and Syllabus outlines</a:t>
            </a:r>
          </a:p>
          <a:p>
            <a:pPr marR="53340" lvl="2" algn="just">
              <a:lnSpc>
                <a:spcPct val="110000"/>
              </a:lnSpc>
              <a:spcBef>
                <a:spcPts val="0"/>
              </a:spcBef>
              <a:spcAft>
                <a:spcPts val="600"/>
              </a:spcAft>
            </a:pPr>
            <a:r>
              <a:rPr lang="en-US" sz="1800" dirty="0">
                <a:ea typeface="Avenir Book" panose="02000503020000020003" pitchFamily="2" charset="0"/>
                <a:cs typeface="Avenir Book" panose="02000503020000020003" pitchFamily="2" charset="0"/>
              </a:rPr>
              <a:t>Timed practice</a:t>
            </a:r>
          </a:p>
        </p:txBody>
      </p:sp>
    </p:spTree>
    <p:extLst>
      <p:ext uri="{BB962C8B-B14F-4D97-AF65-F5344CB8AC3E}">
        <p14:creationId xmlns:p14="http://schemas.microsoft.com/office/powerpoint/2010/main" val="400082601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825624"/>
            <a:ext cx="10515600" cy="4449051"/>
          </a:xfrm>
        </p:spPr>
        <p:txBody>
          <a:bodyPr>
            <a:normAutofit/>
          </a:bodyPr>
          <a:lstStyle/>
          <a:p>
            <a:pPr marL="0" indent="0">
              <a:buNone/>
            </a:pPr>
            <a:br>
              <a:rPr lang="en-GB" sz="1400" dirty="0"/>
            </a:br>
            <a:endParaRPr lang="en-AU" i="1" dirty="0"/>
          </a:p>
        </p:txBody>
      </p:sp>
      <p:sp>
        <p:nvSpPr>
          <p:cNvPr id="9" name="Title 1">
            <a:extLst>
              <a:ext uri="{FF2B5EF4-FFF2-40B4-BE49-F238E27FC236}">
                <a16:creationId xmlns:a16="http://schemas.microsoft.com/office/drawing/2014/main" id="{AEE949F8-A115-6130-D040-5E34586EBE33}"/>
              </a:ext>
            </a:extLst>
          </p:cNvPr>
          <p:cNvSpPr>
            <a:spLocks noGrp="1"/>
          </p:cNvSpPr>
          <p:nvPr>
            <p:ph type="title"/>
          </p:nvPr>
        </p:nvSpPr>
        <p:spPr>
          <a:xfrm>
            <a:off x="838200" y="0"/>
            <a:ext cx="10515600" cy="1325563"/>
          </a:xfrm>
        </p:spPr>
        <p:txBody>
          <a:bodyPr/>
          <a:lstStyle/>
          <a:p>
            <a:r>
              <a:rPr lang="en-US" dirty="0"/>
              <a:t>Benefits of Home Learning</a:t>
            </a:r>
            <a:endParaRPr lang="en-AU" dirty="0"/>
          </a:p>
        </p:txBody>
      </p:sp>
      <p:sp>
        <p:nvSpPr>
          <p:cNvPr id="10" name="Content Placeholder 2">
            <a:extLst>
              <a:ext uri="{FF2B5EF4-FFF2-40B4-BE49-F238E27FC236}">
                <a16:creationId xmlns:a16="http://schemas.microsoft.com/office/drawing/2014/main" id="{B4592FE1-673D-F20B-38D7-1D48D41F0986}"/>
              </a:ext>
            </a:extLst>
          </p:cNvPr>
          <p:cNvSpPr txBox="1">
            <a:spLocks/>
          </p:cNvSpPr>
          <p:nvPr/>
        </p:nvSpPr>
        <p:spPr>
          <a:xfrm>
            <a:off x="436283" y="1191555"/>
            <a:ext cx="11208030" cy="4985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spcBef>
                <a:spcPts val="55"/>
              </a:spcBef>
              <a:spcAft>
                <a:spcPts val="600"/>
              </a:spcAft>
              <a:buNone/>
            </a:pPr>
            <a:r>
              <a:rPr lang="en-US" sz="2000" dirty="0">
                <a:ea typeface="Avenir Book" panose="02000503020000020003" pitchFamily="2" charset="0"/>
                <a:cs typeface="Avenir Book" panose="02000503020000020003" pitchFamily="2" charset="0"/>
              </a:rPr>
              <a:t>Home learning is valuable because it:</a:t>
            </a:r>
            <a:endParaRPr lang="en-AU" sz="2000" dirty="0">
              <a:ea typeface="Avenir Book" panose="02000503020000020003" pitchFamily="2" charset="0"/>
              <a:cs typeface="Avenir Book" panose="02000503020000020003" pitchFamily="2" charset="0"/>
            </a:endParaRPr>
          </a:p>
          <a:p>
            <a:pPr lvl="1">
              <a:lnSpc>
                <a:spcPct val="150000"/>
              </a:lnSpc>
              <a:spcBef>
                <a:spcPts val="175"/>
              </a:spcBef>
              <a:spcAft>
                <a:spcPts val="600"/>
              </a:spcAft>
              <a:buSzPct val="100000"/>
              <a:tabLst>
                <a:tab pos="433705" algn="l"/>
                <a:tab pos="434340" algn="l"/>
              </a:tabLst>
            </a:pPr>
            <a:r>
              <a:rPr lang="en-US" sz="2000" dirty="0">
                <a:ea typeface="Avenir Book" panose="02000503020000020003" pitchFamily="2" charset="0"/>
                <a:cs typeface="Avenir Book" panose="02000503020000020003" pitchFamily="2" charset="0"/>
              </a:rPr>
              <a:t>Allows for practicing, consolidating</a:t>
            </a:r>
            <a:r>
              <a:rPr lang="en-US" sz="2000" spc="25" dirty="0">
                <a:ea typeface="Avenir Book" panose="02000503020000020003" pitchFamily="2" charset="0"/>
                <a:cs typeface="Avenir Book" panose="02000503020000020003" pitchFamily="2" charset="0"/>
              </a:rPr>
              <a:t> </a:t>
            </a:r>
            <a:r>
              <a:rPr lang="en-US" sz="2000" dirty="0">
                <a:ea typeface="Avenir Book" panose="02000503020000020003" pitchFamily="2" charset="0"/>
                <a:cs typeface="Avenir Book" panose="02000503020000020003" pitchFamily="2" charset="0"/>
              </a:rPr>
              <a:t>and extending work done in class.</a:t>
            </a:r>
            <a:endParaRPr lang="en-AU" sz="2000" dirty="0">
              <a:ea typeface="Avenir Book" panose="02000503020000020003" pitchFamily="2" charset="0"/>
              <a:cs typeface="Avenir Book" panose="02000503020000020003" pitchFamily="2" charset="0"/>
            </a:endParaRPr>
          </a:p>
          <a:p>
            <a:pPr marR="94615" lvl="1">
              <a:lnSpc>
                <a:spcPct val="150000"/>
              </a:lnSpc>
              <a:spcBef>
                <a:spcPts val="270"/>
              </a:spcBef>
              <a:spcAft>
                <a:spcPts val="600"/>
              </a:spcAft>
              <a:buSzPct val="100000"/>
              <a:tabLst>
                <a:tab pos="433705" algn="l"/>
                <a:tab pos="434340" algn="l"/>
              </a:tabLst>
            </a:pPr>
            <a:r>
              <a:rPr lang="en-US" sz="2000" dirty="0">
                <a:ea typeface="Avenir Book" panose="02000503020000020003" pitchFamily="2" charset="0"/>
                <a:cs typeface="Avenir Book" panose="02000503020000020003" pitchFamily="2" charset="0"/>
              </a:rPr>
              <a:t>Establishes routine and self-discipline which will assist </a:t>
            </a:r>
            <a:r>
              <a:rPr lang="en-US" sz="2000" spc="10" dirty="0">
                <a:ea typeface="Avenir Book" panose="02000503020000020003" pitchFamily="2" charset="0"/>
                <a:cs typeface="Avenir Book" panose="02000503020000020003" pitchFamily="2" charset="0"/>
              </a:rPr>
              <a:t>students </a:t>
            </a:r>
            <a:r>
              <a:rPr lang="en-US" sz="2000" dirty="0">
                <a:ea typeface="Avenir Book" panose="02000503020000020003" pitchFamily="2" charset="0"/>
                <a:cs typeface="Avenir Book" panose="02000503020000020003" pitchFamily="2" charset="0"/>
              </a:rPr>
              <a:t>in other areas of their</a:t>
            </a:r>
            <a:r>
              <a:rPr lang="en-US" sz="2000" spc="-10" dirty="0">
                <a:ea typeface="Avenir Book" panose="02000503020000020003" pitchFamily="2" charset="0"/>
                <a:cs typeface="Avenir Book" panose="02000503020000020003" pitchFamily="2" charset="0"/>
              </a:rPr>
              <a:t> </a:t>
            </a:r>
            <a:r>
              <a:rPr lang="en-US" sz="2000" dirty="0">
                <a:ea typeface="Avenir Book" panose="02000503020000020003" pitchFamily="2" charset="0"/>
                <a:cs typeface="Avenir Book" panose="02000503020000020003" pitchFamily="2" charset="0"/>
              </a:rPr>
              <a:t>lives.</a:t>
            </a:r>
            <a:endParaRPr lang="en-AU" sz="2000" dirty="0">
              <a:ea typeface="Avenir Book" panose="02000503020000020003" pitchFamily="2" charset="0"/>
              <a:cs typeface="Avenir Book" panose="02000503020000020003" pitchFamily="2" charset="0"/>
            </a:endParaRPr>
          </a:p>
          <a:p>
            <a:pPr marR="132715" lvl="1">
              <a:lnSpc>
                <a:spcPct val="100000"/>
              </a:lnSpc>
              <a:spcBef>
                <a:spcPts val="265"/>
              </a:spcBef>
              <a:spcAft>
                <a:spcPts val="600"/>
              </a:spcAft>
              <a:buSzPct val="100000"/>
              <a:tabLst>
                <a:tab pos="433705" algn="l"/>
                <a:tab pos="434340" algn="l"/>
              </a:tabLst>
            </a:pPr>
            <a:r>
              <a:rPr lang="en-US" sz="2000" dirty="0">
                <a:ea typeface="Avenir Book" panose="02000503020000020003" pitchFamily="2" charset="0"/>
                <a:cs typeface="Avenir Book" panose="02000503020000020003" pitchFamily="2" charset="0"/>
              </a:rPr>
              <a:t>Teaches </a:t>
            </a:r>
            <a:r>
              <a:rPr lang="en-US" sz="2000" spc="10" dirty="0">
                <a:ea typeface="Avenir Book" panose="02000503020000020003" pitchFamily="2" charset="0"/>
                <a:cs typeface="Avenir Book" panose="02000503020000020003" pitchFamily="2" charset="0"/>
              </a:rPr>
              <a:t>students </a:t>
            </a:r>
            <a:r>
              <a:rPr lang="en-US" sz="2000" dirty="0">
                <a:ea typeface="Avenir Book" panose="02000503020000020003" pitchFamily="2" charset="0"/>
                <a:cs typeface="Avenir Book" panose="02000503020000020003" pitchFamily="2" charset="0"/>
              </a:rPr>
              <a:t>to take responsibility for their own learning and increases their awareness of how they learn and what works best for</a:t>
            </a:r>
            <a:r>
              <a:rPr lang="en-US" sz="2000" spc="-25" dirty="0">
                <a:ea typeface="Avenir Book" panose="02000503020000020003" pitchFamily="2" charset="0"/>
                <a:cs typeface="Avenir Book" panose="02000503020000020003" pitchFamily="2" charset="0"/>
              </a:rPr>
              <a:t> </a:t>
            </a:r>
            <a:r>
              <a:rPr lang="en-US" sz="2000" dirty="0">
                <a:ea typeface="Avenir Book" panose="02000503020000020003" pitchFamily="2" charset="0"/>
                <a:cs typeface="Avenir Book" panose="02000503020000020003" pitchFamily="2" charset="0"/>
              </a:rPr>
              <a:t>them.</a:t>
            </a:r>
            <a:endParaRPr lang="en-AU" sz="2000" dirty="0">
              <a:ea typeface="Avenir Book" panose="02000503020000020003" pitchFamily="2" charset="0"/>
              <a:cs typeface="Avenir Book" panose="02000503020000020003" pitchFamily="2" charset="0"/>
            </a:endParaRPr>
          </a:p>
          <a:p>
            <a:pPr lvl="1">
              <a:lnSpc>
                <a:spcPct val="100000"/>
              </a:lnSpc>
              <a:spcBef>
                <a:spcPts val="265"/>
              </a:spcBef>
              <a:spcAft>
                <a:spcPts val="600"/>
              </a:spcAft>
              <a:buSzPct val="100000"/>
              <a:tabLst>
                <a:tab pos="433705" algn="l"/>
                <a:tab pos="434340" algn="l"/>
              </a:tabLst>
            </a:pPr>
            <a:r>
              <a:rPr lang="en-US" sz="2000" dirty="0">
                <a:ea typeface="Avenir Book" panose="02000503020000020003" pitchFamily="2" charset="0"/>
                <a:cs typeface="Avenir Book" panose="02000503020000020003" pitchFamily="2" charset="0"/>
              </a:rPr>
              <a:t>Strengthens the </a:t>
            </a:r>
            <a:r>
              <a:rPr lang="en-US" sz="2000" spc="10" dirty="0">
                <a:ea typeface="Avenir Book" panose="02000503020000020003" pitchFamily="2" charset="0"/>
                <a:cs typeface="Avenir Book" panose="02000503020000020003" pitchFamily="2" charset="0"/>
              </a:rPr>
              <a:t>partnership </a:t>
            </a:r>
            <a:r>
              <a:rPr lang="en-US" sz="2000" dirty="0">
                <a:ea typeface="Avenir Book" panose="02000503020000020003" pitchFamily="2" charset="0"/>
                <a:cs typeface="Avenir Book" panose="02000503020000020003" pitchFamily="2" charset="0"/>
              </a:rPr>
              <a:t>between home and school providing parents/ guardians with insight into what is being taught in the classroom and the progress made by their child.</a:t>
            </a:r>
          </a:p>
          <a:p>
            <a:pPr lvl="1">
              <a:lnSpc>
                <a:spcPct val="100000"/>
              </a:lnSpc>
              <a:spcBef>
                <a:spcPts val="265"/>
              </a:spcBef>
              <a:spcAft>
                <a:spcPts val="600"/>
              </a:spcAft>
              <a:buSzPct val="100000"/>
              <a:tabLst>
                <a:tab pos="433705" algn="l"/>
                <a:tab pos="434340" algn="l"/>
              </a:tabLst>
            </a:pPr>
            <a:r>
              <a:rPr lang="en-US" sz="2000" dirty="0">
                <a:ea typeface="Avenir Book" panose="02000503020000020003" pitchFamily="2" charset="0"/>
                <a:cs typeface="Avenir Book" panose="02000503020000020003" pitchFamily="2" charset="0"/>
              </a:rPr>
              <a:t>If attended to regularly (routine) promotes organisation, allows intrinsic celebration and provides time for family and leisure.</a:t>
            </a:r>
            <a:endParaRPr lang="en-AU" sz="2000" dirty="0">
              <a:ea typeface="Avenir Book" panose="02000503020000020003" pitchFamily="2" charset="0"/>
              <a:cs typeface="Avenir Book" panose="02000503020000020003" pitchFamily="2" charset="0"/>
            </a:endParaRPr>
          </a:p>
          <a:p>
            <a:pPr lvl="1">
              <a:lnSpc>
                <a:spcPct val="150000"/>
              </a:lnSpc>
              <a:spcBef>
                <a:spcPts val="190"/>
              </a:spcBef>
              <a:spcAft>
                <a:spcPts val="600"/>
              </a:spcAft>
              <a:buSzPct val="100000"/>
              <a:tabLst>
                <a:tab pos="433705" algn="l"/>
                <a:tab pos="434340" algn="l"/>
              </a:tabLst>
            </a:pPr>
            <a:r>
              <a:rPr lang="en-US" sz="2000" dirty="0">
                <a:ea typeface="Avenir Book" panose="02000503020000020003" pitchFamily="2" charset="0"/>
                <a:cs typeface="Avenir Book" panose="02000503020000020003" pitchFamily="2" charset="0"/>
              </a:rPr>
              <a:t>Provides regular feedback to</a:t>
            </a:r>
            <a:r>
              <a:rPr lang="en-US" sz="2000" spc="30" dirty="0">
                <a:ea typeface="Avenir Book" panose="02000503020000020003" pitchFamily="2" charset="0"/>
                <a:cs typeface="Avenir Book" panose="02000503020000020003" pitchFamily="2" charset="0"/>
              </a:rPr>
              <a:t> </a:t>
            </a:r>
            <a:r>
              <a:rPr lang="en-US" sz="2000" dirty="0">
                <a:ea typeface="Avenir Book" panose="02000503020000020003" pitchFamily="2" charset="0"/>
                <a:cs typeface="Avenir Book" panose="02000503020000020003" pitchFamily="2" charset="0"/>
              </a:rPr>
              <a:t>students.</a:t>
            </a:r>
          </a:p>
        </p:txBody>
      </p:sp>
    </p:spTree>
    <p:extLst>
      <p:ext uri="{BB962C8B-B14F-4D97-AF65-F5344CB8AC3E}">
        <p14:creationId xmlns:p14="http://schemas.microsoft.com/office/powerpoint/2010/main" val="96196569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br>
              <a:rPr lang="en-GB" sz="1400" dirty="0"/>
            </a:br>
            <a:endParaRPr lang="en-AU" i="1" dirty="0"/>
          </a:p>
        </p:txBody>
      </p:sp>
      <p:sp>
        <p:nvSpPr>
          <p:cNvPr id="9" name="Title 1">
            <a:extLst>
              <a:ext uri="{FF2B5EF4-FFF2-40B4-BE49-F238E27FC236}">
                <a16:creationId xmlns:a16="http://schemas.microsoft.com/office/drawing/2014/main" id="{AEE949F8-A115-6130-D040-5E34586EBE33}"/>
              </a:ext>
            </a:extLst>
          </p:cNvPr>
          <p:cNvSpPr>
            <a:spLocks noGrp="1"/>
          </p:cNvSpPr>
          <p:nvPr>
            <p:ph type="title"/>
          </p:nvPr>
        </p:nvSpPr>
        <p:spPr>
          <a:xfrm>
            <a:off x="838200" y="0"/>
            <a:ext cx="10515600" cy="1325563"/>
          </a:xfrm>
        </p:spPr>
        <p:txBody>
          <a:bodyPr/>
          <a:lstStyle/>
          <a:p>
            <a:r>
              <a:rPr lang="en-US" dirty="0"/>
              <a:t>Home Learning Guide</a:t>
            </a:r>
            <a:endParaRPr lang="en-AU" dirty="0"/>
          </a:p>
        </p:txBody>
      </p:sp>
      <p:sp>
        <p:nvSpPr>
          <p:cNvPr id="10" name="Content Placeholder 2">
            <a:extLst>
              <a:ext uri="{FF2B5EF4-FFF2-40B4-BE49-F238E27FC236}">
                <a16:creationId xmlns:a16="http://schemas.microsoft.com/office/drawing/2014/main" id="{B4592FE1-673D-F20B-38D7-1D48D41F0986}"/>
              </a:ext>
            </a:extLst>
          </p:cNvPr>
          <p:cNvSpPr txBox="1">
            <a:spLocks/>
          </p:cNvSpPr>
          <p:nvPr/>
        </p:nvSpPr>
        <p:spPr>
          <a:xfrm>
            <a:off x="838199" y="1325562"/>
            <a:ext cx="10806113" cy="4732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spcAft>
                <a:spcPts val="1200"/>
              </a:spcAft>
            </a:pPr>
            <a:r>
              <a:rPr lang="en-US" sz="2000" dirty="0">
                <a:ea typeface="Avenir Book" panose="02000503020000020003" pitchFamily="2" charset="0"/>
                <a:cs typeface="Avenir Book" panose="02000503020000020003" pitchFamily="2" charset="0"/>
              </a:rPr>
              <a:t>Students should be regularly completing teacher-directed consolidation tasks and self-directed study tasks throughout the week and engaging in revision prior to tests and exams.</a:t>
            </a:r>
          </a:p>
          <a:p>
            <a:pPr algn="just">
              <a:lnSpc>
                <a:spcPct val="100000"/>
              </a:lnSpc>
              <a:spcBef>
                <a:spcPts val="0"/>
              </a:spcBef>
              <a:spcAft>
                <a:spcPts val="1200"/>
              </a:spcAft>
            </a:pPr>
            <a:r>
              <a:rPr lang="en-US" sz="2000" dirty="0">
                <a:ea typeface="Avenir Book" panose="02000503020000020003" pitchFamily="2" charset="0"/>
                <a:cs typeface="Avenir Book" panose="02000503020000020003" pitchFamily="2" charset="0"/>
              </a:rPr>
              <a:t>Students should recognise the distinction between consolidation tasks, study and revision. </a:t>
            </a:r>
          </a:p>
          <a:p>
            <a:pPr algn="just">
              <a:lnSpc>
                <a:spcPct val="100000"/>
              </a:lnSpc>
              <a:spcBef>
                <a:spcPts val="0"/>
              </a:spcBef>
              <a:spcAft>
                <a:spcPts val="1200"/>
              </a:spcAft>
            </a:pPr>
            <a:endParaRPr lang="en-US" sz="2000" dirty="0">
              <a:ea typeface="Avenir Book" panose="02000503020000020003" pitchFamily="2" charset="0"/>
              <a:cs typeface="Avenir Book" panose="02000503020000020003" pitchFamily="2" charset="0"/>
            </a:endParaRPr>
          </a:p>
          <a:p>
            <a:pPr algn="just">
              <a:lnSpc>
                <a:spcPct val="100000"/>
              </a:lnSpc>
              <a:spcBef>
                <a:spcPts val="0"/>
              </a:spcBef>
              <a:spcAft>
                <a:spcPts val="1200"/>
              </a:spcAft>
            </a:pPr>
            <a:r>
              <a:rPr lang="en-US" sz="2000" dirty="0">
                <a:ea typeface="Avenir Book" panose="02000503020000020003" pitchFamily="2" charset="0"/>
                <a:cs typeface="Avenir Book" panose="02000503020000020003" pitchFamily="2" charset="0"/>
              </a:rPr>
              <a:t>Students should undertake home studies </a:t>
            </a:r>
            <a:r>
              <a:rPr lang="en-US" sz="2000" b="1" dirty="0">
                <a:ea typeface="Avenir Book" panose="02000503020000020003" pitchFamily="2" charset="0"/>
                <a:cs typeface="Avenir Book" panose="02000503020000020003" pitchFamily="2" charset="0"/>
              </a:rPr>
              <a:t>daily</a:t>
            </a:r>
            <a:r>
              <a:rPr lang="en-US" sz="2000" dirty="0">
                <a:ea typeface="Avenir Book" panose="02000503020000020003" pitchFamily="2" charset="0"/>
                <a:cs typeface="Avenir Book" panose="02000503020000020003" pitchFamily="2" charset="0"/>
              </a:rPr>
              <a:t>, commencing from the first week of each semester (or unit of study)</a:t>
            </a:r>
          </a:p>
          <a:p>
            <a:pPr algn="just">
              <a:lnSpc>
                <a:spcPct val="100000"/>
              </a:lnSpc>
              <a:spcBef>
                <a:spcPts val="0"/>
              </a:spcBef>
              <a:spcAft>
                <a:spcPts val="1200"/>
              </a:spcAft>
            </a:pPr>
            <a:endParaRPr lang="en-US" sz="2000" dirty="0">
              <a:ea typeface="Avenir Book" panose="02000503020000020003" pitchFamily="2" charset="0"/>
              <a:cs typeface="Avenir Book" panose="02000503020000020003" pitchFamily="2" charset="0"/>
            </a:endParaRPr>
          </a:p>
          <a:p>
            <a:pPr algn="just">
              <a:lnSpc>
                <a:spcPct val="100000"/>
              </a:lnSpc>
              <a:spcBef>
                <a:spcPts val="0"/>
              </a:spcBef>
              <a:spcAft>
                <a:spcPts val="1200"/>
              </a:spcAft>
            </a:pPr>
            <a:r>
              <a:rPr lang="en-US" sz="2000" dirty="0">
                <a:ea typeface="Avenir Book" panose="02000503020000020003" pitchFamily="2" charset="0"/>
                <a:cs typeface="Avenir Book" panose="02000503020000020003" pitchFamily="2" charset="0"/>
              </a:rPr>
              <a:t>Students should schedule opportunities for revision of concepts delivered each week of their learning programs. This practice is to commence from the first week of each semester (or unit of study). </a:t>
            </a:r>
          </a:p>
        </p:txBody>
      </p:sp>
    </p:spTree>
    <p:extLst>
      <p:ext uri="{BB962C8B-B14F-4D97-AF65-F5344CB8AC3E}">
        <p14:creationId xmlns:p14="http://schemas.microsoft.com/office/powerpoint/2010/main" val="932624368"/>
      </p:ext>
    </p:extLst>
  </p:cSld>
  <p:clrMapOvr>
    <a:masterClrMapping/>
  </p:clrMapOvr>
  <p:transition spd="slow">
    <p:cover/>
  </p:transition>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1239</Words>
  <Application>Microsoft Office PowerPoint</Application>
  <PresentationFormat>Widescreen</PresentationFormat>
  <Paragraphs>150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vt:lpstr>
      <vt:lpstr>Avenir Black</vt:lpstr>
      <vt:lpstr>Butler</vt:lpstr>
      <vt:lpstr>Calibri</vt:lpstr>
      <vt:lpstr>Helvetica Light</vt:lpstr>
      <vt:lpstr>2_Office Theme</vt:lpstr>
      <vt:lpstr>Home Learning at Trinity College</vt:lpstr>
      <vt:lpstr>Academic Progress and Independence</vt:lpstr>
      <vt:lpstr>Study – What do we know?? </vt:lpstr>
      <vt:lpstr>Home Learning at Trinity College</vt:lpstr>
      <vt:lpstr>Types of Home Learning</vt:lpstr>
      <vt:lpstr>Types of Home Learning</vt:lpstr>
      <vt:lpstr>Types of Home Learning</vt:lpstr>
      <vt:lpstr>Benefits of Home Learning</vt:lpstr>
      <vt:lpstr>Home Learning Guide</vt:lpstr>
      <vt:lpstr>Home Learning – message to students</vt:lpstr>
      <vt:lpstr> Important Trinity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O'Neill</dc:creator>
  <cp:lastModifiedBy>Darren O'Neill</cp:lastModifiedBy>
  <cp:revision>17</cp:revision>
  <cp:lastPrinted>2023-06-13T23:39:13Z</cp:lastPrinted>
  <dcterms:created xsi:type="dcterms:W3CDTF">2023-02-16T04:57:18Z</dcterms:created>
  <dcterms:modified xsi:type="dcterms:W3CDTF">2023-06-14T01:31:19Z</dcterms:modified>
</cp:coreProperties>
</file>