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hmqwghnwjfkeHpwyL6H1HGS77N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13"/>
          <p:cNvGrpSpPr/>
          <p:nvPr/>
        </p:nvGrpSpPr>
        <p:grpSpPr>
          <a:xfrm>
            <a:off x="0" y="-8467"/>
            <a:ext cx="12192000" cy="6866467"/>
            <a:chOff x="0" y="-8467"/>
            <a:chExt cx="12192000" cy="6866467"/>
          </a:xfrm>
        </p:grpSpPr>
        <p:cxnSp>
          <p:nvCxnSpPr>
            <p:cNvPr id="24" name="Google Shape;24;p1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 name="Google Shape;25;p1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6" name="Google Shape;26;p1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1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3"/>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 name="Google Shape;30;p1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 name="Google Shape;31;p1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1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3"/>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13"/>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6" name="Google Shape;36;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22"/>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2"/>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23"/>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3"/>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23"/>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
        <p:nvSpPr>
          <p:cNvPr id="103" name="Google Shape;103;p23"/>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AU" sz="8000">
                <a:solidFill>
                  <a:srgbClr val="BFE471"/>
                </a:solidFill>
                <a:latin typeface="Arial"/>
                <a:ea typeface="Arial"/>
                <a:cs typeface="Arial"/>
                <a:sym typeface="Arial"/>
              </a:rPr>
              <a:t>“</a:t>
            </a:r>
            <a:endParaRPr/>
          </a:p>
        </p:txBody>
      </p:sp>
      <p:sp>
        <p:nvSpPr>
          <p:cNvPr id="104" name="Google Shape;104;p23"/>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AU"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24"/>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4"/>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25"/>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2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
        <p:nvSpPr>
          <p:cNvPr id="118" name="Google Shape;118;p25"/>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AU" sz="8000">
                <a:solidFill>
                  <a:srgbClr val="BFE471"/>
                </a:solidFill>
                <a:latin typeface="Arial"/>
                <a:ea typeface="Arial"/>
                <a:cs typeface="Arial"/>
                <a:sym typeface="Arial"/>
              </a:rPr>
              <a:t>“</a:t>
            </a:r>
            <a:endParaRPr/>
          </a:p>
        </p:txBody>
      </p:sp>
      <p:sp>
        <p:nvSpPr>
          <p:cNvPr id="119" name="Google Shape;119;p25"/>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AU"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26"/>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2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2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7"/>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28"/>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8"/>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2" name="Google Shape;42;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16"/>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2" name="Google Shape;52;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8" name="Google Shape;58;p17"/>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9" name="Google Shape;59;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5" name="Google Shape;65;p18"/>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6" name="Google Shape;66;p18"/>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7" name="Google Shape;67;p18"/>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8" name="Google Shape;68;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20"/>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20"/>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21"/>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1"/>
          <p:cNvSpPr/>
          <p:nvPr>
            <p:ph idx="2" type="pic"/>
          </p:nvPr>
        </p:nvSpPr>
        <p:spPr>
          <a:xfrm>
            <a:off x="677334" y="609600"/>
            <a:ext cx="8596668" cy="3845718"/>
          </a:xfrm>
          <a:prstGeom prst="rect">
            <a:avLst/>
          </a:prstGeom>
          <a:noFill/>
          <a:ln>
            <a:noFill/>
          </a:ln>
        </p:spPr>
      </p:sp>
      <p:sp>
        <p:nvSpPr>
          <p:cNvPr id="86" name="Google Shape;86;p21"/>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2"/>
          <p:cNvGrpSpPr/>
          <p:nvPr/>
        </p:nvGrpSpPr>
        <p:grpSpPr>
          <a:xfrm>
            <a:off x="0" y="-8467"/>
            <a:ext cx="12192000" cy="6866467"/>
            <a:chOff x="0" y="-8467"/>
            <a:chExt cx="12192000" cy="6866467"/>
          </a:xfrm>
        </p:grpSpPr>
        <p:cxnSp>
          <p:nvCxnSpPr>
            <p:cNvPr id="7" name="Google Shape;7;p1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12"/>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1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2"/>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2"/>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2"/>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sovereignhill.com.au/uploads/resources/SH-LEARNING-Map-A4.pdf" TargetMode="External"/><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png"/><Relationship Id="rId7"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txBox="1"/>
          <p:nvPr>
            <p:ph type="ctrTitle"/>
          </p:nvPr>
        </p:nvSpPr>
        <p:spPr>
          <a:xfrm>
            <a:off x="957943" y="0"/>
            <a:ext cx="9831069" cy="1515291"/>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dk1"/>
              </a:buClr>
              <a:buSzPts val="4000"/>
              <a:buFont typeface="Trebuchet MS"/>
              <a:buNone/>
            </a:pPr>
            <a:r>
              <a:rPr lang="en-AU" sz="4000">
                <a:solidFill>
                  <a:schemeClr val="dk1"/>
                </a:solidFill>
                <a:latin typeface="Trebuchet MS"/>
                <a:ea typeface="Trebuchet MS"/>
                <a:cs typeface="Trebuchet MS"/>
                <a:sym typeface="Trebuchet MS"/>
              </a:rPr>
              <a:t>Year 5/6 CAMP</a:t>
            </a:r>
            <a:br>
              <a:rPr lang="en-AU" sz="4000">
                <a:solidFill>
                  <a:schemeClr val="dk1"/>
                </a:solidFill>
                <a:latin typeface="Trebuchet MS"/>
                <a:ea typeface="Trebuchet MS"/>
                <a:cs typeface="Trebuchet MS"/>
                <a:sym typeface="Trebuchet MS"/>
              </a:rPr>
            </a:br>
            <a:r>
              <a:rPr lang="en-AU" sz="4000">
                <a:solidFill>
                  <a:schemeClr val="dk1"/>
                </a:solidFill>
                <a:latin typeface="Trebuchet MS"/>
                <a:ea typeface="Trebuchet MS"/>
                <a:cs typeface="Trebuchet MS"/>
                <a:sym typeface="Trebuchet MS"/>
              </a:rPr>
              <a:t>SOVEREIGN HILL, Ballarat 2023</a:t>
            </a:r>
            <a:endParaRPr sz="4000">
              <a:solidFill>
                <a:schemeClr val="dk1"/>
              </a:solidFill>
              <a:latin typeface="Trebuchet MS"/>
              <a:ea typeface="Trebuchet MS"/>
              <a:cs typeface="Trebuchet MS"/>
              <a:sym typeface="Trebuchet MS"/>
            </a:endParaRPr>
          </a:p>
        </p:txBody>
      </p:sp>
      <p:pic>
        <p:nvPicPr>
          <p:cNvPr descr="Sovereign Hill Map - Museum - Victoria, Australia - Mapcarta" id="144" name="Google Shape;144;p1"/>
          <p:cNvPicPr preferRelativeResize="0"/>
          <p:nvPr/>
        </p:nvPicPr>
        <p:blipFill rotWithShape="1">
          <a:blip r:embed="rId3">
            <a:alphaModFix/>
          </a:blip>
          <a:srcRect b="0" l="0" r="0" t="0"/>
          <a:stretch/>
        </p:blipFill>
        <p:spPr>
          <a:xfrm>
            <a:off x="247201" y="1820091"/>
            <a:ext cx="6083290" cy="4058195"/>
          </a:xfrm>
          <a:prstGeom prst="rect">
            <a:avLst/>
          </a:prstGeom>
          <a:noFill/>
          <a:ln>
            <a:noFill/>
          </a:ln>
        </p:spPr>
      </p:pic>
      <p:pic>
        <p:nvPicPr>
          <p:cNvPr descr="Private Ballarat &amp; Sovereign Hill Tours | Melbourne Private Tours" id="145" name="Google Shape;145;p1"/>
          <p:cNvPicPr preferRelativeResize="0"/>
          <p:nvPr/>
        </p:nvPicPr>
        <p:blipFill rotWithShape="1">
          <a:blip r:embed="rId4">
            <a:alphaModFix/>
          </a:blip>
          <a:srcRect b="0" l="0" r="0" t="0"/>
          <a:stretch/>
        </p:blipFill>
        <p:spPr>
          <a:xfrm>
            <a:off x="6033134" y="2657474"/>
            <a:ext cx="5943873" cy="39378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0"/>
          <p:cNvSpPr txBox="1"/>
          <p:nvPr>
            <p:ph type="title"/>
          </p:nvPr>
        </p:nvSpPr>
        <p:spPr>
          <a:xfrm>
            <a:off x="677334" y="609600"/>
            <a:ext cx="8596668" cy="7750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600"/>
              <a:buFont typeface="Arial"/>
              <a:buNone/>
            </a:pPr>
            <a:r>
              <a:rPr lang="en-AU">
                <a:solidFill>
                  <a:schemeClr val="dk1"/>
                </a:solidFill>
                <a:latin typeface="Arial"/>
                <a:ea typeface="Arial"/>
                <a:cs typeface="Arial"/>
                <a:sym typeface="Arial"/>
              </a:rPr>
              <a:t>LEARNING OUTCOMES OF CAMP</a:t>
            </a:r>
            <a:endParaRPr>
              <a:solidFill>
                <a:schemeClr val="dk1"/>
              </a:solidFill>
              <a:latin typeface="Arial"/>
              <a:ea typeface="Arial"/>
              <a:cs typeface="Arial"/>
              <a:sym typeface="Arial"/>
            </a:endParaRPr>
          </a:p>
        </p:txBody>
      </p:sp>
      <p:sp>
        <p:nvSpPr>
          <p:cNvPr id="218" name="Google Shape;218;p10"/>
          <p:cNvSpPr txBox="1"/>
          <p:nvPr>
            <p:ph idx="1" type="body"/>
          </p:nvPr>
        </p:nvSpPr>
        <p:spPr>
          <a:xfrm>
            <a:off x="677334" y="1698171"/>
            <a:ext cx="8596668" cy="4343191"/>
          </a:xfrm>
          <a:prstGeom prst="rect">
            <a:avLst/>
          </a:prstGeom>
          <a:noFill/>
          <a:ln>
            <a:noFill/>
          </a:ln>
        </p:spPr>
        <p:txBody>
          <a:bodyPr anchorCtr="0" anchor="t" bIns="45700" lIns="91425" spcFirstLastPara="1" rIns="91425" wrap="square" tIns="45700">
            <a:normAutofit/>
          </a:bodyPr>
          <a:lstStyle/>
          <a:p>
            <a:pPr indent="-571500" lvl="0" marL="571500" rtl="0" algn="l">
              <a:spcBef>
                <a:spcPts val="0"/>
              </a:spcBef>
              <a:spcAft>
                <a:spcPts val="0"/>
              </a:spcAft>
              <a:buSzPts val="1440"/>
              <a:buFont typeface="Arial"/>
              <a:buChar char="•"/>
            </a:pPr>
            <a:r>
              <a:rPr i="1" lang="en-AU"/>
              <a:t>Knowledge of a significant part of Australian History – </a:t>
            </a:r>
            <a:r>
              <a:rPr b="1" i="1" lang="en-AU"/>
              <a:t>Gold Rush and Life in the 1850’s.</a:t>
            </a:r>
            <a:r>
              <a:rPr i="1" lang="en-AU"/>
              <a:t> Focus will be on settlement, migration to Australia and significant people</a:t>
            </a:r>
            <a:endParaRPr/>
          </a:p>
          <a:p>
            <a:pPr indent="-480060" lvl="0" marL="571500" rtl="0" algn="l">
              <a:spcBef>
                <a:spcPts val="1000"/>
              </a:spcBef>
              <a:spcAft>
                <a:spcPts val="0"/>
              </a:spcAft>
              <a:buSzPts val="1440"/>
              <a:buFont typeface="Arial"/>
              <a:buNone/>
            </a:pPr>
            <a:r>
              <a:t/>
            </a:r>
            <a:endParaRPr i="1"/>
          </a:p>
          <a:p>
            <a:pPr indent="0" lvl="0" marL="0" rtl="0" algn="l">
              <a:spcBef>
                <a:spcPts val="1000"/>
              </a:spcBef>
              <a:spcAft>
                <a:spcPts val="0"/>
              </a:spcAft>
              <a:buSzPts val="1440"/>
              <a:buNone/>
            </a:pPr>
            <a:r>
              <a:rPr i="1" lang="en-AU"/>
              <a:t>We will also be covering many capabilities such as:</a:t>
            </a:r>
            <a:endParaRPr i="1"/>
          </a:p>
          <a:p>
            <a:pPr indent="-571500" lvl="0" marL="571500" rtl="0" algn="l">
              <a:spcBef>
                <a:spcPts val="1000"/>
              </a:spcBef>
              <a:spcAft>
                <a:spcPts val="0"/>
              </a:spcAft>
              <a:buSzPts val="1440"/>
              <a:buFont typeface="Arial"/>
              <a:buChar char="•"/>
            </a:pPr>
            <a:r>
              <a:rPr i="1" lang="en-AU"/>
              <a:t>Resilience</a:t>
            </a:r>
            <a:endParaRPr i="1"/>
          </a:p>
          <a:p>
            <a:pPr indent="-571500" lvl="0" marL="571500" rtl="0" algn="l">
              <a:spcBef>
                <a:spcPts val="1000"/>
              </a:spcBef>
              <a:spcAft>
                <a:spcPts val="0"/>
              </a:spcAft>
              <a:buSzPts val="1440"/>
              <a:buFont typeface="Arial"/>
              <a:buChar char="•"/>
            </a:pPr>
            <a:r>
              <a:rPr i="1" lang="en-AU"/>
              <a:t>Persistence</a:t>
            </a:r>
            <a:endParaRPr i="1"/>
          </a:p>
          <a:p>
            <a:pPr indent="-571500" lvl="0" marL="571500" rtl="0" algn="l">
              <a:spcBef>
                <a:spcPts val="1000"/>
              </a:spcBef>
              <a:spcAft>
                <a:spcPts val="0"/>
              </a:spcAft>
              <a:buSzPts val="1440"/>
              <a:buFont typeface="Arial"/>
              <a:buChar char="•"/>
            </a:pPr>
            <a:r>
              <a:rPr i="1" lang="en-AU"/>
              <a:t>Teamwork</a:t>
            </a:r>
            <a:endParaRPr/>
          </a:p>
          <a:p>
            <a:pPr indent="-571500" lvl="0" marL="571500" rtl="0" algn="l">
              <a:spcBef>
                <a:spcPts val="1000"/>
              </a:spcBef>
              <a:spcAft>
                <a:spcPts val="0"/>
              </a:spcAft>
              <a:buSzPts val="1440"/>
              <a:buFont typeface="Arial"/>
              <a:buChar char="•"/>
            </a:pPr>
            <a:r>
              <a:rPr i="1" lang="en-AU"/>
              <a:t>Communication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1"/>
          <p:cNvSpPr txBox="1"/>
          <p:nvPr>
            <p:ph type="title"/>
          </p:nvPr>
        </p:nvSpPr>
        <p:spPr>
          <a:xfrm>
            <a:off x="677334" y="362858"/>
            <a:ext cx="8596668" cy="783771"/>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600"/>
              <a:buFont typeface="Trebuchet MS"/>
              <a:buNone/>
            </a:pPr>
            <a:r>
              <a:rPr lang="en-AU"/>
              <a:t>Information Session</a:t>
            </a:r>
            <a:endParaRPr/>
          </a:p>
        </p:txBody>
      </p:sp>
      <p:sp>
        <p:nvSpPr>
          <p:cNvPr id="224" name="Google Shape;224;p11"/>
          <p:cNvSpPr txBox="1"/>
          <p:nvPr>
            <p:ph idx="1" type="body"/>
          </p:nvPr>
        </p:nvSpPr>
        <p:spPr>
          <a:xfrm>
            <a:off x="391885" y="1146629"/>
            <a:ext cx="9913257" cy="535577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AU" sz="2400"/>
              <a:t>We will be holding an Information session on </a:t>
            </a:r>
            <a:r>
              <a:rPr b="1" lang="en-AU" sz="2400" u="sng"/>
              <a:t>Tuesday 21</a:t>
            </a:r>
            <a:r>
              <a:rPr b="1" baseline="30000" lang="en-AU" sz="2400" u="sng"/>
              <a:t>st</a:t>
            </a:r>
            <a:r>
              <a:rPr b="1" lang="en-AU" sz="2400" u="sng"/>
              <a:t> of March at 7:00pm</a:t>
            </a:r>
            <a:r>
              <a:rPr b="1" lang="en-AU" sz="2400"/>
              <a:t>. </a:t>
            </a:r>
            <a:r>
              <a:rPr lang="en-AU" sz="2400"/>
              <a:t>We will be in the Senior Gallery (outside 5/6 classrooms)</a:t>
            </a:r>
            <a:endParaRPr sz="2400"/>
          </a:p>
          <a:p>
            <a:pPr indent="-342900" lvl="0" marL="342900" rtl="0" algn="l">
              <a:spcBef>
                <a:spcPts val="1000"/>
              </a:spcBef>
              <a:spcAft>
                <a:spcPts val="0"/>
              </a:spcAft>
              <a:buSzPts val="1920"/>
              <a:buChar char="►"/>
            </a:pPr>
            <a:r>
              <a:rPr b="1" i="1" lang="en-AU" sz="2400"/>
              <a:t>The evening is aimed for our parents/carers to gain information about the camp. S</a:t>
            </a:r>
            <a:r>
              <a:rPr lang="en-AU" sz="2400"/>
              <a:t>tudents will be presented with similar information during a student-specific presentation held during school hours. </a:t>
            </a:r>
            <a:endParaRPr/>
          </a:p>
          <a:p>
            <a:pPr indent="-342900" lvl="0" marL="342900" rtl="0" algn="l">
              <a:spcBef>
                <a:spcPts val="1000"/>
              </a:spcBef>
              <a:spcAft>
                <a:spcPts val="0"/>
              </a:spcAft>
              <a:buSzPts val="1920"/>
              <a:buChar char="►"/>
            </a:pPr>
            <a:r>
              <a:rPr lang="en-AU" sz="2400"/>
              <a:t>Parents/ Carers will have an opportunity to ask relevant camp questions.</a:t>
            </a:r>
            <a:endParaRPr/>
          </a:p>
          <a:p>
            <a:pPr indent="-342900" lvl="0" marL="342900" rtl="0" algn="l">
              <a:spcBef>
                <a:spcPts val="1000"/>
              </a:spcBef>
              <a:spcAft>
                <a:spcPts val="0"/>
              </a:spcAft>
              <a:buSzPts val="1920"/>
              <a:buChar char="►"/>
            </a:pPr>
            <a:r>
              <a:rPr lang="en-AU" sz="2400"/>
              <a:t>Miss Humphries, Mrs Woollard, Miss Bowles and Mr Kitch will be present for this information session.</a:t>
            </a:r>
            <a:endParaRPr/>
          </a:p>
          <a:p>
            <a:pPr indent="-342900" lvl="0" marL="342900" rtl="0" algn="l">
              <a:spcBef>
                <a:spcPts val="1000"/>
              </a:spcBef>
              <a:spcAft>
                <a:spcPts val="0"/>
              </a:spcAft>
              <a:buSzPts val="1920"/>
              <a:buChar char="►"/>
            </a:pPr>
            <a:r>
              <a:rPr lang="en-AU" sz="2400"/>
              <a:t>Hard copies of Sovereign Hill policies and Medical forms will be  available to view / collect.</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lang="en-AU"/>
              <a:t>Attending Teachers / Adults</a:t>
            </a:r>
            <a:br>
              <a:rPr lang="en-AU"/>
            </a:br>
            <a:r>
              <a:rPr lang="en-AU"/>
              <a:t>Camp Contact information</a:t>
            </a:r>
            <a:br>
              <a:rPr lang="en-AU"/>
            </a:br>
            <a:br>
              <a:rPr lang="en-AU"/>
            </a:br>
            <a:br>
              <a:rPr lang="en-AU"/>
            </a:br>
            <a:r>
              <a:rPr b="1" lang="en-AU" sz="2000">
                <a:solidFill>
                  <a:schemeClr val="dk1"/>
                </a:solidFill>
              </a:rPr>
              <a:t>Teachers Attending Camp: </a:t>
            </a:r>
            <a:br>
              <a:rPr lang="en-AU" sz="2000">
                <a:solidFill>
                  <a:schemeClr val="dk1"/>
                </a:solidFill>
              </a:rPr>
            </a:br>
            <a:r>
              <a:rPr lang="en-AU" sz="2000">
                <a:solidFill>
                  <a:schemeClr val="dk1"/>
                </a:solidFill>
              </a:rPr>
              <a:t>Llew Humphries</a:t>
            </a:r>
            <a:br>
              <a:rPr lang="en-AU" sz="2000">
                <a:solidFill>
                  <a:schemeClr val="dk1"/>
                </a:solidFill>
              </a:rPr>
            </a:br>
            <a:r>
              <a:rPr lang="en-AU" sz="2000">
                <a:solidFill>
                  <a:schemeClr val="dk1"/>
                </a:solidFill>
              </a:rPr>
              <a:t>Melissa Woollard</a:t>
            </a:r>
            <a:br>
              <a:rPr lang="en-AU" sz="2000">
                <a:solidFill>
                  <a:schemeClr val="dk1"/>
                </a:solidFill>
              </a:rPr>
            </a:br>
            <a:r>
              <a:rPr lang="en-AU" sz="2000">
                <a:solidFill>
                  <a:schemeClr val="dk1"/>
                </a:solidFill>
              </a:rPr>
              <a:t>Stacey Bowles</a:t>
            </a:r>
            <a:br>
              <a:rPr lang="en-AU" sz="2000">
                <a:solidFill>
                  <a:schemeClr val="dk1"/>
                </a:solidFill>
              </a:rPr>
            </a:br>
            <a:r>
              <a:rPr lang="en-AU" sz="2000">
                <a:solidFill>
                  <a:schemeClr val="dk1"/>
                </a:solidFill>
              </a:rPr>
              <a:t>Justin Scicluna</a:t>
            </a:r>
            <a:br>
              <a:rPr lang="en-AU" sz="2000">
                <a:solidFill>
                  <a:schemeClr val="dk1"/>
                </a:solidFill>
              </a:rPr>
            </a:br>
            <a:r>
              <a:rPr lang="en-AU" sz="2000">
                <a:solidFill>
                  <a:schemeClr val="dk1"/>
                </a:solidFill>
              </a:rPr>
              <a:t>Meagan Tustin</a:t>
            </a:r>
            <a:br>
              <a:rPr lang="en-AU" sz="2000">
                <a:solidFill>
                  <a:schemeClr val="dk1"/>
                </a:solidFill>
              </a:rPr>
            </a:br>
            <a:br>
              <a:rPr lang="en-AU" sz="2000">
                <a:solidFill>
                  <a:schemeClr val="dk1"/>
                </a:solidFill>
              </a:rPr>
            </a:br>
            <a:br>
              <a:rPr lang="en-AU" sz="2000">
                <a:solidFill>
                  <a:schemeClr val="dk1"/>
                </a:solidFill>
              </a:rPr>
            </a:br>
            <a:r>
              <a:rPr b="1" lang="en-AU" sz="2000">
                <a:solidFill>
                  <a:schemeClr val="dk1"/>
                </a:solidFill>
              </a:rPr>
              <a:t>Adult Volunteers:</a:t>
            </a:r>
            <a:br>
              <a:rPr lang="en-AU" sz="2000">
                <a:solidFill>
                  <a:schemeClr val="dk1"/>
                </a:solidFill>
              </a:rPr>
            </a:br>
            <a:r>
              <a:rPr lang="en-AU" sz="2000">
                <a:solidFill>
                  <a:schemeClr val="dk1"/>
                </a:solidFill>
              </a:rPr>
              <a:t>Andrea Schloetzer</a:t>
            </a:r>
            <a:br>
              <a:rPr lang="en-AU" sz="2000">
                <a:solidFill>
                  <a:schemeClr val="dk1"/>
                </a:solidFill>
              </a:rPr>
            </a:br>
            <a:r>
              <a:rPr lang="en-AU" sz="2000">
                <a:solidFill>
                  <a:schemeClr val="dk1"/>
                </a:solidFill>
              </a:rPr>
              <a:t>Megan Taylor</a:t>
            </a:r>
            <a:br>
              <a:rPr lang="en-AU" sz="2000">
                <a:solidFill>
                  <a:schemeClr val="dk1"/>
                </a:solidFill>
              </a:rPr>
            </a:br>
            <a:r>
              <a:rPr lang="en-AU" sz="2000">
                <a:solidFill>
                  <a:schemeClr val="dk1"/>
                </a:solidFill>
              </a:rPr>
              <a:t>Melissa Murphy</a:t>
            </a:r>
            <a:br>
              <a:rPr lang="en-AU" sz="2400"/>
            </a:br>
            <a:br>
              <a:rPr lang="en-AU" sz="2200">
                <a:solidFill>
                  <a:schemeClr val="dk1"/>
                </a:solidFill>
              </a:rPr>
            </a:br>
            <a:br>
              <a:rPr lang="en-AU"/>
            </a:br>
            <a:endParaRPr/>
          </a:p>
        </p:txBody>
      </p:sp>
      <p:sp>
        <p:nvSpPr>
          <p:cNvPr id="151" name="Google Shape;151;p2"/>
          <p:cNvSpPr/>
          <p:nvPr/>
        </p:nvSpPr>
        <p:spPr>
          <a:xfrm>
            <a:off x="6415313" y="1720840"/>
            <a:ext cx="3396343"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AU" sz="1800" u="none" cap="none" strike="noStrike">
                <a:solidFill>
                  <a:srgbClr val="000000"/>
                </a:solidFill>
                <a:latin typeface="Trebuchet MS"/>
                <a:ea typeface="Trebuchet MS"/>
                <a:cs typeface="Trebuchet MS"/>
                <a:sym typeface="Trebuchet MS"/>
              </a:rPr>
              <a:t>Contact information for Camp:</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br>
              <a:rPr lang="en-AU" sz="1800">
                <a:solidFill>
                  <a:schemeClr val="dk1"/>
                </a:solidFill>
                <a:latin typeface="Trebuchet MS"/>
                <a:ea typeface="Trebuchet MS"/>
                <a:cs typeface="Trebuchet MS"/>
                <a:sym typeface="Trebuchet MS"/>
              </a:rPr>
            </a:br>
            <a:r>
              <a:rPr b="1" lang="en-AU" sz="1800">
                <a:solidFill>
                  <a:srgbClr val="000000"/>
                </a:solidFill>
                <a:latin typeface="Trebuchet MS"/>
                <a:ea typeface="Trebuchet MS"/>
                <a:cs typeface="Trebuchet MS"/>
                <a:sym typeface="Trebuchet MS"/>
              </a:rPr>
              <a:t>Sovereign Hill Lodge</a:t>
            </a:r>
            <a:r>
              <a:rPr lang="en-AU" sz="1800">
                <a:solidFill>
                  <a:srgbClr val="000000"/>
                </a:solidFill>
                <a:latin typeface="Trebuchet MS"/>
                <a:ea typeface="Trebuchet MS"/>
                <a:cs typeface="Trebuchet MS"/>
                <a:sym typeface="Trebuchet MS"/>
              </a:rPr>
              <a:t>:</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800">
                <a:solidFill>
                  <a:srgbClr val="000000"/>
                </a:solidFill>
                <a:latin typeface="Trebuchet MS"/>
                <a:ea typeface="Trebuchet MS"/>
                <a:cs typeface="Trebuchet MS"/>
                <a:sym typeface="Trebuchet MS"/>
              </a:rPr>
              <a:t>39 Magpie st</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800">
                <a:solidFill>
                  <a:srgbClr val="000000"/>
                </a:solidFill>
                <a:latin typeface="Trebuchet MS"/>
                <a:ea typeface="Trebuchet MS"/>
                <a:cs typeface="Trebuchet MS"/>
                <a:sym typeface="Trebuchet MS"/>
              </a:rPr>
              <a:t>Golden Point, 3350</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800">
                <a:solidFill>
                  <a:srgbClr val="000000"/>
                </a:solidFill>
                <a:latin typeface="Trebuchet MS"/>
                <a:ea typeface="Trebuchet MS"/>
                <a:cs typeface="Trebuchet MS"/>
                <a:sym typeface="Trebuchet MS"/>
              </a:rPr>
              <a:t>03) 5337 1199</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br>
              <a:rPr lang="en-AU" sz="1800">
                <a:solidFill>
                  <a:schemeClr val="dk1"/>
                </a:solidFill>
                <a:latin typeface="Trebuchet MS"/>
                <a:ea typeface="Trebuchet MS"/>
                <a:cs typeface="Trebuchet MS"/>
                <a:sym typeface="Trebuchet MS"/>
              </a:rPr>
            </a:br>
            <a:br>
              <a:rPr lang="en-AU" sz="1800">
                <a:solidFill>
                  <a:schemeClr val="dk1"/>
                </a:solidFill>
                <a:latin typeface="Trebuchet MS"/>
                <a:ea typeface="Trebuchet MS"/>
                <a:cs typeface="Trebuchet MS"/>
                <a:sym typeface="Trebuchet MS"/>
              </a:rPr>
            </a:br>
            <a:r>
              <a:rPr b="1" lang="en-AU" sz="1800">
                <a:solidFill>
                  <a:srgbClr val="000000"/>
                </a:solidFill>
                <a:latin typeface="Trebuchet MS"/>
                <a:ea typeface="Trebuchet MS"/>
                <a:cs typeface="Trebuchet MS"/>
                <a:sym typeface="Trebuchet MS"/>
              </a:rPr>
              <a:t>Damien Kitch</a:t>
            </a:r>
            <a:r>
              <a:rPr lang="en-AU" sz="1800">
                <a:solidFill>
                  <a:srgbClr val="000000"/>
                </a:solidFill>
                <a:latin typeface="Trebuchet MS"/>
                <a:ea typeface="Trebuchet MS"/>
                <a:cs typeface="Trebuchet MS"/>
                <a:sym typeface="Trebuchet MS"/>
              </a:rPr>
              <a:t>:</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800">
                <a:solidFill>
                  <a:srgbClr val="000000"/>
                </a:solidFill>
                <a:latin typeface="Trebuchet MS"/>
                <a:ea typeface="Trebuchet MS"/>
                <a:cs typeface="Trebuchet MS"/>
                <a:sym typeface="Trebuchet MS"/>
              </a:rPr>
              <a:t>0459 864 712</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br>
              <a:rPr lang="en-AU" sz="1800">
                <a:solidFill>
                  <a:schemeClr val="dk1"/>
                </a:solidFill>
                <a:latin typeface="Trebuchet MS"/>
                <a:ea typeface="Trebuchet MS"/>
                <a:cs typeface="Trebuchet MS"/>
                <a:sym typeface="Trebuchet MS"/>
              </a:rPr>
            </a:br>
            <a:endParaRPr sz="1800">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
          <p:cNvSpPr txBox="1"/>
          <p:nvPr>
            <p:ph type="title"/>
          </p:nvPr>
        </p:nvSpPr>
        <p:spPr>
          <a:xfrm>
            <a:off x="159657" y="275772"/>
            <a:ext cx="10043886" cy="1132114"/>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AU">
                <a:solidFill>
                  <a:schemeClr val="dk1"/>
                </a:solidFill>
                <a:latin typeface="Arial"/>
                <a:ea typeface="Arial"/>
                <a:cs typeface="Arial"/>
                <a:sym typeface="Arial"/>
              </a:rPr>
              <a:t>SOVEREIGN HILL MAP</a:t>
            </a:r>
            <a:br>
              <a:rPr lang="en-AU">
                <a:solidFill>
                  <a:schemeClr val="dk1"/>
                </a:solidFill>
                <a:latin typeface="Arial"/>
                <a:ea typeface="Arial"/>
                <a:cs typeface="Arial"/>
                <a:sym typeface="Arial"/>
              </a:rPr>
            </a:br>
            <a:r>
              <a:rPr lang="en-AU" sz="2000" u="sng">
                <a:solidFill>
                  <a:schemeClr val="dk1"/>
                </a:solidFill>
                <a:latin typeface="Arial"/>
                <a:ea typeface="Arial"/>
                <a:cs typeface="Arial"/>
                <a:sym typeface="Arial"/>
                <a:hlinkClick r:id="rId3">
                  <a:extLst>
                    <a:ext uri="{A12FA001-AC4F-418D-AE19-62706E023703}">
                      <ahyp:hlinkClr val="tx"/>
                    </a:ext>
                  </a:extLst>
                </a:hlinkClick>
              </a:rPr>
              <a:t>https://sovereignhill.com.au/uploads/resources/SH-LEARNING-Map-A4.pdf</a:t>
            </a:r>
            <a:br>
              <a:rPr lang="en-AU">
                <a:solidFill>
                  <a:schemeClr val="dk1"/>
                </a:solidFill>
                <a:latin typeface="Arial"/>
                <a:ea typeface="Arial"/>
                <a:cs typeface="Arial"/>
                <a:sym typeface="Arial"/>
              </a:rPr>
            </a:br>
            <a:endParaRPr>
              <a:solidFill>
                <a:schemeClr val="dk1"/>
              </a:solidFill>
              <a:latin typeface="Arial"/>
              <a:ea typeface="Arial"/>
              <a:cs typeface="Arial"/>
              <a:sym typeface="Arial"/>
            </a:endParaRPr>
          </a:p>
        </p:txBody>
      </p:sp>
      <p:sp>
        <p:nvSpPr>
          <p:cNvPr descr="Sovereign Hill Ed в Twitter: „Bringing your students to the Sovereign Hill  Outdoor Museum? Explore our interactive map with them before you arrive to  make the most of your visit: https://t.co/bSYMpTEntD #historyteacher" id="157" name="Google Shape;157;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descr="Sovereign Hill Ed в Twitter: „Bringing your students to the Sovereign Hill  Outdoor Museum? Explore our interactive map with them before you arrive to  make the most of your visit: https://t.co/bSYMpTEntD #historyteacher" id="158" name="Google Shape;158;p3"/>
          <p:cNvSpPr/>
          <p:nvPr/>
        </p:nvSpPr>
        <p:spPr>
          <a:xfrm>
            <a:off x="3660775" y="-787190"/>
            <a:ext cx="5425168" cy="54251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descr="Sovereign Hill – Victoria Australia | Prep" id="159" name="Google Shape;159;p3"/>
          <p:cNvPicPr preferRelativeResize="0"/>
          <p:nvPr/>
        </p:nvPicPr>
        <p:blipFill rotWithShape="1">
          <a:blip r:embed="rId4">
            <a:alphaModFix/>
          </a:blip>
          <a:srcRect b="0" l="0" r="0" t="0"/>
          <a:stretch/>
        </p:blipFill>
        <p:spPr>
          <a:xfrm>
            <a:off x="1080861" y="1407886"/>
            <a:ext cx="10584996" cy="53472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4"/>
          <p:cNvSpPr txBox="1"/>
          <p:nvPr>
            <p:ph type="title"/>
          </p:nvPr>
        </p:nvSpPr>
        <p:spPr>
          <a:xfrm>
            <a:off x="783145" y="391887"/>
            <a:ext cx="3265714" cy="711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600"/>
              <a:buFont typeface="Arial"/>
              <a:buNone/>
            </a:pPr>
            <a:r>
              <a:rPr lang="en-AU">
                <a:solidFill>
                  <a:schemeClr val="dk1"/>
                </a:solidFill>
                <a:latin typeface="Arial"/>
                <a:ea typeface="Arial"/>
                <a:cs typeface="Arial"/>
                <a:sym typeface="Arial"/>
              </a:rPr>
              <a:t>ITINERARY</a:t>
            </a:r>
            <a:endParaRPr>
              <a:solidFill>
                <a:schemeClr val="dk1"/>
              </a:solidFill>
              <a:latin typeface="Arial"/>
              <a:ea typeface="Arial"/>
              <a:cs typeface="Arial"/>
              <a:sym typeface="Arial"/>
            </a:endParaRPr>
          </a:p>
        </p:txBody>
      </p:sp>
      <p:sp>
        <p:nvSpPr>
          <p:cNvPr id="165" name="Google Shape;165;p4"/>
          <p:cNvSpPr txBox="1"/>
          <p:nvPr>
            <p:ph idx="1" type="body"/>
          </p:nvPr>
        </p:nvSpPr>
        <p:spPr>
          <a:xfrm>
            <a:off x="677333" y="1103087"/>
            <a:ext cx="9729409" cy="5515427"/>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ctr">
              <a:spcBef>
                <a:spcPts val="0"/>
              </a:spcBef>
              <a:spcAft>
                <a:spcPts val="0"/>
              </a:spcAft>
              <a:buSzPct val="79999"/>
              <a:buChar char="►"/>
            </a:pPr>
            <a:r>
              <a:rPr b="1" lang="en-AU" u="sng"/>
              <a:t>Wednesday 26</a:t>
            </a:r>
            <a:r>
              <a:rPr b="1" baseline="30000" lang="en-AU" u="sng"/>
              <a:t>th</a:t>
            </a:r>
            <a:r>
              <a:rPr b="1" lang="en-AU" u="sng"/>
              <a:t> April</a:t>
            </a:r>
            <a:endParaRPr u="sng"/>
          </a:p>
          <a:p>
            <a:pPr indent="-342900" lvl="0" marL="342900" rtl="0" algn="l">
              <a:spcBef>
                <a:spcPts val="1000"/>
              </a:spcBef>
              <a:spcAft>
                <a:spcPts val="0"/>
              </a:spcAft>
              <a:buSzPct val="79999"/>
              <a:buChar char="►"/>
            </a:pPr>
            <a:r>
              <a:rPr lang="en-AU"/>
              <a:t>Depart school (9.00am), morning tea Melton (Hannah Watts Park)</a:t>
            </a:r>
            <a:endParaRPr/>
          </a:p>
          <a:p>
            <a:pPr indent="-342900" lvl="0" marL="342900" rtl="0" algn="l">
              <a:spcBef>
                <a:spcPts val="1000"/>
              </a:spcBef>
              <a:spcAft>
                <a:spcPts val="0"/>
              </a:spcAft>
              <a:buSzPct val="79999"/>
              <a:buChar char="►"/>
            </a:pPr>
            <a:r>
              <a:rPr lang="en-AU"/>
              <a:t>Lunch Eureka centre. Education tour – Eureka Stockade museum.</a:t>
            </a:r>
            <a:endParaRPr/>
          </a:p>
          <a:p>
            <a:pPr indent="-342900" lvl="0" marL="342900" rtl="0" algn="l">
              <a:spcBef>
                <a:spcPts val="1000"/>
              </a:spcBef>
              <a:spcAft>
                <a:spcPts val="0"/>
              </a:spcAft>
              <a:buSzPct val="79999"/>
              <a:buChar char="►"/>
            </a:pPr>
            <a:r>
              <a:rPr lang="en-AU"/>
              <a:t>Arrival Sovereign Hill Lodge.</a:t>
            </a:r>
            <a:endParaRPr/>
          </a:p>
          <a:p>
            <a:pPr indent="-342900" lvl="0" marL="342900" rtl="0" algn="l">
              <a:spcBef>
                <a:spcPts val="1000"/>
              </a:spcBef>
              <a:spcAft>
                <a:spcPts val="0"/>
              </a:spcAft>
              <a:buSzPct val="79999"/>
              <a:buChar char="►"/>
            </a:pPr>
            <a:r>
              <a:rPr lang="en-AU"/>
              <a:t>Afternoon free time in Sovereign Hill. Mine Tour.</a:t>
            </a:r>
            <a:endParaRPr/>
          </a:p>
          <a:p>
            <a:pPr indent="-342900" lvl="0" marL="342900" rtl="0" algn="l">
              <a:spcBef>
                <a:spcPts val="1000"/>
              </a:spcBef>
              <a:spcAft>
                <a:spcPts val="0"/>
              </a:spcAft>
              <a:buSzPct val="79999"/>
              <a:buChar char="►"/>
            </a:pPr>
            <a:r>
              <a:rPr lang="en-AU"/>
              <a:t>Dinner at Sovereign Hill Lodge</a:t>
            </a:r>
            <a:endParaRPr/>
          </a:p>
          <a:p>
            <a:pPr indent="-342900" lvl="0" marL="342900" rtl="0" algn="l">
              <a:spcBef>
                <a:spcPts val="1000"/>
              </a:spcBef>
              <a:spcAft>
                <a:spcPts val="0"/>
              </a:spcAft>
              <a:buSzPct val="79999"/>
              <a:buChar char="►"/>
            </a:pPr>
            <a:r>
              <a:rPr lang="en-AU"/>
              <a:t>Evening at Sovereign Hill viewing the ‘Aura, Sound and Light show’.</a:t>
            </a:r>
            <a:endParaRPr/>
          </a:p>
          <a:p>
            <a:pPr indent="-342900" lvl="0" marL="342900" rtl="0" algn="ctr">
              <a:spcBef>
                <a:spcPts val="1000"/>
              </a:spcBef>
              <a:spcAft>
                <a:spcPts val="0"/>
              </a:spcAft>
              <a:buSzPct val="79999"/>
              <a:buChar char="►"/>
            </a:pPr>
            <a:r>
              <a:rPr b="1" lang="en-AU" u="sng"/>
              <a:t>Thursday 27</a:t>
            </a:r>
            <a:r>
              <a:rPr b="1" baseline="30000" lang="en-AU" u="sng"/>
              <a:t>th</a:t>
            </a:r>
            <a:r>
              <a:rPr b="1" lang="en-AU" u="sng"/>
              <a:t> April</a:t>
            </a:r>
            <a:endParaRPr u="sng"/>
          </a:p>
          <a:p>
            <a:pPr indent="-342900" lvl="0" marL="342900" rtl="0" algn="l">
              <a:spcBef>
                <a:spcPts val="1000"/>
              </a:spcBef>
              <a:spcAft>
                <a:spcPts val="0"/>
              </a:spcAft>
              <a:buSzPct val="79999"/>
              <a:buChar char="►"/>
            </a:pPr>
            <a:r>
              <a:rPr lang="en-AU"/>
              <a:t>Sovereign Hill schooling experience (costume) </a:t>
            </a:r>
            <a:endParaRPr/>
          </a:p>
          <a:p>
            <a:pPr indent="-342900" lvl="0" marL="342900" rtl="0" algn="l">
              <a:spcBef>
                <a:spcPts val="1000"/>
              </a:spcBef>
              <a:spcAft>
                <a:spcPts val="0"/>
              </a:spcAft>
              <a:buSzPct val="79999"/>
              <a:buChar char="►"/>
            </a:pPr>
            <a:r>
              <a:rPr lang="en-AU"/>
              <a:t>Free time during the afternoon to wander (supervised groups) around Sovereign Hill</a:t>
            </a:r>
            <a:endParaRPr/>
          </a:p>
          <a:p>
            <a:pPr indent="-342900" lvl="0" marL="342900" rtl="0" algn="l">
              <a:spcBef>
                <a:spcPts val="1000"/>
              </a:spcBef>
              <a:spcAft>
                <a:spcPts val="0"/>
              </a:spcAft>
              <a:buSzPct val="79999"/>
              <a:buChar char="►"/>
            </a:pPr>
            <a:r>
              <a:rPr lang="en-AU"/>
              <a:t>Evening Of Theatre Performances at the Sovereign Hill Theatre </a:t>
            </a:r>
            <a:endParaRPr/>
          </a:p>
          <a:p>
            <a:pPr indent="-342900" lvl="0" marL="342900" rtl="0" algn="l">
              <a:spcBef>
                <a:spcPts val="1000"/>
              </a:spcBef>
              <a:spcAft>
                <a:spcPts val="0"/>
              </a:spcAft>
              <a:buSzPct val="79999"/>
              <a:buChar char="►"/>
            </a:pPr>
            <a:r>
              <a:rPr lang="en-AU"/>
              <a:t>Trivia night at camp</a:t>
            </a:r>
            <a:endParaRPr/>
          </a:p>
          <a:p>
            <a:pPr indent="-342900" lvl="0" marL="342900" rtl="0" algn="ctr">
              <a:spcBef>
                <a:spcPts val="1000"/>
              </a:spcBef>
              <a:spcAft>
                <a:spcPts val="0"/>
              </a:spcAft>
              <a:buSzPct val="79999"/>
              <a:buChar char="►"/>
            </a:pPr>
            <a:r>
              <a:rPr b="1" lang="en-AU" u="sng"/>
              <a:t>Friday 28</a:t>
            </a:r>
            <a:r>
              <a:rPr b="1" baseline="30000" lang="en-AU" u="sng"/>
              <a:t>th</a:t>
            </a:r>
            <a:r>
              <a:rPr b="1" lang="en-AU" u="sng"/>
              <a:t> April</a:t>
            </a:r>
            <a:endParaRPr u="sng"/>
          </a:p>
          <a:p>
            <a:pPr indent="-342900" lvl="0" marL="342900" rtl="0" algn="l">
              <a:spcBef>
                <a:spcPts val="1000"/>
              </a:spcBef>
              <a:spcAft>
                <a:spcPts val="0"/>
              </a:spcAft>
              <a:buSzPct val="79999"/>
              <a:buChar char="►"/>
            </a:pPr>
            <a:r>
              <a:rPr lang="en-AU"/>
              <a:t>Pack up camp / rooms in the morning</a:t>
            </a:r>
            <a:endParaRPr/>
          </a:p>
          <a:p>
            <a:pPr indent="-342900" lvl="0" marL="342900" rtl="0" algn="l">
              <a:spcBef>
                <a:spcPts val="1000"/>
              </a:spcBef>
              <a:spcAft>
                <a:spcPts val="0"/>
              </a:spcAft>
              <a:buSzPct val="79999"/>
              <a:buChar char="►"/>
            </a:pPr>
            <a:r>
              <a:rPr lang="en-AU"/>
              <a:t>Sovereign Hill schooling experience, gold pouring / lolly making demonstration and free time in costume.</a:t>
            </a:r>
            <a:endParaRPr/>
          </a:p>
          <a:p>
            <a:pPr indent="-342900" lvl="0" marL="342900" rtl="0" algn="l">
              <a:spcBef>
                <a:spcPts val="1000"/>
              </a:spcBef>
              <a:spcAft>
                <a:spcPts val="0"/>
              </a:spcAft>
              <a:buSzPct val="79999"/>
              <a:buChar char="►"/>
            </a:pPr>
            <a:r>
              <a:rPr lang="en-AU"/>
              <a:t>Depart Sovereign Hill for home (approximately 3.30pm)</a:t>
            </a:r>
            <a:endParaRPr/>
          </a:p>
          <a:p>
            <a:pPr indent="-342900" lvl="0" marL="342900" rtl="0" algn="l">
              <a:spcBef>
                <a:spcPts val="1000"/>
              </a:spcBef>
              <a:spcAft>
                <a:spcPts val="0"/>
              </a:spcAft>
              <a:buSzPct val="79999"/>
              <a:buChar char="►"/>
            </a:pPr>
            <a:r>
              <a:rPr lang="en-AU"/>
              <a:t>Arrive at school around 6pm (</a:t>
            </a:r>
            <a:r>
              <a:rPr b="1" i="1" lang="en-AU"/>
              <a:t>arrival time TBC via Compass</a:t>
            </a:r>
            <a:r>
              <a:rPr lang="en-AU"/>
              <a:t>)</a:t>
            </a:r>
            <a:endParaRPr/>
          </a:p>
          <a:p>
            <a:pPr indent="-265176" lvl="0" marL="342900" rtl="0" algn="l">
              <a:spcBef>
                <a:spcPts val="1000"/>
              </a:spcBef>
              <a:spcAft>
                <a:spcPts val="0"/>
              </a:spcAft>
              <a:buSzPct val="79999"/>
              <a:buNone/>
            </a:pPr>
            <a:r>
              <a:t/>
            </a:r>
            <a:endParaRPr/>
          </a:p>
          <a:p>
            <a:pPr indent="-265176" lvl="0" marL="342900" rtl="0" algn="l">
              <a:spcBef>
                <a:spcPts val="1000"/>
              </a:spcBef>
              <a:spcAft>
                <a:spcPts val="0"/>
              </a:spcAft>
              <a:buSzPct val="79999"/>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5"/>
          <p:cNvSpPr txBox="1"/>
          <p:nvPr>
            <p:ph type="title"/>
          </p:nvPr>
        </p:nvSpPr>
        <p:spPr>
          <a:xfrm>
            <a:off x="1585686" y="130632"/>
            <a:ext cx="2278743" cy="52251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Font typeface="Arial"/>
              <a:buNone/>
            </a:pPr>
            <a:r>
              <a:rPr lang="en-AU" sz="2800">
                <a:solidFill>
                  <a:schemeClr val="dk1"/>
                </a:solidFill>
                <a:latin typeface="Arial"/>
                <a:ea typeface="Arial"/>
                <a:cs typeface="Arial"/>
                <a:sym typeface="Arial"/>
              </a:rPr>
              <a:t>Clothing List</a:t>
            </a:r>
            <a:endParaRPr sz="2800">
              <a:solidFill>
                <a:schemeClr val="dk1"/>
              </a:solidFill>
              <a:latin typeface="Arial"/>
              <a:ea typeface="Arial"/>
              <a:cs typeface="Arial"/>
              <a:sym typeface="Arial"/>
            </a:endParaRPr>
          </a:p>
        </p:txBody>
      </p:sp>
      <p:sp>
        <p:nvSpPr>
          <p:cNvPr id="171" name="Google Shape;171;p5"/>
          <p:cNvSpPr/>
          <p:nvPr/>
        </p:nvSpPr>
        <p:spPr>
          <a:xfrm>
            <a:off x="290286" y="921947"/>
            <a:ext cx="6439942" cy="564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1 pillow / 1 pillow case </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1 fitted single bed sheet</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1 sleeping bag</a:t>
            </a:r>
            <a:endParaRPr/>
          </a:p>
          <a:p>
            <a:pPr indent="0" lvl="0" marL="0" marR="0" rtl="0" algn="l">
              <a:spcBef>
                <a:spcPts val="0"/>
              </a:spcBef>
              <a:spcAft>
                <a:spcPts val="0"/>
              </a:spcAft>
              <a:buNone/>
            </a:pPr>
            <a:r>
              <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1 track suits / jeans</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1 windcheater</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2 shirts or tops / tshirts</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1 pair of shorts</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1 Pair Pj’s</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3 changes of underwear</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2 pairs of socks </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2 pairs of shoes / runners / boots (</a:t>
            </a:r>
            <a:r>
              <a:rPr b="1" lang="en-AU" sz="1200">
                <a:solidFill>
                  <a:schemeClr val="dk1"/>
                </a:solidFill>
                <a:latin typeface="Trebuchet MS"/>
                <a:ea typeface="Trebuchet MS"/>
                <a:cs typeface="Trebuchet MS"/>
                <a:sym typeface="Trebuchet MS"/>
              </a:rPr>
              <a:t>Costume</a:t>
            </a:r>
            <a:r>
              <a:rPr lang="en-AU" sz="1200">
                <a:solidFill>
                  <a:schemeClr val="dk1"/>
                </a:solidFill>
                <a:latin typeface="Trebuchet MS"/>
                <a:ea typeface="Trebuchet MS"/>
                <a:cs typeface="Trebuchet MS"/>
                <a:sym typeface="Trebuchet MS"/>
              </a:rPr>
              <a:t>)</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1 pair thongs (for shower)</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1 Water resistant jacket / parka</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1 sun hat </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Towel, soap in container, face washer, toothbrush/toothpaste, sun screen, deodorant, hairbrush/comb (no hair product), small packet of tissues, hair ties if needed.</a:t>
            </a:r>
            <a:endParaRPr/>
          </a:p>
          <a:p>
            <a:pPr indent="0" lvl="0" marL="0" marR="0" rtl="0" algn="l">
              <a:spcBef>
                <a:spcPts val="0"/>
              </a:spcBef>
              <a:spcAft>
                <a:spcPts val="0"/>
              </a:spcAft>
              <a:buNone/>
            </a:pPr>
            <a:r>
              <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Drink bottle - to be used while at Sovereign Hill and lunch on first day</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1 named wallet </a:t>
            </a:r>
            <a:r>
              <a:rPr b="1" lang="en-AU" sz="1200">
                <a:solidFill>
                  <a:schemeClr val="dk1"/>
                </a:solidFill>
                <a:latin typeface="Trebuchet MS"/>
                <a:ea typeface="Trebuchet MS"/>
                <a:cs typeface="Trebuchet MS"/>
                <a:sym typeface="Trebuchet MS"/>
              </a:rPr>
              <a:t>($20 spending money</a:t>
            </a:r>
            <a:r>
              <a:rPr lang="en-AU" sz="1200">
                <a:solidFill>
                  <a:schemeClr val="dk1"/>
                </a:solidFill>
                <a:latin typeface="Trebuchet MS"/>
                <a:ea typeface="Trebuchet MS"/>
                <a:cs typeface="Trebuchet MS"/>
                <a:sym typeface="Trebuchet MS"/>
              </a:rPr>
              <a:t>) – will be collected by Mr Scicluna on Wednesday morning</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1 medium Garbage bag (dirty clothes)</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Torch that works</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A QUIET game or book – </a:t>
            </a:r>
            <a:r>
              <a:rPr b="1" lang="en-AU" sz="1200">
                <a:solidFill>
                  <a:schemeClr val="dk1"/>
                </a:solidFill>
                <a:latin typeface="Trebuchet MS"/>
                <a:ea typeface="Trebuchet MS"/>
                <a:cs typeface="Trebuchet MS"/>
                <a:sym typeface="Trebuchet MS"/>
              </a:rPr>
              <a:t>no digital devices</a:t>
            </a:r>
            <a:endParaRPr b="1"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Camera - </a:t>
            </a:r>
            <a:r>
              <a:rPr i="1" lang="en-AU" sz="1200">
                <a:solidFill>
                  <a:schemeClr val="dk1"/>
                </a:solidFill>
                <a:latin typeface="Trebuchet MS"/>
                <a:ea typeface="Trebuchet MS"/>
                <a:cs typeface="Trebuchet MS"/>
                <a:sym typeface="Trebuchet MS"/>
              </a:rPr>
              <a:t>is optional and the responsibility of the student</a:t>
            </a:r>
            <a:endParaRPr/>
          </a:p>
          <a:p>
            <a:pPr indent="0" lvl="0" marL="0" marR="0" rtl="0" algn="l">
              <a:spcBef>
                <a:spcPts val="0"/>
              </a:spcBef>
              <a:spcAft>
                <a:spcPts val="0"/>
              </a:spcAft>
              <a:buNone/>
            </a:pPr>
            <a:r>
              <a:t/>
            </a:r>
            <a:endParaRPr i="1"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1" lang="en-AU" sz="1200" u="sng">
                <a:solidFill>
                  <a:schemeClr val="dk1"/>
                </a:solidFill>
                <a:latin typeface="Trebuchet MS"/>
                <a:ea typeface="Trebuchet MS"/>
                <a:cs typeface="Trebuchet MS"/>
                <a:sym typeface="Trebuchet MS"/>
              </a:rPr>
              <a:t>Small backpack which can hold morning tea &amp; lunch for Wednesday. </a:t>
            </a:r>
            <a:endParaRPr b="1" i="1" sz="1200" u="sng">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b="1" i="1" lang="en-AU" sz="1200" u="sng">
                <a:solidFill>
                  <a:schemeClr val="dk1"/>
                </a:solidFill>
                <a:latin typeface="Trebuchet MS"/>
                <a:ea typeface="Trebuchet MS"/>
                <a:cs typeface="Trebuchet MS"/>
                <a:sym typeface="Trebuchet MS"/>
              </a:rPr>
              <a:t>This will then be used for souvenirs and drink bottle while in Sovereign Hill.</a:t>
            </a:r>
            <a:endParaRPr b="1" i="1" sz="1200" u="sng">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400">
              <a:solidFill>
                <a:schemeClr val="dk1"/>
              </a:solidFill>
              <a:latin typeface="Times New Roman"/>
              <a:ea typeface="Times New Roman"/>
              <a:cs typeface="Times New Roman"/>
              <a:sym typeface="Times New Roman"/>
            </a:endParaRPr>
          </a:p>
        </p:txBody>
      </p:sp>
      <p:pic>
        <p:nvPicPr>
          <p:cNvPr id="172" name="Google Shape;172;p5"/>
          <p:cNvPicPr preferRelativeResize="0"/>
          <p:nvPr/>
        </p:nvPicPr>
        <p:blipFill rotWithShape="1">
          <a:blip r:embed="rId3">
            <a:alphaModFix/>
          </a:blip>
          <a:srcRect b="0" l="0" r="0" t="0"/>
          <a:stretch/>
        </p:blipFill>
        <p:spPr>
          <a:xfrm>
            <a:off x="5159828" y="145144"/>
            <a:ext cx="2764972" cy="2585623"/>
          </a:xfrm>
          <a:prstGeom prst="rect">
            <a:avLst/>
          </a:prstGeom>
          <a:noFill/>
          <a:ln>
            <a:noFill/>
          </a:ln>
        </p:spPr>
      </p:pic>
      <p:pic>
        <p:nvPicPr>
          <p:cNvPr id="173" name="Google Shape;173;p5"/>
          <p:cNvPicPr preferRelativeResize="0"/>
          <p:nvPr/>
        </p:nvPicPr>
        <p:blipFill rotWithShape="1">
          <a:blip r:embed="rId4">
            <a:alphaModFix/>
          </a:blip>
          <a:srcRect b="0" l="0" r="0" t="0"/>
          <a:stretch/>
        </p:blipFill>
        <p:spPr>
          <a:xfrm>
            <a:off x="8370342" y="472492"/>
            <a:ext cx="2602457" cy="2501620"/>
          </a:xfrm>
          <a:prstGeom prst="rect">
            <a:avLst/>
          </a:prstGeom>
          <a:noFill/>
          <a:ln>
            <a:noFill/>
          </a:ln>
        </p:spPr>
      </p:pic>
      <p:sp>
        <p:nvSpPr>
          <p:cNvPr id="174" name="Google Shape;174;p5"/>
          <p:cNvSpPr txBox="1"/>
          <p:nvPr/>
        </p:nvSpPr>
        <p:spPr>
          <a:xfrm>
            <a:off x="6730228" y="3178628"/>
            <a:ext cx="4242572" cy="3046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1800" u="sng">
                <a:solidFill>
                  <a:schemeClr val="dk1"/>
                </a:solidFill>
                <a:latin typeface="Trebuchet MS"/>
                <a:ea typeface="Trebuchet MS"/>
                <a:cs typeface="Trebuchet MS"/>
                <a:sym typeface="Trebuchet MS"/>
              </a:rPr>
              <a:t>CLOTHING NEEDED for COSTUME SCHOOL</a:t>
            </a:r>
            <a:endParaRPr/>
          </a:p>
          <a:p>
            <a:pPr indent="0" lvl="0" marL="0" marR="0" rtl="0" algn="ctr">
              <a:spcBef>
                <a:spcPts val="0"/>
              </a:spcBef>
              <a:spcAft>
                <a:spcPts val="0"/>
              </a:spcAft>
              <a:buNone/>
            </a:pPr>
            <a:r>
              <a:t/>
            </a:r>
            <a:endParaRPr sz="120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b="1" lang="en-AU" sz="1200">
                <a:solidFill>
                  <a:schemeClr val="dk1"/>
                </a:solidFill>
                <a:latin typeface="Trebuchet MS"/>
                <a:ea typeface="Trebuchet MS"/>
                <a:cs typeface="Trebuchet MS"/>
                <a:sym typeface="Trebuchet MS"/>
              </a:rPr>
              <a:t>1 Pair of black or brown shoes or boots</a:t>
            </a:r>
            <a:r>
              <a:rPr b="1" i="1" lang="en-AU" sz="1200">
                <a:solidFill>
                  <a:schemeClr val="dk1"/>
                </a:solidFill>
                <a:latin typeface="Trebuchet MS"/>
                <a:ea typeface="Trebuchet MS"/>
                <a:cs typeface="Trebuchet MS"/>
                <a:sym typeface="Trebuchet MS"/>
              </a:rPr>
              <a:t>, </a:t>
            </a:r>
            <a:r>
              <a:rPr b="1" lang="en-AU" sz="1200">
                <a:solidFill>
                  <a:schemeClr val="dk1"/>
                </a:solidFill>
                <a:latin typeface="Trebuchet MS"/>
                <a:ea typeface="Trebuchet MS"/>
                <a:cs typeface="Trebuchet MS"/>
                <a:sym typeface="Trebuchet MS"/>
              </a:rPr>
              <a:t>desert boots / Blundstones are acceptable</a:t>
            </a:r>
            <a:endParaRPr b="1" sz="120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b="1" i="1" lang="en-AU" sz="1200">
                <a:solidFill>
                  <a:schemeClr val="dk1"/>
                </a:solidFill>
                <a:latin typeface="Trebuchet MS"/>
                <a:ea typeface="Trebuchet MS"/>
                <a:cs typeface="Trebuchet MS"/>
                <a:sym typeface="Trebuchet MS"/>
              </a:rPr>
              <a:t>   No runners for the Sovereign Hill schools - No writing on the shoes </a:t>
            </a:r>
            <a:endParaRPr b="1" sz="120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b="1" i="1" lang="en-AU" sz="1200">
                <a:solidFill>
                  <a:schemeClr val="dk1"/>
                </a:solidFill>
                <a:latin typeface="Trebuchet MS"/>
                <a:ea typeface="Trebuchet MS"/>
                <a:cs typeface="Trebuchet MS"/>
                <a:sym typeface="Trebuchet MS"/>
              </a:rPr>
              <a:t> </a:t>
            </a:r>
            <a:endParaRPr b="1" sz="120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b="1" lang="en-AU" sz="1200">
                <a:solidFill>
                  <a:schemeClr val="dk1"/>
                </a:solidFill>
                <a:latin typeface="Trebuchet MS"/>
                <a:ea typeface="Trebuchet MS"/>
                <a:cs typeface="Trebuchet MS"/>
                <a:sym typeface="Trebuchet MS"/>
              </a:rPr>
              <a:t>2 Socks     Girls – Long white </a:t>
            </a:r>
            <a:endParaRPr b="1" sz="120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b="1" lang="en-AU" sz="1200">
                <a:solidFill>
                  <a:schemeClr val="dk1"/>
                </a:solidFill>
                <a:latin typeface="Trebuchet MS"/>
                <a:ea typeface="Trebuchet MS"/>
                <a:cs typeface="Trebuchet MS"/>
                <a:sym typeface="Trebuchet MS"/>
              </a:rPr>
              <a:t>               Boys – Long black, grey, brown or white</a:t>
            </a:r>
            <a:endParaRPr b="1" sz="120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b="1" lang="en-AU" sz="1200">
                <a:solidFill>
                  <a:schemeClr val="dk1"/>
                </a:solidFill>
                <a:latin typeface="Trebuchet MS"/>
                <a:ea typeface="Trebuchet MS"/>
                <a:cs typeface="Trebuchet MS"/>
                <a:sym typeface="Trebuchet MS"/>
              </a:rPr>
              <a:t> </a:t>
            </a:r>
            <a:endParaRPr/>
          </a:p>
          <a:p>
            <a:pPr indent="0" lvl="0" marL="0" marR="0" rtl="0" algn="ctr">
              <a:spcBef>
                <a:spcPts val="0"/>
              </a:spcBef>
              <a:spcAft>
                <a:spcPts val="0"/>
              </a:spcAft>
              <a:buNone/>
            </a:pPr>
            <a:r>
              <a:rPr b="1" lang="en-AU" sz="1200">
                <a:solidFill>
                  <a:schemeClr val="dk1"/>
                </a:solidFill>
                <a:latin typeface="Trebuchet MS"/>
                <a:ea typeface="Trebuchet MS"/>
                <a:cs typeface="Trebuchet MS"/>
                <a:sym typeface="Trebuchet MS"/>
              </a:rPr>
              <a:t>No Jewellery (small sleepers or studs may be worn)</a:t>
            </a:r>
            <a:endParaRPr/>
          </a:p>
          <a:p>
            <a:pPr indent="0" lvl="0" marL="0" marR="0" rtl="0" algn="ctr">
              <a:spcBef>
                <a:spcPts val="0"/>
              </a:spcBef>
              <a:spcAft>
                <a:spcPts val="0"/>
              </a:spcAft>
              <a:buNone/>
            </a:pPr>
            <a:r>
              <a:rPr b="1" lang="en-AU" sz="1200">
                <a:solidFill>
                  <a:schemeClr val="dk1"/>
                </a:solidFill>
                <a:latin typeface="Trebuchet MS"/>
                <a:ea typeface="Trebuchet MS"/>
                <a:cs typeface="Trebuchet MS"/>
                <a:sym typeface="Trebuchet MS"/>
              </a:rPr>
              <a:t>Long hair must be tied up neatly (plaits or neat pony tail). No scrunchies.</a:t>
            </a:r>
            <a:endParaRPr/>
          </a:p>
          <a:p>
            <a:pPr indent="0" lvl="0" marL="0" marR="0" rtl="0" algn="ctr">
              <a:spcBef>
                <a:spcPts val="0"/>
              </a:spcBef>
              <a:spcAft>
                <a:spcPts val="0"/>
              </a:spcAft>
              <a:buNone/>
            </a:pPr>
            <a:r>
              <a:rPr b="1" lang="en-AU" sz="1200">
                <a:solidFill>
                  <a:schemeClr val="dk1"/>
                </a:solidFill>
                <a:latin typeface="Trebuchet MS"/>
                <a:ea typeface="Trebuchet MS"/>
                <a:cs typeface="Trebuchet MS"/>
                <a:sym typeface="Trebuchet MS"/>
              </a:rPr>
              <a:t>No nail polish or make-up</a:t>
            </a:r>
            <a:endParaRPr b="1" sz="120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6"/>
          <p:cNvSpPr txBox="1"/>
          <p:nvPr>
            <p:ph type="title"/>
          </p:nvPr>
        </p:nvSpPr>
        <p:spPr>
          <a:xfrm>
            <a:off x="4078513" y="244858"/>
            <a:ext cx="4078514" cy="580571"/>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Trebuchet MS"/>
              <a:buNone/>
            </a:pPr>
            <a:r>
              <a:rPr lang="en-AU">
                <a:solidFill>
                  <a:schemeClr val="dk1"/>
                </a:solidFill>
              </a:rPr>
              <a:t>EUREKA CENTRE</a:t>
            </a:r>
            <a:endParaRPr>
              <a:solidFill>
                <a:schemeClr val="dk1"/>
              </a:solidFill>
            </a:endParaRPr>
          </a:p>
        </p:txBody>
      </p:sp>
      <p:sp>
        <p:nvSpPr>
          <p:cNvPr id="180" name="Google Shape;180;p6"/>
          <p:cNvSpPr txBox="1"/>
          <p:nvPr>
            <p:ph idx="1" type="body"/>
          </p:nvPr>
        </p:nvSpPr>
        <p:spPr>
          <a:xfrm>
            <a:off x="290285" y="986972"/>
            <a:ext cx="11654971" cy="394788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AU"/>
              <a:t>Eureka Centre encourages young people to engage with Australia’s colonial history through its Eureka Education programs. We provide teachers and students with tools and experiences that explore the social history and cultural impact of the Victorian gold rush and the stories of the men and women who risked their lives in the fight for miners’ rights. </a:t>
            </a:r>
            <a:endParaRPr/>
          </a:p>
          <a:p>
            <a:pPr indent="-342900" lvl="0" marL="342900" rtl="0" algn="l">
              <a:spcBef>
                <a:spcPts val="1000"/>
              </a:spcBef>
              <a:spcAft>
                <a:spcPts val="0"/>
              </a:spcAft>
              <a:buSzPts val="1440"/>
              <a:buChar char="►"/>
            </a:pPr>
            <a:r>
              <a:rPr lang="en-AU"/>
              <a:t>We are located on the site of the Eureka Stockade battle and in the heart of the Victorian goldfields. Our programs are developed directly from the History and Civics and Citizenship curriculum. </a:t>
            </a:r>
            <a:endParaRPr/>
          </a:p>
          <a:p>
            <a:pPr indent="-342900" lvl="0" marL="342900" rtl="0" algn="l">
              <a:spcBef>
                <a:spcPts val="1000"/>
              </a:spcBef>
              <a:spcAft>
                <a:spcPts val="0"/>
              </a:spcAft>
              <a:buSzPts val="1440"/>
              <a:buChar char="►"/>
            </a:pPr>
            <a:r>
              <a:rPr lang="en-AU"/>
              <a:t>In this program, students explore the lives and stories of the people who had a signiﬁcant inﬂuence on shaping Australia’s colonial society. Students have an opportunity to form deeper connections with the people of the Eureka Stockade as they become absorbed in their stories.</a:t>
            </a:r>
            <a:endParaRPr/>
          </a:p>
          <a:p>
            <a:pPr indent="-342900" lvl="0" marL="342900" rtl="0" algn="l">
              <a:spcBef>
                <a:spcPts val="1000"/>
              </a:spcBef>
              <a:spcAft>
                <a:spcPts val="0"/>
              </a:spcAft>
              <a:buSzPts val="1440"/>
              <a:buChar char="►"/>
            </a:pPr>
            <a:r>
              <a:rPr lang="en-AU"/>
              <a:t>Students will adopt the voice of key protagonists to enable them to merge these stories to their personal experience; creating a relationship with the beliefs, values and motivations of the people at Eureka and their impact on social justice and equality.</a:t>
            </a:r>
            <a:endParaRPr/>
          </a:p>
          <a:p>
            <a:pPr indent="-251459" lvl="0" marL="342900" rtl="0" algn="l">
              <a:spcBef>
                <a:spcPts val="1000"/>
              </a:spcBef>
              <a:spcAft>
                <a:spcPts val="0"/>
              </a:spcAft>
              <a:buSzPts val="1440"/>
              <a:buNone/>
            </a:pPr>
            <a:r>
              <a:t/>
            </a:r>
            <a:endParaRPr/>
          </a:p>
        </p:txBody>
      </p:sp>
      <p:pic>
        <p:nvPicPr>
          <p:cNvPr descr="About Eureka | Eureka Centre" id="181" name="Google Shape;181;p6"/>
          <p:cNvPicPr preferRelativeResize="0"/>
          <p:nvPr/>
        </p:nvPicPr>
        <p:blipFill rotWithShape="1">
          <a:blip r:embed="rId3">
            <a:alphaModFix/>
          </a:blip>
          <a:srcRect b="0" l="0" r="0" t="0"/>
          <a:stretch/>
        </p:blipFill>
        <p:spPr>
          <a:xfrm>
            <a:off x="1946270" y="5096400"/>
            <a:ext cx="3323772" cy="1761600"/>
          </a:xfrm>
          <a:prstGeom prst="rect">
            <a:avLst/>
          </a:prstGeom>
          <a:noFill/>
          <a:ln>
            <a:noFill/>
          </a:ln>
        </p:spPr>
      </p:pic>
      <p:pic>
        <p:nvPicPr>
          <p:cNvPr descr="Visit | Eureka Centre" id="182" name="Google Shape;182;p6"/>
          <p:cNvPicPr preferRelativeResize="0"/>
          <p:nvPr/>
        </p:nvPicPr>
        <p:blipFill rotWithShape="1">
          <a:blip r:embed="rId4">
            <a:alphaModFix/>
          </a:blip>
          <a:srcRect b="0" l="0" r="0" t="0"/>
          <a:stretch/>
        </p:blipFill>
        <p:spPr>
          <a:xfrm>
            <a:off x="6795398" y="4808919"/>
            <a:ext cx="3643548" cy="19310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7"/>
          <p:cNvSpPr txBox="1"/>
          <p:nvPr>
            <p:ph type="title"/>
          </p:nvPr>
        </p:nvSpPr>
        <p:spPr>
          <a:xfrm>
            <a:off x="261257" y="304800"/>
            <a:ext cx="9985829" cy="6168571"/>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chemeClr val="dk1"/>
              </a:buClr>
              <a:buSzPct val="225000"/>
              <a:buFont typeface="Arial"/>
              <a:buNone/>
            </a:pPr>
            <a:r>
              <a:rPr lang="en-AU">
                <a:solidFill>
                  <a:schemeClr val="dk1"/>
                </a:solidFill>
                <a:latin typeface="Arial"/>
                <a:ea typeface="Arial"/>
                <a:cs typeface="Arial"/>
                <a:sym typeface="Arial"/>
              </a:rPr>
              <a:t>AURA – Sound and Light Show</a:t>
            </a:r>
            <a:br>
              <a:rPr lang="en-AU" sz="2200">
                <a:solidFill>
                  <a:schemeClr val="dk1"/>
                </a:solidFill>
                <a:latin typeface="Arial"/>
                <a:ea typeface="Arial"/>
                <a:cs typeface="Arial"/>
                <a:sym typeface="Arial"/>
              </a:rPr>
            </a:br>
            <a:br>
              <a:rPr lang="en-AU" sz="1800">
                <a:solidFill>
                  <a:schemeClr val="dk1"/>
                </a:solidFill>
                <a:latin typeface="Arial"/>
                <a:ea typeface="Arial"/>
                <a:cs typeface="Arial"/>
                <a:sym typeface="Arial"/>
              </a:rPr>
            </a:br>
            <a:r>
              <a:rPr lang="en-AU" sz="1600">
                <a:solidFill>
                  <a:schemeClr val="dk1"/>
                </a:solidFill>
              </a:rPr>
              <a:t>AURA is a multi-sensory sound-and-light show presenting the story of gold in all its wondrous forms. </a:t>
            </a:r>
            <a:br>
              <a:rPr lang="en-AU" sz="1600">
                <a:solidFill>
                  <a:schemeClr val="dk1"/>
                </a:solidFill>
              </a:rPr>
            </a:br>
            <a:r>
              <a:rPr lang="en-AU" sz="1600">
                <a:solidFill>
                  <a:schemeClr val="dk1"/>
                </a:solidFill>
              </a:rPr>
              <a:t>The atmospheric storytelling covers 64 acres, with hundreds of stunning projections to create an immersive storytelling experience that transports you back in time. </a:t>
            </a:r>
            <a:br>
              <a:rPr lang="en-AU" sz="1600">
                <a:solidFill>
                  <a:schemeClr val="dk1"/>
                </a:solidFill>
              </a:rPr>
            </a:br>
            <a:r>
              <a:rPr lang="en-AU" sz="1600">
                <a:solidFill>
                  <a:schemeClr val="dk1"/>
                </a:solidFill>
              </a:rPr>
              <a:t>The Wadawurrung creation story is told with projections on a magnificent lake, gunfights and protests erupt under the night sky, and the gold rush is brought to life as never before. You will feel the vibrations as stars explode in front of your eyes, watch as the land is transformed by the gold rush, and dive into the chaos of the Eureka Rebellion as you witness the creation and discovery of the world’s most precious metal. </a:t>
            </a:r>
            <a:br>
              <a:rPr lang="en-AU" sz="1600">
                <a:solidFill>
                  <a:schemeClr val="dk1"/>
                </a:solidFill>
              </a:rPr>
            </a:br>
            <a:br>
              <a:rPr lang="en-AU" sz="1600">
                <a:solidFill>
                  <a:schemeClr val="dk1"/>
                </a:solidFill>
              </a:rPr>
            </a:br>
            <a:r>
              <a:rPr lang="en-AU" sz="1600">
                <a:solidFill>
                  <a:schemeClr val="dk1"/>
                </a:solidFill>
              </a:rPr>
              <a:t>Victorian Curriculum Links </a:t>
            </a:r>
            <a:br>
              <a:rPr lang="en-AU" sz="1600">
                <a:solidFill>
                  <a:schemeClr val="dk1"/>
                </a:solidFill>
              </a:rPr>
            </a:br>
            <a:r>
              <a:rPr lang="en-AU" sz="1600">
                <a:solidFill>
                  <a:schemeClr val="dk1"/>
                </a:solidFill>
              </a:rPr>
              <a:t>• History </a:t>
            </a:r>
            <a:br>
              <a:rPr lang="en-AU" sz="1600">
                <a:solidFill>
                  <a:schemeClr val="dk1"/>
                </a:solidFill>
              </a:rPr>
            </a:br>
            <a:r>
              <a:rPr lang="en-AU" sz="1600">
                <a:solidFill>
                  <a:schemeClr val="dk1"/>
                </a:solidFill>
              </a:rPr>
              <a:t>• Media Arts </a:t>
            </a:r>
            <a:br>
              <a:rPr lang="en-AU" sz="1600">
                <a:solidFill>
                  <a:schemeClr val="dk1"/>
                </a:solidFill>
              </a:rPr>
            </a:br>
            <a:r>
              <a:rPr lang="en-AU" sz="1600">
                <a:solidFill>
                  <a:schemeClr val="dk1"/>
                </a:solidFill>
              </a:rPr>
              <a:t>• English: Reading &amp; Viewing </a:t>
            </a:r>
            <a:br>
              <a:rPr lang="en-AU" sz="1600">
                <a:solidFill>
                  <a:schemeClr val="dk1"/>
                </a:solidFill>
              </a:rPr>
            </a:br>
            <a:br>
              <a:rPr lang="en-AU" sz="1600">
                <a:solidFill>
                  <a:schemeClr val="dk1"/>
                </a:solidFill>
              </a:rPr>
            </a:br>
            <a:r>
              <a:rPr lang="en-AU" sz="1600">
                <a:solidFill>
                  <a:schemeClr val="dk1"/>
                </a:solidFill>
              </a:rPr>
              <a:t>Sovereign Hill was grateful for the opportunity to work with Uncle Jack Charles as part of our AURA show. Uncle Jack was a proud Boon Wurrung, Dja Dja Wurrung, Woiwurrung and Yorta Yorta senior Elder. He was a storyteller, an activist and much more. You will hear and see Uncle Jack in our AURA introduction and Welcome to Country and his family have given their permission for us to continue to use his name and images. May he be greeted by his Ancestors on his return home.</a:t>
            </a:r>
            <a:br>
              <a:rPr lang="en-AU" sz="2000">
                <a:solidFill>
                  <a:schemeClr val="dk1"/>
                </a:solidFill>
                <a:latin typeface="Arial"/>
                <a:ea typeface="Arial"/>
                <a:cs typeface="Arial"/>
                <a:sym typeface="Arial"/>
              </a:rPr>
            </a:br>
            <a:br>
              <a:rPr lang="en-AU" sz="2200">
                <a:solidFill>
                  <a:schemeClr val="dk1"/>
                </a:solidFill>
                <a:latin typeface="Arial"/>
                <a:ea typeface="Arial"/>
                <a:cs typeface="Arial"/>
                <a:sym typeface="Arial"/>
              </a:rPr>
            </a:br>
            <a:br>
              <a:rPr lang="en-AU" sz="22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pic>
        <p:nvPicPr>
          <p:cNvPr descr="Image result for blood on the southern cross" id="188" name="Google Shape;188;p7"/>
          <p:cNvPicPr preferRelativeResize="0"/>
          <p:nvPr/>
        </p:nvPicPr>
        <p:blipFill rotWithShape="1">
          <a:blip r:embed="rId3">
            <a:alphaModFix/>
          </a:blip>
          <a:srcRect b="0" l="0" r="0" t="0"/>
          <a:stretch/>
        </p:blipFill>
        <p:spPr>
          <a:xfrm>
            <a:off x="261257" y="4970993"/>
            <a:ext cx="3903664" cy="1717386"/>
          </a:xfrm>
          <a:prstGeom prst="rect">
            <a:avLst/>
          </a:prstGeom>
          <a:noFill/>
          <a:ln>
            <a:noFill/>
          </a:ln>
        </p:spPr>
      </p:pic>
      <p:pic>
        <p:nvPicPr>
          <p:cNvPr descr="AURA Sound and Light Show by Sovereign Hill - Visit Ballarat" id="189" name="Google Shape;189;p7"/>
          <p:cNvPicPr preferRelativeResize="0"/>
          <p:nvPr/>
        </p:nvPicPr>
        <p:blipFill rotWithShape="1">
          <a:blip r:embed="rId4">
            <a:alphaModFix/>
          </a:blip>
          <a:srcRect b="0" l="0" r="0" t="0"/>
          <a:stretch/>
        </p:blipFill>
        <p:spPr>
          <a:xfrm>
            <a:off x="4426857" y="4970994"/>
            <a:ext cx="3468914" cy="1744290"/>
          </a:xfrm>
          <a:prstGeom prst="rect">
            <a:avLst/>
          </a:prstGeom>
          <a:noFill/>
          <a:ln>
            <a:noFill/>
          </a:ln>
        </p:spPr>
      </p:pic>
      <p:pic>
        <p:nvPicPr>
          <p:cNvPr descr="AURA Sound and Light Show by Sovereign Hill - Visit Ballarat" id="190" name="Google Shape;190;p7"/>
          <p:cNvPicPr preferRelativeResize="0"/>
          <p:nvPr/>
        </p:nvPicPr>
        <p:blipFill rotWithShape="1">
          <a:blip r:embed="rId5">
            <a:alphaModFix/>
          </a:blip>
          <a:srcRect b="0" l="0" r="0" t="0"/>
          <a:stretch/>
        </p:blipFill>
        <p:spPr>
          <a:xfrm>
            <a:off x="8316913" y="4930944"/>
            <a:ext cx="3121554" cy="17574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8"/>
          <p:cNvSpPr txBox="1"/>
          <p:nvPr/>
        </p:nvSpPr>
        <p:spPr>
          <a:xfrm>
            <a:off x="174171" y="217714"/>
            <a:ext cx="95707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800">
                <a:solidFill>
                  <a:schemeClr val="dk1"/>
                </a:solidFill>
                <a:latin typeface="Arial"/>
                <a:ea typeface="Arial"/>
                <a:cs typeface="Arial"/>
                <a:sym typeface="Arial"/>
              </a:rPr>
              <a:t>Theatre Performance</a:t>
            </a:r>
            <a:endParaRPr sz="2800">
              <a:solidFill>
                <a:schemeClr val="dk1"/>
              </a:solidFill>
              <a:latin typeface="Arial"/>
              <a:ea typeface="Arial"/>
              <a:cs typeface="Arial"/>
              <a:sym typeface="Arial"/>
            </a:endParaRPr>
          </a:p>
        </p:txBody>
      </p:sp>
      <p:sp>
        <p:nvSpPr>
          <p:cNvPr id="196" name="Google Shape;196;p8"/>
          <p:cNvSpPr txBox="1"/>
          <p:nvPr/>
        </p:nvSpPr>
        <p:spPr>
          <a:xfrm>
            <a:off x="7257143" y="1155783"/>
            <a:ext cx="24877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1800">
                <a:solidFill>
                  <a:schemeClr val="dk1"/>
                </a:solidFill>
                <a:latin typeface="Trebuchet MS"/>
                <a:ea typeface="Trebuchet MS"/>
                <a:cs typeface="Trebuchet MS"/>
                <a:sym typeface="Trebuchet MS"/>
              </a:rPr>
              <a:t>. </a:t>
            </a:r>
            <a:endParaRPr b="1" sz="1800">
              <a:solidFill>
                <a:schemeClr val="dk1"/>
              </a:solidFill>
              <a:latin typeface="Trebuchet MS"/>
              <a:ea typeface="Trebuchet MS"/>
              <a:cs typeface="Trebuchet MS"/>
              <a:sym typeface="Trebuchet MS"/>
            </a:endParaRPr>
          </a:p>
        </p:txBody>
      </p:sp>
      <p:sp>
        <p:nvSpPr>
          <p:cNvPr id="197" name="Google Shape;197;p8"/>
          <p:cNvSpPr/>
          <p:nvPr/>
        </p:nvSpPr>
        <p:spPr>
          <a:xfrm>
            <a:off x="362857" y="885371"/>
            <a:ext cx="9956800" cy="32316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chemeClr val="dk1"/>
                </a:solidFill>
                <a:latin typeface="Trebuchet MS"/>
                <a:ea typeface="Trebuchet MS"/>
                <a:cs typeface="Trebuchet MS"/>
                <a:sym typeface="Trebuchet MS"/>
              </a:rPr>
              <a:t>THEATRE PERFORMANCE (45 mins)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800">
                <a:solidFill>
                  <a:schemeClr val="dk1"/>
                </a:solidFill>
                <a:latin typeface="Trebuchet MS"/>
                <a:ea typeface="Trebuchet MS"/>
                <a:cs typeface="Trebuchet MS"/>
                <a:sym typeface="Trebuchet MS"/>
              </a:rPr>
              <a:t>Students will enjoy participating as an audience member in an interactive theatre piece performed for entertainment. Interpretive theatre is a key element for our living museum. Students will experience the theatre and key drama skills as performers shape characters, use voice and movement in improvisation and play-build performances of devised and scripted drama for them.</a:t>
            </a:r>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800">
                <a:solidFill>
                  <a:schemeClr val="dk1"/>
                </a:solidFill>
                <a:latin typeface="Trebuchet MS"/>
                <a:ea typeface="Trebuchet MS"/>
                <a:cs typeface="Trebuchet MS"/>
                <a:sym typeface="Trebuchet MS"/>
              </a:rPr>
              <a:t>Victorian Curriculum Links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800">
                <a:solidFill>
                  <a:schemeClr val="dk1"/>
                </a:solidFill>
                <a:latin typeface="Trebuchet MS"/>
                <a:ea typeface="Trebuchet MS"/>
                <a:cs typeface="Trebuchet MS"/>
                <a:sym typeface="Trebuchet MS"/>
              </a:rPr>
              <a:t>• History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800">
                <a:solidFill>
                  <a:schemeClr val="dk1"/>
                </a:solidFill>
                <a:latin typeface="Trebuchet MS"/>
                <a:ea typeface="Trebuchet MS"/>
                <a:cs typeface="Trebuchet MS"/>
                <a:sym typeface="Trebuchet MS"/>
              </a:rPr>
              <a:t>• Drama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Available to school groups who have booked the sound-and-light show and are staying more </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200">
                <a:solidFill>
                  <a:schemeClr val="dk1"/>
                </a:solidFill>
                <a:latin typeface="Trebuchet MS"/>
                <a:ea typeface="Trebuchet MS"/>
                <a:cs typeface="Trebuchet MS"/>
                <a:sym typeface="Trebuchet MS"/>
              </a:rPr>
              <a:t>than 1 night at camp, minimum numbers required </a:t>
            </a:r>
            <a:endParaRPr/>
          </a:p>
        </p:txBody>
      </p:sp>
      <p:pic>
        <p:nvPicPr>
          <p:cNvPr descr="Sovereign Hill's new Summer Panto's and Picnic's - MamaMag" id="198" name="Google Shape;198;p8"/>
          <p:cNvPicPr preferRelativeResize="0"/>
          <p:nvPr/>
        </p:nvPicPr>
        <p:blipFill rotWithShape="1">
          <a:blip r:embed="rId3">
            <a:alphaModFix/>
          </a:blip>
          <a:srcRect b="0" l="0" r="0" t="0"/>
          <a:stretch/>
        </p:blipFill>
        <p:spPr>
          <a:xfrm>
            <a:off x="2685144" y="4178668"/>
            <a:ext cx="3595054" cy="2398460"/>
          </a:xfrm>
          <a:prstGeom prst="rect">
            <a:avLst/>
          </a:prstGeom>
          <a:noFill/>
          <a:ln>
            <a:noFill/>
          </a:ln>
        </p:spPr>
      </p:pic>
      <p:pic>
        <p:nvPicPr>
          <p:cNvPr descr="Sovereign Hill | australia" id="199" name="Google Shape;199;p8"/>
          <p:cNvPicPr preferRelativeResize="0"/>
          <p:nvPr/>
        </p:nvPicPr>
        <p:blipFill rotWithShape="1">
          <a:blip r:embed="rId4">
            <a:alphaModFix/>
          </a:blip>
          <a:srcRect b="0" l="0" r="0" t="0"/>
          <a:stretch/>
        </p:blipFill>
        <p:spPr>
          <a:xfrm>
            <a:off x="7924800" y="2834082"/>
            <a:ext cx="3711235" cy="37430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9"/>
          <p:cNvSpPr txBox="1"/>
          <p:nvPr/>
        </p:nvSpPr>
        <p:spPr>
          <a:xfrm>
            <a:off x="901337" y="509452"/>
            <a:ext cx="487534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3600">
                <a:solidFill>
                  <a:schemeClr val="dk1"/>
                </a:solidFill>
                <a:latin typeface="Arial"/>
                <a:ea typeface="Arial"/>
                <a:cs typeface="Arial"/>
                <a:sym typeface="Arial"/>
              </a:rPr>
              <a:t>Costume Schools</a:t>
            </a:r>
            <a:endParaRPr sz="3600">
              <a:solidFill>
                <a:schemeClr val="dk1"/>
              </a:solidFill>
              <a:latin typeface="Arial"/>
              <a:ea typeface="Arial"/>
              <a:cs typeface="Arial"/>
              <a:sym typeface="Arial"/>
            </a:endParaRPr>
          </a:p>
        </p:txBody>
      </p:sp>
      <p:sp>
        <p:nvSpPr>
          <p:cNvPr id="205" name="Google Shape;205;p9"/>
          <p:cNvSpPr txBox="1"/>
          <p:nvPr/>
        </p:nvSpPr>
        <p:spPr>
          <a:xfrm>
            <a:off x="6073048" y="509452"/>
            <a:ext cx="5959295"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chemeClr val="dk1"/>
                </a:solidFill>
                <a:latin typeface="Trebuchet MS"/>
                <a:ea typeface="Trebuchet MS"/>
                <a:cs typeface="Trebuchet MS"/>
                <a:sym typeface="Trebuchet MS"/>
              </a:rPr>
              <a:t>Students will attend a school within Sovereign Hill on Thursday and Friday. The schools we are assigned to are the Wesleyan, Red Hill and St. Peters Denominational.</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800">
                <a:solidFill>
                  <a:schemeClr val="dk1"/>
                </a:solidFill>
                <a:latin typeface="Trebuchet MS"/>
                <a:ea typeface="Trebuchet MS"/>
                <a:cs typeface="Trebuchet MS"/>
                <a:sym typeface="Trebuchet MS"/>
              </a:rPr>
              <a:t>Our students will completed an 1850’s character profile building on the role playing experience. These will be sent to the Sovereign Hill school teachers who will engage with the students in these developed roles. </a:t>
            </a:r>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AU" sz="1800">
                <a:solidFill>
                  <a:schemeClr val="dk1"/>
                </a:solidFill>
                <a:latin typeface="Trebuchet MS"/>
                <a:ea typeface="Trebuchet MS"/>
                <a:cs typeface="Trebuchet MS"/>
                <a:sym typeface="Trebuchet MS"/>
              </a:rPr>
              <a:t>USPS students will become part of this 1850 settlement and part of the living museum of Sovereign Hill.</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b="1" sz="1800">
              <a:solidFill>
                <a:schemeClr val="dk1"/>
              </a:solidFill>
              <a:latin typeface="Trebuchet MS"/>
              <a:ea typeface="Trebuchet MS"/>
              <a:cs typeface="Trebuchet MS"/>
              <a:sym typeface="Trebuchet MS"/>
            </a:endParaRPr>
          </a:p>
        </p:txBody>
      </p:sp>
      <p:pic>
        <p:nvPicPr>
          <p:cNvPr descr="Image result for sovereign hill schools" id="206" name="Google Shape;206;p9"/>
          <p:cNvPicPr preferRelativeResize="0"/>
          <p:nvPr/>
        </p:nvPicPr>
        <p:blipFill rotWithShape="1">
          <a:blip r:embed="rId3">
            <a:alphaModFix/>
          </a:blip>
          <a:srcRect b="0" l="0" r="0" t="0"/>
          <a:stretch/>
        </p:blipFill>
        <p:spPr>
          <a:xfrm>
            <a:off x="888274" y="1155783"/>
            <a:ext cx="5068389" cy="2939214"/>
          </a:xfrm>
          <a:prstGeom prst="rect">
            <a:avLst/>
          </a:prstGeom>
          <a:noFill/>
          <a:ln>
            <a:noFill/>
          </a:ln>
        </p:spPr>
      </p:pic>
      <p:pic>
        <p:nvPicPr>
          <p:cNvPr descr="Image result for sovereign hill schools" id="207" name="Google Shape;207;p9"/>
          <p:cNvPicPr preferRelativeResize="0"/>
          <p:nvPr/>
        </p:nvPicPr>
        <p:blipFill rotWithShape="1">
          <a:blip r:embed="rId4">
            <a:alphaModFix/>
          </a:blip>
          <a:srcRect b="0" l="0" r="0" t="0"/>
          <a:stretch/>
        </p:blipFill>
        <p:spPr>
          <a:xfrm>
            <a:off x="1620974" y="10482207"/>
            <a:ext cx="2112750" cy="1269411"/>
          </a:xfrm>
          <a:prstGeom prst="rect">
            <a:avLst/>
          </a:prstGeom>
          <a:noFill/>
          <a:ln>
            <a:noFill/>
          </a:ln>
        </p:spPr>
      </p:pic>
      <p:pic>
        <p:nvPicPr>
          <p:cNvPr descr="Image result for sovereign hill schools" id="208" name="Google Shape;208;p9"/>
          <p:cNvPicPr preferRelativeResize="0"/>
          <p:nvPr/>
        </p:nvPicPr>
        <p:blipFill rotWithShape="1">
          <a:blip r:embed="rId5">
            <a:alphaModFix/>
          </a:blip>
          <a:srcRect b="0" l="0" r="0" t="0"/>
          <a:stretch/>
        </p:blipFill>
        <p:spPr>
          <a:xfrm>
            <a:off x="888274" y="4198216"/>
            <a:ext cx="2965269" cy="2385191"/>
          </a:xfrm>
          <a:prstGeom prst="rect">
            <a:avLst/>
          </a:prstGeom>
          <a:noFill/>
          <a:ln>
            <a:noFill/>
          </a:ln>
        </p:spPr>
      </p:pic>
      <p:sp>
        <p:nvSpPr>
          <p:cNvPr descr="Image result for sovereign hill schools" id="209" name="Google Shape;209;p9"/>
          <p:cNvSpPr/>
          <p:nvPr/>
        </p:nvSpPr>
        <p:spPr>
          <a:xfrm>
            <a:off x="155574" y="-144463"/>
            <a:ext cx="1307465" cy="13074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descr="Image result for sovereign hill schools" id="210" name="Google Shape;210;p9"/>
          <p:cNvSpPr/>
          <p:nvPr/>
        </p:nvSpPr>
        <p:spPr>
          <a:xfrm>
            <a:off x="4178935" y="3829095"/>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id="211" name="Google Shape;211;p9"/>
          <p:cNvPicPr preferRelativeResize="0"/>
          <p:nvPr/>
        </p:nvPicPr>
        <p:blipFill rotWithShape="1">
          <a:blip r:embed="rId6">
            <a:alphaModFix/>
          </a:blip>
          <a:srcRect b="0" l="0" r="0" t="0"/>
          <a:stretch/>
        </p:blipFill>
        <p:spPr>
          <a:xfrm>
            <a:off x="3969929" y="4198216"/>
            <a:ext cx="2966448" cy="2385191"/>
          </a:xfrm>
          <a:prstGeom prst="rect">
            <a:avLst/>
          </a:prstGeom>
          <a:noFill/>
          <a:ln>
            <a:noFill/>
          </a:ln>
        </p:spPr>
      </p:pic>
      <p:pic>
        <p:nvPicPr>
          <p:cNvPr descr="Related image" id="212" name="Google Shape;212;p9"/>
          <p:cNvPicPr preferRelativeResize="0"/>
          <p:nvPr/>
        </p:nvPicPr>
        <p:blipFill rotWithShape="1">
          <a:blip r:embed="rId7">
            <a:alphaModFix/>
          </a:blip>
          <a:srcRect b="0" l="0" r="0" t="0"/>
          <a:stretch/>
        </p:blipFill>
        <p:spPr>
          <a:xfrm>
            <a:off x="7052764" y="4198216"/>
            <a:ext cx="2809694" cy="23640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2019-07-30T00:34:09Z</dcterms:created>
  <dc:creator>Gary MONOPOLI</dc:creator>
</cp:coreProperties>
</file>