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258" r:id="rId6"/>
    <p:sldId id="259" r:id="rId7"/>
    <p:sldId id="273" r:id="rId8"/>
    <p:sldId id="272" r:id="rId9"/>
    <p:sldId id="274" r:id="rId10"/>
    <p:sldId id="278" r:id="rId11"/>
    <p:sldId id="277" r:id="rId12"/>
    <p:sldId id="279" r:id="rId13"/>
    <p:sldId id="271" r:id="rId14"/>
    <p:sldId id="280" r:id="rId15"/>
    <p:sldId id="281"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8F"/>
    <a:srgbClr val="890020"/>
    <a:srgbClr val="7F001D"/>
    <a:srgbClr val="A80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3410" autoAdjust="0"/>
  </p:normalViewPr>
  <p:slideViewPr>
    <p:cSldViewPr snapToGrid="0">
      <p:cViewPr>
        <p:scale>
          <a:sx n="66" d="100"/>
          <a:sy n="66" d="100"/>
        </p:scale>
        <p:origin x="668" y="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9C5DC-4DD2-4AEF-9AE2-7DE3DB5401B2}" type="datetimeFigureOut">
              <a:rPr lang="en-AU" smtClean="0"/>
              <a:t>23/05/2023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6BCB-D2B9-429F-A39E-DA059D84AD2F}" type="slidenum">
              <a:rPr lang="en-AU" smtClean="0"/>
              <a:t>‹#›</a:t>
            </a:fld>
            <a:endParaRPr lang="en-AU"/>
          </a:p>
        </p:txBody>
      </p:sp>
    </p:spTree>
    <p:extLst>
      <p:ext uri="{BB962C8B-B14F-4D97-AF65-F5344CB8AC3E}">
        <p14:creationId xmlns:p14="http://schemas.microsoft.com/office/powerpoint/2010/main" val="3032479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7096BCB-D2B9-429F-A39E-DA059D84AD2F}" type="slidenum">
              <a:rPr lang="en-AU" smtClean="0"/>
              <a:t>3</a:t>
            </a:fld>
            <a:endParaRPr lang="en-AU"/>
          </a:p>
        </p:txBody>
      </p:sp>
    </p:spTree>
    <p:extLst>
      <p:ext uri="{BB962C8B-B14F-4D97-AF65-F5344CB8AC3E}">
        <p14:creationId xmlns:p14="http://schemas.microsoft.com/office/powerpoint/2010/main" val="102911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16/05/2023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9589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16/05/2023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416597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16/05/2023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89694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16/05/2023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3163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BD7F68-389C-4841-9A4D-C62C426EC611}" type="datetimeFigureOut">
              <a:rPr lang="en-AU" smtClean="0"/>
              <a:t>16/05/2023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174864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1BD7F68-389C-4841-9A4D-C62C426EC611}" type="datetimeFigureOut">
              <a:rPr lang="en-AU" smtClean="0"/>
              <a:t>16/05/2023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0809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1BD7F68-389C-4841-9A4D-C62C426EC611}" type="datetimeFigureOut">
              <a:rPr lang="en-AU" smtClean="0"/>
              <a:t>16/05/2023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416360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1BD7F68-389C-4841-9A4D-C62C426EC611}" type="datetimeFigureOut">
              <a:rPr lang="en-AU" smtClean="0"/>
              <a:t>16/05/2023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40041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D7F68-389C-4841-9A4D-C62C426EC611}" type="datetimeFigureOut">
              <a:rPr lang="en-AU" smtClean="0"/>
              <a:t>16/05/2023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102723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BD7F68-389C-4841-9A4D-C62C426EC611}" type="datetimeFigureOut">
              <a:rPr lang="en-AU" smtClean="0"/>
              <a:t>16/05/2023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2324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BD7F68-389C-4841-9A4D-C62C426EC611}" type="datetimeFigureOut">
              <a:rPr lang="en-AU" smtClean="0"/>
              <a:t>16/05/2023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217371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D7F68-389C-4841-9A4D-C62C426EC611}" type="datetimeFigureOut">
              <a:rPr lang="en-AU" smtClean="0"/>
              <a:t>16/05/2023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D30C7-17E9-4B3A-BC5A-563CD3F6B904}" type="slidenum">
              <a:rPr lang="en-AU" smtClean="0"/>
              <a:t>‹#›</a:t>
            </a:fld>
            <a:endParaRPr lang="en-AU"/>
          </a:p>
        </p:txBody>
      </p:sp>
    </p:spTree>
    <p:extLst>
      <p:ext uri="{BB962C8B-B14F-4D97-AF65-F5344CB8AC3E}">
        <p14:creationId xmlns:p14="http://schemas.microsoft.com/office/powerpoint/2010/main" val="418333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16.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mailto:wheelers.hill.sc@education.vic.gov.au"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A1862F-A6F9-4D1B-A7C0-650B15FF23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14"/>
          <a:stretch/>
        </p:blipFill>
        <p:spPr>
          <a:xfrm>
            <a:off x="0" y="-533400"/>
            <a:ext cx="12192000" cy="7364896"/>
          </a:xfrm>
          <a:prstGeom prst="rect">
            <a:avLst/>
          </a:prstGeom>
        </p:spPr>
      </p:pic>
      <p:sp>
        <p:nvSpPr>
          <p:cNvPr id="3" name="Rectangle 2">
            <a:extLst>
              <a:ext uri="{FF2B5EF4-FFF2-40B4-BE49-F238E27FC236}">
                <a16:creationId xmlns:a16="http://schemas.microsoft.com/office/drawing/2014/main" id="{4B752845-A238-4AD1-BF62-472A8AD6FB5D}"/>
              </a:ext>
            </a:extLst>
          </p:cNvPr>
          <p:cNvSpPr/>
          <p:nvPr/>
        </p:nvSpPr>
        <p:spPr>
          <a:xfrm>
            <a:off x="0" y="4996070"/>
            <a:ext cx="12192000"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219D5BE-08E1-42F3-ACBE-F5889AC2B183}"/>
              </a:ext>
            </a:extLst>
          </p:cNvPr>
          <p:cNvSpPr txBox="1"/>
          <p:nvPr/>
        </p:nvSpPr>
        <p:spPr>
          <a:xfrm>
            <a:off x="2530928" y="5665424"/>
            <a:ext cx="7130144" cy="707886"/>
          </a:xfrm>
          <a:prstGeom prst="rect">
            <a:avLst/>
          </a:prstGeom>
          <a:noFill/>
          <a:ln>
            <a:noFill/>
          </a:ln>
        </p:spPr>
        <p:txBody>
          <a:bodyPr wrap="square" rtlCol="0">
            <a:spAutoFit/>
          </a:bodyPr>
          <a:lstStyle/>
          <a:p>
            <a:pPr algn="ctr"/>
            <a:r>
              <a:rPr lang="en-AU" sz="4000" b="1" dirty="0">
                <a:latin typeface="Europa-Bold" panose="02000000000000000000" pitchFamily="50" charset="0"/>
                <a:cs typeface="Adobe Devanagari" panose="02040503050201020203" pitchFamily="18" charset="0"/>
              </a:rPr>
              <a:t>LEGAL STUDIES UNITS 1 &amp; 2</a:t>
            </a:r>
          </a:p>
        </p:txBody>
      </p:sp>
      <p:pic>
        <p:nvPicPr>
          <p:cNvPr id="14" name="Picture 13" descr="A picture containing graphics, text, graphic design, clipart&#10;&#10;Description automatically generated">
            <a:extLst>
              <a:ext uri="{FF2B5EF4-FFF2-40B4-BE49-F238E27FC236}">
                <a16:creationId xmlns:a16="http://schemas.microsoft.com/office/drawing/2014/main" id="{29A4004E-A403-35B4-B08F-B4893DA79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038" y="5004590"/>
            <a:ext cx="2634866" cy="1861930"/>
          </a:xfrm>
          <a:prstGeom prst="rect">
            <a:avLst/>
          </a:prstGeom>
        </p:spPr>
      </p:pic>
      <p:pic>
        <p:nvPicPr>
          <p:cNvPr id="7" name="Audio 6">
            <a:hlinkClick r:id="" action="ppaction://media"/>
            <a:extLst>
              <a:ext uri="{FF2B5EF4-FFF2-40B4-BE49-F238E27FC236}">
                <a16:creationId xmlns:a16="http://schemas.microsoft.com/office/drawing/2014/main" id="{9E9D0AF9-CBC7-A980-5E6C-E6C148C8EC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8478775"/>
      </p:ext>
    </p:extLst>
  </p:cSld>
  <p:clrMapOvr>
    <a:masterClrMapping/>
  </p:clrMapOvr>
  <mc:AlternateContent xmlns:mc="http://schemas.openxmlformats.org/markup-compatibility/2006">
    <mc:Choice xmlns:p14="http://schemas.microsoft.com/office/powerpoint/2010/main" Requires="p14">
      <p:transition spd="slow" p14:dur="2000" advTm="7310"/>
    </mc:Choice>
    <mc:Fallback>
      <p:transition spd="slow" advTm="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E93BC6-9B70-471D-B072-CA9C8CF82D13}"/>
              </a:ext>
            </a:extLst>
          </p:cNvPr>
          <p:cNvSpPr txBox="1"/>
          <p:nvPr/>
        </p:nvSpPr>
        <p:spPr>
          <a:xfrm>
            <a:off x="50379" y="1240718"/>
            <a:ext cx="6270172" cy="5293757"/>
          </a:xfrm>
          <a:prstGeom prst="rect">
            <a:avLst/>
          </a:prstGeom>
          <a:noFill/>
        </p:spPr>
        <p:txBody>
          <a:bodyPr wrap="square" rtlCol="0">
            <a:spAutoFit/>
          </a:bodyPr>
          <a:lstStyle/>
          <a:p>
            <a:r>
              <a:rPr lang="en-AU" sz="3200" dirty="0"/>
              <a:t>In this area of study, students:</a:t>
            </a:r>
          </a:p>
          <a:p>
            <a:pPr marL="457200" indent="-457200">
              <a:buFont typeface="Arial" panose="020B0604020202020204" pitchFamily="34" charset="0"/>
              <a:buChar char="•"/>
            </a:pPr>
            <a:r>
              <a:rPr lang="en-AU" sz="3200" dirty="0"/>
              <a:t>Examine the ways in which rights are protected in Australia and compare this approach with that of another country. </a:t>
            </a:r>
            <a:endParaRPr lang="en-US" sz="3200" dirty="0"/>
          </a:p>
          <a:p>
            <a:pPr marL="457200" indent="-457200">
              <a:buFont typeface="Arial" panose="020B0604020202020204" pitchFamily="34" charset="0"/>
              <a:buChar char="•"/>
            </a:pPr>
            <a:r>
              <a:rPr lang="en-AU" sz="3200" dirty="0"/>
              <a:t>Possible reforms to the ways rights are protected in Australia.</a:t>
            </a:r>
          </a:p>
          <a:p>
            <a:pPr marL="457200" indent="-457200">
              <a:buFont typeface="Arial" panose="020B0604020202020204" pitchFamily="34" charset="0"/>
              <a:buChar char="•"/>
            </a:pPr>
            <a:r>
              <a:rPr lang="en-AU" sz="3200" dirty="0"/>
              <a:t>Investigate an Australian case that had an impact on the protection of rights </a:t>
            </a:r>
            <a:r>
              <a:rPr lang="en-AU" sz="3200" dirty="0">
                <a:solidFill>
                  <a:srgbClr val="FFFFFF"/>
                </a:solidFill>
              </a:rPr>
              <a:t>protection </a:t>
            </a:r>
            <a:r>
              <a:rPr lang="en-AU" sz="1800" dirty="0">
                <a:solidFill>
                  <a:srgbClr val="FFFFFF"/>
                </a:solidFill>
              </a:rPr>
              <a:t>of rights</a:t>
            </a:r>
          </a:p>
        </p:txBody>
      </p:sp>
      <p:sp>
        <p:nvSpPr>
          <p:cNvPr id="5" name="Rectangle 4">
            <a:extLst>
              <a:ext uri="{FF2B5EF4-FFF2-40B4-BE49-F238E27FC236}">
                <a16:creationId xmlns:a16="http://schemas.microsoft.com/office/drawing/2014/main" id="{5D446408-4667-40CF-AC9B-D2156369B2ED}"/>
              </a:ext>
            </a:extLst>
          </p:cNvPr>
          <p:cNvSpPr/>
          <p:nvPr/>
        </p:nvSpPr>
        <p:spPr>
          <a:xfrm>
            <a:off x="0" y="-124394"/>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D405B7A-0CFB-4D43-8D4B-F3577086361D}"/>
              </a:ext>
            </a:extLst>
          </p:cNvPr>
          <p:cNvSpPr/>
          <p:nvPr/>
        </p:nvSpPr>
        <p:spPr>
          <a:xfrm>
            <a:off x="545431" y="323525"/>
            <a:ext cx="8197515"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Area of Study 3 – Human Rights</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3" name="Picture 2" descr="A picture containing graphics, graphic design, logo, clipart&#10;&#10;Description automatically generated">
            <a:extLst>
              <a:ext uri="{FF2B5EF4-FFF2-40B4-BE49-F238E27FC236}">
                <a16:creationId xmlns:a16="http://schemas.microsoft.com/office/drawing/2014/main" id="{A194D046-82BD-C82D-5E86-0270FFAD8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6146" name="Picture 2">
            <a:extLst>
              <a:ext uri="{FF2B5EF4-FFF2-40B4-BE49-F238E27FC236}">
                <a16:creationId xmlns:a16="http://schemas.microsoft.com/office/drawing/2014/main" id="{6C6FF8CD-2358-BD41-E9B2-646CA4A46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471" y="3721553"/>
            <a:ext cx="467677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99B35D-1709-3805-132A-52993BFF927F}"/>
              </a:ext>
            </a:extLst>
          </p:cNvPr>
          <p:cNvPicPr>
            <a:picLocks noChangeAspect="1"/>
          </p:cNvPicPr>
          <p:nvPr/>
        </p:nvPicPr>
        <p:blipFill>
          <a:blip r:embed="rId6"/>
          <a:stretch>
            <a:fillRect/>
          </a:stretch>
        </p:blipFill>
        <p:spPr>
          <a:xfrm>
            <a:off x="7547147" y="1031411"/>
            <a:ext cx="4644853" cy="2601932"/>
          </a:xfrm>
          <a:prstGeom prst="rect">
            <a:avLst/>
          </a:prstGeom>
        </p:spPr>
      </p:pic>
      <p:pic>
        <p:nvPicPr>
          <p:cNvPr id="11" name="Audio 10">
            <a:hlinkClick r:id="" action="ppaction://media"/>
            <a:extLst>
              <a:ext uri="{FF2B5EF4-FFF2-40B4-BE49-F238E27FC236}">
                <a16:creationId xmlns:a16="http://schemas.microsoft.com/office/drawing/2014/main" id="{53F88288-6652-E6FF-64C3-43F1C81E729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0670852"/>
      </p:ext>
    </p:extLst>
  </p:cSld>
  <p:clrMapOvr>
    <a:masterClrMapping/>
  </p:clrMapOvr>
  <mc:AlternateContent xmlns:mc="http://schemas.openxmlformats.org/markup-compatibility/2006">
    <mc:Choice xmlns:p14="http://schemas.microsoft.com/office/powerpoint/2010/main" Requires="p14">
      <p:transition spd="slow" p14:dur="2000" advTm="24985"/>
    </mc:Choice>
    <mc:Fallback>
      <p:transition spd="slow" advTm="2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E93BC6-9B70-471D-B072-CA9C8CF82D13}"/>
              </a:ext>
            </a:extLst>
          </p:cNvPr>
          <p:cNvSpPr txBox="1"/>
          <p:nvPr/>
        </p:nvSpPr>
        <p:spPr>
          <a:xfrm>
            <a:off x="745412" y="2003627"/>
            <a:ext cx="11069052" cy="3693319"/>
          </a:xfrm>
          <a:prstGeom prst="rect">
            <a:avLst/>
          </a:prstGeom>
          <a:noFill/>
        </p:spPr>
        <p:txBody>
          <a:bodyPr wrap="square" rtlCol="0">
            <a:spAutoFit/>
          </a:bodyPr>
          <a:lstStyle/>
          <a:p>
            <a:r>
              <a:rPr lang="en-AU" sz="2400" b="1" dirty="0">
                <a:solidFill>
                  <a:schemeClr val="tx1"/>
                </a:solidFill>
              </a:rPr>
              <a:t>Assessment tasks for this unit are selected from the following:</a:t>
            </a:r>
            <a:endParaRPr lang="en-AU" sz="2400" dirty="0">
              <a:solidFill>
                <a:schemeClr val="tx1"/>
              </a:solidFill>
            </a:endParaRPr>
          </a:p>
          <a:p>
            <a:r>
              <a:rPr lang="en-AU" sz="2400" dirty="0">
                <a:solidFill>
                  <a:schemeClr val="tx1"/>
                </a:solidFill>
              </a:rPr>
              <a:t>Structured Questions</a:t>
            </a:r>
          </a:p>
          <a:p>
            <a:r>
              <a:rPr lang="en-AU" sz="2400" dirty="0">
                <a:solidFill>
                  <a:schemeClr val="tx1"/>
                </a:solidFill>
              </a:rPr>
              <a:t>Tests  </a:t>
            </a:r>
          </a:p>
          <a:p>
            <a:r>
              <a:rPr lang="en-AU" sz="2400" dirty="0">
                <a:solidFill>
                  <a:schemeClr val="tx1"/>
                </a:solidFill>
              </a:rPr>
              <a:t>Exam</a:t>
            </a:r>
          </a:p>
          <a:p>
            <a:r>
              <a:rPr lang="en-AU" sz="2400" dirty="0">
                <a:solidFill>
                  <a:schemeClr val="tx1"/>
                </a:solidFill>
              </a:rPr>
              <a:t>Folio of exercises </a:t>
            </a:r>
          </a:p>
          <a:p>
            <a:r>
              <a:rPr lang="en-AU" sz="2400" dirty="0">
                <a:solidFill>
                  <a:schemeClr val="tx1"/>
                </a:solidFill>
              </a:rPr>
              <a:t>Role-play</a:t>
            </a:r>
          </a:p>
          <a:p>
            <a:r>
              <a:rPr lang="en-AU" sz="2400" dirty="0">
                <a:solidFill>
                  <a:schemeClr val="tx1"/>
                </a:solidFill>
              </a:rPr>
              <a:t>Debate</a:t>
            </a:r>
          </a:p>
          <a:p>
            <a:r>
              <a:rPr lang="en-AU" sz="2400" dirty="0">
                <a:solidFill>
                  <a:schemeClr val="tx1"/>
                </a:solidFill>
              </a:rPr>
              <a:t>Report</a:t>
            </a:r>
          </a:p>
          <a:p>
            <a:r>
              <a:rPr lang="en-AU" sz="2400" dirty="0">
                <a:solidFill>
                  <a:schemeClr val="tx1"/>
                </a:solidFill>
              </a:rPr>
              <a:t>A question–and-answer session</a:t>
            </a:r>
          </a:p>
          <a:p>
            <a:endParaRPr lang="en-AU" dirty="0"/>
          </a:p>
        </p:txBody>
      </p:sp>
      <p:sp>
        <p:nvSpPr>
          <p:cNvPr id="5" name="Rectangle 4">
            <a:extLst>
              <a:ext uri="{FF2B5EF4-FFF2-40B4-BE49-F238E27FC236}">
                <a16:creationId xmlns:a16="http://schemas.microsoft.com/office/drawing/2014/main" id="{5D446408-4667-40CF-AC9B-D2156369B2ED}"/>
              </a:ext>
            </a:extLst>
          </p:cNvPr>
          <p:cNvSpPr/>
          <p:nvPr/>
        </p:nvSpPr>
        <p:spPr>
          <a:xfrm>
            <a:off x="-3161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D405B7A-0CFB-4D43-8D4B-F3577086361D}"/>
              </a:ext>
            </a:extLst>
          </p:cNvPr>
          <p:cNvSpPr/>
          <p:nvPr/>
        </p:nvSpPr>
        <p:spPr>
          <a:xfrm>
            <a:off x="545432" y="323525"/>
            <a:ext cx="4864768"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Assessment</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3" name="Picture 2" descr="A picture containing graphics, graphic design, logo, clipart&#10;&#10;Description automatically generated">
            <a:extLst>
              <a:ext uri="{FF2B5EF4-FFF2-40B4-BE49-F238E27FC236}">
                <a16:creationId xmlns:a16="http://schemas.microsoft.com/office/drawing/2014/main" id="{A194D046-82BD-C82D-5E86-0270FFAD8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4" name="Picture 3">
            <a:extLst>
              <a:ext uri="{FF2B5EF4-FFF2-40B4-BE49-F238E27FC236}">
                <a16:creationId xmlns:a16="http://schemas.microsoft.com/office/drawing/2014/main" id="{C9294CBB-ADD3-0CC6-BFDD-C4AAB919F1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328" y="2377580"/>
            <a:ext cx="4717452" cy="3139250"/>
          </a:xfrm>
          <a:prstGeom prst="rect">
            <a:avLst/>
          </a:prstGeom>
        </p:spPr>
      </p:pic>
      <p:pic>
        <p:nvPicPr>
          <p:cNvPr id="10" name="Audio 9">
            <a:hlinkClick r:id="" action="ppaction://media"/>
            <a:extLst>
              <a:ext uri="{FF2B5EF4-FFF2-40B4-BE49-F238E27FC236}">
                <a16:creationId xmlns:a16="http://schemas.microsoft.com/office/drawing/2014/main" id="{CB51C322-F8A5-8563-4562-2BD25D9D883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4316556"/>
      </p:ext>
    </p:extLst>
  </p:cSld>
  <p:clrMapOvr>
    <a:masterClrMapping/>
  </p:clrMapOvr>
  <mc:AlternateContent xmlns:mc="http://schemas.openxmlformats.org/markup-compatibility/2006">
    <mc:Choice xmlns:p14="http://schemas.microsoft.com/office/powerpoint/2010/main" Requires="p14">
      <p:transition spd="slow" p14:dur="2000" advTm="22486"/>
    </mc:Choice>
    <mc:Fallback>
      <p:transition spd="slow" advTm="2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446408-4667-40CF-AC9B-D2156369B2ED}"/>
              </a:ext>
            </a:extLst>
          </p:cNvPr>
          <p:cNvSpPr/>
          <p:nvPr/>
        </p:nvSpPr>
        <p:spPr>
          <a:xfrm>
            <a:off x="-3161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D405B7A-0CFB-4D43-8D4B-F3577086361D}"/>
              </a:ext>
            </a:extLst>
          </p:cNvPr>
          <p:cNvSpPr/>
          <p:nvPr/>
        </p:nvSpPr>
        <p:spPr>
          <a:xfrm>
            <a:off x="545432" y="323525"/>
            <a:ext cx="4864768"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EXCURSIONS</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3" name="Picture 2" descr="A picture containing graphics, graphic design, logo, clipart&#10;&#10;Description automatically generated">
            <a:extLst>
              <a:ext uri="{FF2B5EF4-FFF2-40B4-BE49-F238E27FC236}">
                <a16:creationId xmlns:a16="http://schemas.microsoft.com/office/drawing/2014/main" id="{A194D046-82BD-C82D-5E86-0270FFAD8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4" name="Picture 3">
            <a:extLst>
              <a:ext uri="{FF2B5EF4-FFF2-40B4-BE49-F238E27FC236}">
                <a16:creationId xmlns:a16="http://schemas.microsoft.com/office/drawing/2014/main" id="{5C7B63D9-A0A2-3481-2DF7-9B5E4973A8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22411"/>
          <a:stretch/>
        </p:blipFill>
        <p:spPr>
          <a:xfrm>
            <a:off x="50379" y="2231836"/>
            <a:ext cx="7058306" cy="4107392"/>
          </a:xfrm>
          <a:prstGeom prst="rect">
            <a:avLst/>
          </a:prstGeom>
        </p:spPr>
      </p:pic>
      <p:sp>
        <p:nvSpPr>
          <p:cNvPr id="8" name="TextBox 7">
            <a:extLst>
              <a:ext uri="{FF2B5EF4-FFF2-40B4-BE49-F238E27FC236}">
                <a16:creationId xmlns:a16="http://schemas.microsoft.com/office/drawing/2014/main" id="{C403E284-EECE-293B-0176-6842C66733CD}"/>
              </a:ext>
            </a:extLst>
          </p:cNvPr>
          <p:cNvSpPr txBox="1"/>
          <p:nvPr/>
        </p:nvSpPr>
        <p:spPr>
          <a:xfrm>
            <a:off x="7108685" y="2379506"/>
            <a:ext cx="5032936" cy="1384995"/>
          </a:xfrm>
          <a:prstGeom prst="rect">
            <a:avLst/>
          </a:prstGeom>
          <a:noFill/>
        </p:spPr>
        <p:txBody>
          <a:bodyPr wrap="square">
            <a:spAutoFit/>
          </a:bodyPr>
          <a:lstStyle/>
          <a:p>
            <a:r>
              <a:rPr lang="en-AU" sz="2800" b="1" dirty="0"/>
              <a:t>Melbourne Magistrates' Court</a:t>
            </a:r>
          </a:p>
          <a:p>
            <a:r>
              <a:rPr lang="en-AU" sz="2800" b="1" dirty="0"/>
              <a:t>Juries Program</a:t>
            </a:r>
          </a:p>
          <a:p>
            <a:r>
              <a:rPr lang="en-AU" sz="2800" b="1" dirty="0"/>
              <a:t>Prison </a:t>
            </a:r>
          </a:p>
        </p:txBody>
      </p:sp>
      <p:pic>
        <p:nvPicPr>
          <p:cNvPr id="12" name="Audio 11">
            <a:hlinkClick r:id="" action="ppaction://media"/>
            <a:extLst>
              <a:ext uri="{FF2B5EF4-FFF2-40B4-BE49-F238E27FC236}">
                <a16:creationId xmlns:a16="http://schemas.microsoft.com/office/drawing/2014/main" id="{240AE3EC-22DA-E5AB-41FE-D423C29D90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3102132"/>
      </p:ext>
    </p:extLst>
  </p:cSld>
  <p:clrMapOvr>
    <a:masterClrMapping/>
  </p:clrMapOvr>
  <mc:AlternateContent xmlns:mc="http://schemas.openxmlformats.org/markup-compatibility/2006">
    <mc:Choice xmlns:p14="http://schemas.microsoft.com/office/powerpoint/2010/main" Requires="p14">
      <p:transition spd="slow" p14:dur="2000" advTm="15391"/>
    </mc:Choice>
    <mc:Fallback>
      <p:transition spd="slow" advTm="1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446408-4667-40CF-AC9B-D2156369B2ED}"/>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D405B7A-0CFB-4D43-8D4B-F3577086361D}"/>
              </a:ext>
            </a:extLst>
          </p:cNvPr>
          <p:cNvSpPr/>
          <p:nvPr/>
        </p:nvSpPr>
        <p:spPr>
          <a:xfrm>
            <a:off x="545432" y="323525"/>
            <a:ext cx="4864768"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CONTACT……</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3" name="Picture 2" descr="A picture containing graphics, graphic design, logo, clipart&#10;&#10;Description automatically generated">
            <a:extLst>
              <a:ext uri="{FF2B5EF4-FFF2-40B4-BE49-F238E27FC236}">
                <a16:creationId xmlns:a16="http://schemas.microsoft.com/office/drawing/2014/main" id="{A194D046-82BD-C82D-5E86-0270FFAD8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7" name="TextBox 6">
            <a:extLst>
              <a:ext uri="{FF2B5EF4-FFF2-40B4-BE49-F238E27FC236}">
                <a16:creationId xmlns:a16="http://schemas.microsoft.com/office/drawing/2014/main" id="{61EC048D-FC0F-70CB-9D1B-DD5BA60ADD4E}"/>
              </a:ext>
            </a:extLst>
          </p:cNvPr>
          <p:cNvSpPr txBox="1"/>
          <p:nvPr/>
        </p:nvSpPr>
        <p:spPr>
          <a:xfrm>
            <a:off x="416378" y="1479330"/>
            <a:ext cx="6123214" cy="2862322"/>
          </a:xfrm>
          <a:prstGeom prst="rect">
            <a:avLst/>
          </a:prstGeom>
          <a:noFill/>
        </p:spPr>
        <p:txBody>
          <a:bodyPr wrap="square">
            <a:spAutoFit/>
          </a:bodyPr>
          <a:lstStyle/>
          <a:p>
            <a:pPr algn="l"/>
            <a:r>
              <a:rPr lang="en-AU" b="1" i="0" dirty="0">
                <a:solidFill>
                  <a:srgbClr val="555555"/>
                </a:solidFill>
                <a:effectLst/>
                <a:latin typeface="Raleway" pitchFamily="2" charset="0"/>
              </a:rPr>
              <a:t>Wheelers Hill Secondary College</a:t>
            </a:r>
            <a:br>
              <a:rPr lang="en-AU" b="0" i="0" dirty="0">
                <a:solidFill>
                  <a:srgbClr val="555555"/>
                </a:solidFill>
                <a:effectLst/>
                <a:latin typeface="Raleway" pitchFamily="2" charset="0"/>
              </a:rPr>
            </a:br>
            <a:r>
              <a:rPr lang="en-AU" b="1" i="0" dirty="0">
                <a:solidFill>
                  <a:srgbClr val="555555"/>
                </a:solidFill>
                <a:effectLst/>
                <a:latin typeface="Raleway" pitchFamily="2" charset="0"/>
              </a:rPr>
              <a:t>Phone:</a:t>
            </a:r>
            <a:r>
              <a:rPr lang="en-AU" b="0" i="0" dirty="0">
                <a:solidFill>
                  <a:srgbClr val="555555"/>
                </a:solidFill>
                <a:effectLst/>
                <a:latin typeface="Raleway" pitchFamily="2" charset="0"/>
              </a:rPr>
              <a:t>  (03) 9561 5811</a:t>
            </a:r>
          </a:p>
          <a:p>
            <a:pPr algn="l"/>
            <a:r>
              <a:rPr lang="en-AU" b="1" i="0" dirty="0">
                <a:solidFill>
                  <a:srgbClr val="555555"/>
                </a:solidFill>
                <a:effectLst/>
                <a:latin typeface="Raleway" pitchFamily="2" charset="0"/>
              </a:rPr>
              <a:t>Fax:</a:t>
            </a:r>
            <a:r>
              <a:rPr lang="en-AU" b="0" i="0" dirty="0">
                <a:solidFill>
                  <a:srgbClr val="555555"/>
                </a:solidFill>
                <a:effectLst/>
                <a:latin typeface="Raleway" pitchFamily="2" charset="0"/>
              </a:rPr>
              <a:t>  (03) 9561 8227</a:t>
            </a:r>
            <a:br>
              <a:rPr lang="en-AU" b="0" i="0" dirty="0">
                <a:solidFill>
                  <a:srgbClr val="555555"/>
                </a:solidFill>
                <a:effectLst/>
                <a:latin typeface="Raleway" pitchFamily="2" charset="0"/>
              </a:rPr>
            </a:br>
            <a:br>
              <a:rPr lang="en-AU" b="0" i="0" dirty="0">
                <a:solidFill>
                  <a:srgbClr val="555555"/>
                </a:solidFill>
                <a:effectLst/>
                <a:latin typeface="Raleway" pitchFamily="2" charset="0"/>
              </a:rPr>
            </a:br>
            <a:endParaRPr lang="en-AU" b="0" i="0" dirty="0">
              <a:solidFill>
                <a:srgbClr val="555555"/>
              </a:solidFill>
              <a:effectLst/>
              <a:latin typeface="Raleway" pitchFamily="2" charset="0"/>
            </a:endParaRPr>
          </a:p>
          <a:p>
            <a:pPr algn="l"/>
            <a:r>
              <a:rPr lang="en-AU" b="0" i="0" dirty="0">
                <a:solidFill>
                  <a:srgbClr val="555555"/>
                </a:solidFill>
                <a:effectLst/>
                <a:latin typeface="Raleway" pitchFamily="2" charset="0"/>
              </a:rPr>
              <a:t> </a:t>
            </a:r>
          </a:p>
          <a:p>
            <a:pPr algn="l"/>
            <a:r>
              <a:rPr lang="en-AU" b="0" i="0" dirty="0">
                <a:solidFill>
                  <a:srgbClr val="555555"/>
                </a:solidFill>
                <a:effectLst/>
                <a:latin typeface="Raleway" pitchFamily="2" charset="0"/>
              </a:rPr>
              <a:t>General Office Enquiries: </a:t>
            </a:r>
            <a:r>
              <a:rPr lang="en-AU" b="0" i="0" u="none" strike="noStrike" dirty="0">
                <a:solidFill>
                  <a:srgbClr val="A80532"/>
                </a:solidFill>
                <a:effectLst/>
                <a:latin typeface="Raleway" pitchFamily="2" charset="0"/>
                <a:hlinkClick r:id="rId3"/>
              </a:rPr>
              <a:t>wheelers.hill.sc@education.vic.gov.au</a:t>
            </a:r>
            <a:endParaRPr lang="en-AU" b="0" i="0" dirty="0">
              <a:solidFill>
                <a:srgbClr val="555555"/>
              </a:solidFill>
              <a:effectLst/>
              <a:latin typeface="Raleway" pitchFamily="2" charset="0"/>
            </a:endParaRPr>
          </a:p>
          <a:p>
            <a:br>
              <a:rPr lang="en-AU" dirty="0"/>
            </a:br>
            <a:endParaRPr lang="en-AU" dirty="0"/>
          </a:p>
        </p:txBody>
      </p:sp>
    </p:spTree>
    <p:extLst>
      <p:ext uri="{BB962C8B-B14F-4D97-AF65-F5344CB8AC3E}">
        <p14:creationId xmlns:p14="http://schemas.microsoft.com/office/powerpoint/2010/main" val="70870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32" y="323525"/>
            <a:ext cx="3584864"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INTRODUCTION</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5" y="5301344"/>
            <a:ext cx="1692375" cy="1698171"/>
          </a:xfrm>
          <a:prstGeom prst="rect">
            <a:avLst/>
          </a:prstGeom>
        </p:spPr>
      </p:pic>
      <p:pic>
        <p:nvPicPr>
          <p:cNvPr id="1028" name="Picture 4">
            <a:extLst>
              <a:ext uri="{FF2B5EF4-FFF2-40B4-BE49-F238E27FC236}">
                <a16:creationId xmlns:a16="http://schemas.microsoft.com/office/drawing/2014/main" id="{13243CBC-A805-CDEE-EF52-BF9AE2A88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232" y="1077142"/>
            <a:ext cx="5958388" cy="4224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15EFF4-F14E-1F82-7A48-095516A148D4}"/>
              </a:ext>
            </a:extLst>
          </p:cNvPr>
          <p:cNvSpPr txBox="1"/>
          <p:nvPr/>
        </p:nvSpPr>
        <p:spPr>
          <a:xfrm>
            <a:off x="69312" y="1354936"/>
            <a:ext cx="6242956" cy="4055213"/>
          </a:xfrm>
          <a:prstGeom prst="rect">
            <a:avLst/>
          </a:prstGeom>
          <a:noFill/>
        </p:spPr>
        <p:txBody>
          <a:bodyPr wrap="square">
            <a:spAutoFit/>
          </a:bodyPr>
          <a:lstStyle/>
          <a:p>
            <a:pPr>
              <a:lnSpc>
                <a:spcPct val="115000"/>
              </a:lnSpc>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VCE Legal Studies examines the institutions and principles that are essential to the Australian legal system. </a:t>
            </a:r>
          </a:p>
          <a:p>
            <a:pPr>
              <a:lnSpc>
                <a:spcPct val="115000"/>
              </a:lnSpc>
              <a:spcAft>
                <a:spcPts val="10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Students develop an understanding of the rule of law, law-makers, legal institutions, the relationship between the people and the Australian Constitution, the protection of rights in Australia, and the Victorian justice system. </a:t>
            </a:r>
          </a:p>
          <a:p>
            <a:pPr>
              <a:lnSpc>
                <a:spcPct val="115000"/>
              </a:lnSpc>
              <a:spcAft>
                <a:spcPts val="1000"/>
              </a:spcAft>
            </a:pP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study of VCE Legal Studies enables students to become active and informed citizens by providing valuable insight into their relationship with the law and the legal system.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Audio 33">
            <a:hlinkClick r:id="" action="ppaction://media"/>
            <a:extLst>
              <a:ext uri="{FF2B5EF4-FFF2-40B4-BE49-F238E27FC236}">
                <a16:creationId xmlns:a16="http://schemas.microsoft.com/office/drawing/2014/main" id="{720F414E-4C40-8BEF-6A4E-379B7F4D31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6958801"/>
      </p:ext>
    </p:extLst>
  </p:cSld>
  <p:clrMapOvr>
    <a:masterClrMapping/>
  </p:clrMapOvr>
  <mc:AlternateContent xmlns:mc="http://schemas.openxmlformats.org/markup-compatibility/2006">
    <mc:Choice xmlns:p14="http://schemas.microsoft.com/office/powerpoint/2010/main" Requires="p14">
      <p:transition spd="slow" p14:dur="2000" advTm="36165"/>
    </mc:Choice>
    <mc:Fallback>
      <p:transition spd="slow" advTm="36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544D5-F69A-4C3D-856C-E90DE760E064}"/>
              </a:ext>
            </a:extLst>
          </p:cNvPr>
          <p:cNvSpPr txBox="1"/>
          <p:nvPr/>
        </p:nvSpPr>
        <p:spPr>
          <a:xfrm>
            <a:off x="3793069" y="3321888"/>
            <a:ext cx="2143133"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School</a:t>
            </a:r>
            <a:r>
              <a:rPr lang="en-AU" sz="2800" b="1" dirty="0">
                <a:latin typeface="Adobe Devanagari" panose="02040503050201020203" pitchFamily="18" charset="0"/>
                <a:cs typeface="Adobe Devanagari" panose="02040503050201020203" pitchFamily="18" charset="0"/>
              </a:rPr>
              <a:t> </a:t>
            </a:r>
            <a:r>
              <a:rPr lang="en-AU" sz="2800" b="1" dirty="0">
                <a:solidFill>
                  <a:schemeClr val="bg1"/>
                </a:solidFill>
                <a:latin typeface="Adobe Devanagari" panose="02040503050201020203" pitchFamily="18" charset="0"/>
                <a:cs typeface="Adobe Devanagari" panose="02040503050201020203" pitchFamily="18" charset="0"/>
              </a:rPr>
              <a:t>Office</a:t>
            </a:r>
            <a:r>
              <a:rPr lang="en-AU" sz="2800" b="1" dirty="0">
                <a:latin typeface="Adobe Devanagari" panose="02040503050201020203" pitchFamily="18" charset="0"/>
                <a:cs typeface="Adobe Devanagari" panose="02040503050201020203" pitchFamily="18" charset="0"/>
              </a:rPr>
              <a:t> </a:t>
            </a:r>
          </a:p>
        </p:txBody>
      </p:sp>
      <p:sp>
        <p:nvSpPr>
          <p:cNvPr id="10" name="TextBox 9">
            <a:extLst>
              <a:ext uri="{FF2B5EF4-FFF2-40B4-BE49-F238E27FC236}">
                <a16:creationId xmlns:a16="http://schemas.microsoft.com/office/drawing/2014/main" id="{41717DF7-BD8E-4612-80E6-A184A08A1B11}"/>
              </a:ext>
            </a:extLst>
          </p:cNvPr>
          <p:cNvSpPr txBox="1"/>
          <p:nvPr/>
        </p:nvSpPr>
        <p:spPr>
          <a:xfrm>
            <a:off x="6095999" y="3284195"/>
            <a:ext cx="2296391"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Gymnasium</a:t>
            </a:r>
            <a:endParaRPr lang="en-AU" b="1" dirty="0">
              <a:solidFill>
                <a:schemeClr val="bg1"/>
              </a:solidFill>
              <a:latin typeface="Adobe Devanagari" panose="02040503050201020203" pitchFamily="18" charset="0"/>
              <a:cs typeface="Adobe Devanagari" panose="02040503050201020203" pitchFamily="18" charset="0"/>
            </a:endParaRPr>
          </a:p>
        </p:txBody>
      </p:sp>
      <p:sp>
        <p:nvSpPr>
          <p:cNvPr id="11" name="TextBox 10">
            <a:extLst>
              <a:ext uri="{FF2B5EF4-FFF2-40B4-BE49-F238E27FC236}">
                <a16:creationId xmlns:a16="http://schemas.microsoft.com/office/drawing/2014/main" id="{508A2BCB-B8A0-4FBE-A825-24A6969DA418}"/>
              </a:ext>
            </a:extLst>
          </p:cNvPr>
          <p:cNvSpPr txBox="1"/>
          <p:nvPr/>
        </p:nvSpPr>
        <p:spPr>
          <a:xfrm>
            <a:off x="302259" y="1393052"/>
            <a:ext cx="4736547" cy="2677656"/>
          </a:xfrm>
          <a:prstGeom prst="rect">
            <a:avLst/>
          </a:prstGeom>
          <a:noFill/>
        </p:spPr>
        <p:txBody>
          <a:bodyPr wrap="square" rtlCol="0">
            <a:spAutoFit/>
          </a:bodyPr>
          <a:lstStyle/>
          <a:p>
            <a:r>
              <a:rPr lang="en-AU" sz="2800" dirty="0">
                <a:latin typeface="Adobe Devanagari" panose="02040503050201020203" pitchFamily="18" charset="0"/>
                <a:cs typeface="Adobe Devanagari" panose="02040503050201020203" pitchFamily="18" charset="0"/>
              </a:rPr>
              <a:t>Three Areas of Study:</a:t>
            </a:r>
          </a:p>
          <a:p>
            <a:endParaRPr lang="en-AU" sz="2800" dirty="0">
              <a:latin typeface="Adobe Devanagari" panose="02040503050201020203" pitchFamily="18" charset="0"/>
              <a:cs typeface="Adobe Devanagari" panose="02040503050201020203" pitchFamily="18" charset="0"/>
            </a:endParaRPr>
          </a:p>
          <a:p>
            <a:pPr marL="514350" indent="-514350">
              <a:buFont typeface="+mj-lt"/>
              <a:buAutoNum type="arabicPeriod"/>
            </a:pPr>
            <a:r>
              <a:rPr lang="en-AU" sz="2800" dirty="0">
                <a:latin typeface="Adobe Devanagari" panose="02040503050201020203" pitchFamily="18" charset="0"/>
                <a:cs typeface="Adobe Devanagari" panose="02040503050201020203" pitchFamily="18" charset="0"/>
              </a:rPr>
              <a:t>Legal Foundations</a:t>
            </a:r>
          </a:p>
          <a:p>
            <a:pPr marL="514350" indent="-514350">
              <a:buFont typeface="+mj-lt"/>
              <a:buAutoNum type="arabicPeriod"/>
            </a:pPr>
            <a:r>
              <a:rPr lang="en-AU" sz="2800" dirty="0">
                <a:latin typeface="Adobe Devanagari" panose="02040503050201020203" pitchFamily="18" charset="0"/>
                <a:cs typeface="Adobe Devanagari" panose="02040503050201020203" pitchFamily="18" charset="0"/>
              </a:rPr>
              <a:t>Proving Guilt</a:t>
            </a:r>
          </a:p>
          <a:p>
            <a:pPr marL="514350" indent="-514350">
              <a:buFont typeface="+mj-lt"/>
              <a:buAutoNum type="arabicPeriod"/>
            </a:pPr>
            <a:r>
              <a:rPr lang="en-AU" sz="2800" dirty="0">
                <a:latin typeface="Adobe Devanagari" panose="02040503050201020203" pitchFamily="18" charset="0"/>
                <a:cs typeface="Adobe Devanagari" panose="02040503050201020203" pitchFamily="18" charset="0"/>
              </a:rPr>
              <a:t>Sanctions</a:t>
            </a:r>
          </a:p>
          <a:p>
            <a:pPr marL="457200" indent="-457200">
              <a:buFont typeface="Arial" panose="020B0604020202020204" pitchFamily="34" charset="0"/>
              <a:buChar char="•"/>
            </a:pPr>
            <a:endParaRPr lang="en-AU" sz="2800" b="1" dirty="0">
              <a:latin typeface="Adobe Devanagari" panose="02040503050201020203" pitchFamily="18" charset="0"/>
              <a:cs typeface="Adobe Devanagari" panose="02040503050201020203" pitchFamily="18" charset="0"/>
            </a:endParaRPr>
          </a:p>
        </p:txBody>
      </p:sp>
      <p:sp>
        <p:nvSpPr>
          <p:cNvPr id="12" name="TextBox 11">
            <a:extLst>
              <a:ext uri="{FF2B5EF4-FFF2-40B4-BE49-F238E27FC236}">
                <a16:creationId xmlns:a16="http://schemas.microsoft.com/office/drawing/2014/main" id="{E7ECE02D-2E49-42CA-9609-D8FD51CF506B}"/>
              </a:ext>
            </a:extLst>
          </p:cNvPr>
          <p:cNvSpPr txBox="1"/>
          <p:nvPr/>
        </p:nvSpPr>
        <p:spPr>
          <a:xfrm>
            <a:off x="6213064" y="6001124"/>
            <a:ext cx="2495867"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Sports grounds</a:t>
            </a:r>
          </a:p>
        </p:txBody>
      </p:sp>
      <p:sp>
        <p:nvSpPr>
          <p:cNvPr id="13" name="Rectangle 12">
            <a:extLst>
              <a:ext uri="{FF2B5EF4-FFF2-40B4-BE49-F238E27FC236}">
                <a16:creationId xmlns:a16="http://schemas.microsoft.com/office/drawing/2014/main" id="{304C097C-23B8-4CD4-8B2D-04CDBA4B9A85}"/>
              </a:ext>
            </a:extLst>
          </p:cNvPr>
          <p:cNvSpPr/>
          <p:nvPr/>
        </p:nvSpPr>
        <p:spPr>
          <a:xfrm>
            <a:off x="0" y="-25573"/>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Rectangle 1">
            <a:extLst>
              <a:ext uri="{FF2B5EF4-FFF2-40B4-BE49-F238E27FC236}">
                <a16:creationId xmlns:a16="http://schemas.microsoft.com/office/drawing/2014/main" id="{A19F4AFC-2F39-CBEB-2A6F-8BFAC93CAC95}"/>
              </a:ext>
            </a:extLst>
          </p:cNvPr>
          <p:cNvSpPr/>
          <p:nvPr/>
        </p:nvSpPr>
        <p:spPr>
          <a:xfrm>
            <a:off x="128088" y="198386"/>
            <a:ext cx="10975341"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UNIT 1 – The Presumption of Innocence</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4" name="Picture 3" descr="A picture containing graphics, graphic design, logo, clipart&#10;&#10;Description automatically generated">
            <a:extLst>
              <a:ext uri="{FF2B5EF4-FFF2-40B4-BE49-F238E27FC236}">
                <a16:creationId xmlns:a16="http://schemas.microsoft.com/office/drawing/2014/main" id="{131C02BD-AD25-83E9-4AA1-558D03C98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6" name="Picture 2">
            <a:extLst>
              <a:ext uri="{FF2B5EF4-FFF2-40B4-BE49-F238E27FC236}">
                <a16:creationId xmlns:a16="http://schemas.microsoft.com/office/drawing/2014/main" id="{C778B9D5-E4F0-2E46-88C1-AEA803D37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9689" y="1031411"/>
            <a:ext cx="6297501" cy="5407555"/>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a:extLst>
              <a:ext uri="{FF2B5EF4-FFF2-40B4-BE49-F238E27FC236}">
                <a16:creationId xmlns:a16="http://schemas.microsoft.com/office/drawing/2014/main" id="{EE3E020D-572E-5B94-7229-391A84C0FB3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3483755"/>
      </p:ext>
    </p:extLst>
  </p:cSld>
  <p:clrMapOvr>
    <a:masterClrMapping/>
  </p:clrMapOvr>
  <mc:AlternateContent xmlns:mc="http://schemas.openxmlformats.org/markup-compatibility/2006">
    <mc:Choice xmlns:p14="http://schemas.microsoft.com/office/powerpoint/2010/main" Requires="p14">
      <p:transition spd="slow" p14:dur="2000" advTm="18195"/>
    </mc:Choice>
    <mc:Fallback>
      <p:transition spd="slow" advTm="1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1717DF7-BD8E-4612-80E6-A184A08A1B11}"/>
              </a:ext>
            </a:extLst>
          </p:cNvPr>
          <p:cNvSpPr txBox="1"/>
          <p:nvPr/>
        </p:nvSpPr>
        <p:spPr>
          <a:xfrm>
            <a:off x="9603207" y="4361986"/>
            <a:ext cx="2296391"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Gymnasium</a:t>
            </a:r>
            <a:endParaRPr lang="en-AU" b="1" dirty="0">
              <a:solidFill>
                <a:schemeClr val="bg1"/>
              </a:solidFill>
              <a:latin typeface="Adobe Devanagari" panose="02040503050201020203" pitchFamily="18" charset="0"/>
              <a:cs typeface="Adobe Devanagari" panose="02040503050201020203" pitchFamily="18" charset="0"/>
            </a:endParaRPr>
          </a:p>
        </p:txBody>
      </p:sp>
      <p:sp>
        <p:nvSpPr>
          <p:cNvPr id="11" name="TextBox 10">
            <a:extLst>
              <a:ext uri="{FF2B5EF4-FFF2-40B4-BE49-F238E27FC236}">
                <a16:creationId xmlns:a16="http://schemas.microsoft.com/office/drawing/2014/main" id="{508A2BCB-B8A0-4FBE-A825-24A6969DA418}"/>
              </a:ext>
            </a:extLst>
          </p:cNvPr>
          <p:cNvSpPr txBox="1"/>
          <p:nvPr/>
        </p:nvSpPr>
        <p:spPr>
          <a:xfrm>
            <a:off x="1011109" y="3838765"/>
            <a:ext cx="4736547" cy="523220"/>
          </a:xfrm>
          <a:prstGeom prst="rect">
            <a:avLst/>
          </a:prstGeom>
          <a:noFill/>
        </p:spPr>
        <p:txBody>
          <a:bodyPr wrap="square" rtlCol="0">
            <a:spAutoFit/>
          </a:bodyPr>
          <a:lstStyle/>
          <a:p>
            <a:pPr algn="r"/>
            <a:r>
              <a:rPr lang="en-AU" sz="2800" b="1" dirty="0">
                <a:solidFill>
                  <a:schemeClr val="bg1"/>
                </a:solidFill>
                <a:latin typeface="Adobe Devanagari" panose="02040503050201020203" pitchFamily="18" charset="0"/>
                <a:cs typeface="Adobe Devanagari" panose="02040503050201020203" pitchFamily="18" charset="0"/>
              </a:rPr>
              <a:t>Sports grounds outside Gym</a:t>
            </a:r>
          </a:p>
        </p:txBody>
      </p:sp>
      <p:sp>
        <p:nvSpPr>
          <p:cNvPr id="13" name="Rectangle 12">
            <a:extLst>
              <a:ext uri="{FF2B5EF4-FFF2-40B4-BE49-F238E27FC236}">
                <a16:creationId xmlns:a16="http://schemas.microsoft.com/office/drawing/2014/main" id="{304C097C-23B8-4CD4-8B2D-04CDBA4B9A85}"/>
              </a:ext>
            </a:extLst>
          </p:cNvPr>
          <p:cNvSpPr/>
          <p:nvPr/>
        </p:nvSpPr>
        <p:spPr>
          <a:xfrm>
            <a:off x="0" y="-86743"/>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A19F4AFC-2F39-CBEB-2A6F-8BFAC93CAC95}"/>
              </a:ext>
            </a:extLst>
          </p:cNvPr>
          <p:cNvSpPr/>
          <p:nvPr/>
        </p:nvSpPr>
        <p:spPr>
          <a:xfrm>
            <a:off x="53166" y="0"/>
            <a:ext cx="7466455" cy="1323439"/>
          </a:xfrm>
          <a:prstGeom prst="rect">
            <a:avLst/>
          </a:prstGeom>
        </p:spPr>
        <p:txBody>
          <a:bodyPr wrap="square">
            <a:spAutoFit/>
          </a:bodyPr>
          <a:lstStyle/>
          <a:p>
            <a:r>
              <a:rPr lang="en-AU" sz="4000" dirty="0">
                <a:solidFill>
                  <a:schemeClr val="bg1"/>
                </a:solidFill>
              </a:rPr>
              <a:t>Area of Study 1- Legal Foundations</a:t>
            </a:r>
          </a:p>
          <a:p>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4" name="Picture 3" descr="A picture containing graphics, graphic design, logo, clipart&#10;&#10;Description automatically generated">
            <a:extLst>
              <a:ext uri="{FF2B5EF4-FFF2-40B4-BE49-F238E27FC236}">
                <a16:creationId xmlns:a16="http://schemas.microsoft.com/office/drawing/2014/main" id="{A380280E-10F1-3183-0126-7A2A2293B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5930" y="5344885"/>
            <a:ext cx="1692375" cy="1698171"/>
          </a:xfrm>
          <a:prstGeom prst="rect">
            <a:avLst/>
          </a:prstGeom>
        </p:spPr>
      </p:pic>
      <p:pic>
        <p:nvPicPr>
          <p:cNvPr id="3074" name="Picture 2">
            <a:extLst>
              <a:ext uri="{FF2B5EF4-FFF2-40B4-BE49-F238E27FC236}">
                <a16:creationId xmlns:a16="http://schemas.microsoft.com/office/drawing/2014/main" id="{D1F333A0-0A93-0BB8-39B2-DFBC2E490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3535" y="1105859"/>
            <a:ext cx="4478465" cy="2238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D55E800-3DAF-BAF5-92EB-09853E42B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6371" y="3242592"/>
            <a:ext cx="1930721" cy="22029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AF816C2-C07D-AA11-D2CD-77F55DF87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3536" y="3344234"/>
            <a:ext cx="2529830" cy="210131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36003EE-A2EB-43F2-D9DC-1759F3D0F9ED}"/>
              </a:ext>
            </a:extLst>
          </p:cNvPr>
          <p:cNvSpPr>
            <a:spLocks noGrp="1"/>
          </p:cNvSpPr>
          <p:nvPr/>
        </p:nvSpPr>
        <p:spPr>
          <a:xfrm>
            <a:off x="49157" y="1175533"/>
            <a:ext cx="6913661" cy="4225065"/>
          </a:xfrm>
          <a:prstGeom prst="rect">
            <a:avLst/>
          </a:prstGeom>
        </p:spPr>
        <p:txBody>
          <a:bodyPr vert="horz" lIns="45720" tIns="45720" rIns="4572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AU" sz="2800" dirty="0"/>
              <a:t>In this area of study, students:</a:t>
            </a:r>
          </a:p>
          <a:p>
            <a:r>
              <a:rPr lang="en-AU" sz="2800" dirty="0"/>
              <a:t>- explore the role of individuals, laws and the legal system in achieving social cohesion and protecting the rights of individuals </a:t>
            </a:r>
          </a:p>
          <a:p>
            <a:r>
              <a:rPr lang="en-AU" sz="2800" dirty="0"/>
              <a:t>- consider the characteristics of an effective law and sources and types of law </a:t>
            </a:r>
          </a:p>
          <a:p>
            <a:pPr marL="0" indent="0">
              <a:buNone/>
            </a:pPr>
            <a:r>
              <a:rPr lang="en-AU" sz="2800" dirty="0"/>
              <a:t>-  examine the relationship between parliament and the courts, and the reasons for a court hierarchy in Victoria</a:t>
            </a:r>
          </a:p>
          <a:p>
            <a:pPr marL="0" indent="0">
              <a:buNone/>
            </a:pPr>
            <a:endParaRPr lang="en-AU" sz="2000" dirty="0"/>
          </a:p>
        </p:txBody>
      </p:sp>
      <p:pic>
        <p:nvPicPr>
          <p:cNvPr id="24" name="Audio 23">
            <a:hlinkClick r:id="" action="ppaction://media"/>
            <a:extLst>
              <a:ext uri="{FF2B5EF4-FFF2-40B4-BE49-F238E27FC236}">
                <a16:creationId xmlns:a16="http://schemas.microsoft.com/office/drawing/2014/main" id="{ED844A52-5D9A-022B-ACC1-D816385C938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429728"/>
      </p:ext>
    </p:extLst>
  </p:cSld>
  <p:clrMapOvr>
    <a:masterClrMapping/>
  </p:clrMapOvr>
  <mc:AlternateContent xmlns:mc="http://schemas.openxmlformats.org/markup-compatibility/2006">
    <mc:Choice xmlns:p14="http://schemas.microsoft.com/office/powerpoint/2010/main" Requires="p14">
      <p:transition spd="slow" p14:dur="2000" advTm="30485"/>
    </mc:Choice>
    <mc:Fallback>
      <p:transition spd="slow" advTm="3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544D5-F69A-4C3D-856C-E90DE760E064}"/>
              </a:ext>
            </a:extLst>
          </p:cNvPr>
          <p:cNvSpPr txBox="1"/>
          <p:nvPr/>
        </p:nvSpPr>
        <p:spPr>
          <a:xfrm>
            <a:off x="3793069" y="3321888"/>
            <a:ext cx="2143133"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School</a:t>
            </a:r>
            <a:r>
              <a:rPr lang="en-AU" sz="2800" b="1" dirty="0">
                <a:latin typeface="Adobe Devanagari" panose="02040503050201020203" pitchFamily="18" charset="0"/>
                <a:cs typeface="Adobe Devanagari" panose="02040503050201020203" pitchFamily="18" charset="0"/>
              </a:rPr>
              <a:t> </a:t>
            </a:r>
            <a:r>
              <a:rPr lang="en-AU" sz="2800" b="1" dirty="0">
                <a:solidFill>
                  <a:schemeClr val="bg1"/>
                </a:solidFill>
                <a:latin typeface="Adobe Devanagari" panose="02040503050201020203" pitchFamily="18" charset="0"/>
                <a:cs typeface="Adobe Devanagari" panose="02040503050201020203" pitchFamily="18" charset="0"/>
              </a:rPr>
              <a:t>Office</a:t>
            </a:r>
            <a:r>
              <a:rPr lang="en-AU" sz="2800" b="1" dirty="0">
                <a:latin typeface="Adobe Devanagari" panose="02040503050201020203" pitchFamily="18" charset="0"/>
                <a:cs typeface="Adobe Devanagari" panose="02040503050201020203" pitchFamily="18" charset="0"/>
              </a:rPr>
              <a:t> </a:t>
            </a:r>
          </a:p>
        </p:txBody>
      </p:sp>
      <p:sp>
        <p:nvSpPr>
          <p:cNvPr id="11" name="TextBox 10">
            <a:extLst>
              <a:ext uri="{FF2B5EF4-FFF2-40B4-BE49-F238E27FC236}">
                <a16:creationId xmlns:a16="http://schemas.microsoft.com/office/drawing/2014/main" id="{508A2BCB-B8A0-4FBE-A825-24A6969DA418}"/>
              </a:ext>
            </a:extLst>
          </p:cNvPr>
          <p:cNvSpPr txBox="1"/>
          <p:nvPr/>
        </p:nvSpPr>
        <p:spPr>
          <a:xfrm>
            <a:off x="50379" y="1118842"/>
            <a:ext cx="6767517" cy="4708981"/>
          </a:xfrm>
          <a:prstGeom prst="rect">
            <a:avLst/>
          </a:prstGeom>
          <a:noFill/>
        </p:spPr>
        <p:txBody>
          <a:bodyPr wrap="square" rtlCol="0">
            <a:spAutoFit/>
          </a:bodyPr>
          <a:lstStyle/>
          <a:p>
            <a:r>
              <a:rPr lang="en-AU" sz="2000" dirty="0"/>
              <a:t>In this area of study, the following key concepts in criminal law will be covered:</a:t>
            </a:r>
          </a:p>
          <a:p>
            <a:endParaRPr lang="en-AU" sz="2000" dirty="0"/>
          </a:p>
          <a:p>
            <a:pPr>
              <a:buFontTx/>
              <a:buChar char="-"/>
            </a:pPr>
            <a:r>
              <a:rPr lang="en-AU" sz="2000" dirty="0"/>
              <a:t>Elements of crime (actus reus and </a:t>
            </a:r>
            <a:r>
              <a:rPr lang="en-AU" sz="2000" dirty="0" err="1"/>
              <a:t>mens</a:t>
            </a:r>
            <a:r>
              <a:rPr lang="en-AU" sz="2000" dirty="0"/>
              <a:t> rea)    </a:t>
            </a:r>
          </a:p>
          <a:p>
            <a:pPr>
              <a:buFontTx/>
              <a:buChar char="-"/>
            </a:pPr>
            <a:r>
              <a:rPr lang="en-AU" sz="2000" dirty="0"/>
              <a:t>Strict liability offences</a:t>
            </a:r>
          </a:p>
          <a:p>
            <a:pPr>
              <a:buFontTx/>
              <a:buChar char="-"/>
            </a:pPr>
            <a:r>
              <a:rPr lang="en-AU" sz="2000" dirty="0"/>
              <a:t>Age of criminal responsibility     </a:t>
            </a:r>
          </a:p>
          <a:p>
            <a:pPr>
              <a:buFontTx/>
              <a:buChar char="-"/>
            </a:pPr>
            <a:r>
              <a:rPr lang="en-AU" sz="2000" dirty="0"/>
              <a:t>Burden of proof and standard of proof</a:t>
            </a:r>
          </a:p>
          <a:p>
            <a:endParaRPr lang="en-AU" sz="2000" dirty="0"/>
          </a:p>
          <a:p>
            <a:r>
              <a:rPr lang="en-AU" sz="2000" dirty="0"/>
              <a:t>Types of crime </a:t>
            </a:r>
          </a:p>
          <a:p>
            <a:pPr>
              <a:buFontTx/>
              <a:buChar char="-"/>
            </a:pPr>
            <a:r>
              <a:rPr lang="en-AU" sz="2000" dirty="0"/>
              <a:t>Against the person: Murder, Manslaughter, Assault, Rape   </a:t>
            </a:r>
          </a:p>
          <a:p>
            <a:pPr>
              <a:buFontTx/>
              <a:buChar char="-"/>
            </a:pPr>
            <a:r>
              <a:rPr lang="en-AU" sz="2000" dirty="0"/>
              <a:t>Against property: Theft, Robbery, Armed Robbery  </a:t>
            </a:r>
          </a:p>
          <a:p>
            <a:r>
              <a:rPr lang="en-AU" sz="2000" dirty="0"/>
              <a:t>We will investigate two criminal offences: </a:t>
            </a:r>
          </a:p>
          <a:p>
            <a:pPr marL="0" indent="0">
              <a:buNone/>
            </a:pPr>
            <a:r>
              <a:rPr lang="en-AU" sz="2000" dirty="0"/>
              <a:t>For each offence, use legal reasoning to determine possible culpability and explain the impact of the offence on individuals and society</a:t>
            </a:r>
            <a:endParaRPr lang="en-AU" sz="1800" dirty="0"/>
          </a:p>
        </p:txBody>
      </p:sp>
      <p:sp>
        <p:nvSpPr>
          <p:cNvPr id="12" name="TextBox 11">
            <a:extLst>
              <a:ext uri="{FF2B5EF4-FFF2-40B4-BE49-F238E27FC236}">
                <a16:creationId xmlns:a16="http://schemas.microsoft.com/office/drawing/2014/main" id="{E7ECE02D-2E49-42CA-9609-D8FD51CF506B}"/>
              </a:ext>
            </a:extLst>
          </p:cNvPr>
          <p:cNvSpPr txBox="1"/>
          <p:nvPr/>
        </p:nvSpPr>
        <p:spPr>
          <a:xfrm>
            <a:off x="6213064" y="6001124"/>
            <a:ext cx="2495867"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Sports grounds</a:t>
            </a:r>
          </a:p>
        </p:txBody>
      </p:sp>
      <p:sp>
        <p:nvSpPr>
          <p:cNvPr id="13" name="Rectangle 12">
            <a:extLst>
              <a:ext uri="{FF2B5EF4-FFF2-40B4-BE49-F238E27FC236}">
                <a16:creationId xmlns:a16="http://schemas.microsoft.com/office/drawing/2014/main" id="{304C097C-23B8-4CD4-8B2D-04CDBA4B9A85}"/>
              </a:ext>
            </a:extLst>
          </p:cNvPr>
          <p:cNvSpPr/>
          <p:nvPr/>
        </p:nvSpPr>
        <p:spPr>
          <a:xfrm>
            <a:off x="-2177" y="-36964"/>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A19F4AFC-2F39-CBEB-2A6F-8BFAC93CAC95}"/>
              </a:ext>
            </a:extLst>
          </p:cNvPr>
          <p:cNvSpPr/>
          <p:nvPr/>
        </p:nvSpPr>
        <p:spPr>
          <a:xfrm>
            <a:off x="147503" y="-18646"/>
            <a:ext cx="6820073" cy="707886"/>
          </a:xfrm>
          <a:prstGeom prst="rect">
            <a:avLst/>
          </a:prstGeom>
        </p:spPr>
        <p:txBody>
          <a:bodyPr wrap="square">
            <a:spAutoFit/>
          </a:bodyPr>
          <a:lstStyle/>
          <a:p>
            <a:r>
              <a:rPr lang="en-AU" sz="4000" b="1" dirty="0">
                <a:solidFill>
                  <a:srgbClr val="FFFFFF"/>
                </a:solidFill>
              </a:rPr>
              <a:t>Area of Study 2 – Proving Guilt</a:t>
            </a:r>
          </a:p>
        </p:txBody>
      </p:sp>
      <p:pic>
        <p:nvPicPr>
          <p:cNvPr id="4" name="Picture 3" descr="A picture containing graphics, graphic design, logo, clipart&#10;&#10;Description automatically generated">
            <a:extLst>
              <a:ext uri="{FF2B5EF4-FFF2-40B4-BE49-F238E27FC236}">
                <a16:creationId xmlns:a16="http://schemas.microsoft.com/office/drawing/2014/main" id="{6ADF3932-5892-87FE-CF83-A6F08611F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7" name="Picture 6">
            <a:extLst>
              <a:ext uri="{FF2B5EF4-FFF2-40B4-BE49-F238E27FC236}">
                <a16:creationId xmlns:a16="http://schemas.microsoft.com/office/drawing/2014/main" id="{FF47E205-D645-6474-9593-9C7893F7A01D}"/>
              </a:ext>
            </a:extLst>
          </p:cNvPr>
          <p:cNvPicPr>
            <a:picLocks noChangeAspect="1"/>
          </p:cNvPicPr>
          <p:nvPr/>
        </p:nvPicPr>
        <p:blipFill rotWithShape="1">
          <a:blip r:embed="rId5">
            <a:extLst>
              <a:ext uri="{28A0092B-C50C-407E-A947-70E740481C1C}">
                <a14:useLocalDpi xmlns:a14="http://schemas.microsoft.com/office/drawing/2010/main" val="0"/>
              </a:ext>
            </a:extLst>
          </a:blip>
          <a:srcRect t="14015" r="-1" b="17471"/>
          <a:stretch/>
        </p:blipFill>
        <p:spPr>
          <a:xfrm>
            <a:off x="6817895" y="1118841"/>
            <a:ext cx="5374105" cy="3428990"/>
          </a:xfrm>
          <a:prstGeom prst="rect">
            <a:avLst/>
          </a:prstGeom>
        </p:spPr>
      </p:pic>
      <p:pic>
        <p:nvPicPr>
          <p:cNvPr id="8" name="Picture 7">
            <a:extLst>
              <a:ext uri="{FF2B5EF4-FFF2-40B4-BE49-F238E27FC236}">
                <a16:creationId xmlns:a16="http://schemas.microsoft.com/office/drawing/2014/main" id="{1EEF8EE8-5FEA-F97E-A754-1F095FA96D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93" r="13296"/>
          <a:stretch/>
        </p:blipFill>
        <p:spPr>
          <a:xfrm>
            <a:off x="6817896" y="4475420"/>
            <a:ext cx="3288632" cy="2430467"/>
          </a:xfrm>
          <a:prstGeom prst="rect">
            <a:avLst/>
          </a:prstGeom>
        </p:spPr>
      </p:pic>
      <p:pic>
        <p:nvPicPr>
          <p:cNvPr id="16" name="Audio 15">
            <a:hlinkClick r:id="" action="ppaction://media"/>
            <a:extLst>
              <a:ext uri="{FF2B5EF4-FFF2-40B4-BE49-F238E27FC236}">
                <a16:creationId xmlns:a16="http://schemas.microsoft.com/office/drawing/2014/main" id="{64268581-50B3-BA39-FA3A-F94EAD487C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1713024"/>
      </p:ext>
    </p:extLst>
  </p:cSld>
  <p:clrMapOvr>
    <a:masterClrMapping/>
  </p:clrMapOvr>
  <mc:AlternateContent xmlns:mc="http://schemas.openxmlformats.org/markup-compatibility/2006">
    <mc:Choice xmlns:p14="http://schemas.microsoft.com/office/powerpoint/2010/main" Requires="p14">
      <p:transition spd="slow" p14:dur="2000" advTm="52650"/>
    </mc:Choice>
    <mc:Fallback>
      <p:transition spd="slow" advTm="5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544D5-F69A-4C3D-856C-E90DE760E064}"/>
              </a:ext>
            </a:extLst>
          </p:cNvPr>
          <p:cNvSpPr txBox="1"/>
          <p:nvPr/>
        </p:nvSpPr>
        <p:spPr>
          <a:xfrm>
            <a:off x="3793069" y="3321888"/>
            <a:ext cx="2143133"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School</a:t>
            </a:r>
            <a:r>
              <a:rPr lang="en-AU" sz="2800" b="1" dirty="0">
                <a:latin typeface="Adobe Devanagari" panose="02040503050201020203" pitchFamily="18" charset="0"/>
                <a:cs typeface="Adobe Devanagari" panose="02040503050201020203" pitchFamily="18" charset="0"/>
              </a:rPr>
              <a:t> </a:t>
            </a:r>
            <a:r>
              <a:rPr lang="en-AU" sz="2800" b="1" dirty="0">
                <a:solidFill>
                  <a:schemeClr val="bg1"/>
                </a:solidFill>
                <a:latin typeface="Adobe Devanagari" panose="02040503050201020203" pitchFamily="18" charset="0"/>
                <a:cs typeface="Adobe Devanagari" panose="02040503050201020203" pitchFamily="18" charset="0"/>
              </a:rPr>
              <a:t>Office</a:t>
            </a:r>
            <a:r>
              <a:rPr lang="en-AU" sz="2800" b="1" dirty="0">
                <a:latin typeface="Adobe Devanagari" panose="02040503050201020203" pitchFamily="18" charset="0"/>
                <a:cs typeface="Adobe Devanagari" panose="02040503050201020203" pitchFamily="18" charset="0"/>
              </a:rPr>
              <a:t> </a:t>
            </a:r>
          </a:p>
        </p:txBody>
      </p:sp>
      <p:sp>
        <p:nvSpPr>
          <p:cNvPr id="11" name="TextBox 10">
            <a:extLst>
              <a:ext uri="{FF2B5EF4-FFF2-40B4-BE49-F238E27FC236}">
                <a16:creationId xmlns:a16="http://schemas.microsoft.com/office/drawing/2014/main" id="{508A2BCB-B8A0-4FBE-A825-24A6969DA418}"/>
              </a:ext>
            </a:extLst>
          </p:cNvPr>
          <p:cNvSpPr txBox="1"/>
          <p:nvPr/>
        </p:nvSpPr>
        <p:spPr>
          <a:xfrm>
            <a:off x="21058" y="1165872"/>
            <a:ext cx="9253571" cy="6141168"/>
          </a:xfrm>
          <a:prstGeom prst="rect">
            <a:avLst/>
          </a:prstGeom>
          <a:noFill/>
        </p:spPr>
        <p:txBody>
          <a:bodyPr wrap="square" rtlCol="0">
            <a:spAutoFit/>
          </a:bodyPr>
          <a:lstStyle/>
          <a:p>
            <a:pPr>
              <a:lnSpc>
                <a:spcPct val="115000"/>
              </a:lnSpc>
              <a:spcAft>
                <a:spcPts val="1000"/>
              </a:spcAft>
            </a:pPr>
            <a:r>
              <a:rPr lang="en-AU" sz="1600" dirty="0">
                <a:effectLst/>
                <a:latin typeface="Calibri" panose="020F0502020204030204" pitchFamily="34" charset="0"/>
                <a:ea typeface="Calibri" panose="020F0502020204030204" pitchFamily="34" charset="0"/>
                <a:cs typeface="Times New Roman" panose="02020603050405020304" pitchFamily="18" charset="0"/>
              </a:rPr>
              <a:t>In this area of study, the following key concepts in </a:t>
            </a:r>
            <a:r>
              <a:rPr lang="en-US" sz="1600" dirty="0">
                <a:effectLst/>
                <a:latin typeface="Calibri" panose="020F0502020204030204" pitchFamily="34" charset="0"/>
                <a:ea typeface="Calibri" panose="020F0502020204030204" pitchFamily="34" charset="0"/>
                <a:cs typeface="Times New Roman" panose="02020603050405020304" pitchFamily="18" charset="0"/>
              </a:rPr>
              <a:t>in the determination of a criminal case </a:t>
            </a:r>
            <a:r>
              <a:rPr lang="en-AU" sz="1600" dirty="0">
                <a:effectLst/>
                <a:latin typeface="Calibri" panose="020F0502020204030204" pitchFamily="34" charset="0"/>
                <a:ea typeface="Calibri" panose="020F0502020204030204" pitchFamily="34" charset="0"/>
                <a:cs typeface="Times New Roman" panose="02020603050405020304" pitchFamily="18" charset="0"/>
              </a:rPr>
              <a:t>will be covered:</a:t>
            </a:r>
          </a:p>
          <a:p>
            <a:pPr>
              <a:lnSpc>
                <a:spcPct val="115000"/>
              </a:lnSpc>
              <a:spcAft>
                <a:spcPts val="1000"/>
              </a:spcAft>
            </a:pPr>
            <a:r>
              <a:rPr lang="en-AU" sz="1600" b="1" i="1" dirty="0">
                <a:effectLst/>
                <a:latin typeface="Calibri" panose="020F0502020204030204" pitchFamily="34" charset="0"/>
                <a:ea typeface="Calibri" panose="020F0502020204030204" pitchFamily="34" charset="0"/>
                <a:cs typeface="Times New Roman" panose="02020603050405020304" pitchFamily="18" charset="0"/>
              </a:rPr>
              <a:t>The principles of justice and experiences of the Victorian criminal justice system</a:t>
            </a:r>
            <a:endParaRPr lang="en-AU"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principles of justice: fairness, equality and access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institutions that enforce criminal law, such as the police and delegated bodies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balance between institutional powers and individual rights </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an overview of the role and criminal jurisdictions of the Victorian courts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role of the jury in a criminal trial</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difficulties faced by different groups in the criminal justice system, such as First Nations people, young people, culturally and linguistically diverse people, people with mental health issues, and people with disabilities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1600" b="1" i="1" dirty="0">
                <a:effectLst/>
                <a:latin typeface="Calibri" panose="020F0502020204030204" pitchFamily="34" charset="0"/>
                <a:ea typeface="Calibri" panose="020F0502020204030204" pitchFamily="34" charset="0"/>
                <a:cs typeface="Times New Roman" panose="02020603050405020304" pitchFamily="18" charset="0"/>
              </a:rPr>
              <a:t>Sentencing</a:t>
            </a:r>
            <a:endParaRPr lang="en-AU"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purposes of sanctions: punishment, deterrence, denunciation, protection and rehabilitation</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types of sanctions such as fines, community correction orders and imprisonment</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factors considered in sentencing</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alternative approaches to sentencing, such as the use of the Drug Court, Koori Courts and diversion programs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tabLst>
                <a:tab pos="457200" algn="l"/>
              </a:tabLst>
            </a:pPr>
            <a:r>
              <a:rPr lang="en-GB" sz="1400" dirty="0">
                <a:effectLst/>
                <a:latin typeface="Calibri" panose="020F0502020204030204" pitchFamily="34" charset="0"/>
                <a:ea typeface="Calibri" panose="020F0502020204030204" pitchFamily="34" charset="0"/>
                <a:cs typeface="Times New Roman" panose="02020603050405020304" pitchFamily="18" charset="0"/>
              </a:rPr>
              <a:t>sentencing practices in one other Australian jurisdiction.</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AU" sz="2800" b="1" dirty="0">
                <a:solidFill>
                  <a:schemeClr val="bg1"/>
                </a:solidFill>
                <a:latin typeface="Adobe Devanagari" panose="02040503050201020203" pitchFamily="18" charset="0"/>
                <a:cs typeface="Adobe Devanagari" panose="02040503050201020203" pitchFamily="18" charset="0"/>
              </a:rPr>
              <a:t> </a:t>
            </a:r>
          </a:p>
        </p:txBody>
      </p:sp>
      <p:sp>
        <p:nvSpPr>
          <p:cNvPr id="13" name="Rectangle 12">
            <a:extLst>
              <a:ext uri="{FF2B5EF4-FFF2-40B4-BE49-F238E27FC236}">
                <a16:creationId xmlns:a16="http://schemas.microsoft.com/office/drawing/2014/main" id="{304C097C-23B8-4CD4-8B2D-04CDBA4B9A85}"/>
              </a:ext>
            </a:extLst>
          </p:cNvPr>
          <p:cNvSpPr/>
          <p:nvPr/>
        </p:nvSpPr>
        <p:spPr>
          <a:xfrm>
            <a:off x="-23235" y="-97009"/>
            <a:ext cx="12194177" cy="1262881"/>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A19F4AFC-2F39-CBEB-2A6F-8BFAC93CAC95}"/>
              </a:ext>
            </a:extLst>
          </p:cNvPr>
          <p:cNvSpPr/>
          <p:nvPr/>
        </p:nvSpPr>
        <p:spPr>
          <a:xfrm>
            <a:off x="545431" y="76200"/>
            <a:ext cx="6366998" cy="707886"/>
          </a:xfrm>
          <a:prstGeom prst="rect">
            <a:avLst/>
          </a:prstGeom>
        </p:spPr>
        <p:txBody>
          <a:bodyPr wrap="square">
            <a:spAutoFit/>
          </a:bodyPr>
          <a:lstStyle/>
          <a:p>
            <a:r>
              <a:rPr lang="en-AU" sz="4000" b="1" dirty="0">
                <a:solidFill>
                  <a:schemeClr val="bg1"/>
                </a:solidFill>
              </a:rPr>
              <a:t>Area of Study 3 - Sanctions</a:t>
            </a:r>
          </a:p>
        </p:txBody>
      </p:sp>
      <p:pic>
        <p:nvPicPr>
          <p:cNvPr id="4" name="Picture 3" descr="A picture containing graphics, graphic design, logo, clipart&#10;&#10;Description automatically generated">
            <a:extLst>
              <a:ext uri="{FF2B5EF4-FFF2-40B4-BE49-F238E27FC236}">
                <a16:creationId xmlns:a16="http://schemas.microsoft.com/office/drawing/2014/main" id="{B26F1FB1-454F-F78E-E4C3-BA4186671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9512" y="5059439"/>
            <a:ext cx="1692375" cy="1698171"/>
          </a:xfrm>
          <a:prstGeom prst="rect">
            <a:avLst/>
          </a:prstGeom>
        </p:spPr>
      </p:pic>
      <p:pic>
        <p:nvPicPr>
          <p:cNvPr id="7" name="Picture 6">
            <a:extLst>
              <a:ext uri="{FF2B5EF4-FFF2-40B4-BE49-F238E27FC236}">
                <a16:creationId xmlns:a16="http://schemas.microsoft.com/office/drawing/2014/main" id="{3EBB6278-7863-3D08-97D2-8C97B4C3D21F}"/>
              </a:ext>
            </a:extLst>
          </p:cNvPr>
          <p:cNvPicPr>
            <a:picLocks noChangeAspect="1"/>
          </p:cNvPicPr>
          <p:nvPr/>
        </p:nvPicPr>
        <p:blipFill>
          <a:blip r:embed="rId5"/>
          <a:stretch>
            <a:fillRect/>
          </a:stretch>
        </p:blipFill>
        <p:spPr>
          <a:xfrm>
            <a:off x="9274629" y="1122203"/>
            <a:ext cx="3014758" cy="1680886"/>
          </a:xfrm>
          <a:prstGeom prst="rect">
            <a:avLst/>
          </a:prstGeom>
        </p:spPr>
      </p:pic>
      <p:pic>
        <p:nvPicPr>
          <p:cNvPr id="9" name="Picture 8">
            <a:extLst>
              <a:ext uri="{FF2B5EF4-FFF2-40B4-BE49-F238E27FC236}">
                <a16:creationId xmlns:a16="http://schemas.microsoft.com/office/drawing/2014/main" id="{BA4206DC-A2B5-0518-E9F6-7E169CC06118}"/>
              </a:ext>
            </a:extLst>
          </p:cNvPr>
          <p:cNvPicPr>
            <a:picLocks noChangeAspect="1"/>
          </p:cNvPicPr>
          <p:nvPr/>
        </p:nvPicPr>
        <p:blipFill>
          <a:blip r:embed="rId6"/>
          <a:stretch>
            <a:fillRect/>
          </a:stretch>
        </p:blipFill>
        <p:spPr>
          <a:xfrm>
            <a:off x="9274629" y="2819433"/>
            <a:ext cx="2917371" cy="1622954"/>
          </a:xfrm>
          <a:prstGeom prst="rect">
            <a:avLst/>
          </a:prstGeom>
        </p:spPr>
      </p:pic>
      <p:pic>
        <p:nvPicPr>
          <p:cNvPr id="15" name="Picture 14">
            <a:extLst>
              <a:ext uri="{FF2B5EF4-FFF2-40B4-BE49-F238E27FC236}">
                <a16:creationId xmlns:a16="http://schemas.microsoft.com/office/drawing/2014/main" id="{06CCBF6E-0635-CEE3-9878-ED5DAC925AD5}"/>
              </a:ext>
            </a:extLst>
          </p:cNvPr>
          <p:cNvPicPr>
            <a:picLocks noChangeAspect="1"/>
          </p:cNvPicPr>
          <p:nvPr/>
        </p:nvPicPr>
        <p:blipFill>
          <a:blip r:embed="rId7"/>
          <a:stretch>
            <a:fillRect/>
          </a:stretch>
        </p:blipFill>
        <p:spPr>
          <a:xfrm>
            <a:off x="9274629" y="4463216"/>
            <a:ext cx="1589314" cy="1117093"/>
          </a:xfrm>
          <a:prstGeom prst="rect">
            <a:avLst/>
          </a:prstGeom>
        </p:spPr>
      </p:pic>
      <p:pic>
        <p:nvPicPr>
          <p:cNvPr id="25" name="Audio 24">
            <a:hlinkClick r:id="" action="ppaction://media"/>
            <a:extLst>
              <a:ext uri="{FF2B5EF4-FFF2-40B4-BE49-F238E27FC236}">
                <a16:creationId xmlns:a16="http://schemas.microsoft.com/office/drawing/2014/main" id="{29245931-577B-8751-55D6-FEE959E72EE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5696489"/>
      </p:ext>
    </p:extLst>
  </p:cSld>
  <p:clrMapOvr>
    <a:masterClrMapping/>
  </p:clrMapOvr>
  <mc:AlternateContent xmlns:mc="http://schemas.openxmlformats.org/markup-compatibility/2006">
    <mc:Choice xmlns:p14="http://schemas.microsoft.com/office/powerpoint/2010/main" Requires="p14">
      <p:transition spd="slow" p14:dur="2000" advTm="92873"/>
    </mc:Choice>
    <mc:Fallback>
      <p:transition spd="slow" advTm="9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544D5-F69A-4C3D-856C-E90DE760E064}"/>
              </a:ext>
            </a:extLst>
          </p:cNvPr>
          <p:cNvSpPr txBox="1"/>
          <p:nvPr/>
        </p:nvSpPr>
        <p:spPr>
          <a:xfrm>
            <a:off x="3793069" y="3321888"/>
            <a:ext cx="2143133"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School</a:t>
            </a:r>
            <a:r>
              <a:rPr lang="en-AU" sz="2800" b="1" dirty="0">
                <a:latin typeface="Adobe Devanagari" panose="02040503050201020203" pitchFamily="18" charset="0"/>
                <a:cs typeface="Adobe Devanagari" panose="02040503050201020203" pitchFamily="18" charset="0"/>
              </a:rPr>
              <a:t> </a:t>
            </a:r>
            <a:r>
              <a:rPr lang="en-AU" sz="2800" b="1" dirty="0">
                <a:solidFill>
                  <a:schemeClr val="bg1"/>
                </a:solidFill>
                <a:latin typeface="Adobe Devanagari" panose="02040503050201020203" pitchFamily="18" charset="0"/>
                <a:cs typeface="Adobe Devanagari" panose="02040503050201020203" pitchFamily="18" charset="0"/>
              </a:rPr>
              <a:t>Office</a:t>
            </a:r>
            <a:r>
              <a:rPr lang="en-AU" sz="2800" b="1" dirty="0">
                <a:latin typeface="Adobe Devanagari" panose="02040503050201020203" pitchFamily="18" charset="0"/>
                <a:cs typeface="Adobe Devanagari" panose="02040503050201020203" pitchFamily="18" charset="0"/>
              </a:rPr>
              <a:t> </a:t>
            </a:r>
          </a:p>
        </p:txBody>
      </p:sp>
      <p:sp>
        <p:nvSpPr>
          <p:cNvPr id="10" name="TextBox 9">
            <a:extLst>
              <a:ext uri="{FF2B5EF4-FFF2-40B4-BE49-F238E27FC236}">
                <a16:creationId xmlns:a16="http://schemas.microsoft.com/office/drawing/2014/main" id="{41717DF7-BD8E-4612-80E6-A184A08A1B11}"/>
              </a:ext>
            </a:extLst>
          </p:cNvPr>
          <p:cNvSpPr txBox="1"/>
          <p:nvPr/>
        </p:nvSpPr>
        <p:spPr>
          <a:xfrm>
            <a:off x="6095999" y="3284195"/>
            <a:ext cx="2296391"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Gymnasium</a:t>
            </a:r>
            <a:endParaRPr lang="en-AU" b="1" dirty="0">
              <a:solidFill>
                <a:schemeClr val="bg1"/>
              </a:solidFill>
              <a:latin typeface="Adobe Devanagari" panose="02040503050201020203" pitchFamily="18" charset="0"/>
              <a:cs typeface="Adobe Devanagari" panose="02040503050201020203" pitchFamily="18" charset="0"/>
            </a:endParaRPr>
          </a:p>
        </p:txBody>
      </p:sp>
      <p:sp>
        <p:nvSpPr>
          <p:cNvPr id="11" name="TextBox 10">
            <a:extLst>
              <a:ext uri="{FF2B5EF4-FFF2-40B4-BE49-F238E27FC236}">
                <a16:creationId xmlns:a16="http://schemas.microsoft.com/office/drawing/2014/main" id="{508A2BCB-B8A0-4FBE-A825-24A6969DA418}"/>
              </a:ext>
            </a:extLst>
          </p:cNvPr>
          <p:cNvSpPr txBox="1"/>
          <p:nvPr/>
        </p:nvSpPr>
        <p:spPr>
          <a:xfrm>
            <a:off x="341774" y="1506006"/>
            <a:ext cx="4736547" cy="2246769"/>
          </a:xfrm>
          <a:prstGeom prst="rect">
            <a:avLst/>
          </a:prstGeom>
          <a:noFill/>
        </p:spPr>
        <p:txBody>
          <a:bodyPr wrap="square" rtlCol="0">
            <a:spAutoFit/>
          </a:bodyPr>
          <a:lstStyle/>
          <a:p>
            <a:r>
              <a:rPr lang="en-AU" sz="2800" dirty="0">
                <a:latin typeface="Adobe Devanagari" panose="02040503050201020203" pitchFamily="18" charset="0"/>
                <a:cs typeface="Adobe Devanagari" panose="02040503050201020203" pitchFamily="18" charset="0"/>
              </a:rPr>
              <a:t>Three Areas of Study:</a:t>
            </a:r>
          </a:p>
          <a:p>
            <a:endParaRPr lang="en-AU" sz="2800" dirty="0">
              <a:latin typeface="Adobe Devanagari" panose="02040503050201020203" pitchFamily="18" charset="0"/>
              <a:cs typeface="Adobe Devanagari" panose="02040503050201020203" pitchFamily="18" charset="0"/>
            </a:endParaRPr>
          </a:p>
          <a:p>
            <a:pPr marL="514350" indent="-514350">
              <a:buFont typeface="+mj-lt"/>
              <a:buAutoNum type="arabicPeriod"/>
            </a:pPr>
            <a:r>
              <a:rPr lang="en-AU" sz="2800" dirty="0">
                <a:latin typeface="Adobe Devanagari" panose="02040503050201020203" pitchFamily="18" charset="0"/>
                <a:cs typeface="Adobe Devanagari" panose="02040503050201020203" pitchFamily="18" charset="0"/>
              </a:rPr>
              <a:t>Civil Liability</a:t>
            </a:r>
          </a:p>
          <a:p>
            <a:pPr marL="514350" indent="-514350">
              <a:buFont typeface="+mj-lt"/>
              <a:buAutoNum type="arabicPeriod"/>
            </a:pPr>
            <a:r>
              <a:rPr lang="en-AU" sz="2800" dirty="0">
                <a:latin typeface="Adobe Devanagari" panose="02040503050201020203" pitchFamily="18" charset="0"/>
                <a:cs typeface="Adobe Devanagari" panose="02040503050201020203" pitchFamily="18" charset="0"/>
              </a:rPr>
              <a:t>Remedies</a:t>
            </a:r>
          </a:p>
          <a:p>
            <a:pPr marL="514350" indent="-514350">
              <a:buFont typeface="+mj-lt"/>
              <a:buAutoNum type="arabicPeriod"/>
            </a:pPr>
            <a:r>
              <a:rPr lang="en-AU" sz="2800" dirty="0">
                <a:latin typeface="Adobe Devanagari" panose="02040503050201020203" pitchFamily="18" charset="0"/>
                <a:cs typeface="Adobe Devanagari" panose="02040503050201020203" pitchFamily="18" charset="0"/>
              </a:rPr>
              <a:t>Human Rights</a:t>
            </a:r>
          </a:p>
        </p:txBody>
      </p:sp>
      <p:sp>
        <p:nvSpPr>
          <p:cNvPr id="13" name="Rectangle 12">
            <a:extLst>
              <a:ext uri="{FF2B5EF4-FFF2-40B4-BE49-F238E27FC236}">
                <a16:creationId xmlns:a16="http://schemas.microsoft.com/office/drawing/2014/main" id="{304C097C-23B8-4CD4-8B2D-04CDBA4B9A85}"/>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Rectangle 1">
            <a:extLst>
              <a:ext uri="{FF2B5EF4-FFF2-40B4-BE49-F238E27FC236}">
                <a16:creationId xmlns:a16="http://schemas.microsoft.com/office/drawing/2014/main" id="{A19F4AFC-2F39-CBEB-2A6F-8BFAC93CAC95}"/>
              </a:ext>
            </a:extLst>
          </p:cNvPr>
          <p:cNvSpPr/>
          <p:nvPr/>
        </p:nvSpPr>
        <p:spPr>
          <a:xfrm>
            <a:off x="229746" y="174013"/>
            <a:ext cx="6671798"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UNIT 2 – Wrongs and Rights </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4" name="Picture 3" descr="A picture containing graphics, graphic design, logo, clipart&#10;&#10;Description automatically generated">
            <a:extLst>
              <a:ext uri="{FF2B5EF4-FFF2-40B4-BE49-F238E27FC236}">
                <a16:creationId xmlns:a16="http://schemas.microsoft.com/office/drawing/2014/main" id="{1C5BDDD8-AEEF-C374-F7A6-9063C64AD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5" name="Picture 4">
            <a:extLst>
              <a:ext uri="{FF2B5EF4-FFF2-40B4-BE49-F238E27FC236}">
                <a16:creationId xmlns:a16="http://schemas.microsoft.com/office/drawing/2014/main" id="{5A4B9B0A-F5B4-2B38-CF63-8E474F4473AF}"/>
              </a:ext>
            </a:extLst>
          </p:cNvPr>
          <p:cNvPicPr>
            <a:picLocks noChangeAspect="1"/>
          </p:cNvPicPr>
          <p:nvPr/>
        </p:nvPicPr>
        <p:blipFill rotWithShape="1">
          <a:blip r:embed="rId5">
            <a:extLst>
              <a:ext uri="{28A0092B-C50C-407E-A947-70E740481C1C}">
                <a14:useLocalDpi xmlns:a14="http://schemas.microsoft.com/office/drawing/2010/main" val="0"/>
              </a:ext>
            </a:extLst>
          </a:blip>
          <a:srcRect r="-2" b="25925"/>
          <a:stretch/>
        </p:blipFill>
        <p:spPr>
          <a:xfrm>
            <a:off x="6094911" y="1105858"/>
            <a:ext cx="6094392" cy="3381375"/>
          </a:xfrm>
          <a:prstGeom prst="rect">
            <a:avLst/>
          </a:prstGeom>
        </p:spPr>
      </p:pic>
      <p:pic>
        <p:nvPicPr>
          <p:cNvPr id="4098" name="Picture 2">
            <a:extLst>
              <a:ext uri="{FF2B5EF4-FFF2-40B4-BE49-F238E27FC236}">
                <a16:creationId xmlns:a16="http://schemas.microsoft.com/office/drawing/2014/main" id="{012CADF4-9F7D-1153-17E7-3DEA49366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546" y="3939728"/>
            <a:ext cx="467677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F2DACB1-8E5F-5871-2219-033A1FB870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167" y="4527001"/>
            <a:ext cx="4342079"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C5CB0699-2167-992F-6091-F025B6DF807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1520914"/>
      </p:ext>
    </p:extLst>
  </p:cSld>
  <p:clrMapOvr>
    <a:masterClrMapping/>
  </p:clrMapOvr>
  <mc:AlternateContent xmlns:mc="http://schemas.openxmlformats.org/markup-compatibility/2006">
    <mc:Choice xmlns:p14="http://schemas.microsoft.com/office/powerpoint/2010/main" Requires="p14">
      <p:transition spd="slow" p14:dur="2000" advTm="14996"/>
    </mc:Choice>
    <mc:Fallback>
      <p:transition spd="slow" advTm="1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544D5-F69A-4C3D-856C-E90DE760E064}"/>
              </a:ext>
            </a:extLst>
          </p:cNvPr>
          <p:cNvSpPr txBox="1"/>
          <p:nvPr/>
        </p:nvSpPr>
        <p:spPr>
          <a:xfrm>
            <a:off x="3793069" y="3321888"/>
            <a:ext cx="2143133"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School</a:t>
            </a:r>
            <a:r>
              <a:rPr lang="en-AU" sz="2800" b="1" dirty="0">
                <a:latin typeface="Adobe Devanagari" panose="02040503050201020203" pitchFamily="18" charset="0"/>
                <a:cs typeface="Adobe Devanagari" panose="02040503050201020203" pitchFamily="18" charset="0"/>
              </a:rPr>
              <a:t> </a:t>
            </a:r>
            <a:r>
              <a:rPr lang="en-AU" sz="2800" b="1" dirty="0">
                <a:solidFill>
                  <a:schemeClr val="bg1"/>
                </a:solidFill>
                <a:latin typeface="Adobe Devanagari" panose="02040503050201020203" pitchFamily="18" charset="0"/>
                <a:cs typeface="Adobe Devanagari" panose="02040503050201020203" pitchFamily="18" charset="0"/>
              </a:rPr>
              <a:t>Office</a:t>
            </a:r>
            <a:r>
              <a:rPr lang="en-AU" sz="2800" b="1" dirty="0">
                <a:latin typeface="Adobe Devanagari" panose="02040503050201020203" pitchFamily="18" charset="0"/>
                <a:cs typeface="Adobe Devanagari" panose="02040503050201020203" pitchFamily="18" charset="0"/>
              </a:rPr>
              <a:t> </a:t>
            </a:r>
          </a:p>
        </p:txBody>
      </p:sp>
      <p:sp>
        <p:nvSpPr>
          <p:cNvPr id="10" name="TextBox 9">
            <a:extLst>
              <a:ext uri="{FF2B5EF4-FFF2-40B4-BE49-F238E27FC236}">
                <a16:creationId xmlns:a16="http://schemas.microsoft.com/office/drawing/2014/main" id="{41717DF7-BD8E-4612-80E6-A184A08A1B11}"/>
              </a:ext>
            </a:extLst>
          </p:cNvPr>
          <p:cNvSpPr txBox="1"/>
          <p:nvPr/>
        </p:nvSpPr>
        <p:spPr>
          <a:xfrm>
            <a:off x="6095999" y="3284195"/>
            <a:ext cx="2296391"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Gymnasium</a:t>
            </a:r>
            <a:endParaRPr lang="en-AU" b="1" dirty="0">
              <a:solidFill>
                <a:schemeClr val="bg1"/>
              </a:solidFill>
              <a:latin typeface="Adobe Devanagari" panose="02040503050201020203" pitchFamily="18" charset="0"/>
              <a:cs typeface="Adobe Devanagari" panose="02040503050201020203" pitchFamily="18" charset="0"/>
            </a:endParaRPr>
          </a:p>
        </p:txBody>
      </p:sp>
      <p:sp>
        <p:nvSpPr>
          <p:cNvPr id="12" name="TextBox 11">
            <a:extLst>
              <a:ext uri="{FF2B5EF4-FFF2-40B4-BE49-F238E27FC236}">
                <a16:creationId xmlns:a16="http://schemas.microsoft.com/office/drawing/2014/main" id="{E7ECE02D-2E49-42CA-9609-D8FD51CF506B}"/>
              </a:ext>
            </a:extLst>
          </p:cNvPr>
          <p:cNvSpPr txBox="1"/>
          <p:nvPr/>
        </p:nvSpPr>
        <p:spPr>
          <a:xfrm>
            <a:off x="224589" y="1404883"/>
            <a:ext cx="7620351" cy="5262979"/>
          </a:xfrm>
          <a:prstGeom prst="rect">
            <a:avLst/>
          </a:prstGeom>
          <a:noFill/>
        </p:spPr>
        <p:txBody>
          <a:bodyPr wrap="square" rtlCol="0">
            <a:spAutoFit/>
          </a:bodyPr>
          <a:lstStyle/>
          <a:p>
            <a:pPr algn="l" rtl="0" fontAlgn="base"/>
            <a:r>
              <a:rPr lang="en-AU" sz="2800" dirty="0">
                <a:latin typeface="Tw Cen MT" panose="020B0602020104020603" pitchFamily="34" charset="0"/>
              </a:rPr>
              <a:t>In this area of study, the following k</a:t>
            </a:r>
            <a:r>
              <a:rPr lang="en-AU" sz="2800" b="0" i="0" u="none" strike="noStrike" dirty="0">
                <a:effectLst/>
                <a:latin typeface="Tw Cen MT" panose="020B0602020104020603" pitchFamily="34" charset="0"/>
              </a:rPr>
              <a:t>ey concepts in civil law </a:t>
            </a:r>
            <a:r>
              <a:rPr lang="en-US" sz="2800" b="0" i="0" dirty="0">
                <a:effectLst/>
                <a:latin typeface="Tw Cen MT" panose="020B0602020104020603" pitchFamily="34" charset="0"/>
              </a:rPr>
              <a:t>​are studied:</a:t>
            </a:r>
          </a:p>
          <a:p>
            <a:pPr algn="l" rtl="0" fontAlgn="base"/>
            <a:r>
              <a:rPr lang="en-US" sz="2800" b="0" i="0" dirty="0">
                <a:effectLst/>
                <a:latin typeface="Tw Cen MT" panose="020B0602020104020603" pitchFamily="34" charset="0"/>
              </a:rPr>
              <a:t> </a:t>
            </a:r>
            <a:endParaRPr lang="en-US" sz="2800" b="0" i="0" dirty="0">
              <a:effectLst/>
              <a:latin typeface="Arial" panose="020B0604020202020204" pitchFamily="34" charset="0"/>
            </a:endParaRPr>
          </a:p>
          <a:p>
            <a:pPr algn="l" rtl="0" fontAlgn="base">
              <a:buFont typeface="Arial" panose="020B0604020202020204" pitchFamily="34" charset="0"/>
              <a:buChar char="•"/>
            </a:pPr>
            <a:r>
              <a:rPr lang="en-AU" sz="2800" b="0" i="0" u="none" strike="noStrike" dirty="0">
                <a:effectLst/>
                <a:latin typeface="Tw Cen MT" panose="020B0602020104020603" pitchFamily="34" charset="0"/>
              </a:rPr>
              <a:t>Two areas of civil law are investigated in detail. </a:t>
            </a:r>
            <a:r>
              <a:rPr lang="en-US" sz="2800" b="0" i="0" dirty="0">
                <a:effectLst/>
                <a:latin typeface="Tw Cen MT" panose="020B0602020104020603" pitchFamily="34" charset="0"/>
              </a:rPr>
              <a:t>​</a:t>
            </a:r>
          </a:p>
          <a:p>
            <a:pPr algn="l" rtl="0" fontAlgn="base">
              <a:buFont typeface="Arial" panose="020B0604020202020204" pitchFamily="34" charset="0"/>
              <a:buChar char="•"/>
            </a:pPr>
            <a:endParaRPr lang="en-US" sz="2800" b="0" i="0" dirty="0">
              <a:effectLst/>
              <a:latin typeface="Arial" panose="020B0604020202020204" pitchFamily="34" charset="0"/>
            </a:endParaRPr>
          </a:p>
          <a:p>
            <a:pPr algn="l" rtl="0" fontAlgn="base">
              <a:buFont typeface="Arial" panose="020B0604020202020204" pitchFamily="34" charset="0"/>
              <a:buChar char="•"/>
            </a:pPr>
            <a:r>
              <a:rPr lang="en-AU" sz="2800" b="0" i="0" u="none" strike="noStrike" dirty="0">
                <a:effectLst/>
                <a:latin typeface="Tw Cen MT" panose="020B0602020104020603" pitchFamily="34" charset="0"/>
              </a:rPr>
              <a:t>Possible areas of civil law: negligence, defamation, nuisance, trespass and contracts. </a:t>
            </a:r>
          </a:p>
          <a:p>
            <a:pPr algn="l" rtl="0" fontAlgn="base"/>
            <a:r>
              <a:rPr lang="en-US" sz="2800" b="0" i="0" dirty="0">
                <a:effectLst/>
                <a:latin typeface="Tw Cen MT" panose="020B0602020104020603" pitchFamily="34" charset="0"/>
              </a:rPr>
              <a:t>​</a:t>
            </a:r>
            <a:endParaRPr lang="en-US" sz="2800" b="0" i="0" dirty="0">
              <a:effectLst/>
              <a:latin typeface="Arial" panose="020B0604020202020204" pitchFamily="34" charset="0"/>
            </a:endParaRPr>
          </a:p>
          <a:p>
            <a:pPr algn="l" rtl="0" fontAlgn="base">
              <a:buFont typeface="Arial" panose="020B0604020202020204" pitchFamily="34" charset="0"/>
              <a:buChar char="•"/>
            </a:pPr>
            <a:r>
              <a:rPr lang="en-AU" sz="2800" b="0" i="0" u="none" strike="noStrike" dirty="0">
                <a:effectLst/>
                <a:latin typeface="Tw Cen MT" panose="020B0602020104020603" pitchFamily="34" charset="0"/>
              </a:rPr>
              <a:t>For each area of civil law- legal reasoning is applied to determine possible liability for a breach of civil law and explain the impact of a breach of civil law on the parties.</a:t>
            </a:r>
            <a:endParaRPr lang="en-US" sz="2800" b="0" i="0" dirty="0">
              <a:effectLst/>
              <a:latin typeface="Arial" panose="020B0604020202020204" pitchFamily="34" charset="0"/>
            </a:endParaRPr>
          </a:p>
        </p:txBody>
      </p:sp>
      <p:sp>
        <p:nvSpPr>
          <p:cNvPr id="13" name="Rectangle 12">
            <a:extLst>
              <a:ext uri="{FF2B5EF4-FFF2-40B4-BE49-F238E27FC236}">
                <a16:creationId xmlns:a16="http://schemas.microsoft.com/office/drawing/2014/main" id="{304C097C-23B8-4CD4-8B2D-04CDBA4B9A85}"/>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Rectangle 1">
            <a:extLst>
              <a:ext uri="{FF2B5EF4-FFF2-40B4-BE49-F238E27FC236}">
                <a16:creationId xmlns:a16="http://schemas.microsoft.com/office/drawing/2014/main" id="{A19F4AFC-2F39-CBEB-2A6F-8BFAC93CAC95}"/>
              </a:ext>
            </a:extLst>
          </p:cNvPr>
          <p:cNvSpPr/>
          <p:nvPr/>
        </p:nvSpPr>
        <p:spPr>
          <a:xfrm>
            <a:off x="545431" y="323525"/>
            <a:ext cx="7700211"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Area of Study 1 – Civil Liability</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4" name="Picture 3" descr="A picture containing graphics, graphic design, logo, clipart&#10;&#10;Description automatically generated">
            <a:extLst>
              <a:ext uri="{FF2B5EF4-FFF2-40B4-BE49-F238E27FC236}">
                <a16:creationId xmlns:a16="http://schemas.microsoft.com/office/drawing/2014/main" id="{05A0285D-73F4-CDB1-9B08-F6340029F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5122" name="Picture 2">
            <a:extLst>
              <a:ext uri="{FF2B5EF4-FFF2-40B4-BE49-F238E27FC236}">
                <a16:creationId xmlns:a16="http://schemas.microsoft.com/office/drawing/2014/main" id="{B64B4F64-7260-22E7-60B8-E4B468BD3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5046" y="2816678"/>
            <a:ext cx="3076575"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D7EBEC9-F445-B442-BF33-5FB0D9F9EA8C}"/>
              </a:ext>
            </a:extLst>
          </p:cNvPr>
          <p:cNvPicPr>
            <a:picLocks noChangeAspect="1"/>
          </p:cNvPicPr>
          <p:nvPr/>
        </p:nvPicPr>
        <p:blipFill>
          <a:blip r:embed="rId6"/>
          <a:stretch>
            <a:fillRect/>
          </a:stretch>
        </p:blipFill>
        <p:spPr>
          <a:xfrm>
            <a:off x="9332691" y="1105859"/>
            <a:ext cx="2808930" cy="1657435"/>
          </a:xfrm>
          <a:prstGeom prst="rect">
            <a:avLst/>
          </a:prstGeom>
        </p:spPr>
      </p:pic>
      <p:pic>
        <p:nvPicPr>
          <p:cNvPr id="8" name="Picture 7">
            <a:extLst>
              <a:ext uri="{FF2B5EF4-FFF2-40B4-BE49-F238E27FC236}">
                <a16:creationId xmlns:a16="http://schemas.microsoft.com/office/drawing/2014/main" id="{EE39393B-21AE-563C-A56E-F502B58C2858}"/>
              </a:ext>
            </a:extLst>
          </p:cNvPr>
          <p:cNvPicPr>
            <a:picLocks noChangeAspect="1"/>
          </p:cNvPicPr>
          <p:nvPr/>
        </p:nvPicPr>
        <p:blipFill>
          <a:blip r:embed="rId7"/>
          <a:stretch>
            <a:fillRect/>
          </a:stretch>
        </p:blipFill>
        <p:spPr>
          <a:xfrm>
            <a:off x="8517596" y="5030244"/>
            <a:ext cx="1987243" cy="1400583"/>
          </a:xfrm>
          <a:prstGeom prst="rect">
            <a:avLst/>
          </a:prstGeom>
        </p:spPr>
      </p:pic>
      <p:pic>
        <p:nvPicPr>
          <p:cNvPr id="14" name="Picture 13">
            <a:extLst>
              <a:ext uri="{FF2B5EF4-FFF2-40B4-BE49-F238E27FC236}">
                <a16:creationId xmlns:a16="http://schemas.microsoft.com/office/drawing/2014/main" id="{DACF2977-2878-02F4-24E2-BDE886C0C5FD}"/>
              </a:ext>
            </a:extLst>
          </p:cNvPr>
          <p:cNvPicPr>
            <a:picLocks noChangeAspect="1"/>
          </p:cNvPicPr>
          <p:nvPr/>
        </p:nvPicPr>
        <p:blipFill>
          <a:blip r:embed="rId8"/>
          <a:stretch>
            <a:fillRect/>
          </a:stretch>
        </p:blipFill>
        <p:spPr>
          <a:xfrm rot="18767425">
            <a:off x="7006653" y="2535241"/>
            <a:ext cx="2629035" cy="1054154"/>
          </a:xfrm>
          <a:prstGeom prst="rect">
            <a:avLst/>
          </a:prstGeom>
        </p:spPr>
      </p:pic>
      <p:pic>
        <p:nvPicPr>
          <p:cNvPr id="18" name="Audio 17">
            <a:hlinkClick r:id="" action="ppaction://media"/>
            <a:extLst>
              <a:ext uri="{FF2B5EF4-FFF2-40B4-BE49-F238E27FC236}">
                <a16:creationId xmlns:a16="http://schemas.microsoft.com/office/drawing/2014/main" id="{EE41FA46-0F15-65D0-577D-5580D61F278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2909565"/>
      </p:ext>
    </p:extLst>
  </p:cSld>
  <p:clrMapOvr>
    <a:masterClrMapping/>
  </p:clrMapOvr>
  <mc:AlternateContent xmlns:mc="http://schemas.openxmlformats.org/markup-compatibility/2006">
    <mc:Choice xmlns:p14="http://schemas.microsoft.com/office/powerpoint/2010/main" Requires="p14">
      <p:transition spd="slow" p14:dur="2000" advTm="33726"/>
    </mc:Choice>
    <mc:Fallback>
      <p:transition spd="slow" advTm="3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544D5-F69A-4C3D-856C-E90DE760E064}"/>
              </a:ext>
            </a:extLst>
          </p:cNvPr>
          <p:cNvSpPr txBox="1"/>
          <p:nvPr/>
        </p:nvSpPr>
        <p:spPr>
          <a:xfrm>
            <a:off x="3793069" y="3321888"/>
            <a:ext cx="2143133"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School</a:t>
            </a:r>
            <a:r>
              <a:rPr lang="en-AU" sz="2800" b="1" dirty="0">
                <a:latin typeface="Adobe Devanagari" panose="02040503050201020203" pitchFamily="18" charset="0"/>
                <a:cs typeface="Adobe Devanagari" panose="02040503050201020203" pitchFamily="18" charset="0"/>
              </a:rPr>
              <a:t> </a:t>
            </a:r>
            <a:r>
              <a:rPr lang="en-AU" sz="2800" b="1" dirty="0">
                <a:solidFill>
                  <a:schemeClr val="bg1"/>
                </a:solidFill>
                <a:latin typeface="Adobe Devanagari" panose="02040503050201020203" pitchFamily="18" charset="0"/>
                <a:cs typeface="Adobe Devanagari" panose="02040503050201020203" pitchFamily="18" charset="0"/>
              </a:rPr>
              <a:t>Office</a:t>
            </a:r>
            <a:r>
              <a:rPr lang="en-AU" sz="2800" b="1" dirty="0">
                <a:latin typeface="Adobe Devanagari" panose="02040503050201020203" pitchFamily="18" charset="0"/>
                <a:cs typeface="Adobe Devanagari" panose="02040503050201020203" pitchFamily="18" charset="0"/>
              </a:rPr>
              <a:t> </a:t>
            </a:r>
          </a:p>
        </p:txBody>
      </p:sp>
      <p:sp>
        <p:nvSpPr>
          <p:cNvPr id="10" name="TextBox 9">
            <a:extLst>
              <a:ext uri="{FF2B5EF4-FFF2-40B4-BE49-F238E27FC236}">
                <a16:creationId xmlns:a16="http://schemas.microsoft.com/office/drawing/2014/main" id="{41717DF7-BD8E-4612-80E6-A184A08A1B11}"/>
              </a:ext>
            </a:extLst>
          </p:cNvPr>
          <p:cNvSpPr txBox="1"/>
          <p:nvPr/>
        </p:nvSpPr>
        <p:spPr>
          <a:xfrm>
            <a:off x="6095999" y="3284195"/>
            <a:ext cx="2296391" cy="523220"/>
          </a:xfrm>
          <a:prstGeom prst="rect">
            <a:avLst/>
          </a:prstGeom>
          <a:noFill/>
        </p:spPr>
        <p:txBody>
          <a:bodyPr wrap="square" rtlCol="0">
            <a:spAutoFit/>
          </a:bodyPr>
          <a:lstStyle/>
          <a:p>
            <a:r>
              <a:rPr lang="en-AU" sz="2800" b="1" dirty="0">
                <a:solidFill>
                  <a:schemeClr val="bg1"/>
                </a:solidFill>
                <a:latin typeface="Adobe Devanagari" panose="02040503050201020203" pitchFamily="18" charset="0"/>
                <a:cs typeface="Adobe Devanagari" panose="02040503050201020203" pitchFamily="18" charset="0"/>
              </a:rPr>
              <a:t>Gymnasium</a:t>
            </a:r>
            <a:endParaRPr lang="en-AU" b="1" dirty="0">
              <a:solidFill>
                <a:schemeClr val="bg1"/>
              </a:solidFill>
              <a:latin typeface="Adobe Devanagari" panose="02040503050201020203" pitchFamily="18" charset="0"/>
              <a:cs typeface="Adobe Devanagari" panose="02040503050201020203" pitchFamily="18" charset="0"/>
            </a:endParaRPr>
          </a:p>
        </p:txBody>
      </p:sp>
      <p:sp>
        <p:nvSpPr>
          <p:cNvPr id="11" name="TextBox 10">
            <a:extLst>
              <a:ext uri="{FF2B5EF4-FFF2-40B4-BE49-F238E27FC236}">
                <a16:creationId xmlns:a16="http://schemas.microsoft.com/office/drawing/2014/main" id="{508A2BCB-B8A0-4FBE-A825-24A6969DA418}"/>
              </a:ext>
            </a:extLst>
          </p:cNvPr>
          <p:cNvSpPr txBox="1"/>
          <p:nvPr/>
        </p:nvSpPr>
        <p:spPr>
          <a:xfrm>
            <a:off x="1116448" y="6001124"/>
            <a:ext cx="4736547" cy="523220"/>
          </a:xfrm>
          <a:prstGeom prst="rect">
            <a:avLst/>
          </a:prstGeom>
          <a:noFill/>
        </p:spPr>
        <p:txBody>
          <a:bodyPr wrap="square" rtlCol="0">
            <a:spAutoFit/>
          </a:bodyPr>
          <a:lstStyle/>
          <a:p>
            <a:pPr algn="r"/>
            <a:r>
              <a:rPr lang="en-AU" sz="2800" b="1" dirty="0">
                <a:solidFill>
                  <a:schemeClr val="bg1"/>
                </a:solidFill>
                <a:latin typeface="Adobe Devanagari" panose="02040503050201020203" pitchFamily="18" charset="0"/>
                <a:cs typeface="Adobe Devanagari" panose="02040503050201020203" pitchFamily="18" charset="0"/>
              </a:rPr>
              <a:t>Sports grounds outside Gym</a:t>
            </a:r>
          </a:p>
        </p:txBody>
      </p:sp>
      <p:sp>
        <p:nvSpPr>
          <p:cNvPr id="12" name="TextBox 11">
            <a:extLst>
              <a:ext uri="{FF2B5EF4-FFF2-40B4-BE49-F238E27FC236}">
                <a16:creationId xmlns:a16="http://schemas.microsoft.com/office/drawing/2014/main" id="{E7ECE02D-2E49-42CA-9609-D8FD51CF506B}"/>
              </a:ext>
            </a:extLst>
          </p:cNvPr>
          <p:cNvSpPr txBox="1"/>
          <p:nvPr/>
        </p:nvSpPr>
        <p:spPr>
          <a:xfrm>
            <a:off x="240631" y="1272599"/>
            <a:ext cx="7620001" cy="5509200"/>
          </a:xfrm>
          <a:prstGeom prst="rect">
            <a:avLst/>
          </a:prstGeom>
          <a:noFill/>
        </p:spPr>
        <p:txBody>
          <a:bodyPr wrap="square" rtlCol="0">
            <a:spAutoFit/>
          </a:bodyPr>
          <a:lstStyle/>
          <a:p>
            <a:pPr algn="just"/>
            <a:r>
              <a:rPr lang="en-AU" sz="3200" dirty="0"/>
              <a:t>In this area of study the following key concepts in the resolution of a civil case are studied: </a:t>
            </a:r>
          </a:p>
          <a:p>
            <a:pPr algn="just"/>
            <a:endParaRPr lang="en-AU" sz="3200" dirty="0"/>
          </a:p>
          <a:p>
            <a:pPr algn="just">
              <a:buFontTx/>
              <a:buChar char="-"/>
            </a:pPr>
            <a:r>
              <a:rPr lang="en-AU" sz="3200" dirty="0"/>
              <a:t> Methods used to resolve the case  </a:t>
            </a:r>
          </a:p>
          <a:p>
            <a:pPr algn="just">
              <a:buFontTx/>
              <a:buChar char="-"/>
            </a:pPr>
            <a:r>
              <a:rPr lang="en-AU" sz="3200" dirty="0"/>
              <a:t> Institutions available to resolve disputes,        and the purposes and types of remedies. </a:t>
            </a:r>
          </a:p>
          <a:p>
            <a:pPr algn="just">
              <a:buFontTx/>
              <a:buChar char="-"/>
            </a:pPr>
            <a:endParaRPr lang="en-AU" sz="3200" dirty="0"/>
          </a:p>
          <a:p>
            <a:pPr algn="just"/>
            <a:r>
              <a:rPr lang="en-AU" sz="3200" dirty="0"/>
              <a:t>Investigation of two civil cases exploring the extent to which the principles of justice were achieved.</a:t>
            </a:r>
          </a:p>
        </p:txBody>
      </p:sp>
      <p:sp>
        <p:nvSpPr>
          <p:cNvPr id="13" name="Rectangle 12">
            <a:extLst>
              <a:ext uri="{FF2B5EF4-FFF2-40B4-BE49-F238E27FC236}">
                <a16:creationId xmlns:a16="http://schemas.microsoft.com/office/drawing/2014/main" id="{304C097C-23B8-4CD4-8B2D-04CDBA4B9A85}"/>
              </a:ext>
            </a:extLst>
          </p:cNvPr>
          <p:cNvSpPr/>
          <p:nvPr/>
        </p:nvSpPr>
        <p:spPr>
          <a:xfrm>
            <a:off x="-2177" y="-65319"/>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A19F4AFC-2F39-CBEB-2A6F-8BFAC93CAC95}"/>
              </a:ext>
            </a:extLst>
          </p:cNvPr>
          <p:cNvSpPr/>
          <p:nvPr/>
        </p:nvSpPr>
        <p:spPr>
          <a:xfrm>
            <a:off x="545431" y="323525"/>
            <a:ext cx="6416843" cy="707886"/>
          </a:xfrm>
          <a:prstGeom prst="rect">
            <a:avLst/>
          </a:prstGeom>
        </p:spPr>
        <p:txBody>
          <a:bodyPr wrap="square">
            <a:spAutoFit/>
          </a:bodyPr>
          <a:lstStyle/>
          <a:p>
            <a:r>
              <a:rPr lang="en-US" sz="4000" b="1" dirty="0">
                <a:solidFill>
                  <a:schemeClr val="bg1"/>
                </a:solidFill>
                <a:latin typeface="Europa-Bold" panose="02000000000000000000" pitchFamily="50" charset="0"/>
                <a:cs typeface="Adobe Devanagari" panose="02040503050201020203" pitchFamily="18" charset="0"/>
              </a:rPr>
              <a:t>Area of Study 2 - Remedies</a:t>
            </a: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4" name="Picture 3" descr="A picture containing graphics, graphic design, logo, clipart&#10;&#10;Description automatically generated">
            <a:extLst>
              <a:ext uri="{FF2B5EF4-FFF2-40B4-BE49-F238E27FC236}">
                <a16:creationId xmlns:a16="http://schemas.microsoft.com/office/drawing/2014/main" id="{09508141-333C-0C47-A142-EBDA27F79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7" name="Picture 6">
            <a:extLst>
              <a:ext uri="{FF2B5EF4-FFF2-40B4-BE49-F238E27FC236}">
                <a16:creationId xmlns:a16="http://schemas.microsoft.com/office/drawing/2014/main" id="{CFC32406-53BA-32E1-EEFD-E0D209881DBE}"/>
              </a:ext>
            </a:extLst>
          </p:cNvPr>
          <p:cNvPicPr>
            <a:picLocks noChangeAspect="1"/>
          </p:cNvPicPr>
          <p:nvPr/>
        </p:nvPicPr>
        <p:blipFill rotWithShape="1">
          <a:blip r:embed="rId5">
            <a:extLst>
              <a:ext uri="{28A0092B-C50C-407E-A947-70E740481C1C}">
                <a14:useLocalDpi xmlns:a14="http://schemas.microsoft.com/office/drawing/2010/main" val="0"/>
              </a:ext>
            </a:extLst>
          </a:blip>
          <a:srcRect l="5447" r="18781" b="2"/>
          <a:stretch/>
        </p:blipFill>
        <p:spPr>
          <a:xfrm>
            <a:off x="8064294" y="747119"/>
            <a:ext cx="4077327" cy="3013344"/>
          </a:xfrm>
          <a:prstGeom prst="rect">
            <a:avLst/>
          </a:prstGeom>
        </p:spPr>
      </p:pic>
      <p:pic>
        <p:nvPicPr>
          <p:cNvPr id="8" name="Picture 7">
            <a:extLst>
              <a:ext uri="{FF2B5EF4-FFF2-40B4-BE49-F238E27FC236}">
                <a16:creationId xmlns:a16="http://schemas.microsoft.com/office/drawing/2014/main" id="{6C57C9C4-4B72-D8F4-EB5F-D1A0E8AA93A0}"/>
              </a:ext>
            </a:extLst>
          </p:cNvPr>
          <p:cNvPicPr>
            <a:picLocks noChangeAspect="1"/>
          </p:cNvPicPr>
          <p:nvPr/>
        </p:nvPicPr>
        <p:blipFill rotWithShape="1">
          <a:blip r:embed="rId6">
            <a:extLst>
              <a:ext uri="{28A0092B-C50C-407E-A947-70E740481C1C}">
                <a14:useLocalDpi xmlns:a14="http://schemas.microsoft.com/office/drawing/2010/main" val="0"/>
              </a:ext>
            </a:extLst>
          </a:blip>
          <a:srcRect l="19946" r="4282" b="1"/>
          <a:stretch/>
        </p:blipFill>
        <p:spPr>
          <a:xfrm>
            <a:off x="8064294" y="3807414"/>
            <a:ext cx="4127706" cy="3050585"/>
          </a:xfrm>
          <a:prstGeom prst="rect">
            <a:avLst/>
          </a:prstGeom>
        </p:spPr>
      </p:pic>
      <p:pic>
        <p:nvPicPr>
          <p:cNvPr id="17" name="Audio 16">
            <a:hlinkClick r:id="" action="ppaction://media"/>
            <a:extLst>
              <a:ext uri="{FF2B5EF4-FFF2-40B4-BE49-F238E27FC236}">
                <a16:creationId xmlns:a16="http://schemas.microsoft.com/office/drawing/2014/main" id="{9CD4FED0-798B-4CBC-12BB-40DF0A7B6C5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5050295"/>
      </p:ext>
    </p:extLst>
  </p:cSld>
  <p:clrMapOvr>
    <a:masterClrMapping/>
  </p:clrMapOvr>
  <mc:AlternateContent xmlns:mc="http://schemas.openxmlformats.org/markup-compatibility/2006">
    <mc:Choice xmlns:p14="http://schemas.microsoft.com/office/powerpoint/2010/main" Requires="p14">
      <p:transition spd="slow" p14:dur="2000" advTm="26951"/>
    </mc:Choice>
    <mc:Fallback>
      <p:transition spd="slow" advTm="26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663BD2D67BEA46863E9540E400B5EE" ma:contentTypeVersion="14" ma:contentTypeDescription="Create a new document." ma:contentTypeScope="" ma:versionID="15d13788fec8000bbb5eb505a823763d">
  <xsd:schema xmlns:xsd="http://www.w3.org/2001/XMLSchema" xmlns:xs="http://www.w3.org/2001/XMLSchema" xmlns:p="http://schemas.microsoft.com/office/2006/metadata/properties" xmlns:ns3="f6baea9f-91d5-4093-9759-8fe63dfee2f6" xmlns:ns4="83bedef8-b978-4aa7-93f1-a34f55bdd75b" targetNamespace="http://schemas.microsoft.com/office/2006/metadata/properties" ma:root="true" ma:fieldsID="84436f315dd8e9c2b46c50b25f00f0a0" ns3:_="" ns4:_="">
    <xsd:import namespace="f6baea9f-91d5-4093-9759-8fe63dfee2f6"/>
    <xsd:import namespace="83bedef8-b978-4aa7-93f1-a34f55bdd75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aea9f-91d5-4093-9759-8fe63dfee2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bedef8-b978-4aa7-93f1-a34f55bdd75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798034-C626-4387-9F27-C55D871AB3A8}">
  <ds:schemaRefs>
    <ds:schemaRef ds:uri="83bedef8-b978-4aa7-93f1-a34f55bdd75b"/>
    <ds:schemaRef ds:uri="http://schemas.microsoft.com/office/2006/documentManagement/types"/>
    <ds:schemaRef ds:uri="http://www.w3.org/XML/1998/namespace"/>
    <ds:schemaRef ds:uri="http://purl.org/dc/dcmitype/"/>
    <ds:schemaRef ds:uri="http://purl.org/dc/elements/1.1/"/>
    <ds:schemaRef ds:uri="http://purl.org/dc/terms/"/>
    <ds:schemaRef ds:uri="f6baea9f-91d5-4093-9759-8fe63dfee2f6"/>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0288BDF-FFB6-45BD-8F80-49978D6E22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baea9f-91d5-4093-9759-8fe63dfee2f6"/>
    <ds:schemaRef ds:uri="83bedef8-b978-4aa7-93f1-a34f55bdd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0B7953-2CE1-4AE7-95F2-7B4CF00FB0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11048</TotalTime>
  <Words>801</Words>
  <Application>Microsoft Office PowerPoint</Application>
  <PresentationFormat>Widescreen</PresentationFormat>
  <Paragraphs>109</Paragraphs>
  <Slides>13</Slides>
  <Notes>1</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Adobe Devanagari</vt:lpstr>
      <vt:lpstr>Arial</vt:lpstr>
      <vt:lpstr>Calibri</vt:lpstr>
      <vt:lpstr>Calibri Light</vt:lpstr>
      <vt:lpstr>Europa-Bold</vt:lpstr>
      <vt:lpstr>Raleway</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Education and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Dixon</dc:creator>
  <cp:lastModifiedBy>Anna Anetoudis</cp:lastModifiedBy>
  <cp:revision>57</cp:revision>
  <dcterms:created xsi:type="dcterms:W3CDTF">2021-09-03T00:41:33Z</dcterms:created>
  <dcterms:modified xsi:type="dcterms:W3CDTF">2023-05-23T07:15:12Z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0x01010047663BD2D67BEA46863E9540E400B5EE</vt:lpwstr>
  </property>
</Properties>
</file>