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54F701D-F751-46F9-9498-AA3DE012B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82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9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712E08F-B81D-4A61-972B-99E73BEB3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" y="-27992"/>
            <a:ext cx="7555379" cy="10691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16" y="2370339"/>
            <a:ext cx="3380468" cy="3274681"/>
          </a:xfrm>
        </p:spPr>
        <p:txBody>
          <a:bodyPr>
            <a:normAutofit/>
          </a:bodyPr>
          <a:lstStyle>
            <a:lvl1pPr marL="177800" indent="-177800"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2BF9F1-FDE1-4D71-9748-F853559F17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46091" y="2370339"/>
            <a:ext cx="3380468" cy="3274681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0F0"/>
              </a:buClr>
              <a:buSzPct val="12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12C77A-ED38-43A0-9E6D-1B3E16DF3A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956" y="6587606"/>
            <a:ext cx="3303685" cy="3881339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7800" lvl="0" indent="-177800">
              <a:buClr>
                <a:srgbClr val="00B0F0"/>
              </a:buClr>
              <a:buSzPct val="12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B0F0"/>
              </a:buClr>
              <a:buSzPct val="120000"/>
            </a:pPr>
            <a:r>
              <a:rPr lang="en-US" dirty="0"/>
              <a:t>Second level</a:t>
            </a:r>
          </a:p>
          <a:p>
            <a:pPr lvl="2">
              <a:buClr>
                <a:srgbClr val="00B0F0"/>
              </a:buClr>
              <a:buSzPct val="120000"/>
            </a:pPr>
            <a:r>
              <a:rPr lang="en-US" dirty="0"/>
              <a:t>Third level</a:t>
            </a:r>
          </a:p>
          <a:p>
            <a:pPr lvl="3">
              <a:buClr>
                <a:srgbClr val="00B0F0"/>
              </a:buClr>
              <a:buSzPct val="120000"/>
            </a:pPr>
            <a:r>
              <a:rPr lang="en-US" dirty="0"/>
              <a:t>Fourth level</a:t>
            </a:r>
          </a:p>
          <a:p>
            <a:pPr lvl="4">
              <a:buClr>
                <a:srgbClr val="00B0F0"/>
              </a:buClr>
              <a:buSzPct val="120000"/>
            </a:pPr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CB0450D-564E-41A4-907F-A15B55FD51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22874" y="5999777"/>
            <a:ext cx="3303685" cy="4469169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7800" lvl="0" indent="-177800">
              <a:buClr>
                <a:srgbClr val="00B0F0"/>
              </a:buClr>
              <a:buSzPct val="120000"/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00B0F0"/>
              </a:buClr>
              <a:buSzPct val="120000"/>
            </a:pPr>
            <a:r>
              <a:rPr lang="en-US" dirty="0"/>
              <a:t>Second level</a:t>
            </a:r>
          </a:p>
          <a:p>
            <a:pPr lvl="2">
              <a:buClr>
                <a:srgbClr val="00B0F0"/>
              </a:buClr>
              <a:buSzPct val="120000"/>
            </a:pPr>
            <a:r>
              <a:rPr lang="en-US" dirty="0"/>
              <a:t>Third level</a:t>
            </a:r>
          </a:p>
          <a:p>
            <a:pPr lvl="3">
              <a:buClr>
                <a:srgbClr val="00B0F0"/>
              </a:buClr>
              <a:buSzPct val="120000"/>
            </a:pPr>
            <a:r>
              <a:rPr lang="en-US" dirty="0"/>
              <a:t>Fourth level</a:t>
            </a:r>
          </a:p>
          <a:p>
            <a:pPr lvl="4">
              <a:buClr>
                <a:srgbClr val="00B0F0"/>
              </a:buClr>
              <a:buSzPct val="120000"/>
            </a:pPr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Content Placeholder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BFB203-0609-4A37-A8AC-88F543D776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167">
            <a:off x="1884913" y="5562992"/>
            <a:ext cx="1054229" cy="8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5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24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7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64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68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4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3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80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98C9-64F7-44EC-818C-90D65B30192C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5B6-0418-456E-AA1E-5672CA5F5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32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3E12902-ABA2-43C5-A0DF-1C2CD26E3B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Friendly Reminders</a:t>
            </a:r>
          </a:p>
          <a:p>
            <a:r>
              <a:rPr lang="en-GB" dirty="0"/>
              <a:t>Please advise us </a:t>
            </a:r>
            <a:r>
              <a:rPr lang="en-GB" b="1" dirty="0"/>
              <a:t>48hrs in advance </a:t>
            </a:r>
            <a:r>
              <a:rPr lang="en-GB" dirty="0"/>
              <a:t>to </a:t>
            </a:r>
            <a:r>
              <a:rPr lang="en-GB" b="1" dirty="0"/>
              <a:t>cancel a booked session </a:t>
            </a:r>
            <a:r>
              <a:rPr lang="en-GB" dirty="0"/>
              <a:t>to avoid still being charged</a:t>
            </a:r>
          </a:p>
          <a:p>
            <a:r>
              <a:rPr lang="en-GB" dirty="0"/>
              <a:t>Please make your booking with tow days in advance so we can provide children with enough resources and experiences. </a:t>
            </a:r>
          </a:p>
          <a:p>
            <a:r>
              <a:rPr lang="en-AU" dirty="0"/>
              <a:t>Help us provide the best service for your children by adhering to our policies.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305E36-1D51-061F-A9F6-3A58D733AD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Big Childcare Barwon Heads, we offer </a:t>
            </a:r>
            <a:r>
              <a:rPr lang="en-GB" b="1" dirty="0"/>
              <a:t>Summer Holiday Care </a:t>
            </a:r>
            <a:r>
              <a:rPr lang="en-GB" dirty="0"/>
              <a:t>but in </a:t>
            </a:r>
            <a:r>
              <a:rPr lang="en-GB" dirty="0" err="1"/>
              <a:t>Mirrrapoa</a:t>
            </a:r>
            <a:r>
              <a:rPr lang="en-GB" dirty="0"/>
              <a:t> Primary School. The address is 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80 Unity Drive Mount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Duneed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3217. </a:t>
            </a:r>
            <a:r>
              <a:rPr lang="en-GB" dirty="0"/>
              <a:t>Our</a:t>
            </a:r>
            <a:r>
              <a:rPr lang="en-GB" b="1" dirty="0"/>
              <a:t> </a:t>
            </a:r>
            <a:r>
              <a:rPr lang="en-GB" dirty="0"/>
              <a:t>brochures will be out shortly! </a:t>
            </a:r>
          </a:p>
          <a:p>
            <a:r>
              <a:rPr lang="en-AU" dirty="0"/>
              <a:t>Once available, please book your children in as soon as possible to secure a spot and allow us to have adequate resources and staffing in place.</a:t>
            </a:r>
          </a:p>
          <a:p>
            <a:r>
              <a:rPr lang="en-AU" dirty="0"/>
              <a:t>If you have a child starting </a:t>
            </a:r>
            <a:r>
              <a:rPr lang="en-AU" b="1" dirty="0"/>
              <a:t>Prep in 2022 </a:t>
            </a:r>
            <a:r>
              <a:rPr lang="en-AU" dirty="0"/>
              <a:t>– booking them into the Summer Holiday Care is a great way of easing their transition.</a:t>
            </a:r>
          </a:p>
          <a:p>
            <a:r>
              <a:rPr lang="en-AU" dirty="0"/>
              <a:t>We will have a bunch of </a:t>
            </a:r>
            <a:r>
              <a:rPr lang="en-AU" b="1" dirty="0"/>
              <a:t>incursions and excursions! </a:t>
            </a:r>
            <a:r>
              <a:rPr lang="en-AU" dirty="0"/>
              <a:t>Some of the planned themes are:</a:t>
            </a:r>
          </a:p>
          <a:p>
            <a:pPr>
              <a:buFontTx/>
              <a:buChar char="-"/>
            </a:pPr>
            <a:r>
              <a:rPr lang="en-GB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Lesuire</a:t>
            </a:r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Link</a:t>
            </a:r>
            <a:endParaRPr lang="en-A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buFontTx/>
              <a:buChar char="-"/>
            </a:pPr>
            <a:r>
              <a:rPr lang="en-AU" dirty="0"/>
              <a:t>Melbourne Aquarium</a:t>
            </a:r>
          </a:p>
          <a:p>
            <a:pPr>
              <a:buFontTx/>
              <a:buChar char="-"/>
            </a:pPr>
            <a:r>
              <a:rPr lang="en-AU" dirty="0"/>
              <a:t>Geelong Water Front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14C4E6C-8817-1B8A-BBA4-9C501AC73FCB}"/>
              </a:ext>
            </a:extLst>
          </p:cNvPr>
          <p:cNvSpPr txBox="1">
            <a:spLocks/>
          </p:cNvSpPr>
          <p:nvPr/>
        </p:nvSpPr>
        <p:spPr>
          <a:xfrm>
            <a:off x="333115" y="2290439"/>
            <a:ext cx="3446721" cy="3268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7800" indent="-17780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00B0F0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300" b="1" dirty="0"/>
              <a:t>What a fabulous back to school!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800" dirty="0"/>
              <a:t>To receive the children with an enjoyable welcome, we decided to celebrate each day and week with a relevant theme for them.</a:t>
            </a:r>
          </a:p>
          <a:p>
            <a:r>
              <a:rPr lang="en-AU" sz="1800" dirty="0"/>
              <a:t>Children enjoyed our Car’s Day Celebration. They learned that if you don’t wash a car in Russia, you can receive a ticket. </a:t>
            </a:r>
          </a:p>
          <a:p>
            <a:r>
              <a:rPr lang="en-AU" sz="1800" dirty="0"/>
              <a:t>Children were participating in different experiences that taught them about Mental Health. What they could do to keep their minds healthy and happy. </a:t>
            </a:r>
          </a:p>
          <a:p>
            <a:r>
              <a:rPr lang="en-AU" sz="1800" dirty="0"/>
              <a:t>Children have been preparing their own lunch. They love to make tacos. </a:t>
            </a:r>
          </a:p>
          <a:p>
            <a:r>
              <a:rPr lang="en-AU" sz="1800" dirty="0"/>
              <a:t>Children have been exploring technology by creating the expectation of our program with power point and using our electronic dinosaur. 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16993-943F-F6A2-CC47-BFF69059887E}"/>
              </a:ext>
            </a:extLst>
          </p:cNvPr>
          <p:cNvSpPr txBox="1"/>
          <p:nvPr/>
        </p:nvSpPr>
        <p:spPr>
          <a:xfrm>
            <a:off x="4006428" y="8111090"/>
            <a:ext cx="3136576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Contact Details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Centre Manager: </a:t>
            </a:r>
            <a:r>
              <a:rPr lang="en-GB" sz="1400" dirty="0" err="1">
                <a:solidFill>
                  <a:schemeClr val="bg1"/>
                </a:solidFill>
              </a:rPr>
              <a:t>Azuna</a:t>
            </a:r>
            <a:r>
              <a:rPr lang="en-GB" sz="1400" dirty="0">
                <a:solidFill>
                  <a:schemeClr val="bg1"/>
                </a:solidFill>
              </a:rPr>
              <a:t> Sanchez</a:t>
            </a:r>
            <a:br>
              <a:rPr lang="en-GB" sz="1400" dirty="0">
                <a:solidFill>
                  <a:schemeClr val="bg1"/>
                </a:solidFill>
              </a:rPr>
            </a:b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Email: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barwonheads@bigchildcare.com</a:t>
            </a:r>
          </a:p>
          <a:p>
            <a:pPr algn="ctr"/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Phone: 0434 557 352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5EC51-E9EE-EA86-9FF2-93410886FD59}"/>
              </a:ext>
            </a:extLst>
          </p:cNvPr>
          <p:cNvGrpSpPr/>
          <p:nvPr/>
        </p:nvGrpSpPr>
        <p:grpSpPr>
          <a:xfrm>
            <a:off x="3922874" y="2446155"/>
            <a:ext cx="1843314" cy="1385616"/>
            <a:chOff x="4934857" y="2446155"/>
            <a:chExt cx="1930946" cy="14146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ABA399-2A9D-3815-75CF-5A4D28068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0" b="26953"/>
            <a:stretch/>
          </p:blipFill>
          <p:spPr>
            <a:xfrm>
              <a:off x="4934857" y="2446155"/>
              <a:ext cx="1930946" cy="1414646"/>
            </a:xfrm>
            <a:prstGeom prst="rect">
              <a:avLst/>
            </a:prstGeom>
          </p:spPr>
        </p:pic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3153D6F4-089B-97C1-4C5F-05245870B3B0}"/>
                </a:ext>
              </a:extLst>
            </p:cNvPr>
            <p:cNvSpPr/>
            <p:nvPr/>
          </p:nvSpPr>
          <p:spPr>
            <a:xfrm>
              <a:off x="5326743" y="2583542"/>
              <a:ext cx="203200" cy="246743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52C760B4-7F6D-57FA-F66F-58BD28459DB1}"/>
                </a:ext>
              </a:extLst>
            </p:cNvPr>
            <p:cNvSpPr/>
            <p:nvPr/>
          </p:nvSpPr>
          <p:spPr>
            <a:xfrm>
              <a:off x="6096273" y="2706913"/>
              <a:ext cx="203200" cy="246743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819187-9784-E721-9C58-E2FD1BEB7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9739" b="10061"/>
          <a:stretch/>
        </p:blipFill>
        <p:spPr>
          <a:xfrm rot="21214902">
            <a:off x="4270870" y="4572833"/>
            <a:ext cx="1147321" cy="8130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DD4BA61-F3FE-4257-C610-2D2F73F11813}"/>
              </a:ext>
            </a:extLst>
          </p:cNvPr>
          <p:cNvGrpSpPr/>
          <p:nvPr/>
        </p:nvGrpSpPr>
        <p:grpSpPr>
          <a:xfrm>
            <a:off x="5909226" y="2335780"/>
            <a:ext cx="1298215" cy="1209532"/>
            <a:chOff x="5844789" y="3074560"/>
            <a:chExt cx="1381770" cy="15144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1DCB4E-079B-04CA-2365-AA2190D20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98" b="7933"/>
            <a:stretch/>
          </p:blipFill>
          <p:spPr>
            <a:xfrm>
              <a:off x="5844789" y="3074560"/>
              <a:ext cx="1381770" cy="1514422"/>
            </a:xfrm>
            <a:prstGeom prst="rect">
              <a:avLst/>
            </a:prstGeom>
          </p:spPr>
        </p:pic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C81C7ADB-33BD-8416-5834-6CDFD076CBC7}"/>
                </a:ext>
              </a:extLst>
            </p:cNvPr>
            <p:cNvSpPr/>
            <p:nvPr/>
          </p:nvSpPr>
          <p:spPr>
            <a:xfrm>
              <a:off x="6394770" y="3197480"/>
              <a:ext cx="348343" cy="508000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4C0125-7B57-6539-B1A4-216FF993321C}"/>
              </a:ext>
            </a:extLst>
          </p:cNvPr>
          <p:cNvGrpSpPr/>
          <p:nvPr/>
        </p:nvGrpSpPr>
        <p:grpSpPr>
          <a:xfrm>
            <a:off x="5245690" y="3957161"/>
            <a:ext cx="1654629" cy="1469747"/>
            <a:chOff x="9826171" y="3131282"/>
            <a:chExt cx="2259451" cy="21260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44EF50-636A-5C0A-42F5-068D6AC41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9"/>
            <a:stretch/>
          </p:blipFill>
          <p:spPr>
            <a:xfrm>
              <a:off x="9826171" y="3131282"/>
              <a:ext cx="2216455" cy="2126002"/>
            </a:xfrm>
            <a:prstGeom prst="rect">
              <a:avLst/>
            </a:prstGeom>
          </p:spPr>
        </p:pic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66678668-B2FE-2D96-CD05-258E1531086F}"/>
                </a:ext>
              </a:extLst>
            </p:cNvPr>
            <p:cNvSpPr/>
            <p:nvPr/>
          </p:nvSpPr>
          <p:spPr>
            <a:xfrm>
              <a:off x="11073852" y="3223151"/>
              <a:ext cx="474191" cy="456175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iley Face 22">
              <a:extLst>
                <a:ext uri="{FF2B5EF4-FFF2-40B4-BE49-F238E27FC236}">
                  <a16:creationId xmlns:a16="http://schemas.microsoft.com/office/drawing/2014/main" id="{97464E4B-6DEB-5508-0891-C97C6FC3ED3B}"/>
                </a:ext>
              </a:extLst>
            </p:cNvPr>
            <p:cNvSpPr/>
            <p:nvPr/>
          </p:nvSpPr>
          <p:spPr>
            <a:xfrm>
              <a:off x="11611430" y="3831771"/>
              <a:ext cx="474192" cy="456175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iley Face 23">
              <a:extLst>
                <a:ext uri="{FF2B5EF4-FFF2-40B4-BE49-F238E27FC236}">
                  <a16:creationId xmlns:a16="http://schemas.microsoft.com/office/drawing/2014/main" id="{52AD9EB1-B902-EBE0-A3E1-74257BD8D308}"/>
                </a:ext>
              </a:extLst>
            </p:cNvPr>
            <p:cNvSpPr/>
            <p:nvPr/>
          </p:nvSpPr>
          <p:spPr>
            <a:xfrm>
              <a:off x="10556665" y="3553572"/>
              <a:ext cx="474191" cy="456175"/>
            </a:xfrm>
            <a:prstGeom prst="smileyFac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030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303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Lee</dc:creator>
  <cp:lastModifiedBy>Kate Poole</cp:lastModifiedBy>
  <cp:revision>8</cp:revision>
  <dcterms:created xsi:type="dcterms:W3CDTF">2021-05-27T05:01:14Z</dcterms:created>
  <dcterms:modified xsi:type="dcterms:W3CDTF">2022-10-11T23:33:35Z</dcterms:modified>
</cp:coreProperties>
</file>