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68" r:id="rId5"/>
    <p:sldId id="259" r:id="rId6"/>
    <p:sldId id="269" r:id="rId7"/>
    <p:sldId id="270" r:id="rId8"/>
    <p:sldId id="271" r:id="rId9"/>
    <p:sldId id="260" r:id="rId10"/>
    <p:sldId id="272" r:id="rId11"/>
    <p:sldId id="264" r:id="rId12"/>
    <p:sldId id="265" r:id="rId13"/>
    <p:sldId id="267" r:id="rId14"/>
    <p:sldId id="262" r:id="rId15"/>
    <p:sldId id="26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o MICHAELSON" initials="MM" lastIdx="1" clrIdx="0">
    <p:extLst>
      <p:ext uri="{19B8F6BF-5375-455C-9EA6-DF929625EA0E}">
        <p15:presenceInfo xmlns:p15="http://schemas.microsoft.com/office/powerpoint/2012/main" userId="S-1-5-21-1324797991-1327792783-20204224-427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115" d="100"/>
          <a:sy n="115" d="100"/>
        </p:scale>
        <p:origin x="4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23T14:59:46.405" idx="1">
    <p:pos x="10" y="10"/>
    <p:text/>
    <p:extLst>
      <p:ext uri="{C676402C-5697-4E1C-873F-D02D1690AC5C}">
        <p15:threadingInfo xmlns:p15="http://schemas.microsoft.com/office/powerpoint/2012/main" timeZoneBias="-60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3/31/2021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3/31/2021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3/31/2021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3/31/2021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3/31/2021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3/31/2021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3/31/2021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3/31/2021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3/31/2021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vichealth.vic.gov.au/media-and-resources/media-releases/aussie-teens-forgo-sleep-for-scree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B052-3AAC-4A94-A9D1-86469F3318E6}"/>
              </a:ext>
            </a:extLst>
          </p:cNvPr>
          <p:cNvSpPr>
            <a:spLocks noGrp="1"/>
          </p:cNvSpPr>
          <p:nvPr>
            <p:ph type="ctrTitle"/>
          </p:nvPr>
        </p:nvSpPr>
        <p:spPr/>
        <p:txBody>
          <a:bodyPr/>
          <a:lstStyle/>
          <a:p>
            <a:r>
              <a:rPr lang="en-AU" dirty="0"/>
              <a:t>TEENAGERS AND SLEEP</a:t>
            </a:r>
          </a:p>
        </p:txBody>
      </p:sp>
      <p:sp>
        <p:nvSpPr>
          <p:cNvPr id="3" name="Subtitle 2">
            <a:extLst>
              <a:ext uri="{FF2B5EF4-FFF2-40B4-BE49-F238E27FC236}">
                <a16:creationId xmlns:a16="http://schemas.microsoft.com/office/drawing/2014/main" id="{76661DE4-B99C-4B26-8541-F78B6476BB8A}"/>
              </a:ext>
            </a:extLst>
          </p:cNvPr>
          <p:cNvSpPr>
            <a:spLocks noGrp="1"/>
          </p:cNvSpPr>
          <p:nvPr>
            <p:ph type="subTitle" idx="1"/>
          </p:nvPr>
        </p:nvSpPr>
        <p:spPr/>
        <p:txBody>
          <a:bodyPr/>
          <a:lstStyle/>
          <a:p>
            <a:r>
              <a:rPr lang="en-AU" dirty="0"/>
              <a:t>Information taken from Better Health Victoria</a:t>
            </a:r>
          </a:p>
        </p:txBody>
      </p:sp>
    </p:spTree>
    <p:extLst>
      <p:ext uri="{BB962C8B-B14F-4D97-AF65-F5344CB8AC3E}">
        <p14:creationId xmlns:p14="http://schemas.microsoft.com/office/powerpoint/2010/main" val="251793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A9926-1D7D-4193-8AEC-64D67B2A605A}"/>
              </a:ext>
            </a:extLst>
          </p:cNvPr>
          <p:cNvSpPr>
            <a:spLocks noGrp="1"/>
          </p:cNvSpPr>
          <p:nvPr>
            <p:ph type="title"/>
          </p:nvPr>
        </p:nvSpPr>
        <p:spPr>
          <a:xfrm>
            <a:off x="1066800" y="303229"/>
            <a:ext cx="10058400" cy="997670"/>
          </a:xfrm>
        </p:spPr>
        <p:txBody>
          <a:bodyPr/>
          <a:lstStyle/>
          <a:p>
            <a:r>
              <a:rPr lang="en-AU" dirty="0"/>
              <a:t>SO WHAT CAN YOU DO:</a:t>
            </a:r>
          </a:p>
        </p:txBody>
      </p:sp>
      <p:sp>
        <p:nvSpPr>
          <p:cNvPr id="3" name="Content Placeholder 2">
            <a:extLst>
              <a:ext uri="{FF2B5EF4-FFF2-40B4-BE49-F238E27FC236}">
                <a16:creationId xmlns:a16="http://schemas.microsoft.com/office/drawing/2014/main" id="{1F498F99-759C-4EA2-87CF-423867C7624C}"/>
              </a:ext>
            </a:extLst>
          </p:cNvPr>
          <p:cNvSpPr>
            <a:spLocks noGrp="1"/>
          </p:cNvSpPr>
          <p:nvPr>
            <p:ph idx="1"/>
          </p:nvPr>
        </p:nvSpPr>
        <p:spPr>
          <a:xfrm>
            <a:off x="1066800" y="1150071"/>
            <a:ext cx="10058400" cy="5316718"/>
          </a:xfrm>
        </p:spPr>
        <p:txBody>
          <a:bodyPr>
            <a:noAutofit/>
          </a:bodyPr>
          <a:lstStyle/>
          <a:p>
            <a:r>
              <a:rPr lang="en-AU" sz="2400" b="1" dirty="0"/>
              <a:t>See your Wellbeing team </a:t>
            </a:r>
            <a:r>
              <a:rPr lang="en-AU" sz="2400" dirty="0"/>
              <a:t>– did you known the </a:t>
            </a:r>
            <a:r>
              <a:rPr lang="en-AU" sz="2400" b="1" dirty="0"/>
              <a:t>Wellbeing team consists of counsellors, youth workers, chaplains, a mental health practitioner, a school nurse.</a:t>
            </a:r>
          </a:p>
          <a:p>
            <a:endParaRPr lang="en-AU" sz="2400" dirty="0"/>
          </a:p>
          <a:p>
            <a:r>
              <a:rPr lang="en-AU" sz="2400" b="1" dirty="0"/>
              <a:t>GP’s in school </a:t>
            </a:r>
            <a:r>
              <a:rPr lang="en-AU" sz="2400" dirty="0"/>
              <a:t>-  students can make an appointment via the hub or wellbeing to see a doctor during school hours.</a:t>
            </a:r>
          </a:p>
          <a:p>
            <a:endParaRPr lang="en-AU" sz="2400" dirty="0"/>
          </a:p>
          <a:p>
            <a:r>
              <a:rPr lang="en-AU" sz="2400" b="1" dirty="0"/>
              <a:t>Breakfast club </a:t>
            </a:r>
            <a:r>
              <a:rPr lang="en-AU" sz="2400" dirty="0"/>
              <a:t>is over in Wellbeing – come and get a feed!</a:t>
            </a:r>
          </a:p>
        </p:txBody>
      </p:sp>
    </p:spTree>
    <p:extLst>
      <p:ext uri="{BB962C8B-B14F-4D97-AF65-F5344CB8AC3E}">
        <p14:creationId xmlns:p14="http://schemas.microsoft.com/office/powerpoint/2010/main" val="2960281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61568-D993-4713-B1A0-D5E6B05C4557}"/>
              </a:ext>
            </a:extLst>
          </p:cNvPr>
          <p:cNvSpPr>
            <a:spLocks noGrp="1"/>
          </p:cNvSpPr>
          <p:nvPr>
            <p:ph type="title"/>
          </p:nvPr>
        </p:nvSpPr>
        <p:spPr>
          <a:xfrm>
            <a:off x="1066800" y="256514"/>
            <a:ext cx="10058400" cy="1371600"/>
          </a:xfrm>
        </p:spPr>
        <p:txBody>
          <a:bodyPr>
            <a:normAutofit fontScale="90000"/>
          </a:bodyPr>
          <a:lstStyle/>
          <a:p>
            <a:pPr algn="ctr"/>
            <a:r>
              <a:rPr lang="en-AU" dirty="0"/>
              <a:t>Is your room organised and calm?</a:t>
            </a:r>
          </a:p>
        </p:txBody>
      </p:sp>
      <p:pic>
        <p:nvPicPr>
          <p:cNvPr id="4" name="Picture 2" descr="20 Inspiring Teen Bedroom Ideas &amp; Decor Solutions | Décor Aid">
            <a:extLst>
              <a:ext uri="{FF2B5EF4-FFF2-40B4-BE49-F238E27FC236}">
                <a16:creationId xmlns:a16="http://schemas.microsoft.com/office/drawing/2014/main" id="{28E50876-3961-4687-BC1A-602D6D3782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6033" y="1671708"/>
            <a:ext cx="5231447" cy="34812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2B43404-50EF-4CDC-816A-D9948E4FE710}"/>
              </a:ext>
            </a:extLst>
          </p:cNvPr>
          <p:cNvPicPr>
            <a:picLocks noChangeAspect="1"/>
          </p:cNvPicPr>
          <p:nvPr/>
        </p:nvPicPr>
        <p:blipFill>
          <a:blip r:embed="rId3"/>
          <a:stretch>
            <a:fillRect/>
          </a:stretch>
        </p:blipFill>
        <p:spPr>
          <a:xfrm>
            <a:off x="6546915" y="1671709"/>
            <a:ext cx="5075873" cy="3514581"/>
          </a:xfrm>
          <a:prstGeom prst="rect">
            <a:avLst/>
          </a:prstGeom>
        </p:spPr>
      </p:pic>
      <p:sp>
        <p:nvSpPr>
          <p:cNvPr id="3" name="TextBox 2">
            <a:extLst>
              <a:ext uri="{FF2B5EF4-FFF2-40B4-BE49-F238E27FC236}">
                <a16:creationId xmlns:a16="http://schemas.microsoft.com/office/drawing/2014/main" id="{DA9E3525-0ABB-446D-ACAD-7282F74FC46A}"/>
              </a:ext>
            </a:extLst>
          </p:cNvPr>
          <p:cNvSpPr txBox="1"/>
          <p:nvPr/>
        </p:nvSpPr>
        <p:spPr>
          <a:xfrm>
            <a:off x="1206631" y="5618375"/>
            <a:ext cx="10680569" cy="646331"/>
          </a:xfrm>
          <a:prstGeom prst="rect">
            <a:avLst/>
          </a:prstGeom>
          <a:solidFill>
            <a:srgbClr val="FFC000"/>
          </a:solidFill>
        </p:spPr>
        <p:txBody>
          <a:bodyPr wrap="square" rtlCol="0">
            <a:spAutoFit/>
          </a:bodyPr>
          <a:lstStyle/>
          <a:p>
            <a:pPr algn="ctr"/>
            <a:r>
              <a:rPr lang="en-AU" b="1" dirty="0"/>
              <a:t>Which room makes you feel calmer?  Can you find everything you need in your bedroom?  Having a messy space can make you feel more scattered and less focussed. </a:t>
            </a:r>
          </a:p>
        </p:txBody>
      </p:sp>
    </p:spTree>
    <p:extLst>
      <p:ext uri="{BB962C8B-B14F-4D97-AF65-F5344CB8AC3E}">
        <p14:creationId xmlns:p14="http://schemas.microsoft.com/office/powerpoint/2010/main" val="663969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8854-9D52-4094-BDE4-BFFE2DC1C7F0}"/>
              </a:ext>
            </a:extLst>
          </p:cNvPr>
          <p:cNvSpPr>
            <a:spLocks noGrp="1"/>
          </p:cNvSpPr>
          <p:nvPr>
            <p:ph type="title"/>
          </p:nvPr>
        </p:nvSpPr>
        <p:spPr>
          <a:xfrm>
            <a:off x="1066800" y="205714"/>
            <a:ext cx="10058400" cy="1371600"/>
          </a:xfrm>
        </p:spPr>
        <p:txBody>
          <a:bodyPr/>
          <a:lstStyle/>
          <a:p>
            <a:r>
              <a:rPr lang="en-AU" dirty="0"/>
              <a:t>Meditation Yoga can help </a:t>
            </a:r>
          </a:p>
        </p:txBody>
      </p:sp>
      <p:pic>
        <p:nvPicPr>
          <p:cNvPr id="4" name="Content Placeholder 3">
            <a:extLst>
              <a:ext uri="{FF2B5EF4-FFF2-40B4-BE49-F238E27FC236}">
                <a16:creationId xmlns:a16="http://schemas.microsoft.com/office/drawing/2014/main" id="{2BB5F740-4083-4F85-97A4-444B7C270E81}"/>
              </a:ext>
            </a:extLst>
          </p:cNvPr>
          <p:cNvPicPr>
            <a:picLocks noGrp="1" noChangeAspect="1"/>
          </p:cNvPicPr>
          <p:nvPr>
            <p:ph idx="1"/>
          </p:nvPr>
        </p:nvPicPr>
        <p:blipFill>
          <a:blip r:embed="rId2"/>
          <a:stretch>
            <a:fillRect/>
          </a:stretch>
        </p:blipFill>
        <p:spPr>
          <a:xfrm>
            <a:off x="1170939" y="1801970"/>
            <a:ext cx="4839467" cy="2272189"/>
          </a:xfrm>
          <a:prstGeom prst="rect">
            <a:avLst/>
          </a:prstGeom>
        </p:spPr>
      </p:pic>
      <p:pic>
        <p:nvPicPr>
          <p:cNvPr id="5" name="Picture 4">
            <a:extLst>
              <a:ext uri="{FF2B5EF4-FFF2-40B4-BE49-F238E27FC236}">
                <a16:creationId xmlns:a16="http://schemas.microsoft.com/office/drawing/2014/main" id="{F482B1F1-B552-4359-A435-88C22DAAAA85}"/>
              </a:ext>
            </a:extLst>
          </p:cNvPr>
          <p:cNvPicPr>
            <a:picLocks noChangeAspect="1"/>
          </p:cNvPicPr>
          <p:nvPr/>
        </p:nvPicPr>
        <p:blipFill>
          <a:blip r:embed="rId3"/>
          <a:stretch>
            <a:fillRect/>
          </a:stretch>
        </p:blipFill>
        <p:spPr>
          <a:xfrm>
            <a:off x="6728764" y="3596640"/>
            <a:ext cx="5068552" cy="2932326"/>
          </a:xfrm>
          <a:prstGeom prst="rect">
            <a:avLst/>
          </a:prstGeom>
        </p:spPr>
      </p:pic>
      <p:sp>
        <p:nvSpPr>
          <p:cNvPr id="3" name="TextBox 2">
            <a:extLst>
              <a:ext uri="{FF2B5EF4-FFF2-40B4-BE49-F238E27FC236}">
                <a16:creationId xmlns:a16="http://schemas.microsoft.com/office/drawing/2014/main" id="{7C3D2743-657A-4DEA-9009-A1471F1FD5CD}"/>
              </a:ext>
            </a:extLst>
          </p:cNvPr>
          <p:cNvSpPr txBox="1"/>
          <p:nvPr/>
        </p:nvSpPr>
        <p:spPr>
          <a:xfrm>
            <a:off x="6268825" y="1668544"/>
            <a:ext cx="5528491" cy="1754326"/>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en-AU" dirty="0"/>
              <a:t>Progressive muscle relaxation</a:t>
            </a:r>
          </a:p>
          <a:p>
            <a:pPr marL="285750" indent="-285750">
              <a:buFont typeface="Arial" panose="020B0604020202020204" pitchFamily="34" charset="0"/>
              <a:buChar char="•"/>
            </a:pPr>
            <a:r>
              <a:rPr lang="en-AU" dirty="0"/>
              <a:t>Yoga </a:t>
            </a:r>
          </a:p>
          <a:p>
            <a:pPr marL="285750" indent="-285750">
              <a:buFont typeface="Arial" panose="020B0604020202020204" pitchFamily="34" charset="0"/>
              <a:buChar char="•"/>
            </a:pPr>
            <a:r>
              <a:rPr lang="en-AU" dirty="0"/>
              <a:t>Meditation</a:t>
            </a:r>
          </a:p>
          <a:p>
            <a:endParaRPr lang="en-AU" dirty="0"/>
          </a:p>
          <a:p>
            <a:r>
              <a:rPr lang="en-AU" dirty="0"/>
              <a:t>All great ways to relax.  Look up videos on You Tube and find one that suits you!</a:t>
            </a:r>
          </a:p>
        </p:txBody>
      </p:sp>
      <p:sp>
        <p:nvSpPr>
          <p:cNvPr id="6" name="TextBox 5">
            <a:extLst>
              <a:ext uri="{FF2B5EF4-FFF2-40B4-BE49-F238E27FC236}">
                <a16:creationId xmlns:a16="http://schemas.microsoft.com/office/drawing/2014/main" id="{2D05BDC5-EF05-4CBB-8332-723DAE1BA8F1}"/>
              </a:ext>
            </a:extLst>
          </p:cNvPr>
          <p:cNvSpPr txBox="1"/>
          <p:nvPr/>
        </p:nvSpPr>
        <p:spPr>
          <a:xfrm>
            <a:off x="1170939" y="4628561"/>
            <a:ext cx="4925061" cy="369332"/>
          </a:xfrm>
          <a:prstGeom prst="rect">
            <a:avLst/>
          </a:prstGeom>
          <a:solidFill>
            <a:schemeClr val="accent4">
              <a:lumMod val="60000"/>
              <a:lumOff val="40000"/>
            </a:schemeClr>
          </a:solidFill>
        </p:spPr>
        <p:txBody>
          <a:bodyPr wrap="square" rtlCol="0">
            <a:spAutoFit/>
          </a:bodyPr>
          <a:lstStyle/>
          <a:p>
            <a:endParaRPr lang="en-AU" dirty="0"/>
          </a:p>
        </p:txBody>
      </p:sp>
    </p:spTree>
    <p:extLst>
      <p:ext uri="{BB962C8B-B14F-4D97-AF65-F5344CB8AC3E}">
        <p14:creationId xmlns:p14="http://schemas.microsoft.com/office/powerpoint/2010/main" val="53437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13F9-AA1B-4D1B-9783-CA8B96877B69}"/>
              </a:ext>
            </a:extLst>
          </p:cNvPr>
          <p:cNvSpPr>
            <a:spLocks noGrp="1"/>
          </p:cNvSpPr>
          <p:nvPr>
            <p:ph type="title"/>
          </p:nvPr>
        </p:nvSpPr>
        <p:spPr>
          <a:xfrm>
            <a:off x="1066800" y="266674"/>
            <a:ext cx="10058400" cy="1371600"/>
          </a:xfrm>
        </p:spPr>
        <p:txBody>
          <a:bodyPr/>
          <a:lstStyle/>
          <a:p>
            <a:r>
              <a:rPr lang="en-AU" dirty="0"/>
              <a:t>A relaxing bedtime routine</a:t>
            </a:r>
          </a:p>
        </p:txBody>
      </p:sp>
      <p:sp>
        <p:nvSpPr>
          <p:cNvPr id="3" name="Content Placeholder 2">
            <a:extLst>
              <a:ext uri="{FF2B5EF4-FFF2-40B4-BE49-F238E27FC236}">
                <a16:creationId xmlns:a16="http://schemas.microsoft.com/office/drawing/2014/main" id="{637960C0-262D-4732-ABAD-951FCE73EA2B}"/>
              </a:ext>
            </a:extLst>
          </p:cNvPr>
          <p:cNvSpPr>
            <a:spLocks noGrp="1"/>
          </p:cNvSpPr>
          <p:nvPr>
            <p:ph idx="1"/>
          </p:nvPr>
        </p:nvSpPr>
        <p:spPr>
          <a:xfrm>
            <a:off x="1066799" y="1270000"/>
            <a:ext cx="9936481" cy="5019040"/>
          </a:xfrm>
        </p:spPr>
        <p:txBody>
          <a:bodyPr/>
          <a:lstStyle/>
          <a:p>
            <a:r>
              <a:rPr lang="en-AU" dirty="0"/>
              <a:t>What time do you want to be asleep by?</a:t>
            </a:r>
          </a:p>
          <a:p>
            <a:endParaRPr lang="en-AU" dirty="0"/>
          </a:p>
          <a:p>
            <a:r>
              <a:rPr lang="en-AU" dirty="0"/>
              <a:t>Is everything organised for the morning?</a:t>
            </a:r>
          </a:p>
          <a:p>
            <a:endParaRPr lang="en-AU" dirty="0"/>
          </a:p>
          <a:p>
            <a:r>
              <a:rPr lang="en-AU" dirty="0"/>
              <a:t>Is your alarm set?</a:t>
            </a:r>
          </a:p>
          <a:p>
            <a:endParaRPr lang="en-AU" dirty="0"/>
          </a:p>
          <a:p>
            <a:r>
              <a:rPr lang="en-AU" dirty="0"/>
              <a:t>Are your devices turned off along with notifications?  </a:t>
            </a:r>
          </a:p>
          <a:p>
            <a:endParaRPr lang="en-AU" dirty="0"/>
          </a:p>
          <a:p>
            <a:endParaRPr lang="en-AU" dirty="0"/>
          </a:p>
          <a:p>
            <a:endParaRPr lang="en-AU" dirty="0"/>
          </a:p>
        </p:txBody>
      </p:sp>
      <p:pic>
        <p:nvPicPr>
          <p:cNvPr id="4098" name="Picture 2" descr="Betus [Non-Ticking] Robot Alarm Clock - Stainless Metal - Wake-up ...">
            <a:extLst>
              <a:ext uri="{FF2B5EF4-FFF2-40B4-BE49-F238E27FC236}">
                <a16:creationId xmlns:a16="http://schemas.microsoft.com/office/drawing/2014/main" id="{EEA3A102-39C1-4A24-A619-E77F52213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2382" y="2757304"/>
            <a:ext cx="2441575" cy="3729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0D2F1FD-6C49-4D3F-9D40-F3D498C6A21E}"/>
              </a:ext>
            </a:extLst>
          </p:cNvPr>
          <p:cNvPicPr>
            <a:picLocks noChangeAspect="1"/>
          </p:cNvPicPr>
          <p:nvPr/>
        </p:nvPicPr>
        <p:blipFill>
          <a:blip r:embed="rId3"/>
          <a:stretch>
            <a:fillRect/>
          </a:stretch>
        </p:blipFill>
        <p:spPr>
          <a:xfrm>
            <a:off x="1260058" y="4251544"/>
            <a:ext cx="3973687" cy="2235199"/>
          </a:xfrm>
          <a:prstGeom prst="rect">
            <a:avLst/>
          </a:prstGeom>
        </p:spPr>
      </p:pic>
      <p:pic>
        <p:nvPicPr>
          <p:cNvPr id="4" name="Picture 3">
            <a:extLst>
              <a:ext uri="{FF2B5EF4-FFF2-40B4-BE49-F238E27FC236}">
                <a16:creationId xmlns:a16="http://schemas.microsoft.com/office/drawing/2014/main" id="{1E809B9D-5F0C-4A70-9698-D70170C07E83}"/>
              </a:ext>
            </a:extLst>
          </p:cNvPr>
          <p:cNvPicPr>
            <a:picLocks noChangeAspect="1"/>
          </p:cNvPicPr>
          <p:nvPr/>
        </p:nvPicPr>
        <p:blipFill>
          <a:blip r:embed="rId4"/>
          <a:stretch>
            <a:fillRect/>
          </a:stretch>
        </p:blipFill>
        <p:spPr>
          <a:xfrm>
            <a:off x="9634118" y="311818"/>
            <a:ext cx="2337923" cy="3025271"/>
          </a:xfrm>
          <a:prstGeom prst="rect">
            <a:avLst/>
          </a:prstGeom>
        </p:spPr>
      </p:pic>
    </p:spTree>
    <p:extLst>
      <p:ext uri="{BB962C8B-B14F-4D97-AF65-F5344CB8AC3E}">
        <p14:creationId xmlns:p14="http://schemas.microsoft.com/office/powerpoint/2010/main" val="1757309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A774-B8E9-4878-AA6B-B0EACB31AFC8}"/>
              </a:ext>
            </a:extLst>
          </p:cNvPr>
          <p:cNvSpPr>
            <a:spLocks noGrp="1"/>
          </p:cNvSpPr>
          <p:nvPr>
            <p:ph type="title"/>
          </p:nvPr>
        </p:nvSpPr>
        <p:spPr>
          <a:xfrm>
            <a:off x="1066800" y="306372"/>
            <a:ext cx="10058400" cy="1183063"/>
          </a:xfrm>
        </p:spPr>
        <p:txBody>
          <a:bodyPr/>
          <a:lstStyle/>
          <a:p>
            <a:r>
              <a:rPr lang="en-AU" dirty="0"/>
              <a:t>New sleep routine</a:t>
            </a:r>
          </a:p>
        </p:txBody>
      </p:sp>
      <p:sp>
        <p:nvSpPr>
          <p:cNvPr id="3" name="Content Placeholder 2">
            <a:extLst>
              <a:ext uri="{FF2B5EF4-FFF2-40B4-BE49-F238E27FC236}">
                <a16:creationId xmlns:a16="http://schemas.microsoft.com/office/drawing/2014/main" id="{17241400-6087-4D4A-91D8-D95B74C9D792}"/>
              </a:ext>
            </a:extLst>
          </p:cNvPr>
          <p:cNvSpPr>
            <a:spLocks noGrp="1"/>
          </p:cNvSpPr>
          <p:nvPr>
            <p:ph idx="1"/>
          </p:nvPr>
        </p:nvSpPr>
        <p:spPr>
          <a:xfrm>
            <a:off x="1066799" y="1338607"/>
            <a:ext cx="10905241" cy="5213022"/>
          </a:xfrm>
        </p:spPr>
        <p:txBody>
          <a:bodyPr>
            <a:normAutofit/>
          </a:bodyPr>
          <a:lstStyle/>
          <a:p>
            <a:endParaRPr lang="en-AU" dirty="0"/>
          </a:p>
          <a:p>
            <a:r>
              <a:rPr lang="en-AU" b="1" dirty="0"/>
              <a:t>Keep your bedroom dark at night. </a:t>
            </a:r>
          </a:p>
          <a:p>
            <a:r>
              <a:rPr lang="en-AU" dirty="0"/>
              <a:t>Your brain’s sleep–wake cycle is largely set by light received through the eyes. </a:t>
            </a:r>
          </a:p>
          <a:p>
            <a:r>
              <a:rPr lang="en-AU" dirty="0"/>
              <a:t>Try to avoid watching television or using smart phones right before bed. </a:t>
            </a:r>
          </a:p>
          <a:p>
            <a:r>
              <a:rPr lang="en-AU" dirty="0"/>
              <a:t>In the morning, expose your eyes to lots of light to help wake up your brain.</a:t>
            </a:r>
          </a:p>
          <a:p>
            <a:endParaRPr lang="en-AU" dirty="0"/>
          </a:p>
          <a:p>
            <a:r>
              <a:rPr lang="en-AU" dirty="0"/>
              <a:t>Continue your new bedtime routine of going to bed 10 minutes earlier, every night for at least four weeks.</a:t>
            </a:r>
          </a:p>
          <a:p>
            <a:endParaRPr lang="en-AU" dirty="0"/>
          </a:p>
          <a:p>
            <a:r>
              <a:rPr lang="en-AU" dirty="0"/>
              <a:t>You can then increase this by another 10 minutes after four weeks. </a:t>
            </a:r>
          </a:p>
        </p:txBody>
      </p:sp>
      <p:pic>
        <p:nvPicPr>
          <p:cNvPr id="4" name="Picture 3">
            <a:extLst>
              <a:ext uri="{FF2B5EF4-FFF2-40B4-BE49-F238E27FC236}">
                <a16:creationId xmlns:a16="http://schemas.microsoft.com/office/drawing/2014/main" id="{B143D299-FE11-4353-8D48-46E4649FE302}"/>
              </a:ext>
            </a:extLst>
          </p:cNvPr>
          <p:cNvPicPr>
            <a:picLocks noChangeAspect="1"/>
          </p:cNvPicPr>
          <p:nvPr/>
        </p:nvPicPr>
        <p:blipFill>
          <a:blip r:embed="rId2"/>
          <a:stretch>
            <a:fillRect/>
          </a:stretch>
        </p:blipFill>
        <p:spPr>
          <a:xfrm>
            <a:off x="10152765" y="232135"/>
            <a:ext cx="1819275" cy="2514600"/>
          </a:xfrm>
          <a:prstGeom prst="rect">
            <a:avLst/>
          </a:prstGeom>
        </p:spPr>
      </p:pic>
      <p:pic>
        <p:nvPicPr>
          <p:cNvPr id="5" name="Picture 4">
            <a:extLst>
              <a:ext uri="{FF2B5EF4-FFF2-40B4-BE49-F238E27FC236}">
                <a16:creationId xmlns:a16="http://schemas.microsoft.com/office/drawing/2014/main" id="{EFEC6035-CBBE-4F99-8CE4-232981A900F1}"/>
              </a:ext>
            </a:extLst>
          </p:cNvPr>
          <p:cNvPicPr>
            <a:picLocks noChangeAspect="1"/>
          </p:cNvPicPr>
          <p:nvPr/>
        </p:nvPicPr>
        <p:blipFill>
          <a:blip r:embed="rId3"/>
          <a:stretch>
            <a:fillRect/>
          </a:stretch>
        </p:blipFill>
        <p:spPr>
          <a:xfrm>
            <a:off x="9464510" y="4111266"/>
            <a:ext cx="2262857" cy="2386661"/>
          </a:xfrm>
          <a:prstGeom prst="rect">
            <a:avLst/>
          </a:prstGeom>
        </p:spPr>
      </p:pic>
    </p:spTree>
    <p:extLst>
      <p:ext uri="{BB962C8B-B14F-4D97-AF65-F5344CB8AC3E}">
        <p14:creationId xmlns:p14="http://schemas.microsoft.com/office/powerpoint/2010/main" val="1804161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7DC2-6373-471A-B5D2-12A7A6FD97CA}"/>
              </a:ext>
            </a:extLst>
          </p:cNvPr>
          <p:cNvSpPr>
            <a:spLocks noGrp="1"/>
          </p:cNvSpPr>
          <p:nvPr>
            <p:ph type="title"/>
          </p:nvPr>
        </p:nvSpPr>
        <p:spPr>
          <a:xfrm>
            <a:off x="1066800" y="246668"/>
            <a:ext cx="10058400" cy="1129645"/>
          </a:xfrm>
        </p:spPr>
        <p:txBody>
          <a:bodyPr/>
          <a:lstStyle/>
          <a:p>
            <a:r>
              <a:rPr lang="en-AU" dirty="0"/>
              <a:t>Sleep routine – how to:</a:t>
            </a:r>
          </a:p>
        </p:txBody>
      </p:sp>
      <p:sp>
        <p:nvSpPr>
          <p:cNvPr id="3" name="Content Placeholder 2">
            <a:extLst>
              <a:ext uri="{FF2B5EF4-FFF2-40B4-BE49-F238E27FC236}">
                <a16:creationId xmlns:a16="http://schemas.microsoft.com/office/drawing/2014/main" id="{0E91E7E9-AE9A-4936-B897-A0C944C3867B}"/>
              </a:ext>
            </a:extLst>
          </p:cNvPr>
          <p:cNvSpPr>
            <a:spLocks noGrp="1"/>
          </p:cNvSpPr>
          <p:nvPr>
            <p:ph idx="1"/>
          </p:nvPr>
        </p:nvSpPr>
        <p:spPr>
          <a:xfrm>
            <a:off x="1066800" y="1376313"/>
            <a:ext cx="10058400" cy="5235019"/>
          </a:xfrm>
        </p:spPr>
        <p:txBody>
          <a:bodyPr>
            <a:normAutofit/>
          </a:bodyPr>
          <a:lstStyle/>
          <a:p>
            <a:r>
              <a:rPr lang="en-AU" dirty="0"/>
              <a:t>Get to bed an 30 minutes every night for a week until you have reached your desired bedtime.</a:t>
            </a:r>
          </a:p>
          <a:p>
            <a:endParaRPr lang="en-AU" dirty="0"/>
          </a:p>
          <a:p>
            <a:r>
              <a:rPr lang="en-AU" dirty="0"/>
              <a:t>Get active during the day so you are more physically tired at night.</a:t>
            </a:r>
          </a:p>
          <a:p>
            <a:endParaRPr lang="en-AU" dirty="0"/>
          </a:p>
          <a:p>
            <a:r>
              <a:rPr lang="en-AU" dirty="0"/>
              <a:t>Set up a comfortable sleep environment.</a:t>
            </a:r>
          </a:p>
          <a:p>
            <a:endParaRPr lang="en-AU" dirty="0"/>
          </a:p>
          <a:p>
            <a:r>
              <a:rPr lang="en-AU" dirty="0"/>
              <a:t>Set up a regular wake-up time.</a:t>
            </a:r>
          </a:p>
          <a:p>
            <a:endParaRPr lang="en-AU" dirty="0"/>
          </a:p>
          <a:p>
            <a:r>
              <a:rPr lang="en-AU" dirty="0"/>
              <a:t>Avoid staying up late on the weekends. Late nights will undo your hard work.</a:t>
            </a:r>
          </a:p>
          <a:p>
            <a:endParaRPr lang="en-AU" dirty="0"/>
          </a:p>
          <a:p>
            <a:r>
              <a:rPr lang="en-AU" dirty="0"/>
              <a:t>Remember that even 30 minutes of extra sleep each night on a regular basis makes a big difference. However, it may take about six weeks of getting extra sleep before you feel the benefits.</a:t>
            </a:r>
          </a:p>
          <a:p>
            <a:endParaRPr lang="en-AU" dirty="0"/>
          </a:p>
        </p:txBody>
      </p:sp>
      <p:pic>
        <p:nvPicPr>
          <p:cNvPr id="4" name="Picture 3">
            <a:extLst>
              <a:ext uri="{FF2B5EF4-FFF2-40B4-BE49-F238E27FC236}">
                <a16:creationId xmlns:a16="http://schemas.microsoft.com/office/drawing/2014/main" id="{63599BAD-9A37-4F82-936F-4E9B61D42F64}"/>
              </a:ext>
            </a:extLst>
          </p:cNvPr>
          <p:cNvPicPr>
            <a:picLocks noChangeAspect="1"/>
          </p:cNvPicPr>
          <p:nvPr/>
        </p:nvPicPr>
        <p:blipFill>
          <a:blip r:embed="rId2"/>
          <a:stretch>
            <a:fillRect/>
          </a:stretch>
        </p:blipFill>
        <p:spPr>
          <a:xfrm>
            <a:off x="9297185" y="2100606"/>
            <a:ext cx="2259292" cy="2259292"/>
          </a:xfrm>
          <a:prstGeom prst="rect">
            <a:avLst/>
          </a:prstGeom>
        </p:spPr>
      </p:pic>
    </p:spTree>
    <p:extLst>
      <p:ext uri="{BB962C8B-B14F-4D97-AF65-F5344CB8AC3E}">
        <p14:creationId xmlns:p14="http://schemas.microsoft.com/office/powerpoint/2010/main" val="273277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5B95-D98C-45DF-B673-1D5ED04D568C}"/>
              </a:ext>
            </a:extLst>
          </p:cNvPr>
          <p:cNvSpPr>
            <a:spLocks noGrp="1"/>
          </p:cNvSpPr>
          <p:nvPr>
            <p:ph type="title"/>
          </p:nvPr>
        </p:nvSpPr>
        <p:spPr>
          <a:xfrm>
            <a:off x="1066800" y="340937"/>
            <a:ext cx="10058400" cy="1371600"/>
          </a:xfrm>
        </p:spPr>
        <p:txBody>
          <a:bodyPr>
            <a:normAutofit fontScale="90000"/>
          </a:bodyPr>
          <a:lstStyle/>
          <a:p>
            <a:r>
              <a:rPr lang="en-AU" b="1" dirty="0"/>
              <a:t>SLEEP – How much should you get?</a:t>
            </a:r>
          </a:p>
        </p:txBody>
      </p:sp>
      <p:sp>
        <p:nvSpPr>
          <p:cNvPr id="3" name="Content Placeholder 2">
            <a:extLst>
              <a:ext uri="{FF2B5EF4-FFF2-40B4-BE49-F238E27FC236}">
                <a16:creationId xmlns:a16="http://schemas.microsoft.com/office/drawing/2014/main" id="{BCBFF853-4668-4E53-B085-131DAD240104}"/>
              </a:ext>
            </a:extLst>
          </p:cNvPr>
          <p:cNvSpPr>
            <a:spLocks noGrp="1"/>
          </p:cNvSpPr>
          <p:nvPr>
            <p:ph idx="1"/>
          </p:nvPr>
        </p:nvSpPr>
        <p:spPr>
          <a:xfrm>
            <a:off x="1066800" y="1524000"/>
            <a:ext cx="10058400" cy="4511040"/>
          </a:xfrm>
        </p:spPr>
        <p:txBody>
          <a:bodyPr/>
          <a:lstStyle/>
          <a:p>
            <a:r>
              <a:rPr lang="en-AU" sz="4400" dirty="0"/>
              <a:t>Sleep researchers say teenagers should be getting </a:t>
            </a:r>
            <a:r>
              <a:rPr lang="en-AU" sz="4400" b="1" dirty="0"/>
              <a:t>8-10 hours sleep a night</a:t>
            </a:r>
          </a:p>
          <a:p>
            <a:endParaRPr lang="en-AU" sz="4400" b="1" dirty="0"/>
          </a:p>
          <a:p>
            <a:r>
              <a:rPr lang="en-AU" sz="4400" dirty="0"/>
              <a:t>Many teenagers only get 6.5-7.5 hours a night</a:t>
            </a:r>
          </a:p>
          <a:p>
            <a:pPr marL="0" indent="0">
              <a:buNone/>
            </a:pPr>
            <a:endParaRPr lang="en-AU" dirty="0"/>
          </a:p>
          <a:p>
            <a:endParaRPr lang="en-AU" dirty="0"/>
          </a:p>
        </p:txBody>
      </p:sp>
    </p:spTree>
    <p:extLst>
      <p:ext uri="{BB962C8B-B14F-4D97-AF65-F5344CB8AC3E}">
        <p14:creationId xmlns:p14="http://schemas.microsoft.com/office/powerpoint/2010/main" val="101658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3680-D6CA-4970-B2C1-96662C7B29A8}"/>
              </a:ext>
            </a:extLst>
          </p:cNvPr>
          <p:cNvSpPr>
            <a:spLocks noGrp="1"/>
          </p:cNvSpPr>
          <p:nvPr>
            <p:ph type="title"/>
          </p:nvPr>
        </p:nvSpPr>
        <p:spPr>
          <a:xfrm>
            <a:off x="1066800" y="237240"/>
            <a:ext cx="10058400" cy="1408679"/>
          </a:xfrm>
        </p:spPr>
        <p:txBody>
          <a:bodyPr>
            <a:normAutofit/>
          </a:bodyPr>
          <a:lstStyle/>
          <a:p>
            <a:r>
              <a:rPr lang="en-AU" dirty="0"/>
              <a:t>What happens when you don’t get enough sleep </a:t>
            </a:r>
            <a:r>
              <a:rPr lang="en-AU" dirty="0">
                <a:sym typeface="Wingdings" panose="05000000000000000000" pitchFamily="2" charset="2"/>
              </a:rPr>
              <a:t></a:t>
            </a:r>
            <a:endParaRPr lang="en-AU" dirty="0"/>
          </a:p>
        </p:txBody>
      </p:sp>
      <p:sp>
        <p:nvSpPr>
          <p:cNvPr id="3" name="Content Placeholder 2">
            <a:extLst>
              <a:ext uri="{FF2B5EF4-FFF2-40B4-BE49-F238E27FC236}">
                <a16:creationId xmlns:a16="http://schemas.microsoft.com/office/drawing/2014/main" id="{40B4F2B8-4FB0-4947-8A53-5604A4CAD0DD}"/>
              </a:ext>
            </a:extLst>
          </p:cNvPr>
          <p:cNvSpPr>
            <a:spLocks noGrp="1"/>
          </p:cNvSpPr>
          <p:nvPr>
            <p:ph idx="1"/>
          </p:nvPr>
        </p:nvSpPr>
        <p:spPr>
          <a:xfrm>
            <a:off x="1066800" y="1788159"/>
            <a:ext cx="10058400" cy="4622067"/>
          </a:xfrm>
        </p:spPr>
        <p:txBody>
          <a:bodyPr>
            <a:normAutofit/>
          </a:bodyPr>
          <a:lstStyle/>
          <a:p>
            <a:endParaRPr lang="en-AU" dirty="0"/>
          </a:p>
          <a:p>
            <a:endParaRPr lang="en-AU" dirty="0"/>
          </a:p>
          <a:p>
            <a:r>
              <a:rPr lang="en-AU" dirty="0"/>
              <a:t>mentally ‘drifting off’ in class</a:t>
            </a:r>
          </a:p>
          <a:p>
            <a:endParaRPr lang="en-AU" dirty="0"/>
          </a:p>
          <a:p>
            <a:r>
              <a:rPr lang="en-AU" dirty="0"/>
              <a:t>shortened attention span</a:t>
            </a:r>
          </a:p>
          <a:p>
            <a:endParaRPr lang="en-AU" dirty="0"/>
          </a:p>
        </p:txBody>
      </p:sp>
      <p:graphicFrame>
        <p:nvGraphicFramePr>
          <p:cNvPr id="4" name="Table 3">
            <a:extLst>
              <a:ext uri="{FF2B5EF4-FFF2-40B4-BE49-F238E27FC236}">
                <a16:creationId xmlns:a16="http://schemas.microsoft.com/office/drawing/2014/main" id="{91FC5233-AEE1-4B04-AF47-50226702AC5F}"/>
              </a:ext>
            </a:extLst>
          </p:cNvPr>
          <p:cNvGraphicFramePr>
            <a:graphicFrameLocks noGrp="1"/>
          </p:cNvGraphicFramePr>
          <p:nvPr>
            <p:extLst>
              <p:ext uri="{D42A27DB-BD31-4B8C-83A1-F6EECF244321}">
                <p14:modId xmlns:p14="http://schemas.microsoft.com/office/powerpoint/2010/main" val="3419289500"/>
              </p:ext>
            </p:extLst>
          </p:nvPr>
        </p:nvGraphicFramePr>
        <p:xfrm>
          <a:off x="1259840" y="2101426"/>
          <a:ext cx="10180320" cy="3557696"/>
        </p:xfrm>
        <a:graphic>
          <a:graphicData uri="http://schemas.openxmlformats.org/drawingml/2006/table">
            <a:tbl>
              <a:tblPr firstRow="1" bandRow="1">
                <a:tableStyleId>{5C22544A-7EE6-4342-B048-85BDC9FD1C3A}</a:tableStyleId>
              </a:tblPr>
              <a:tblGrid>
                <a:gridCol w="5059680">
                  <a:extLst>
                    <a:ext uri="{9D8B030D-6E8A-4147-A177-3AD203B41FA5}">
                      <a16:colId xmlns:a16="http://schemas.microsoft.com/office/drawing/2014/main" val="2156511679"/>
                    </a:ext>
                  </a:extLst>
                </a:gridCol>
                <a:gridCol w="5120640">
                  <a:extLst>
                    <a:ext uri="{9D8B030D-6E8A-4147-A177-3AD203B41FA5}">
                      <a16:colId xmlns:a16="http://schemas.microsoft.com/office/drawing/2014/main" val="2543715358"/>
                    </a:ext>
                  </a:extLst>
                </a:gridCol>
              </a:tblGrid>
              <a:tr h="889424">
                <a:tc>
                  <a:txBody>
                    <a:bodyPr/>
                    <a:lstStyle/>
                    <a:p>
                      <a:r>
                        <a:rPr lang="en-AU" sz="2800" dirty="0"/>
                        <a:t>Concentration difficulties</a:t>
                      </a:r>
                    </a:p>
                  </a:txBody>
                  <a:tcPr/>
                </a:tc>
                <a:tc>
                  <a:txBody>
                    <a:bodyPr/>
                    <a:lstStyle/>
                    <a:p>
                      <a:r>
                        <a:rPr lang="en-AU" sz="2800" dirty="0"/>
                        <a:t>Mentally ‘drift off’ in class</a:t>
                      </a:r>
                    </a:p>
                  </a:txBody>
                  <a:tcPr/>
                </a:tc>
                <a:extLst>
                  <a:ext uri="{0D108BD9-81ED-4DB2-BD59-A6C34878D82A}">
                    <a16:rowId xmlns:a16="http://schemas.microsoft.com/office/drawing/2014/main" val="1289946188"/>
                  </a:ext>
                </a:extLst>
              </a:tr>
              <a:tr h="889424">
                <a:tc>
                  <a:txBody>
                    <a:bodyPr/>
                    <a:lstStyle/>
                    <a:p>
                      <a:r>
                        <a:rPr lang="en-AU" sz="2800" dirty="0"/>
                        <a:t>Shortened attention span</a:t>
                      </a:r>
                    </a:p>
                  </a:txBody>
                  <a:tcPr/>
                </a:tc>
                <a:tc>
                  <a:txBody>
                    <a:bodyPr/>
                    <a:lstStyle/>
                    <a:p>
                      <a:r>
                        <a:rPr lang="en-AU" sz="2800" dirty="0"/>
                        <a:t>Memory impairment</a:t>
                      </a:r>
                    </a:p>
                  </a:txBody>
                  <a:tcPr/>
                </a:tc>
                <a:extLst>
                  <a:ext uri="{0D108BD9-81ED-4DB2-BD59-A6C34878D82A}">
                    <a16:rowId xmlns:a16="http://schemas.microsoft.com/office/drawing/2014/main" val="597451298"/>
                  </a:ext>
                </a:extLst>
              </a:tr>
              <a:tr h="889424">
                <a:tc>
                  <a:txBody>
                    <a:bodyPr/>
                    <a:lstStyle/>
                    <a:p>
                      <a:r>
                        <a:rPr lang="en-AU" sz="2800" dirty="0"/>
                        <a:t>Poor decision making</a:t>
                      </a:r>
                    </a:p>
                  </a:txBody>
                  <a:tcPr/>
                </a:tc>
                <a:tc>
                  <a:txBody>
                    <a:bodyPr/>
                    <a:lstStyle/>
                    <a:p>
                      <a:r>
                        <a:rPr lang="en-AU" sz="2800" dirty="0"/>
                        <a:t>Lack of enthusiasm </a:t>
                      </a:r>
                    </a:p>
                  </a:txBody>
                  <a:tcPr/>
                </a:tc>
                <a:extLst>
                  <a:ext uri="{0D108BD9-81ED-4DB2-BD59-A6C34878D82A}">
                    <a16:rowId xmlns:a16="http://schemas.microsoft.com/office/drawing/2014/main" val="2150550070"/>
                  </a:ext>
                </a:extLst>
              </a:tr>
              <a:tr h="889424">
                <a:tc>
                  <a:txBody>
                    <a:bodyPr/>
                    <a:lstStyle/>
                    <a:p>
                      <a:r>
                        <a:rPr lang="en-AU" sz="2800" dirty="0"/>
                        <a:t>Moodiness and aggression</a:t>
                      </a:r>
                    </a:p>
                  </a:txBody>
                  <a:tcPr/>
                </a:tc>
                <a:tc>
                  <a:txBody>
                    <a:bodyPr/>
                    <a:lstStyle/>
                    <a:p>
                      <a:r>
                        <a:rPr lang="en-AU" sz="2800" dirty="0"/>
                        <a:t>Depression</a:t>
                      </a:r>
                    </a:p>
                  </a:txBody>
                  <a:tcPr/>
                </a:tc>
                <a:extLst>
                  <a:ext uri="{0D108BD9-81ED-4DB2-BD59-A6C34878D82A}">
                    <a16:rowId xmlns:a16="http://schemas.microsoft.com/office/drawing/2014/main" val="52459052"/>
                  </a:ext>
                </a:extLst>
              </a:tr>
            </a:tbl>
          </a:graphicData>
        </a:graphic>
      </p:graphicFrame>
    </p:spTree>
    <p:extLst>
      <p:ext uri="{BB962C8B-B14F-4D97-AF65-F5344CB8AC3E}">
        <p14:creationId xmlns:p14="http://schemas.microsoft.com/office/powerpoint/2010/main" val="522120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0118D-9AF1-4B67-BC2A-6379A6987431}"/>
              </a:ext>
            </a:extLst>
          </p:cNvPr>
          <p:cNvSpPr>
            <a:spLocks noGrp="1"/>
          </p:cNvSpPr>
          <p:nvPr>
            <p:ph type="title"/>
          </p:nvPr>
        </p:nvSpPr>
        <p:spPr>
          <a:xfrm>
            <a:off x="1066800" y="317474"/>
            <a:ext cx="10058400" cy="1371600"/>
          </a:xfrm>
        </p:spPr>
        <p:txBody>
          <a:bodyPr>
            <a:normAutofit fontScale="90000"/>
          </a:bodyPr>
          <a:lstStyle/>
          <a:p>
            <a:r>
              <a:rPr lang="en-AU" dirty="0"/>
              <a:t>What happens when you don’t get enough sleep </a:t>
            </a:r>
            <a:r>
              <a:rPr lang="en-AU" dirty="0">
                <a:sym typeface="Wingdings" panose="05000000000000000000" pitchFamily="2" charset="2"/>
              </a:rPr>
              <a:t></a:t>
            </a:r>
            <a:endParaRPr lang="en-AU" dirty="0"/>
          </a:p>
        </p:txBody>
      </p:sp>
      <p:sp>
        <p:nvSpPr>
          <p:cNvPr id="3" name="Content Placeholder 2">
            <a:extLst>
              <a:ext uri="{FF2B5EF4-FFF2-40B4-BE49-F238E27FC236}">
                <a16:creationId xmlns:a16="http://schemas.microsoft.com/office/drawing/2014/main" id="{EB973976-4100-435F-86FF-E6570A614002}"/>
              </a:ext>
            </a:extLst>
          </p:cNvPr>
          <p:cNvSpPr>
            <a:spLocks noGrp="1"/>
          </p:cNvSpPr>
          <p:nvPr>
            <p:ph idx="1"/>
          </p:nvPr>
        </p:nvSpPr>
        <p:spPr>
          <a:xfrm>
            <a:off x="1066800" y="1689074"/>
            <a:ext cx="10058400" cy="4345966"/>
          </a:xfrm>
        </p:spPr>
        <p:txBody>
          <a:bodyPr/>
          <a:lstStyle/>
          <a:p>
            <a:endParaRPr lang="en-AU" dirty="0"/>
          </a:p>
          <a:p>
            <a:endParaRPr lang="en-AU" dirty="0"/>
          </a:p>
          <a:p>
            <a:endParaRPr lang="en-AU" dirty="0"/>
          </a:p>
          <a:p>
            <a:endParaRPr lang="en-AU" dirty="0"/>
          </a:p>
        </p:txBody>
      </p:sp>
      <p:graphicFrame>
        <p:nvGraphicFramePr>
          <p:cNvPr id="4" name="Table 3">
            <a:extLst>
              <a:ext uri="{FF2B5EF4-FFF2-40B4-BE49-F238E27FC236}">
                <a16:creationId xmlns:a16="http://schemas.microsoft.com/office/drawing/2014/main" id="{28655210-91BD-48DA-840D-6FDD249519FE}"/>
              </a:ext>
            </a:extLst>
          </p:cNvPr>
          <p:cNvGraphicFramePr>
            <a:graphicFrameLocks noGrp="1"/>
          </p:cNvGraphicFramePr>
          <p:nvPr>
            <p:extLst>
              <p:ext uri="{D42A27DB-BD31-4B8C-83A1-F6EECF244321}">
                <p14:modId xmlns:p14="http://schemas.microsoft.com/office/powerpoint/2010/main" val="2935589273"/>
              </p:ext>
            </p:extLst>
          </p:nvPr>
        </p:nvGraphicFramePr>
        <p:xfrm>
          <a:off x="1330960" y="1856715"/>
          <a:ext cx="9723120" cy="4518576"/>
        </p:xfrm>
        <a:graphic>
          <a:graphicData uri="http://schemas.openxmlformats.org/drawingml/2006/table">
            <a:tbl>
              <a:tblPr firstRow="1" bandRow="1">
                <a:tableStyleId>{5C22544A-7EE6-4342-B048-85BDC9FD1C3A}</a:tableStyleId>
              </a:tblPr>
              <a:tblGrid>
                <a:gridCol w="4557712">
                  <a:extLst>
                    <a:ext uri="{9D8B030D-6E8A-4147-A177-3AD203B41FA5}">
                      <a16:colId xmlns:a16="http://schemas.microsoft.com/office/drawing/2014/main" val="124101391"/>
                    </a:ext>
                  </a:extLst>
                </a:gridCol>
                <a:gridCol w="5165408">
                  <a:extLst>
                    <a:ext uri="{9D8B030D-6E8A-4147-A177-3AD203B41FA5}">
                      <a16:colId xmlns:a16="http://schemas.microsoft.com/office/drawing/2014/main" val="661609582"/>
                    </a:ext>
                  </a:extLst>
                </a:gridCol>
              </a:tblGrid>
              <a:tr h="513190">
                <a:tc>
                  <a:txBody>
                    <a:bodyPr/>
                    <a:lstStyle/>
                    <a:p>
                      <a:r>
                        <a:rPr lang="en-AU" sz="3200" dirty="0"/>
                        <a:t>Risk-taking behaviour</a:t>
                      </a:r>
                    </a:p>
                  </a:txBody>
                  <a:tcPr/>
                </a:tc>
                <a:tc>
                  <a:txBody>
                    <a:bodyPr/>
                    <a:lstStyle/>
                    <a:p>
                      <a:r>
                        <a:rPr lang="en-AU" sz="3200" dirty="0"/>
                        <a:t>Slower physical reflexes</a:t>
                      </a:r>
                    </a:p>
                    <a:p>
                      <a:endParaRPr lang="en-AU" sz="3200" dirty="0"/>
                    </a:p>
                  </a:txBody>
                  <a:tcPr/>
                </a:tc>
                <a:extLst>
                  <a:ext uri="{0D108BD9-81ED-4DB2-BD59-A6C34878D82A}">
                    <a16:rowId xmlns:a16="http://schemas.microsoft.com/office/drawing/2014/main" val="3482020795"/>
                  </a:ext>
                </a:extLst>
              </a:tr>
              <a:tr h="1725888">
                <a:tc>
                  <a:txBody>
                    <a:bodyPr/>
                    <a:lstStyle/>
                    <a:p>
                      <a:r>
                        <a:rPr lang="en-AU" sz="3200" dirty="0"/>
                        <a:t>Clumsiness, which may result in physical injuries</a:t>
                      </a:r>
                    </a:p>
                  </a:txBody>
                  <a:tcPr/>
                </a:tc>
                <a:tc>
                  <a:txBody>
                    <a:bodyPr/>
                    <a:lstStyle/>
                    <a:p>
                      <a:r>
                        <a:rPr lang="en-AU" sz="3200" dirty="0"/>
                        <a:t>Reduced sporting performances</a:t>
                      </a:r>
                    </a:p>
                  </a:txBody>
                  <a:tcPr/>
                </a:tc>
                <a:extLst>
                  <a:ext uri="{0D108BD9-81ED-4DB2-BD59-A6C34878D82A}">
                    <a16:rowId xmlns:a16="http://schemas.microsoft.com/office/drawing/2014/main" val="3424412827"/>
                  </a:ext>
                </a:extLst>
              </a:tr>
              <a:tr h="1725888">
                <a:tc>
                  <a:txBody>
                    <a:bodyPr/>
                    <a:lstStyle/>
                    <a:p>
                      <a:r>
                        <a:rPr lang="en-AU" sz="3200" dirty="0"/>
                        <a:t>Reduced academic performance</a:t>
                      </a:r>
                    </a:p>
                  </a:txBody>
                  <a:tcPr/>
                </a:tc>
                <a:tc>
                  <a:txBody>
                    <a:bodyPr/>
                    <a:lstStyle/>
                    <a:p>
                      <a:r>
                        <a:rPr lang="en-AU" sz="3200" dirty="0"/>
                        <a:t>Increased sick days and truancy</a:t>
                      </a:r>
                    </a:p>
                  </a:txBody>
                  <a:tcPr/>
                </a:tc>
                <a:extLst>
                  <a:ext uri="{0D108BD9-81ED-4DB2-BD59-A6C34878D82A}">
                    <a16:rowId xmlns:a16="http://schemas.microsoft.com/office/drawing/2014/main" val="126202134"/>
                  </a:ext>
                </a:extLst>
              </a:tr>
            </a:tbl>
          </a:graphicData>
        </a:graphic>
      </p:graphicFrame>
    </p:spTree>
    <p:extLst>
      <p:ext uri="{BB962C8B-B14F-4D97-AF65-F5344CB8AC3E}">
        <p14:creationId xmlns:p14="http://schemas.microsoft.com/office/powerpoint/2010/main" val="1999114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EFB0-D8F6-45A0-AAB8-56FD3DB9D5F9}"/>
              </a:ext>
            </a:extLst>
          </p:cNvPr>
          <p:cNvSpPr>
            <a:spLocks noGrp="1"/>
          </p:cNvSpPr>
          <p:nvPr>
            <p:ph type="title"/>
          </p:nvPr>
        </p:nvSpPr>
        <p:spPr>
          <a:xfrm>
            <a:off x="1066800" y="237241"/>
            <a:ext cx="10058400" cy="1016524"/>
          </a:xfrm>
        </p:spPr>
        <p:txBody>
          <a:bodyPr/>
          <a:lstStyle/>
          <a:p>
            <a:r>
              <a:rPr lang="en-AU" dirty="0"/>
              <a:t>Factors that affect sleep</a:t>
            </a:r>
          </a:p>
        </p:txBody>
      </p:sp>
      <p:sp>
        <p:nvSpPr>
          <p:cNvPr id="3" name="Content Placeholder 2">
            <a:extLst>
              <a:ext uri="{FF2B5EF4-FFF2-40B4-BE49-F238E27FC236}">
                <a16:creationId xmlns:a16="http://schemas.microsoft.com/office/drawing/2014/main" id="{8FA82AB8-E15F-40D5-BF7B-E5D54EEA9300}"/>
              </a:ext>
            </a:extLst>
          </p:cNvPr>
          <p:cNvSpPr>
            <a:spLocks noGrp="1"/>
          </p:cNvSpPr>
          <p:nvPr>
            <p:ph idx="1"/>
          </p:nvPr>
        </p:nvSpPr>
        <p:spPr>
          <a:xfrm>
            <a:off x="1066799" y="1253765"/>
            <a:ext cx="10339633" cy="5297864"/>
          </a:xfrm>
        </p:spPr>
        <p:txBody>
          <a:bodyPr>
            <a:normAutofit/>
          </a:bodyPr>
          <a:lstStyle/>
          <a:p>
            <a:r>
              <a:rPr lang="en-AU" sz="2800" b="1" dirty="0"/>
              <a:t>hormonal time shift</a:t>
            </a:r>
            <a:r>
              <a:rPr lang="en-AU" sz="2800" dirty="0"/>
              <a:t> – puberty hormones shift the teenager’s body clock forward by about one or two hours, making them sleepier one to two hours later. </a:t>
            </a:r>
          </a:p>
          <a:p>
            <a:pPr marL="0" indent="0">
              <a:buNone/>
            </a:pPr>
            <a:endParaRPr lang="en-AU" sz="2800" dirty="0"/>
          </a:p>
          <a:p>
            <a:r>
              <a:rPr lang="en-AU" sz="2800" b="1" dirty="0"/>
              <a:t>using screen based devices</a:t>
            </a:r>
            <a:r>
              <a:rPr lang="en-AU" sz="2800" dirty="0"/>
              <a:t> – smart phones and other devices used around bed time reduce sleep time. </a:t>
            </a:r>
            <a:r>
              <a:rPr lang="en-AU" sz="2800" b="1" dirty="0">
                <a:hlinkClick r:id="rId2"/>
              </a:rPr>
              <a:t>Teens who put down their smart-phones an hour before bed gain an extra 21 minutes sleep a night</a:t>
            </a:r>
            <a:r>
              <a:rPr lang="en-AU" sz="2800" dirty="0"/>
              <a:t>, (that's one hour and 45 minutes over the school week) according to a </a:t>
            </a:r>
            <a:r>
              <a:rPr lang="en-AU" sz="2800" b="1" dirty="0">
                <a:hlinkClick r:id="rId2"/>
              </a:rPr>
              <a:t>study </a:t>
            </a:r>
            <a:r>
              <a:rPr lang="en-AU" sz="2800" dirty="0"/>
              <a:t>by Vic Health and the Sleep Health Foundation</a:t>
            </a:r>
          </a:p>
          <a:p>
            <a:endParaRPr lang="en-AU" dirty="0"/>
          </a:p>
        </p:txBody>
      </p:sp>
    </p:spTree>
    <p:extLst>
      <p:ext uri="{BB962C8B-B14F-4D97-AF65-F5344CB8AC3E}">
        <p14:creationId xmlns:p14="http://schemas.microsoft.com/office/powerpoint/2010/main" val="3465648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026F-6232-4060-AB07-D29F39C456CE}"/>
              </a:ext>
            </a:extLst>
          </p:cNvPr>
          <p:cNvSpPr>
            <a:spLocks noGrp="1"/>
          </p:cNvSpPr>
          <p:nvPr>
            <p:ph type="title"/>
          </p:nvPr>
        </p:nvSpPr>
        <p:spPr>
          <a:xfrm>
            <a:off x="975360" y="256514"/>
            <a:ext cx="10058400" cy="1119799"/>
          </a:xfrm>
        </p:spPr>
        <p:txBody>
          <a:bodyPr/>
          <a:lstStyle/>
          <a:p>
            <a:r>
              <a:rPr lang="en-AU" dirty="0"/>
              <a:t>Factors that affect sleep</a:t>
            </a:r>
          </a:p>
        </p:txBody>
      </p:sp>
      <p:sp>
        <p:nvSpPr>
          <p:cNvPr id="3" name="Content Placeholder 2">
            <a:extLst>
              <a:ext uri="{FF2B5EF4-FFF2-40B4-BE49-F238E27FC236}">
                <a16:creationId xmlns:a16="http://schemas.microsoft.com/office/drawing/2014/main" id="{01B048F4-DA44-4A82-B725-FC747893657F}"/>
              </a:ext>
            </a:extLst>
          </p:cNvPr>
          <p:cNvSpPr>
            <a:spLocks noGrp="1"/>
          </p:cNvSpPr>
          <p:nvPr>
            <p:ph idx="1"/>
          </p:nvPr>
        </p:nvSpPr>
        <p:spPr>
          <a:xfrm>
            <a:off x="1158240" y="1282046"/>
            <a:ext cx="10537597" cy="5015059"/>
          </a:xfrm>
        </p:spPr>
        <p:txBody>
          <a:bodyPr>
            <a:normAutofit fontScale="92500" lnSpcReduction="10000"/>
          </a:bodyPr>
          <a:lstStyle/>
          <a:p>
            <a:r>
              <a:rPr lang="en-AU" sz="2400" b="1" dirty="0"/>
              <a:t>leisure activities</a:t>
            </a:r>
            <a:r>
              <a:rPr lang="en-AU" sz="2400" dirty="0"/>
              <a:t> – the lure of stimulating entertainment such as television, the internet and computer gaming can keep a teenager out of a good bedtime routine.</a:t>
            </a:r>
          </a:p>
          <a:p>
            <a:endParaRPr lang="en-AU" sz="2400" dirty="0"/>
          </a:p>
          <a:p>
            <a:r>
              <a:rPr lang="en-AU" sz="2400" b="1" dirty="0"/>
              <a:t>light exposure</a:t>
            </a:r>
            <a:r>
              <a:rPr lang="en-AU" sz="2400" dirty="0"/>
              <a:t> – light cues the brain to stay awake. In the evening, lights from televisions, mobile phones and computers can prevent adequate production of melatonin, the brain chemical (neurotransmitter) responsible for sleep</a:t>
            </a:r>
          </a:p>
          <a:p>
            <a:endParaRPr lang="en-AU" sz="2400" dirty="0"/>
          </a:p>
          <a:p>
            <a:r>
              <a:rPr lang="en-AU" sz="2400" b="1" dirty="0"/>
              <a:t>vicious circle</a:t>
            </a:r>
            <a:r>
              <a:rPr lang="en-AU" sz="2400" dirty="0"/>
              <a:t> – insufficient sleep causes a teenager’s brain to become more active. An over-aroused brain is less able to fall asleep.</a:t>
            </a:r>
          </a:p>
          <a:p>
            <a:endParaRPr lang="en-AU" sz="2400" dirty="0"/>
          </a:p>
          <a:p>
            <a:r>
              <a:rPr lang="en-AU" sz="2400" b="1" dirty="0"/>
              <a:t>social attitudes</a:t>
            </a:r>
            <a:r>
              <a:rPr lang="en-AU" sz="2400" dirty="0"/>
              <a:t> – in Western culture, keeping active is valued more than sleep</a:t>
            </a:r>
          </a:p>
          <a:p>
            <a:endParaRPr lang="en-AU" dirty="0"/>
          </a:p>
        </p:txBody>
      </p:sp>
    </p:spTree>
    <p:extLst>
      <p:ext uri="{BB962C8B-B14F-4D97-AF65-F5344CB8AC3E}">
        <p14:creationId xmlns:p14="http://schemas.microsoft.com/office/powerpoint/2010/main" val="2431102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40CD8-8D72-4EC1-96BF-26B28F3D1578}"/>
              </a:ext>
            </a:extLst>
          </p:cNvPr>
          <p:cNvSpPr>
            <a:spLocks noGrp="1"/>
          </p:cNvSpPr>
          <p:nvPr>
            <p:ph type="title"/>
          </p:nvPr>
        </p:nvSpPr>
        <p:spPr>
          <a:xfrm>
            <a:off x="1066800" y="246668"/>
            <a:ext cx="10058400" cy="1371600"/>
          </a:xfrm>
        </p:spPr>
        <p:txBody>
          <a:bodyPr>
            <a:normAutofit fontScale="90000"/>
          </a:bodyPr>
          <a:lstStyle/>
          <a:p>
            <a:r>
              <a:rPr lang="en-AU" dirty="0"/>
              <a:t>Other things that could affect your sleep</a:t>
            </a:r>
          </a:p>
        </p:txBody>
      </p:sp>
      <p:sp>
        <p:nvSpPr>
          <p:cNvPr id="3" name="Content Placeholder 2">
            <a:extLst>
              <a:ext uri="{FF2B5EF4-FFF2-40B4-BE49-F238E27FC236}">
                <a16:creationId xmlns:a16="http://schemas.microsoft.com/office/drawing/2014/main" id="{890D07F0-DCBD-4890-B4FC-30B0241EFCC5}"/>
              </a:ext>
            </a:extLst>
          </p:cNvPr>
          <p:cNvSpPr>
            <a:spLocks noGrp="1"/>
          </p:cNvSpPr>
          <p:nvPr>
            <p:ph idx="1"/>
          </p:nvPr>
        </p:nvSpPr>
        <p:spPr>
          <a:xfrm>
            <a:off x="1066800" y="1618267"/>
            <a:ext cx="10058400" cy="4914507"/>
          </a:xfrm>
        </p:spPr>
        <p:txBody>
          <a:bodyPr>
            <a:normAutofit/>
          </a:bodyPr>
          <a:lstStyle/>
          <a:p>
            <a:r>
              <a:rPr lang="en-AU" sz="3200" dirty="0"/>
              <a:t>A noisy road</a:t>
            </a:r>
          </a:p>
          <a:p>
            <a:r>
              <a:rPr lang="en-AU" sz="3200" dirty="0"/>
              <a:t>Barking dogs</a:t>
            </a:r>
          </a:p>
          <a:p>
            <a:r>
              <a:rPr lang="en-AU" sz="3200" dirty="0"/>
              <a:t>Noisy neighbours</a:t>
            </a:r>
          </a:p>
          <a:p>
            <a:r>
              <a:rPr lang="en-AU" sz="3200" dirty="0"/>
              <a:t>Certain food and drinks</a:t>
            </a:r>
          </a:p>
          <a:p>
            <a:r>
              <a:rPr lang="en-AU" sz="3200" dirty="0"/>
              <a:t>The rubbish truck</a:t>
            </a:r>
          </a:p>
          <a:p>
            <a:r>
              <a:rPr lang="en-AU" sz="3200" dirty="0"/>
              <a:t>Emergency sirens</a:t>
            </a:r>
          </a:p>
          <a:p>
            <a:endParaRPr lang="en-AU" dirty="0"/>
          </a:p>
          <a:p>
            <a:r>
              <a:rPr lang="en-AU" sz="2000" b="1" dirty="0"/>
              <a:t>See your GP if your are concerned about your nightly sleep quota</a:t>
            </a:r>
            <a:r>
              <a:rPr lang="en-AU" sz="2000" dirty="0"/>
              <a:t>.</a:t>
            </a:r>
          </a:p>
        </p:txBody>
      </p:sp>
    </p:spTree>
    <p:extLst>
      <p:ext uri="{BB962C8B-B14F-4D97-AF65-F5344CB8AC3E}">
        <p14:creationId xmlns:p14="http://schemas.microsoft.com/office/powerpoint/2010/main" val="303413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4A3C-969D-4E6E-A864-CA9A2B833BA0}"/>
              </a:ext>
            </a:extLst>
          </p:cNvPr>
          <p:cNvSpPr>
            <a:spLocks noGrp="1"/>
          </p:cNvSpPr>
          <p:nvPr>
            <p:ph type="title"/>
          </p:nvPr>
        </p:nvSpPr>
        <p:spPr>
          <a:xfrm>
            <a:off x="1066800" y="227815"/>
            <a:ext cx="10415047" cy="1371600"/>
          </a:xfrm>
        </p:spPr>
        <p:txBody>
          <a:bodyPr>
            <a:normAutofit fontScale="90000"/>
          </a:bodyPr>
          <a:lstStyle/>
          <a:p>
            <a:r>
              <a:rPr lang="en-AU" dirty="0"/>
              <a:t>Emotions that can affect your sleep</a:t>
            </a:r>
          </a:p>
        </p:txBody>
      </p:sp>
      <p:sp>
        <p:nvSpPr>
          <p:cNvPr id="3" name="Content Placeholder 2">
            <a:extLst>
              <a:ext uri="{FF2B5EF4-FFF2-40B4-BE49-F238E27FC236}">
                <a16:creationId xmlns:a16="http://schemas.microsoft.com/office/drawing/2014/main" id="{8660691E-1577-469E-A969-5D3B27CC82C6}"/>
              </a:ext>
            </a:extLst>
          </p:cNvPr>
          <p:cNvSpPr>
            <a:spLocks noGrp="1"/>
          </p:cNvSpPr>
          <p:nvPr>
            <p:ph idx="1"/>
          </p:nvPr>
        </p:nvSpPr>
        <p:spPr>
          <a:xfrm>
            <a:off x="1066800" y="1300899"/>
            <a:ext cx="10058400" cy="5329286"/>
          </a:xfrm>
        </p:spPr>
        <p:txBody>
          <a:bodyPr>
            <a:normAutofit fontScale="92500" lnSpcReduction="10000"/>
          </a:bodyPr>
          <a:lstStyle/>
          <a:p>
            <a:r>
              <a:rPr lang="en-AU" b="1" dirty="0"/>
              <a:t>Worry</a:t>
            </a:r>
            <a:r>
              <a:rPr lang="en-AU" dirty="0"/>
              <a:t> – do you feel comfortable to talk to a parent or school staff member about your concerns?</a:t>
            </a:r>
          </a:p>
          <a:p>
            <a:endParaRPr lang="en-AU" sz="1100" dirty="0"/>
          </a:p>
          <a:p>
            <a:r>
              <a:rPr lang="en-AU" b="1" dirty="0"/>
              <a:t>Anxiety</a:t>
            </a:r>
            <a:r>
              <a:rPr lang="en-AU" dirty="0"/>
              <a:t> – can you identify what is making you feel uneasy or uncertain?  </a:t>
            </a:r>
          </a:p>
          <a:p>
            <a:endParaRPr lang="en-AU" sz="1100" dirty="0"/>
          </a:p>
          <a:p>
            <a:r>
              <a:rPr lang="en-AU" b="1" dirty="0"/>
              <a:t>Depression</a:t>
            </a:r>
            <a:r>
              <a:rPr lang="en-AU" dirty="0"/>
              <a:t> – while some people who have depression increase their sleep hours, others are unable to get to sleep or stay asleep.</a:t>
            </a:r>
          </a:p>
          <a:p>
            <a:endParaRPr lang="en-AU" sz="1100" dirty="0"/>
          </a:p>
          <a:p>
            <a:r>
              <a:rPr lang="en-AU" b="1" dirty="0"/>
              <a:t>Anger</a:t>
            </a:r>
            <a:r>
              <a:rPr lang="en-AU" dirty="0"/>
              <a:t> – do you toss and turn thinking angry thoughts unable to let them go?</a:t>
            </a:r>
          </a:p>
          <a:p>
            <a:endParaRPr lang="en-AU" sz="1100" dirty="0"/>
          </a:p>
          <a:p>
            <a:r>
              <a:rPr lang="en-AU" b="1" dirty="0"/>
              <a:t>Uncertainty / out of control </a:t>
            </a:r>
            <a:r>
              <a:rPr lang="en-AU" dirty="0"/>
              <a:t>– we live in very uncertain times and most people find things very unsettling at present due to the amount of change that they are having to deal with.  </a:t>
            </a:r>
          </a:p>
          <a:p>
            <a:endParaRPr lang="en-AU" sz="1100" dirty="0"/>
          </a:p>
          <a:p>
            <a:r>
              <a:rPr lang="en-AU" b="1" dirty="0"/>
              <a:t>Stressed or pressured  </a:t>
            </a:r>
            <a:r>
              <a:rPr lang="en-AU" dirty="0"/>
              <a:t>– who has trouble sleeping before some important day or event? </a:t>
            </a:r>
          </a:p>
          <a:p>
            <a:r>
              <a:rPr lang="en-AU" dirty="0"/>
              <a:t> </a:t>
            </a:r>
            <a:endParaRPr lang="en-AU" sz="1000" dirty="0"/>
          </a:p>
          <a:p>
            <a:r>
              <a:rPr lang="en-AU" b="1" dirty="0"/>
              <a:t>Sadness</a:t>
            </a:r>
            <a:r>
              <a:rPr lang="en-AU" dirty="0"/>
              <a:t> – given the bushfires, floods, and </a:t>
            </a:r>
            <a:r>
              <a:rPr lang="en-AU" dirty="0" err="1"/>
              <a:t>covid</a:t>
            </a:r>
            <a:r>
              <a:rPr lang="en-AU" dirty="0"/>
              <a:t> many people are feeling sad as they have been unable to do the things they normally do, and haven’t seen people they care about.  Many people have struggled to deal with the rapid and constant change.</a:t>
            </a:r>
          </a:p>
        </p:txBody>
      </p:sp>
    </p:spTree>
    <p:extLst>
      <p:ext uri="{BB962C8B-B14F-4D97-AF65-F5344CB8AC3E}">
        <p14:creationId xmlns:p14="http://schemas.microsoft.com/office/powerpoint/2010/main" val="418115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08CF5-D8E3-4861-866C-93043AF146A1}"/>
              </a:ext>
            </a:extLst>
          </p:cNvPr>
          <p:cNvSpPr>
            <a:spLocks noGrp="1"/>
          </p:cNvSpPr>
          <p:nvPr>
            <p:ph type="title"/>
          </p:nvPr>
        </p:nvSpPr>
        <p:spPr>
          <a:xfrm>
            <a:off x="1066800" y="274949"/>
            <a:ext cx="10058400" cy="922255"/>
          </a:xfrm>
        </p:spPr>
        <p:txBody>
          <a:bodyPr/>
          <a:lstStyle/>
          <a:p>
            <a:r>
              <a:rPr lang="en-AU" dirty="0"/>
              <a:t>Those pesky worries</a:t>
            </a:r>
          </a:p>
        </p:txBody>
      </p:sp>
      <p:sp>
        <p:nvSpPr>
          <p:cNvPr id="3" name="Content Placeholder 2">
            <a:extLst>
              <a:ext uri="{FF2B5EF4-FFF2-40B4-BE49-F238E27FC236}">
                <a16:creationId xmlns:a16="http://schemas.microsoft.com/office/drawing/2014/main" id="{DB0D854E-C7A2-4F7E-BF58-C728068E187D}"/>
              </a:ext>
            </a:extLst>
          </p:cNvPr>
          <p:cNvSpPr>
            <a:spLocks noGrp="1"/>
          </p:cNvSpPr>
          <p:nvPr>
            <p:ph idx="1"/>
          </p:nvPr>
        </p:nvSpPr>
        <p:spPr>
          <a:xfrm>
            <a:off x="731520" y="1000134"/>
            <a:ext cx="10832782" cy="5405117"/>
          </a:xfrm>
        </p:spPr>
        <p:txBody>
          <a:bodyPr>
            <a:normAutofit/>
          </a:bodyPr>
          <a:lstStyle/>
          <a:p>
            <a:endParaRPr lang="en-AU" dirty="0"/>
          </a:p>
          <a:p>
            <a:r>
              <a:rPr lang="en-AU" dirty="0"/>
              <a:t>Write down any concerns that you are worrying about and work out which worries you need to talk to a trusted adult about.</a:t>
            </a:r>
          </a:p>
          <a:p>
            <a:pPr marL="0" indent="0">
              <a:buNone/>
            </a:pPr>
            <a:endParaRPr lang="en-AU" dirty="0"/>
          </a:p>
          <a:p>
            <a:pPr marL="0" indent="0">
              <a:buNone/>
            </a:pPr>
            <a:endParaRPr lang="en-AU" dirty="0"/>
          </a:p>
        </p:txBody>
      </p:sp>
      <p:pic>
        <p:nvPicPr>
          <p:cNvPr id="9" name="Picture 8">
            <a:extLst>
              <a:ext uri="{FF2B5EF4-FFF2-40B4-BE49-F238E27FC236}">
                <a16:creationId xmlns:a16="http://schemas.microsoft.com/office/drawing/2014/main" id="{9941CBDB-8F58-4399-9609-C46E32FE378F}"/>
              </a:ext>
            </a:extLst>
          </p:cNvPr>
          <p:cNvPicPr>
            <a:picLocks noChangeAspect="1"/>
          </p:cNvPicPr>
          <p:nvPr/>
        </p:nvPicPr>
        <p:blipFill>
          <a:blip r:embed="rId2"/>
          <a:stretch>
            <a:fillRect/>
          </a:stretch>
        </p:blipFill>
        <p:spPr>
          <a:xfrm>
            <a:off x="6420387" y="2568460"/>
            <a:ext cx="4015422" cy="2878982"/>
          </a:xfrm>
          <a:prstGeom prst="rect">
            <a:avLst/>
          </a:prstGeom>
        </p:spPr>
      </p:pic>
      <p:pic>
        <p:nvPicPr>
          <p:cNvPr id="1028" name="Picture 4" descr="Help Your Teens | Help Your Teens">
            <a:extLst>
              <a:ext uri="{FF2B5EF4-FFF2-40B4-BE49-F238E27FC236}">
                <a16:creationId xmlns:a16="http://schemas.microsoft.com/office/drawing/2014/main" id="{F3EDFC70-CAF5-4094-88CB-87D072ABE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68460"/>
            <a:ext cx="4015421" cy="303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169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263</TotalTime>
  <Words>933</Words>
  <Application>Microsoft Office PowerPoint</Application>
  <PresentationFormat>Widescreen</PresentationFormat>
  <Paragraphs>112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Garamond</vt:lpstr>
      <vt:lpstr>Wingdings</vt:lpstr>
      <vt:lpstr>Savon</vt:lpstr>
      <vt:lpstr>TEENAGERS AND SLEEP</vt:lpstr>
      <vt:lpstr>SLEEP – How much should you get?</vt:lpstr>
      <vt:lpstr>What happens when you don’t get enough sleep </vt:lpstr>
      <vt:lpstr>What happens when you don’t get enough sleep </vt:lpstr>
      <vt:lpstr>Factors that affect sleep</vt:lpstr>
      <vt:lpstr>Factors that affect sleep</vt:lpstr>
      <vt:lpstr>Other things that could affect your sleep</vt:lpstr>
      <vt:lpstr>Emotions that can affect your sleep</vt:lpstr>
      <vt:lpstr>Those pesky worries</vt:lpstr>
      <vt:lpstr>SO WHAT CAN YOU DO:</vt:lpstr>
      <vt:lpstr>Is your room organised and calm?</vt:lpstr>
      <vt:lpstr>Meditation Yoga can help </vt:lpstr>
      <vt:lpstr>A relaxing bedtime routine</vt:lpstr>
      <vt:lpstr>New sleep routine</vt:lpstr>
      <vt:lpstr>Sleep routine – how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TEENAGERS AND SLEEP</dc:title>
  <dc:creator>Margo MICHAELSON</dc:creator>
  <cp:lastModifiedBy>Rebecca Armstrong</cp:lastModifiedBy>
  <cp:revision>19</cp:revision>
  <dcterms:created xsi:type="dcterms:W3CDTF">2020-07-15T23:17:01Z</dcterms:created>
  <dcterms:modified xsi:type="dcterms:W3CDTF">2021-03-30T23:43:42Z</dcterms:modified>
</cp:coreProperties>
</file>