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Century Gothic"/>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CenturyGothic-bold.fntdata"/><Relationship Id="rId27" Type="http://schemas.openxmlformats.org/officeDocument/2006/relationships/font" Target="fonts/CenturyGothic-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enturyGothic-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CenturyGothic-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piritualwanderlust.org/post/pope-leo-xiii-the-meaning-behind-the-nam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545c53d7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545c53d7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45c53d7f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45c53d7f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545c53d7f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545c53d7f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545c53d7f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545c53d7f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545c53d7fc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545c53d7fc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545c53d7fc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545c53d7fc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545c53d7fc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545c53d7f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545c53d7fc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545c53d7fc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545c53d7fc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545c53d7fc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545c53d7fc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545c53d7fc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45c53d7fc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545c53d7fc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read more look </a:t>
            </a:r>
            <a:r>
              <a:rPr lang="en" u="sng">
                <a:solidFill>
                  <a:schemeClr val="hlink"/>
                </a:solidFill>
                <a:hlinkClick r:id="rId2"/>
              </a:rPr>
              <a:t>here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545c53d7fc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545c53d7fc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545c53d7fc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545c53d7fc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45c53d7fc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45c53d7fc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545c53d7fc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545c53d7f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45c53d7fc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545c53d7fc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545c53d7fc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545c53d7f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545c53d7fc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545c53d7fc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545c53d7fc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545c53d7fc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545c53d7f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545c53d7f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545c53d7fc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545c53d7fc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www.youtube.com/watch?v=e2bXijN6mPo" TargetMode="Externa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pic>
        <p:nvPicPr>
          <p:cNvPr id="54" name="Google Shape;54;p13" title="Screenshot 2025-05-09 at 7.15.33 AM.png"/>
          <p:cNvPicPr preferRelativeResize="0"/>
          <p:nvPr/>
        </p:nvPicPr>
        <p:blipFill rotWithShape="1">
          <a:blip r:embed="rId3">
            <a:alphaModFix/>
          </a:blip>
          <a:srcRect b="0" l="754" r="0" t="7791"/>
          <a:stretch/>
        </p:blipFill>
        <p:spPr>
          <a:xfrm>
            <a:off x="-120742" y="0"/>
            <a:ext cx="9264741" cy="5143499"/>
          </a:xfrm>
          <a:prstGeom prst="rect">
            <a:avLst/>
          </a:prstGeom>
          <a:noFill/>
          <a:ln>
            <a:noFill/>
          </a:ln>
        </p:spPr>
      </p:pic>
      <p:sp>
        <p:nvSpPr>
          <p:cNvPr id="55" name="Google Shape;55;p13"/>
          <p:cNvSpPr txBox="1"/>
          <p:nvPr/>
        </p:nvSpPr>
        <p:spPr>
          <a:xfrm>
            <a:off x="793275" y="4241725"/>
            <a:ext cx="7436700" cy="6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lt1"/>
                </a:solidFill>
                <a:latin typeface="Century Gothic"/>
                <a:ea typeface="Century Gothic"/>
                <a:cs typeface="Century Gothic"/>
                <a:sym typeface="Century Gothic"/>
              </a:rPr>
              <a:t>“Habemus Papam” - We have a new Pope!</a:t>
            </a:r>
            <a:endParaRPr sz="26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 name="Shape 59"/>
        <p:cNvGrpSpPr/>
        <p:nvPr/>
      </p:nvGrpSpPr>
      <p:grpSpPr>
        <a:xfrm>
          <a:off x="0" y="0"/>
          <a:ext cx="0" cy="0"/>
          <a:chOff x="0" y="0"/>
          <a:chExt cx="0" cy="0"/>
        </a:xfrm>
      </p:grpSpPr>
      <p:pic>
        <p:nvPicPr>
          <p:cNvPr id="60" name="Google Shape;60;p14" title="cq5dam.thumbnail.cropped.1500.844.jpg"/>
          <p:cNvPicPr preferRelativeResize="0"/>
          <p:nvPr/>
        </p:nvPicPr>
        <p:blipFill rotWithShape="1">
          <a:blip r:embed="rId3">
            <a:alphaModFix/>
          </a:blip>
          <a:srcRect b="8568" l="1931" r="0" t="9275"/>
          <a:stretch/>
        </p:blipFill>
        <p:spPr>
          <a:xfrm>
            <a:off x="-167103" y="0"/>
            <a:ext cx="9311104" cy="5143501"/>
          </a:xfrm>
          <a:prstGeom prst="rect">
            <a:avLst/>
          </a:prstGeom>
          <a:noFill/>
          <a:ln>
            <a:noFill/>
          </a:ln>
        </p:spPr>
      </p:pic>
      <p:sp>
        <p:nvSpPr>
          <p:cNvPr id="61" name="Google Shape;61;p14"/>
          <p:cNvSpPr txBox="1"/>
          <p:nvPr/>
        </p:nvSpPr>
        <p:spPr>
          <a:xfrm>
            <a:off x="5638600" y="3330750"/>
            <a:ext cx="3355800" cy="1472100"/>
          </a:xfrm>
          <a:prstGeom prst="rect">
            <a:avLst/>
          </a:prstGeom>
          <a:gradFill>
            <a:gsLst>
              <a:gs pos="0">
                <a:srgbClr val="741B47"/>
              </a:gs>
              <a:gs pos="100000">
                <a:srgbClr val="393745"/>
              </a:gs>
            </a:gsLst>
            <a:lin ang="5400012" scaled="0"/>
          </a:gra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chemeClr val="lt1"/>
                </a:solidFill>
                <a:latin typeface="Century Gothic"/>
                <a:ea typeface="Century Gothic"/>
                <a:cs typeface="Century Gothic"/>
                <a:sym typeface="Century Gothic"/>
              </a:rPr>
              <a:t>Cardinal Robert Francis Prevost is the 267th Pope. He has taken the name Pope Leo XIV.</a:t>
            </a:r>
            <a:r>
              <a:rPr lang="en" sz="950">
                <a:solidFill>
                  <a:schemeClr val="dk1"/>
                </a:solidFill>
                <a:highlight>
                  <a:schemeClr val="lt1"/>
                </a:highlight>
              </a:rPr>
              <a:t> </a:t>
            </a:r>
            <a:endParaRPr sz="21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3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5" name="Shape 65"/>
        <p:cNvGrpSpPr/>
        <p:nvPr/>
      </p:nvGrpSpPr>
      <p:grpSpPr>
        <a:xfrm>
          <a:off x="0" y="0"/>
          <a:ext cx="0" cy="0"/>
          <a:chOff x="0" y="0"/>
          <a:chExt cx="0" cy="0"/>
        </a:xfrm>
      </p:grpSpPr>
      <p:pic>
        <p:nvPicPr>
          <p:cNvPr id="66" name="Google Shape;66;p15" title="01-img-2691.jpg"/>
          <p:cNvPicPr preferRelativeResize="0"/>
          <p:nvPr/>
        </p:nvPicPr>
        <p:blipFill rotWithShape="1">
          <a:blip r:embed="rId3">
            <a:alphaModFix/>
          </a:blip>
          <a:srcRect b="12441" l="1370" r="0" t="0"/>
          <a:stretch/>
        </p:blipFill>
        <p:spPr>
          <a:xfrm>
            <a:off x="4798397" y="0"/>
            <a:ext cx="4345603" cy="5143500"/>
          </a:xfrm>
          <a:prstGeom prst="rect">
            <a:avLst/>
          </a:prstGeom>
          <a:noFill/>
          <a:ln>
            <a:noFill/>
          </a:ln>
        </p:spPr>
      </p:pic>
      <p:sp>
        <p:nvSpPr>
          <p:cNvPr id="67" name="Google Shape;67;p15"/>
          <p:cNvSpPr txBox="1"/>
          <p:nvPr/>
        </p:nvSpPr>
        <p:spPr>
          <a:xfrm>
            <a:off x="24950" y="12475"/>
            <a:ext cx="4827600" cy="5143500"/>
          </a:xfrm>
          <a:prstGeom prst="rect">
            <a:avLst/>
          </a:prstGeom>
          <a:gradFill>
            <a:gsLst>
              <a:gs pos="0">
                <a:srgbClr val="741B47"/>
              </a:gs>
              <a:gs pos="100000">
                <a:srgbClr val="393745"/>
              </a:gs>
            </a:gsLst>
            <a:lin ang="5400012" scaled="0"/>
          </a:gra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2800">
                <a:solidFill>
                  <a:schemeClr val="lt1"/>
                </a:solidFill>
                <a:latin typeface="Century Gothic"/>
                <a:ea typeface="Century Gothic"/>
                <a:cs typeface="Century Gothic"/>
                <a:sym typeface="Century Gothic"/>
              </a:rPr>
              <a:t>Robert Prevost was born on September 14th 1955 in Chicago, Illinois.</a:t>
            </a:r>
            <a:r>
              <a:rPr lang="en" sz="2100">
                <a:solidFill>
                  <a:schemeClr val="lt1"/>
                </a:solidFill>
                <a:latin typeface="Century Gothic"/>
                <a:ea typeface="Century Gothic"/>
                <a:cs typeface="Century Gothic"/>
                <a:sym typeface="Century Gothic"/>
              </a:rPr>
              <a:t> </a:t>
            </a:r>
            <a:endParaRPr sz="21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2100">
                <a:solidFill>
                  <a:schemeClr val="lt1"/>
                </a:solidFill>
                <a:latin typeface="Century Gothic"/>
                <a:ea typeface="Century Gothic"/>
                <a:cs typeface="Century Gothic"/>
                <a:sym typeface="Century Gothic"/>
              </a:rPr>
              <a:t>He grew up in the Dalton, Illinois.</a:t>
            </a:r>
            <a:r>
              <a:rPr lang="en" sz="4150">
                <a:solidFill>
                  <a:srgbClr val="101418"/>
                </a:solidFill>
                <a:highlight>
                  <a:srgbClr val="FFFFFF"/>
                </a:highlight>
                <a:latin typeface="Georgia"/>
                <a:ea typeface="Georgia"/>
                <a:cs typeface="Georgia"/>
                <a:sym typeface="Georgia"/>
              </a:rPr>
              <a:t> </a:t>
            </a:r>
            <a:endParaRPr sz="4150">
              <a:solidFill>
                <a:srgbClr val="101418"/>
              </a:solidFill>
              <a:highlight>
                <a:srgbClr val="FFFFFF"/>
              </a:highlight>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sz="2100">
              <a:solidFill>
                <a:schemeClr val="lt1"/>
              </a:solidFill>
              <a:latin typeface="Century Gothic"/>
              <a:ea typeface="Century Gothic"/>
              <a:cs typeface="Century Gothic"/>
              <a:sym typeface="Century Gothic"/>
            </a:endParaRPr>
          </a:p>
        </p:txBody>
      </p:sp>
      <p:sp>
        <p:nvSpPr>
          <p:cNvPr id="68" name="Google Shape;68;p15"/>
          <p:cNvSpPr txBox="1"/>
          <p:nvPr/>
        </p:nvSpPr>
        <p:spPr>
          <a:xfrm>
            <a:off x="4852550" y="4678025"/>
            <a:ext cx="4291500" cy="465600"/>
          </a:xfrm>
          <a:prstGeom prst="rect">
            <a:avLst/>
          </a:prstGeom>
          <a:solidFill>
            <a:srgbClr val="B7B7B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entury Gothic"/>
                <a:ea typeface="Century Gothic"/>
                <a:cs typeface="Century Gothic"/>
                <a:sym typeface="Century Gothic"/>
              </a:rPr>
              <a:t>Robert on the left with his mother Mildred and two brothers, John and Louis.</a:t>
            </a:r>
            <a:endParaRPr sz="11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2" name="Shape 72"/>
        <p:cNvGrpSpPr/>
        <p:nvPr/>
      </p:nvGrpSpPr>
      <p:grpSpPr>
        <a:xfrm>
          <a:off x="0" y="0"/>
          <a:ext cx="0" cy="0"/>
          <a:chOff x="0" y="0"/>
          <a:chExt cx="0" cy="0"/>
        </a:xfrm>
      </p:grpSpPr>
      <p:pic>
        <p:nvPicPr>
          <p:cNvPr id="73" name="Google Shape;73;p16" title="Screenshot 2025-05-10 at 6.08.05 PM.png"/>
          <p:cNvPicPr preferRelativeResize="0"/>
          <p:nvPr/>
        </p:nvPicPr>
        <p:blipFill rotWithShape="1">
          <a:blip r:embed="rId3">
            <a:alphaModFix/>
          </a:blip>
          <a:srcRect b="2761" l="2999" r="3280" t="0"/>
          <a:stretch/>
        </p:blipFill>
        <p:spPr>
          <a:xfrm>
            <a:off x="0" y="156060"/>
            <a:ext cx="9144003" cy="4831377"/>
          </a:xfrm>
          <a:prstGeom prst="rect">
            <a:avLst/>
          </a:prstGeom>
          <a:noFill/>
          <a:ln>
            <a:noFill/>
          </a:ln>
        </p:spPr>
      </p:pic>
      <p:sp>
        <p:nvSpPr>
          <p:cNvPr id="74" name="Google Shape;74;p16"/>
          <p:cNvSpPr txBox="1"/>
          <p:nvPr/>
        </p:nvSpPr>
        <p:spPr>
          <a:xfrm>
            <a:off x="0" y="0"/>
            <a:ext cx="4129200" cy="5739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2"/>
                </a:solidFill>
                <a:latin typeface="Century Gothic"/>
                <a:ea typeface="Century Gothic"/>
                <a:cs typeface="Century Gothic"/>
                <a:sym typeface="Century Gothic"/>
              </a:rPr>
              <a:t>He went to primary school at St Mary of the Assumption.</a:t>
            </a:r>
            <a:endParaRPr sz="1500">
              <a:solidFill>
                <a:schemeClr val="dk2"/>
              </a:solidFill>
              <a:latin typeface="Century Gothic"/>
              <a:ea typeface="Century Gothic"/>
              <a:cs typeface="Century Gothic"/>
              <a:sym typeface="Century Gothic"/>
            </a:endParaRPr>
          </a:p>
        </p:txBody>
      </p:sp>
      <p:sp>
        <p:nvSpPr>
          <p:cNvPr id="75" name="Google Shape;75;p16"/>
          <p:cNvSpPr txBox="1"/>
          <p:nvPr/>
        </p:nvSpPr>
        <p:spPr>
          <a:xfrm>
            <a:off x="6174900" y="0"/>
            <a:ext cx="2969100" cy="4614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chemeClr val="dk1"/>
                </a:solidFill>
                <a:latin typeface="Century Gothic"/>
                <a:ea typeface="Century Gothic"/>
                <a:cs typeface="Century Gothic"/>
                <a:sym typeface="Century Gothic"/>
              </a:rPr>
              <a:t>Pope Leo is standing, fourth from left, in this classroom photo.</a:t>
            </a:r>
            <a:endParaRPr sz="15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9" name="Shape 79"/>
        <p:cNvGrpSpPr/>
        <p:nvPr/>
      </p:nvGrpSpPr>
      <p:grpSpPr>
        <a:xfrm>
          <a:off x="0" y="0"/>
          <a:ext cx="0" cy="0"/>
          <a:chOff x="0" y="0"/>
          <a:chExt cx="0" cy="0"/>
        </a:xfrm>
      </p:grpSpPr>
      <p:pic>
        <p:nvPicPr>
          <p:cNvPr id="80" name="Google Shape;80;p17" title="02-img-2695.jpg"/>
          <p:cNvPicPr preferRelativeResize="0"/>
          <p:nvPr/>
        </p:nvPicPr>
        <p:blipFill>
          <a:blip r:embed="rId3">
            <a:alphaModFix/>
          </a:blip>
          <a:stretch>
            <a:fillRect/>
          </a:stretch>
        </p:blipFill>
        <p:spPr>
          <a:xfrm>
            <a:off x="0" y="0"/>
            <a:ext cx="6857999" cy="5143500"/>
          </a:xfrm>
          <a:prstGeom prst="rect">
            <a:avLst/>
          </a:prstGeom>
          <a:noFill/>
          <a:ln>
            <a:noFill/>
          </a:ln>
        </p:spPr>
      </p:pic>
      <p:sp>
        <p:nvSpPr>
          <p:cNvPr id="81" name="Google Shape;81;p17"/>
          <p:cNvSpPr txBox="1"/>
          <p:nvPr/>
        </p:nvSpPr>
        <p:spPr>
          <a:xfrm>
            <a:off x="6549250" y="0"/>
            <a:ext cx="2520000" cy="5143500"/>
          </a:xfrm>
          <a:prstGeom prst="rect">
            <a:avLst/>
          </a:prstGeom>
          <a:gradFill>
            <a:gsLst>
              <a:gs pos="0">
                <a:srgbClr val="741B47"/>
              </a:gs>
              <a:gs pos="100000">
                <a:srgbClr val="393745"/>
              </a:gs>
            </a:gsLst>
            <a:lin ang="5400012" scaled="0"/>
          </a:gra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1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1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2100">
                <a:solidFill>
                  <a:schemeClr val="lt1"/>
                </a:solidFill>
                <a:latin typeface="Century Gothic"/>
                <a:ea typeface="Century Gothic"/>
                <a:cs typeface="Century Gothic"/>
                <a:sym typeface="Century Gothic"/>
              </a:rPr>
              <a:t>Robert Prevost became a friar in the Order of Saint Augustine as a young man and was ordained a priest in 1982. </a:t>
            </a:r>
            <a:endParaRPr sz="2100">
              <a:solidFill>
                <a:schemeClr val="lt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sz="2100">
              <a:solidFill>
                <a:schemeClr val="lt1"/>
              </a:solidFill>
              <a:latin typeface="Century Gothic"/>
              <a:ea typeface="Century Gothic"/>
              <a:cs typeface="Century Gothic"/>
              <a:sym typeface="Century Gothic"/>
            </a:endParaRPr>
          </a:p>
        </p:txBody>
      </p:sp>
      <p:sp>
        <p:nvSpPr>
          <p:cNvPr id="82" name="Google Shape;82;p17"/>
          <p:cNvSpPr txBox="1"/>
          <p:nvPr/>
        </p:nvSpPr>
        <p:spPr>
          <a:xfrm>
            <a:off x="174650" y="162175"/>
            <a:ext cx="33807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F8F8F8"/>
                </a:solidFill>
                <a:latin typeface="Century Gothic"/>
                <a:ea typeface="Century Gothic"/>
                <a:cs typeface="Century Gothic"/>
                <a:sym typeface="Century Gothic"/>
              </a:rPr>
              <a:t>Robert blesses his mother after being ordained as a priest.</a:t>
            </a:r>
            <a:endParaRPr sz="1800">
              <a:solidFill>
                <a:schemeClr val="dk2"/>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 name="Shape 86"/>
        <p:cNvGrpSpPr/>
        <p:nvPr/>
      </p:nvGrpSpPr>
      <p:grpSpPr>
        <a:xfrm>
          <a:off x="0" y="0"/>
          <a:ext cx="0" cy="0"/>
          <a:chOff x="0" y="0"/>
          <a:chExt cx="0" cy="0"/>
        </a:xfrm>
      </p:grpSpPr>
      <p:pic>
        <p:nvPicPr>
          <p:cNvPr id="87" name="Google Shape;87;p18" title="749ab1991a532b27a208e1e3914a8cfc.jpg"/>
          <p:cNvPicPr preferRelativeResize="0"/>
          <p:nvPr/>
        </p:nvPicPr>
        <p:blipFill>
          <a:blip r:embed="rId3">
            <a:alphaModFix/>
          </a:blip>
          <a:stretch>
            <a:fillRect/>
          </a:stretch>
        </p:blipFill>
        <p:spPr>
          <a:xfrm>
            <a:off x="0" y="0"/>
            <a:ext cx="3976935" cy="5143501"/>
          </a:xfrm>
          <a:prstGeom prst="rect">
            <a:avLst/>
          </a:prstGeom>
          <a:noFill/>
          <a:ln>
            <a:noFill/>
          </a:ln>
        </p:spPr>
      </p:pic>
      <p:sp>
        <p:nvSpPr>
          <p:cNvPr id="88" name="Google Shape;88;p18"/>
          <p:cNvSpPr txBox="1"/>
          <p:nvPr/>
        </p:nvSpPr>
        <p:spPr>
          <a:xfrm>
            <a:off x="3976925" y="150"/>
            <a:ext cx="5167200" cy="5143500"/>
          </a:xfrm>
          <a:prstGeom prst="rect">
            <a:avLst/>
          </a:prstGeom>
          <a:gradFill>
            <a:gsLst>
              <a:gs pos="0">
                <a:srgbClr val="660000"/>
              </a:gs>
              <a:gs pos="100000">
                <a:srgbClr val="783F04"/>
              </a:gs>
            </a:gsLst>
            <a:lin ang="5400012" scaled="0"/>
          </a:gra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5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2150">
                <a:solidFill>
                  <a:schemeClr val="lt1"/>
                </a:solidFill>
                <a:latin typeface="Century Gothic"/>
                <a:ea typeface="Century Gothic"/>
                <a:cs typeface="Century Gothic"/>
                <a:sym typeface="Century Gothic"/>
              </a:rPr>
              <a:t>The Augustinian Order, officially the Order of Saint Augustine (OSA), is a </a:t>
            </a:r>
            <a:r>
              <a:rPr lang="en" sz="2150">
                <a:solidFill>
                  <a:schemeClr val="accent4"/>
                </a:solidFill>
                <a:latin typeface="Century Gothic"/>
                <a:ea typeface="Century Gothic"/>
                <a:cs typeface="Century Gothic"/>
                <a:sym typeface="Century Gothic"/>
              </a:rPr>
              <a:t>mendicant religious order</a:t>
            </a:r>
            <a:r>
              <a:rPr lang="en" sz="2150">
                <a:solidFill>
                  <a:schemeClr val="lt1"/>
                </a:solidFill>
                <a:latin typeface="Century Gothic"/>
                <a:ea typeface="Century Gothic"/>
                <a:cs typeface="Century Gothic"/>
                <a:sym typeface="Century Gothic"/>
              </a:rPr>
              <a:t> in the Catholic Church founded in 1244. </a:t>
            </a:r>
            <a:endParaRPr sz="215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15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15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2150">
                <a:solidFill>
                  <a:schemeClr val="lt1"/>
                </a:solidFill>
                <a:latin typeface="Century Gothic"/>
                <a:ea typeface="Century Gothic"/>
                <a:cs typeface="Century Gothic"/>
                <a:sym typeface="Century Gothic"/>
              </a:rPr>
              <a:t>It's based on the Rule of St. Augustine, written by Augustine of Hippo in the 5th century. The order emphasises community, friendship, and service to God and all people. </a:t>
            </a:r>
            <a:endParaRPr sz="215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2150">
              <a:solidFill>
                <a:schemeClr val="lt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 sz="950">
                <a:solidFill>
                  <a:schemeClr val="lt1"/>
                </a:solidFill>
                <a:latin typeface="Century Gothic"/>
                <a:ea typeface="Century Gothic"/>
                <a:cs typeface="Century Gothic"/>
                <a:sym typeface="Century Gothic"/>
              </a:rPr>
              <a:t>Mendicant orders are Roman Catholic religious orders known for their vow of poverty, traveling, and living in urban areas to preach, evangelize, and minister, especially to the less wealthy. Members, called friars, rely on the generosity of the people they serve for their livelihood.</a:t>
            </a:r>
            <a:endParaRPr sz="1750">
              <a:solidFill>
                <a:schemeClr val="lt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 name="Shape 92"/>
        <p:cNvGrpSpPr/>
        <p:nvPr/>
      </p:nvGrpSpPr>
      <p:grpSpPr>
        <a:xfrm>
          <a:off x="0" y="0"/>
          <a:ext cx="0" cy="0"/>
          <a:chOff x="0" y="0"/>
          <a:chExt cx="0" cy="0"/>
        </a:xfrm>
      </p:grpSpPr>
      <p:pic>
        <p:nvPicPr>
          <p:cNvPr id="93" name="Google Shape;93;p19" title="Screenshot 2025-05-10 at 7.01.27 PM.png"/>
          <p:cNvPicPr preferRelativeResize="0"/>
          <p:nvPr/>
        </p:nvPicPr>
        <p:blipFill rotWithShape="1">
          <a:blip r:embed="rId3">
            <a:alphaModFix/>
          </a:blip>
          <a:srcRect b="0" l="8874" r="2291" t="1739"/>
          <a:stretch/>
        </p:blipFill>
        <p:spPr>
          <a:xfrm>
            <a:off x="23131" y="0"/>
            <a:ext cx="9120870" cy="5143501"/>
          </a:xfrm>
          <a:prstGeom prst="rect">
            <a:avLst/>
          </a:prstGeom>
          <a:noFill/>
          <a:ln>
            <a:noFill/>
          </a:ln>
        </p:spPr>
      </p:pic>
      <p:sp>
        <p:nvSpPr>
          <p:cNvPr id="94" name="Google Shape;94;p19"/>
          <p:cNvSpPr txBox="1"/>
          <p:nvPr/>
        </p:nvSpPr>
        <p:spPr>
          <a:xfrm>
            <a:off x="6524325" y="49900"/>
            <a:ext cx="2557200" cy="1571700"/>
          </a:xfrm>
          <a:prstGeom prst="rect">
            <a:avLst/>
          </a:prstGeom>
          <a:gradFill>
            <a:gsLst>
              <a:gs pos="0">
                <a:srgbClr val="741B47"/>
              </a:gs>
              <a:gs pos="100000">
                <a:srgbClr val="393745"/>
              </a:gs>
            </a:gsLst>
            <a:lin ang="5400012" scaled="0"/>
          </a:gradFill>
          <a:ln>
            <a:noFill/>
          </a:ln>
        </p:spPr>
        <p:txBody>
          <a:bodyPr anchorCtr="0" anchor="t" bIns="91425" lIns="91425" spcFirstLastPara="1" rIns="91425" wrap="square" tIns="91425">
            <a:noAutofit/>
          </a:bodyPr>
          <a:lstStyle/>
          <a:p>
            <a:pPr indent="0" lvl="0" marL="0" rtl="0" algn="l">
              <a:lnSpc>
                <a:spcPct val="127000"/>
              </a:lnSpc>
              <a:spcBef>
                <a:spcPts val="0"/>
              </a:spcBef>
              <a:spcAft>
                <a:spcPts val="0"/>
              </a:spcAft>
              <a:buNone/>
            </a:pPr>
            <a:r>
              <a:rPr lang="en" sz="1750">
                <a:solidFill>
                  <a:schemeClr val="lt1"/>
                </a:solidFill>
                <a:latin typeface="Century Gothic"/>
                <a:ea typeface="Century Gothic"/>
                <a:cs typeface="Century Gothic"/>
                <a:sym typeface="Century Gothic"/>
              </a:rPr>
              <a:t>Bishop Robert was bishop of Chiclayo in Peru between 2015 and 2023.</a:t>
            </a:r>
            <a:endParaRPr sz="1750">
              <a:solidFill>
                <a:schemeClr val="lt1"/>
              </a:solidFill>
              <a:latin typeface="Century Gothic"/>
              <a:ea typeface="Century Gothic"/>
              <a:cs typeface="Century Gothic"/>
              <a:sym typeface="Century Gothic"/>
            </a:endParaRPr>
          </a:p>
          <a:p>
            <a:pPr indent="0" lvl="0" marL="0" rtl="0" algn="l">
              <a:lnSpc>
                <a:spcPct val="115000"/>
              </a:lnSpc>
              <a:spcBef>
                <a:spcPts val="1700"/>
              </a:spcBef>
              <a:spcAft>
                <a:spcPts val="0"/>
              </a:spcAft>
              <a:buNone/>
            </a:pPr>
            <a:r>
              <a:t/>
            </a:r>
            <a:endParaRPr sz="1200">
              <a:solidFill>
                <a:schemeClr val="dk1"/>
              </a:solidFill>
              <a:highlight>
                <a:srgbClr val="353535"/>
              </a:highlight>
              <a:latin typeface="Georgia"/>
              <a:ea typeface="Georgia"/>
              <a:cs typeface="Georgia"/>
              <a:sym typeface="Georgia"/>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8" name="Shape 98"/>
        <p:cNvGrpSpPr/>
        <p:nvPr/>
      </p:nvGrpSpPr>
      <p:grpSpPr>
        <a:xfrm>
          <a:off x="0" y="0"/>
          <a:ext cx="0" cy="0"/>
          <a:chOff x="0" y="0"/>
          <a:chExt cx="0" cy="0"/>
        </a:xfrm>
      </p:grpSpPr>
      <p:pic>
        <p:nvPicPr>
          <p:cNvPr id="99" name="Google Shape;99;p20" title="gettyimages-1709747891.jpg"/>
          <p:cNvPicPr preferRelativeResize="0"/>
          <p:nvPr/>
        </p:nvPicPr>
        <p:blipFill rotWithShape="1">
          <a:blip r:embed="rId3">
            <a:alphaModFix/>
          </a:blip>
          <a:srcRect b="9868" l="1710" r="0" t="6077"/>
          <a:stretch/>
        </p:blipFill>
        <p:spPr>
          <a:xfrm>
            <a:off x="0" y="-71532"/>
            <a:ext cx="9143999" cy="5215030"/>
          </a:xfrm>
          <a:prstGeom prst="rect">
            <a:avLst/>
          </a:prstGeom>
          <a:noFill/>
          <a:ln>
            <a:noFill/>
          </a:ln>
        </p:spPr>
      </p:pic>
      <p:sp>
        <p:nvSpPr>
          <p:cNvPr id="100" name="Google Shape;100;p20"/>
          <p:cNvSpPr txBox="1"/>
          <p:nvPr/>
        </p:nvSpPr>
        <p:spPr>
          <a:xfrm>
            <a:off x="149700" y="162175"/>
            <a:ext cx="2108100" cy="228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50">
                <a:solidFill>
                  <a:schemeClr val="dk1"/>
                </a:solidFill>
                <a:latin typeface="Century Gothic"/>
                <a:ea typeface="Century Gothic"/>
                <a:cs typeface="Century Gothic"/>
                <a:sym typeface="Century Gothic"/>
              </a:rPr>
              <a:t>Pope Francis appointed Bishop Robert a cardinal at St. Peter's Square in 2023.</a:t>
            </a:r>
            <a:endParaRPr sz="2700">
              <a:solidFill>
                <a:schemeClr val="dk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4" name="Shape 104"/>
        <p:cNvGrpSpPr/>
        <p:nvPr/>
      </p:nvGrpSpPr>
      <p:grpSpPr>
        <a:xfrm>
          <a:off x="0" y="0"/>
          <a:ext cx="0" cy="0"/>
          <a:chOff x="0" y="0"/>
          <a:chExt cx="0" cy="0"/>
        </a:xfrm>
      </p:grpSpPr>
      <p:pic>
        <p:nvPicPr>
          <p:cNvPr id="105" name="Google Shape;105;p21" title="Screenshot 2025-05-09 at 7.15.33 AM.png"/>
          <p:cNvPicPr preferRelativeResize="0"/>
          <p:nvPr/>
        </p:nvPicPr>
        <p:blipFill rotWithShape="1">
          <a:blip r:embed="rId3">
            <a:alphaModFix/>
          </a:blip>
          <a:srcRect b="0" l="754" r="0" t="7791"/>
          <a:stretch/>
        </p:blipFill>
        <p:spPr>
          <a:xfrm>
            <a:off x="-120742" y="0"/>
            <a:ext cx="9264741" cy="5143499"/>
          </a:xfrm>
          <a:prstGeom prst="rect">
            <a:avLst/>
          </a:prstGeom>
          <a:noFill/>
          <a:ln>
            <a:noFill/>
          </a:ln>
        </p:spPr>
      </p:pic>
      <p:sp>
        <p:nvSpPr>
          <p:cNvPr id="106" name="Google Shape;106;p21"/>
          <p:cNvSpPr txBox="1"/>
          <p:nvPr/>
        </p:nvSpPr>
        <p:spPr>
          <a:xfrm>
            <a:off x="793275" y="4241725"/>
            <a:ext cx="7436700" cy="6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lt1"/>
                </a:solidFill>
                <a:latin typeface="Century Gothic"/>
                <a:ea typeface="Century Gothic"/>
                <a:cs typeface="Century Gothic"/>
                <a:sym typeface="Century Gothic"/>
              </a:rPr>
              <a:t>“Habemus Papam” - We have a new Pope!</a:t>
            </a:r>
            <a:endParaRPr sz="26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0" name="Shape 110"/>
        <p:cNvGrpSpPr/>
        <p:nvPr/>
      </p:nvGrpSpPr>
      <p:grpSpPr>
        <a:xfrm>
          <a:off x="0" y="0"/>
          <a:ext cx="0" cy="0"/>
          <a:chOff x="0" y="0"/>
          <a:chExt cx="0" cy="0"/>
        </a:xfrm>
      </p:grpSpPr>
      <p:pic>
        <p:nvPicPr>
          <p:cNvPr id="111" name="Google Shape;111;p22" title="ap25129371080810.jpg"/>
          <p:cNvPicPr preferRelativeResize="0"/>
          <p:nvPr/>
        </p:nvPicPr>
        <p:blipFill rotWithShape="1">
          <a:blip r:embed="rId3">
            <a:alphaModFix/>
          </a:blip>
          <a:srcRect b="10211" l="2733" r="0" t="7102"/>
          <a:stretch/>
        </p:blipFill>
        <p:spPr>
          <a:xfrm>
            <a:off x="0" y="-35261"/>
            <a:ext cx="9143999" cy="5178760"/>
          </a:xfrm>
          <a:prstGeom prst="rect">
            <a:avLst/>
          </a:prstGeom>
          <a:noFill/>
          <a:ln>
            <a:noFill/>
          </a:ln>
        </p:spPr>
      </p:pic>
      <p:sp>
        <p:nvSpPr>
          <p:cNvPr id="112" name="Google Shape;112;p22"/>
          <p:cNvSpPr txBox="1"/>
          <p:nvPr/>
        </p:nvSpPr>
        <p:spPr>
          <a:xfrm>
            <a:off x="5245950" y="352150"/>
            <a:ext cx="3436500" cy="57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Century Gothic"/>
                <a:ea typeface="Century Gothic"/>
                <a:cs typeface="Century Gothic"/>
                <a:sym typeface="Century Gothic"/>
              </a:rPr>
              <a:t>Why did Pope Leo XIV choose the name Leo</a:t>
            </a:r>
            <a:r>
              <a:rPr lang="en" sz="2700">
                <a:solidFill>
                  <a:schemeClr val="lt1"/>
                </a:solidFill>
              </a:rPr>
              <a:t>?</a:t>
            </a:r>
            <a:endParaRPr sz="27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6" name="Shape 116"/>
        <p:cNvGrpSpPr/>
        <p:nvPr/>
      </p:nvGrpSpPr>
      <p:grpSpPr>
        <a:xfrm>
          <a:off x="0" y="0"/>
          <a:ext cx="0" cy="0"/>
          <a:chOff x="0" y="0"/>
          <a:chExt cx="0" cy="0"/>
        </a:xfrm>
      </p:grpSpPr>
      <p:pic>
        <p:nvPicPr>
          <p:cNvPr id="117" name="Google Shape;117;p23" title="302149397_401583758784641_4015009333216656013_n.jpg"/>
          <p:cNvPicPr preferRelativeResize="0"/>
          <p:nvPr/>
        </p:nvPicPr>
        <p:blipFill>
          <a:blip r:embed="rId3">
            <a:alphaModFix/>
          </a:blip>
          <a:stretch>
            <a:fillRect/>
          </a:stretch>
        </p:blipFill>
        <p:spPr>
          <a:xfrm>
            <a:off x="0" y="0"/>
            <a:ext cx="3790338" cy="5143499"/>
          </a:xfrm>
          <a:prstGeom prst="rect">
            <a:avLst/>
          </a:prstGeom>
          <a:noFill/>
          <a:ln>
            <a:noFill/>
          </a:ln>
        </p:spPr>
      </p:pic>
      <p:sp>
        <p:nvSpPr>
          <p:cNvPr id="118" name="Google Shape;118;p23"/>
          <p:cNvSpPr txBox="1"/>
          <p:nvPr/>
        </p:nvSpPr>
        <p:spPr>
          <a:xfrm>
            <a:off x="3714750" y="0"/>
            <a:ext cx="5429400" cy="5179800"/>
          </a:xfrm>
          <a:prstGeom prst="rect">
            <a:avLst/>
          </a:prstGeom>
          <a:gradFill>
            <a:gsLst>
              <a:gs pos="0">
                <a:srgbClr val="990000"/>
              </a:gs>
              <a:gs pos="100000">
                <a:srgbClr val="393745"/>
              </a:gs>
            </a:gsLst>
            <a:lin ang="5400012" scaled="0"/>
          </a:gradFill>
          <a:ln>
            <a:noFill/>
          </a:ln>
        </p:spPr>
        <p:txBody>
          <a:bodyPr anchorCtr="0" anchor="t" bIns="91425" lIns="91425" spcFirstLastPara="1" rIns="91425" wrap="square" tIns="91425">
            <a:noAutofit/>
          </a:bodyPr>
          <a:lstStyle/>
          <a:p>
            <a:pPr indent="0" lvl="0" marL="0" rtl="0" algn="l">
              <a:lnSpc>
                <a:spcPct val="147413"/>
              </a:lnSpc>
              <a:spcBef>
                <a:spcPts val="0"/>
              </a:spcBef>
              <a:spcAft>
                <a:spcPts val="0"/>
              </a:spcAft>
              <a:buNone/>
            </a:pPr>
            <a:r>
              <a:t/>
            </a:r>
            <a:endParaRPr sz="1450">
              <a:solidFill>
                <a:schemeClr val="dk1"/>
              </a:solidFill>
              <a:highlight>
                <a:srgbClr val="F2F2F2"/>
              </a:highlight>
            </a:endParaRPr>
          </a:p>
          <a:p>
            <a:pPr indent="0" lvl="0" marL="0" rtl="0" algn="l">
              <a:lnSpc>
                <a:spcPct val="100000"/>
              </a:lnSpc>
              <a:spcBef>
                <a:spcPts val="0"/>
              </a:spcBef>
              <a:spcAft>
                <a:spcPts val="0"/>
              </a:spcAft>
              <a:buClr>
                <a:schemeClr val="dk1"/>
              </a:buClr>
              <a:buSzPts val="1100"/>
              <a:buFont typeface="Arial"/>
              <a:buNone/>
            </a:pPr>
            <a:r>
              <a:rPr lang="en" sz="2200">
                <a:solidFill>
                  <a:schemeClr val="lt1"/>
                </a:solidFill>
                <a:latin typeface="Century Gothic"/>
                <a:ea typeface="Century Gothic"/>
                <a:cs typeface="Century Gothic"/>
                <a:sym typeface="Century Gothic"/>
              </a:rPr>
              <a:t>Cardinal Robert Prevost chose the name Leo XIV—and declared his hope to the world for continuing the legacy of Pope Leo XIII.</a:t>
            </a:r>
            <a:endParaRPr sz="22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Clr>
                <a:schemeClr val="dk1"/>
              </a:buClr>
              <a:buSzPts val="1100"/>
              <a:buFont typeface="Arial"/>
              <a:buNone/>
            </a:pPr>
            <a:r>
              <a:t/>
            </a:r>
            <a:endParaRPr sz="22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Clr>
                <a:schemeClr val="dk1"/>
              </a:buClr>
              <a:buSzPts val="1100"/>
              <a:buFont typeface="Arial"/>
              <a:buNone/>
            </a:pPr>
            <a:r>
              <a:rPr b="1" lang="en" sz="2200">
                <a:solidFill>
                  <a:schemeClr val="lt1"/>
                </a:solidFill>
                <a:latin typeface="Century Gothic"/>
                <a:ea typeface="Century Gothic"/>
                <a:cs typeface="Century Gothic"/>
                <a:sym typeface="Century Gothic"/>
              </a:rPr>
              <a:t>To choose Leo is to take a stand.</a:t>
            </a:r>
            <a:endParaRPr b="1" sz="22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Clr>
                <a:schemeClr val="dk1"/>
              </a:buClr>
              <a:buSzPts val="1100"/>
              <a:buFont typeface="Arial"/>
              <a:buNone/>
            </a:pPr>
            <a:r>
              <a:t/>
            </a:r>
            <a:endParaRPr sz="22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Clr>
                <a:schemeClr val="dk1"/>
              </a:buClr>
              <a:buSzPts val="1100"/>
              <a:buFont typeface="Arial"/>
              <a:buNone/>
            </a:pPr>
            <a:r>
              <a:rPr lang="en" sz="2200">
                <a:solidFill>
                  <a:schemeClr val="lt1"/>
                </a:solidFill>
                <a:latin typeface="Century Gothic"/>
                <a:ea typeface="Century Gothic"/>
                <a:cs typeface="Century Gothic"/>
                <a:sym typeface="Century Gothic"/>
              </a:rPr>
              <a:t>Leo XIII was the first pope to really engage with modernity—and the first to </a:t>
            </a:r>
            <a:r>
              <a:rPr b="1" lang="en" sz="2200">
                <a:solidFill>
                  <a:schemeClr val="lt1"/>
                </a:solidFill>
                <a:latin typeface="Century Gothic"/>
                <a:ea typeface="Century Gothic"/>
                <a:cs typeface="Century Gothic"/>
                <a:sym typeface="Century Gothic"/>
              </a:rPr>
              <a:t>lay the foundation for the Church’s social teaching</a:t>
            </a:r>
            <a:r>
              <a:rPr lang="en" sz="2200">
                <a:solidFill>
                  <a:schemeClr val="lt1"/>
                </a:solidFill>
                <a:latin typeface="Century Gothic"/>
                <a:ea typeface="Century Gothic"/>
                <a:cs typeface="Century Gothic"/>
                <a:sym typeface="Century Gothic"/>
              </a:rPr>
              <a:t> that stands as a wall against injustice everywhere. </a:t>
            </a:r>
            <a:endParaRPr sz="22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741B47"/>
            </a:gs>
            <a:gs pos="100000">
              <a:srgbClr val="393745"/>
            </a:gs>
          </a:gsLst>
          <a:lin ang="5400012" scaled="0"/>
        </a:gradFill>
      </p:bgPr>
    </p:bg>
    <p:spTree>
      <p:nvGrpSpPr>
        <p:cNvPr id="122" name="Shape 122"/>
        <p:cNvGrpSpPr/>
        <p:nvPr/>
      </p:nvGrpSpPr>
      <p:grpSpPr>
        <a:xfrm>
          <a:off x="0" y="0"/>
          <a:ext cx="0" cy="0"/>
          <a:chOff x="0" y="0"/>
          <a:chExt cx="0" cy="0"/>
        </a:xfrm>
      </p:grpSpPr>
      <p:sp>
        <p:nvSpPr>
          <p:cNvPr id="123" name="Google Shape;123;p24"/>
          <p:cNvSpPr txBox="1"/>
          <p:nvPr/>
        </p:nvSpPr>
        <p:spPr>
          <a:xfrm>
            <a:off x="546450" y="255000"/>
            <a:ext cx="7784100" cy="437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500"/>
              </a:spcBef>
              <a:spcAft>
                <a:spcPts val="0"/>
              </a:spcAft>
              <a:buNone/>
            </a:pPr>
            <a:r>
              <a:rPr lang="en" sz="2300">
                <a:solidFill>
                  <a:schemeClr val="lt1"/>
                </a:solidFill>
                <a:latin typeface="Century Gothic"/>
                <a:ea typeface="Century Gothic"/>
                <a:cs typeface="Century Gothic"/>
                <a:sym typeface="Century Gothic"/>
              </a:rPr>
              <a:t>Pope Leo XIV: Greetings to Rome and to the world</a:t>
            </a:r>
            <a:endParaRPr sz="2300">
              <a:solidFill>
                <a:schemeClr val="lt1"/>
              </a:solidFill>
              <a:latin typeface="Century Gothic"/>
              <a:ea typeface="Century Gothic"/>
              <a:cs typeface="Century Gothic"/>
              <a:sym typeface="Century Gothic"/>
            </a:endParaRPr>
          </a:p>
          <a:p>
            <a:pPr indent="0" lvl="0" marL="0" rtl="0" algn="l">
              <a:lnSpc>
                <a:spcPct val="115000"/>
              </a:lnSpc>
              <a:spcBef>
                <a:spcPts val="1500"/>
              </a:spcBef>
              <a:spcAft>
                <a:spcPts val="0"/>
              </a:spcAft>
              <a:buNone/>
            </a:pPr>
            <a:r>
              <a:t/>
            </a:r>
            <a:endParaRPr sz="17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Peace be with you all!</a:t>
            </a:r>
            <a:endParaRPr sz="19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t/>
            </a:r>
            <a:endParaRPr sz="19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lang="en" sz="1900">
                <a:solidFill>
                  <a:schemeClr val="lt1"/>
                </a:solidFill>
                <a:latin typeface="Century Gothic"/>
                <a:ea typeface="Century Gothic"/>
                <a:cs typeface="Century Gothic"/>
                <a:sym typeface="Century Gothic"/>
              </a:rPr>
              <a:t>Dear brothers and sisters, these are the first words spoken by the risen Christ, the Good Shepherd who laid down His life for God’s flock.  I would like this greeting of peace to resound in your hearts, in your families, among all people, wherever they may be, in every nation and throughout the world.  Peace be with you!</a:t>
            </a:r>
            <a:endParaRPr sz="19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741B47"/>
            </a:gs>
            <a:gs pos="100000">
              <a:srgbClr val="393745"/>
            </a:gs>
          </a:gsLst>
          <a:lin ang="5400012" scaled="0"/>
        </a:gradFill>
      </p:bgPr>
    </p:bg>
    <p:spTree>
      <p:nvGrpSpPr>
        <p:cNvPr id="127" name="Shape 127"/>
        <p:cNvGrpSpPr/>
        <p:nvPr/>
      </p:nvGrpSpPr>
      <p:grpSpPr>
        <a:xfrm>
          <a:off x="0" y="0"/>
          <a:ext cx="0" cy="0"/>
          <a:chOff x="0" y="0"/>
          <a:chExt cx="0" cy="0"/>
        </a:xfrm>
      </p:grpSpPr>
      <p:sp>
        <p:nvSpPr>
          <p:cNvPr id="128" name="Google Shape;128;p25"/>
          <p:cNvSpPr txBox="1"/>
          <p:nvPr/>
        </p:nvSpPr>
        <p:spPr>
          <a:xfrm>
            <a:off x="546450" y="255000"/>
            <a:ext cx="7784100" cy="437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9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9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It is the peace of the risen Christ.  A peace that is unarmed and disarming, humble and persevering.  A peace that comes from God, the God who loves us all, unconditionally.</a:t>
            </a:r>
            <a:endParaRPr sz="19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We can still hear the faint yet ever courageous voice of Pope Francis as he blessed Rome, the Pope who blessed Rome, who gave his blessing to the world, the whole world, on the morning of Easter.  </a:t>
            </a:r>
            <a:endParaRPr sz="19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741B47"/>
            </a:gs>
            <a:gs pos="100000">
              <a:srgbClr val="393745"/>
            </a:gs>
          </a:gsLst>
          <a:lin ang="5400012" scaled="0"/>
        </a:gradFill>
      </p:bgPr>
    </p:bg>
    <p:spTree>
      <p:nvGrpSpPr>
        <p:cNvPr id="132" name="Shape 132"/>
        <p:cNvGrpSpPr/>
        <p:nvPr/>
      </p:nvGrpSpPr>
      <p:grpSpPr>
        <a:xfrm>
          <a:off x="0" y="0"/>
          <a:ext cx="0" cy="0"/>
          <a:chOff x="0" y="0"/>
          <a:chExt cx="0" cy="0"/>
        </a:xfrm>
      </p:grpSpPr>
      <p:sp>
        <p:nvSpPr>
          <p:cNvPr id="133" name="Google Shape;133;p26"/>
          <p:cNvSpPr txBox="1"/>
          <p:nvPr/>
        </p:nvSpPr>
        <p:spPr>
          <a:xfrm>
            <a:off x="546450" y="255000"/>
            <a:ext cx="7784100" cy="437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900">
              <a:solidFill>
                <a:schemeClr val="lt1"/>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Allow me to extend that same blessing: God loves us, God loves you all, and evil will not prevail!  All of us are in God’s hands.  So, let us move forward, without fear, together, hand in hand with God and with one another other!   We are followers of Christ.  Christ goes before us.  The world needs his light.  Humanity needs him as the bridge that can lead us to God and his love.  Help us, one and all, to build bridges through dialogue and encounter, joining together as one people, always at peace.  Thank you, Pope Francis!</a:t>
            </a:r>
            <a:endParaRPr sz="19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7" name="Shape 137"/>
        <p:cNvGrpSpPr/>
        <p:nvPr/>
      </p:nvGrpSpPr>
      <p:grpSpPr>
        <a:xfrm>
          <a:off x="0" y="0"/>
          <a:ext cx="0" cy="0"/>
          <a:chOff x="0" y="0"/>
          <a:chExt cx="0" cy="0"/>
        </a:xfrm>
      </p:grpSpPr>
      <p:pic>
        <p:nvPicPr>
          <p:cNvPr descr="Highlights - Election of the Roman Pontif Leo XIV. The Conclave has elected Robert Francis Cardinal Prevost as the 267th Bishop of Rome. The new pope was announced to the waiting crowds by Cardinal Protodeacon Dominique Mamberti." id="138" name="Google Shape;138;p27" title="2025.05.08 Highlights - Election of the Roman Pontiff Leo XIV">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2" name="Shape 142"/>
        <p:cNvGrpSpPr/>
        <p:nvPr/>
      </p:nvGrpSpPr>
      <p:grpSpPr>
        <a:xfrm>
          <a:off x="0" y="0"/>
          <a:ext cx="0" cy="0"/>
          <a:chOff x="0" y="0"/>
          <a:chExt cx="0" cy="0"/>
        </a:xfrm>
      </p:grpSpPr>
      <p:pic>
        <p:nvPicPr>
          <p:cNvPr id="143" name="Google Shape;143;p28" title="ap25129371080810.jpg"/>
          <p:cNvPicPr preferRelativeResize="0"/>
          <p:nvPr/>
        </p:nvPicPr>
        <p:blipFill rotWithShape="1">
          <a:blip r:embed="rId3">
            <a:alphaModFix/>
          </a:blip>
          <a:srcRect b="10211" l="2733" r="0" t="7102"/>
          <a:stretch/>
        </p:blipFill>
        <p:spPr>
          <a:xfrm>
            <a:off x="0" y="-35261"/>
            <a:ext cx="9143999" cy="5178760"/>
          </a:xfrm>
          <a:prstGeom prst="rect">
            <a:avLst/>
          </a:prstGeom>
          <a:noFill/>
          <a:ln>
            <a:noFill/>
          </a:ln>
        </p:spPr>
      </p:pic>
      <p:sp>
        <p:nvSpPr>
          <p:cNvPr id="144" name="Google Shape;144;p28"/>
          <p:cNvSpPr txBox="1"/>
          <p:nvPr/>
        </p:nvSpPr>
        <p:spPr>
          <a:xfrm>
            <a:off x="5613650" y="224550"/>
            <a:ext cx="3068700" cy="69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Century Gothic"/>
                <a:ea typeface="Century Gothic"/>
                <a:cs typeface="Century Gothic"/>
                <a:sym typeface="Century Gothic"/>
              </a:rPr>
              <a:t>Pope Leo XIV</a:t>
            </a:r>
            <a:endParaRPr sz="2700">
              <a:solidFill>
                <a:schemeClr val="lt1"/>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8" name="Shape 148"/>
        <p:cNvGrpSpPr/>
        <p:nvPr/>
      </p:nvGrpSpPr>
      <p:grpSpPr>
        <a:xfrm>
          <a:off x="0" y="0"/>
          <a:ext cx="0" cy="0"/>
          <a:chOff x="0" y="0"/>
          <a:chExt cx="0" cy="0"/>
        </a:xfrm>
      </p:grpSpPr>
      <p:pic>
        <p:nvPicPr>
          <p:cNvPr id="149" name="Google Shape;149;p29" title="tennis-2042723_1280.jpg"/>
          <p:cNvPicPr preferRelativeResize="0"/>
          <p:nvPr/>
        </p:nvPicPr>
        <p:blipFill rotWithShape="1">
          <a:blip r:embed="rId3">
            <a:alphaModFix/>
          </a:blip>
          <a:srcRect b="11280" l="754" r="0" t="6678"/>
          <a:stretch/>
        </p:blipFill>
        <p:spPr>
          <a:xfrm>
            <a:off x="-148431" y="0"/>
            <a:ext cx="9292432" cy="5143500"/>
          </a:xfrm>
          <a:prstGeom prst="rect">
            <a:avLst/>
          </a:prstGeom>
          <a:noFill/>
          <a:ln>
            <a:noFill/>
          </a:ln>
        </p:spPr>
      </p:pic>
      <p:sp>
        <p:nvSpPr>
          <p:cNvPr id="150" name="Google Shape;150;p29"/>
          <p:cNvSpPr txBox="1"/>
          <p:nvPr/>
        </p:nvSpPr>
        <p:spPr>
          <a:xfrm>
            <a:off x="246775" y="610475"/>
            <a:ext cx="8481600" cy="11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1"/>
                </a:solidFill>
                <a:latin typeface="Century Gothic"/>
                <a:ea typeface="Century Gothic"/>
                <a:cs typeface="Century Gothic"/>
                <a:sym typeface="Century Gothic"/>
              </a:rPr>
              <a:t>Did you know</a:t>
            </a:r>
            <a:r>
              <a:rPr lang="en" sz="3000">
                <a:solidFill>
                  <a:schemeClr val="dk1"/>
                </a:solidFill>
              </a:rPr>
              <a:t>?</a:t>
            </a:r>
            <a:endParaRPr sz="3000">
              <a:solidFill>
                <a:schemeClr val="dk1"/>
              </a:solidFill>
            </a:endParaRPr>
          </a:p>
          <a:p>
            <a:pPr indent="0" lvl="0" marL="0" rtl="0" algn="l">
              <a:spcBef>
                <a:spcPts val="0"/>
              </a:spcBef>
              <a:spcAft>
                <a:spcPts val="0"/>
              </a:spcAft>
              <a:buNone/>
            </a:pPr>
            <a:r>
              <a:t/>
            </a:r>
            <a:endParaRPr sz="3000">
              <a:solidFill>
                <a:schemeClr val="dk1"/>
              </a:solidFill>
            </a:endParaRPr>
          </a:p>
          <a:p>
            <a:pPr indent="0" lvl="0" marL="0" rtl="0" algn="l">
              <a:spcBef>
                <a:spcPts val="0"/>
              </a:spcBef>
              <a:spcAft>
                <a:spcPts val="0"/>
              </a:spcAft>
              <a:buNone/>
            </a:pPr>
            <a:r>
              <a:rPr lang="en" sz="3000">
                <a:solidFill>
                  <a:schemeClr val="dk1"/>
                </a:solidFill>
                <a:latin typeface="Century Gothic"/>
                <a:ea typeface="Century Gothic"/>
                <a:cs typeface="Century Gothic"/>
                <a:sym typeface="Century Gothic"/>
              </a:rPr>
              <a:t>Pope Leo’s favourite sport is tennis!</a:t>
            </a:r>
            <a:endParaRPr sz="3000">
              <a:solidFill>
                <a:schemeClr val="dk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4" name="Shape 154"/>
        <p:cNvGrpSpPr/>
        <p:nvPr/>
      </p:nvGrpSpPr>
      <p:grpSpPr>
        <a:xfrm>
          <a:off x="0" y="0"/>
          <a:ext cx="0" cy="0"/>
          <a:chOff x="0" y="0"/>
          <a:chExt cx="0" cy="0"/>
        </a:xfrm>
      </p:grpSpPr>
      <p:pic>
        <p:nvPicPr>
          <p:cNvPr id="155" name="Google Shape;155;p30" title="71UDQnLamgL._AC_UF894,1000_QL80_.jpg"/>
          <p:cNvPicPr preferRelativeResize="0"/>
          <p:nvPr/>
        </p:nvPicPr>
        <p:blipFill rotWithShape="1">
          <a:blip r:embed="rId3">
            <a:alphaModFix/>
          </a:blip>
          <a:srcRect b="11111" l="4406" r="0" t="0"/>
          <a:stretch/>
        </p:blipFill>
        <p:spPr>
          <a:xfrm>
            <a:off x="-65101" y="0"/>
            <a:ext cx="9209101" cy="5143500"/>
          </a:xfrm>
          <a:prstGeom prst="rect">
            <a:avLst/>
          </a:prstGeom>
          <a:noFill/>
          <a:ln>
            <a:noFill/>
          </a:ln>
        </p:spPr>
      </p:pic>
      <p:sp>
        <p:nvSpPr>
          <p:cNvPr id="156" name="Google Shape;156;p30"/>
          <p:cNvSpPr txBox="1"/>
          <p:nvPr/>
        </p:nvSpPr>
        <p:spPr>
          <a:xfrm>
            <a:off x="207800" y="3467950"/>
            <a:ext cx="4779900" cy="1532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000">
                <a:solidFill>
                  <a:schemeClr val="dk1"/>
                </a:solidFill>
                <a:latin typeface="Century Gothic"/>
                <a:ea typeface="Century Gothic"/>
                <a:cs typeface="Century Gothic"/>
                <a:sym typeface="Century Gothic"/>
              </a:rPr>
              <a:t>Pope Leo has dual citizenship in Peru and America.</a:t>
            </a:r>
            <a:endParaRPr sz="18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0" name="Shape 160"/>
        <p:cNvGrpSpPr/>
        <p:nvPr/>
      </p:nvGrpSpPr>
      <p:grpSpPr>
        <a:xfrm>
          <a:off x="0" y="0"/>
          <a:ext cx="0" cy="0"/>
          <a:chOff x="0" y="0"/>
          <a:chExt cx="0" cy="0"/>
        </a:xfrm>
      </p:grpSpPr>
      <p:pic>
        <p:nvPicPr>
          <p:cNvPr id="161" name="Google Shape;161;p31" title="Screenshot 2025-05-11 at 7.25.01 AM.png"/>
          <p:cNvPicPr preferRelativeResize="0"/>
          <p:nvPr/>
        </p:nvPicPr>
        <p:blipFill rotWithShape="1">
          <a:blip r:embed="rId3">
            <a:alphaModFix/>
          </a:blip>
          <a:srcRect b="6393" l="11165" r="3662" t="0"/>
          <a:stretch/>
        </p:blipFill>
        <p:spPr>
          <a:xfrm>
            <a:off x="-65217" y="0"/>
            <a:ext cx="9209216" cy="5143499"/>
          </a:xfrm>
          <a:prstGeom prst="rect">
            <a:avLst/>
          </a:prstGeom>
          <a:noFill/>
          <a:ln>
            <a:noFill/>
          </a:ln>
        </p:spPr>
      </p:pic>
      <p:sp>
        <p:nvSpPr>
          <p:cNvPr id="162" name="Google Shape;162;p31"/>
          <p:cNvSpPr txBox="1"/>
          <p:nvPr/>
        </p:nvSpPr>
        <p:spPr>
          <a:xfrm>
            <a:off x="2130125" y="467600"/>
            <a:ext cx="6364500" cy="10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000">
                <a:solidFill>
                  <a:schemeClr val="dk1"/>
                </a:solidFill>
                <a:latin typeface="Century Gothic"/>
                <a:ea typeface="Century Gothic"/>
                <a:cs typeface="Century Gothic"/>
                <a:sym typeface="Century Gothic"/>
              </a:rPr>
              <a:t>Pope Leo loves to play Wordle.</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6" name="Shape 166"/>
        <p:cNvGrpSpPr/>
        <p:nvPr/>
      </p:nvGrpSpPr>
      <p:grpSpPr>
        <a:xfrm>
          <a:off x="0" y="0"/>
          <a:ext cx="0" cy="0"/>
          <a:chOff x="0" y="0"/>
          <a:chExt cx="0" cy="0"/>
        </a:xfrm>
      </p:grpSpPr>
      <p:pic>
        <p:nvPicPr>
          <p:cNvPr id="167" name="Google Shape;167;p32" title="globe-4126587_1280.jpg"/>
          <p:cNvPicPr preferRelativeResize="0"/>
          <p:nvPr/>
        </p:nvPicPr>
        <p:blipFill rotWithShape="1">
          <a:blip r:embed="rId3">
            <a:alphaModFix/>
          </a:blip>
          <a:srcRect b="9462" l="1652" r="0" t="8043"/>
          <a:stretch/>
        </p:blipFill>
        <p:spPr>
          <a:xfrm>
            <a:off x="-57293" y="0"/>
            <a:ext cx="9201293" cy="5143500"/>
          </a:xfrm>
          <a:prstGeom prst="rect">
            <a:avLst/>
          </a:prstGeom>
          <a:noFill/>
          <a:ln>
            <a:noFill/>
          </a:ln>
        </p:spPr>
      </p:pic>
      <p:sp>
        <p:nvSpPr>
          <p:cNvPr id="168" name="Google Shape;168;p32"/>
          <p:cNvSpPr txBox="1"/>
          <p:nvPr/>
        </p:nvSpPr>
        <p:spPr>
          <a:xfrm>
            <a:off x="116900" y="402650"/>
            <a:ext cx="3441900" cy="4182300"/>
          </a:xfrm>
          <a:prstGeom prst="rect">
            <a:avLst/>
          </a:prstGeom>
          <a:gradFill>
            <a:gsLst>
              <a:gs pos="0">
                <a:srgbClr val="F1C232"/>
              </a:gs>
              <a:gs pos="100000">
                <a:srgbClr val="351C75"/>
              </a:gs>
            </a:gsLst>
            <a:lin ang="5400012" scaled="0"/>
          </a:gra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Century Gothic"/>
                <a:ea typeface="Century Gothic"/>
                <a:cs typeface="Century Gothic"/>
                <a:sym typeface="Century Gothic"/>
              </a:rPr>
              <a:t>Pope Leo’s native language is English.</a:t>
            </a:r>
            <a:endParaRPr sz="24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2400">
                <a:solidFill>
                  <a:schemeClr val="lt1"/>
                </a:solidFill>
                <a:latin typeface="Century Gothic"/>
                <a:ea typeface="Century Gothic"/>
                <a:cs typeface="Century Gothic"/>
                <a:sym typeface="Century Gothic"/>
              </a:rPr>
              <a:t>He can speak Spanish, Italian, French and Portuguese. </a:t>
            </a:r>
            <a:endParaRPr sz="24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2400">
                <a:solidFill>
                  <a:schemeClr val="lt1"/>
                </a:solidFill>
                <a:latin typeface="Century Gothic"/>
                <a:ea typeface="Century Gothic"/>
                <a:cs typeface="Century Gothic"/>
                <a:sym typeface="Century Gothic"/>
              </a:rPr>
              <a:t>He can read Latin and German, two important theological languages.</a:t>
            </a:r>
            <a:endParaRPr sz="24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6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sz="16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2" name="Shape 172"/>
        <p:cNvGrpSpPr/>
        <p:nvPr/>
      </p:nvGrpSpPr>
      <p:grpSpPr>
        <a:xfrm>
          <a:off x="0" y="0"/>
          <a:ext cx="0" cy="0"/>
          <a:chOff x="0" y="0"/>
          <a:chExt cx="0" cy="0"/>
        </a:xfrm>
      </p:grpSpPr>
      <p:pic>
        <p:nvPicPr>
          <p:cNvPr id="173" name="Google Shape;173;p33" title="Screenshot 2025-05-09 at 7.15.33 AM.png"/>
          <p:cNvPicPr preferRelativeResize="0"/>
          <p:nvPr/>
        </p:nvPicPr>
        <p:blipFill rotWithShape="1">
          <a:blip r:embed="rId3">
            <a:alphaModFix/>
          </a:blip>
          <a:srcRect b="0" l="754" r="0" t="7791"/>
          <a:stretch/>
        </p:blipFill>
        <p:spPr>
          <a:xfrm>
            <a:off x="-120742" y="0"/>
            <a:ext cx="9264741" cy="5143499"/>
          </a:xfrm>
          <a:prstGeom prst="rect">
            <a:avLst/>
          </a:prstGeom>
          <a:noFill/>
          <a:ln>
            <a:noFill/>
          </a:ln>
        </p:spPr>
      </p:pic>
      <p:sp>
        <p:nvSpPr>
          <p:cNvPr id="174" name="Google Shape;174;p33"/>
          <p:cNvSpPr txBox="1"/>
          <p:nvPr/>
        </p:nvSpPr>
        <p:spPr>
          <a:xfrm>
            <a:off x="793275" y="4241725"/>
            <a:ext cx="7436700" cy="6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lt1"/>
                </a:solidFill>
                <a:latin typeface="Century Gothic"/>
                <a:ea typeface="Century Gothic"/>
                <a:cs typeface="Century Gothic"/>
                <a:sym typeface="Century Gothic"/>
              </a:rPr>
              <a:t>“Habemus Papam” - We have a new Pope!</a:t>
            </a:r>
            <a:endParaRPr sz="26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