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Montserrat"/>
      <p:regular r:id="rId30"/>
      <p:bold r:id="rId31"/>
      <p:italic r:id="rId32"/>
      <p:boldItalic r:id="rId33"/>
    </p:embeddedFont>
    <p:embeddedFont>
      <p:font typeface="Century Gothic"/>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6.xml"/><Relationship Id="rId33" Type="http://schemas.openxmlformats.org/officeDocument/2006/relationships/font" Target="fonts/Montserrat-boldItalic.fntdata"/><Relationship Id="rId10" Type="http://schemas.openxmlformats.org/officeDocument/2006/relationships/slide" Target="slides/slide5.xml"/><Relationship Id="rId32" Type="http://schemas.openxmlformats.org/officeDocument/2006/relationships/font" Target="fonts/Montserrat-italic.fntdata"/><Relationship Id="rId13" Type="http://schemas.openxmlformats.org/officeDocument/2006/relationships/slide" Target="slides/slide8.xml"/><Relationship Id="rId35" Type="http://schemas.openxmlformats.org/officeDocument/2006/relationships/font" Target="fonts/CenturyGothic-bold.fntdata"/><Relationship Id="rId12" Type="http://schemas.openxmlformats.org/officeDocument/2006/relationships/slide" Target="slides/slide7.xml"/><Relationship Id="rId34" Type="http://schemas.openxmlformats.org/officeDocument/2006/relationships/font" Target="fonts/CenturyGothic-regular.fntdata"/><Relationship Id="rId15" Type="http://schemas.openxmlformats.org/officeDocument/2006/relationships/slide" Target="slides/slide10.xml"/><Relationship Id="rId37" Type="http://schemas.openxmlformats.org/officeDocument/2006/relationships/font" Target="fonts/CenturyGothic-boldItalic.fntdata"/><Relationship Id="rId14" Type="http://schemas.openxmlformats.org/officeDocument/2006/relationships/slide" Target="slides/slide9.xml"/><Relationship Id="rId36" Type="http://schemas.openxmlformats.org/officeDocument/2006/relationships/font" Target="fonts/CenturyGothic-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38e21040e0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38e21040e0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38e21040e0_2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138e21040e0_2_3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38e21040e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38e21040e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38e21040e0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38e21040e0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38e21040e0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38e21040e0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52dc7de2a2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52dc7de2a2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38e21040e0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38e21040e0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52dc7de2a2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52dc7de2a2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38e21040e0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38e21040e0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52dc7de2a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52dc7de2a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38e21040e0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38e21040e0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38e21040e0_2_60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38e21040e0_2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38e21040e0_1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38e21040e0_1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38e21040e0_4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38e21040e0_4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38e21040e0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38e21040e0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38e21040e0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38e21040e0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38e21040e0_4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38e21040e0_4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38e21040e0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138e21040e0_2_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38e21040e0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38e21040e0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51018eec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51018eec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38e21040e0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38e21040e0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38e21040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38e21040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38e21040e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38e21040e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38e21040e0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38e21040e0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731520" y="481946"/>
            <a:ext cx="7680900" cy="1028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731520" y="1577340"/>
            <a:ext cx="7680900" cy="29490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900"/>
              </a:spcBef>
              <a:spcAft>
                <a:spcPts val="0"/>
              </a:spcAft>
              <a:buSzPts val="1800"/>
              <a:buChar char="●"/>
              <a:defRPr/>
            </a:lvl1pPr>
            <a:lvl2pPr indent="-342900" lvl="1" marL="914400" rtl="0" algn="l">
              <a:lnSpc>
                <a:spcPct val="100000"/>
              </a:lnSpc>
              <a:spcBef>
                <a:spcPts val="500"/>
              </a:spcBef>
              <a:spcAft>
                <a:spcPts val="0"/>
              </a:spcAft>
              <a:buSzPts val="1800"/>
              <a:buChar char="○"/>
              <a:defRPr/>
            </a:lvl2pPr>
            <a:lvl3pPr indent="-342900" lvl="2" marL="1371600" rtl="0" algn="l">
              <a:lnSpc>
                <a:spcPct val="100000"/>
              </a:lnSpc>
              <a:spcBef>
                <a:spcPts val="1200"/>
              </a:spcBef>
              <a:spcAft>
                <a:spcPts val="0"/>
              </a:spcAft>
              <a:buSzPts val="1800"/>
              <a:buChar char="■"/>
              <a:defRPr/>
            </a:lvl3pPr>
            <a:lvl4pPr indent="-342900" lvl="3" marL="1828800" rtl="0" algn="l">
              <a:lnSpc>
                <a:spcPct val="100000"/>
              </a:lnSpc>
              <a:spcBef>
                <a:spcPts val="1200"/>
              </a:spcBef>
              <a:spcAft>
                <a:spcPts val="0"/>
              </a:spcAft>
              <a:buSzPts val="1800"/>
              <a:buChar char="●"/>
              <a:defRPr/>
            </a:lvl4pPr>
            <a:lvl5pPr indent="-342900" lvl="4" marL="2286000" rtl="0" algn="l">
              <a:lnSpc>
                <a:spcPct val="100000"/>
              </a:lnSpc>
              <a:spcBef>
                <a:spcPts val="1200"/>
              </a:spcBef>
              <a:spcAft>
                <a:spcPts val="0"/>
              </a:spcAft>
              <a:buSzPts val="1800"/>
              <a:buChar char="○"/>
              <a:defRPr/>
            </a:lvl5pPr>
            <a:lvl6pPr indent="-342900" lvl="5" marL="2743200" rtl="0" algn="l">
              <a:lnSpc>
                <a:spcPct val="100000"/>
              </a:lnSpc>
              <a:spcBef>
                <a:spcPts val="1200"/>
              </a:spcBef>
              <a:spcAft>
                <a:spcPts val="0"/>
              </a:spcAft>
              <a:buSzPts val="1800"/>
              <a:buChar char="■"/>
              <a:defRPr/>
            </a:lvl6pPr>
            <a:lvl7pPr indent="-342900" lvl="6" marL="3200400" rtl="0" algn="l">
              <a:lnSpc>
                <a:spcPct val="100000"/>
              </a:lnSpc>
              <a:spcBef>
                <a:spcPts val="1200"/>
              </a:spcBef>
              <a:spcAft>
                <a:spcPts val="0"/>
              </a:spcAft>
              <a:buSzPts val="1800"/>
              <a:buChar char="●"/>
              <a:defRPr/>
            </a:lvl7pPr>
            <a:lvl8pPr indent="-342900" lvl="7" marL="3657600" rtl="0" algn="l">
              <a:lnSpc>
                <a:spcPct val="100000"/>
              </a:lnSpc>
              <a:spcBef>
                <a:spcPts val="1200"/>
              </a:spcBef>
              <a:spcAft>
                <a:spcPts val="0"/>
              </a:spcAft>
              <a:buSzPts val="1800"/>
              <a:buChar char="○"/>
              <a:defRPr/>
            </a:lvl8pPr>
            <a:lvl9pPr indent="-342900" lvl="8" marL="4114800" rtl="0" algn="l">
              <a:lnSpc>
                <a:spcPct val="100000"/>
              </a:lnSpc>
              <a:spcBef>
                <a:spcPts val="1200"/>
              </a:spcBef>
              <a:spcAft>
                <a:spcPts val="1200"/>
              </a:spcAft>
              <a:buSzPts val="1800"/>
              <a:buChar char="■"/>
              <a:defRPr/>
            </a:lvl9pPr>
          </a:lstStyle>
          <a:p/>
        </p:txBody>
      </p:sp>
      <p:sp>
        <p:nvSpPr>
          <p:cNvPr id="53" name="Google Shape;53;p13"/>
          <p:cNvSpPr txBox="1"/>
          <p:nvPr>
            <p:ph idx="10" type="dt"/>
          </p:nvPr>
        </p:nvSpPr>
        <p:spPr>
          <a:xfrm>
            <a:off x="307338" y="4699364"/>
            <a:ext cx="2057400" cy="205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2596896" y="4699364"/>
            <a:ext cx="3950100" cy="2058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7743555" y="4699364"/>
            <a:ext cx="1097400" cy="205800"/>
          </a:xfrm>
          <a:prstGeom prst="rect">
            <a:avLst/>
          </a:prstGeom>
          <a:noFill/>
          <a:ln>
            <a:noFill/>
          </a:ln>
        </p:spPr>
        <p:txBody>
          <a:bodyPr anchorCtr="0" anchor="b" bIns="45700" lIns="91425" spcFirstLastPara="1" rIns="91425" wrap="square" tIns="45700">
            <a:normAutofit fontScale="92500" lnSpcReduction="20000"/>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0"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6.png"/><Relationship Id="rId7" Type="http://schemas.openxmlformats.org/officeDocument/2006/relationships/image" Target="../media/image25.png"/><Relationship Id="rId8"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image" Target="../media/image31.jpg"/><Relationship Id="rId10"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8.jpg"/><Relationship Id="rId4" Type="http://schemas.openxmlformats.org/officeDocument/2006/relationships/image" Target="../media/image23.png"/><Relationship Id="rId9" Type="http://schemas.openxmlformats.org/officeDocument/2006/relationships/image" Target="../media/image30.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32.png"/><Relationship Id="rId8"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35.png"/><Relationship Id="rId12" Type="http://schemas.openxmlformats.org/officeDocument/2006/relationships/image" Target="../media/image41.jpg"/><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40.png"/><Relationship Id="rId9" Type="http://schemas.openxmlformats.org/officeDocument/2006/relationships/image" Target="../media/image38.png"/><Relationship Id="rId5" Type="http://schemas.openxmlformats.org/officeDocument/2006/relationships/image" Target="../media/image26.png"/><Relationship Id="rId6" Type="http://schemas.openxmlformats.org/officeDocument/2006/relationships/image" Target="../media/image37.png"/><Relationship Id="rId7" Type="http://schemas.openxmlformats.org/officeDocument/2006/relationships/image" Target="../media/image34.png"/><Relationship Id="rId8"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43.jpg"/><Relationship Id="rId9" Type="http://schemas.openxmlformats.org/officeDocument/2006/relationships/image" Target="../media/image46.jpg"/><Relationship Id="rId5" Type="http://schemas.openxmlformats.org/officeDocument/2006/relationships/image" Target="../media/image52.jpg"/><Relationship Id="rId6" Type="http://schemas.openxmlformats.org/officeDocument/2006/relationships/image" Target="../media/image49.png"/><Relationship Id="rId7" Type="http://schemas.openxmlformats.org/officeDocument/2006/relationships/image" Target="../media/image45.png"/><Relationship Id="rId8"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6.png"/><Relationship Id="rId4" Type="http://schemas.openxmlformats.org/officeDocument/2006/relationships/image" Target="../media/image51.jpg"/><Relationship Id="rId5" Type="http://schemas.openxmlformats.org/officeDocument/2006/relationships/image" Target="../media/image57.png"/><Relationship Id="rId6" Type="http://schemas.openxmlformats.org/officeDocument/2006/relationships/image" Target="../media/image48.png"/><Relationship Id="rId7" Type="http://schemas.openxmlformats.org/officeDocument/2006/relationships/image" Target="../media/image5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2.png"/><Relationship Id="rId12"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8.png"/><Relationship Id="rId4" Type="http://schemas.openxmlformats.org/officeDocument/2006/relationships/image" Target="../media/image59.jp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drive.google.com/file/d/1-ZJ1EAOUsoZtHX6krGTPiCC2nxNgFTJV/view" TargetMode="Externa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9" name="Shape 59"/>
        <p:cNvGrpSpPr/>
        <p:nvPr/>
      </p:nvGrpSpPr>
      <p:grpSpPr>
        <a:xfrm>
          <a:off x="0" y="0"/>
          <a:ext cx="0" cy="0"/>
          <a:chOff x="0" y="0"/>
          <a:chExt cx="0" cy="0"/>
        </a:xfrm>
      </p:grpSpPr>
      <p:sp>
        <p:nvSpPr>
          <p:cNvPr id="60" name="Google Shape;60;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What are we doing as Global Citizens?</a:t>
            </a:r>
            <a:endParaRPr/>
          </a:p>
        </p:txBody>
      </p:sp>
      <p:sp>
        <p:nvSpPr>
          <p:cNvPr id="61" name="Google Shape;61;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GB"/>
              <a:t>We are working together with other schools to solve a problem in our school and wider world.</a:t>
            </a:r>
            <a:endParaRPr/>
          </a:p>
        </p:txBody>
      </p:sp>
      <p:pic>
        <p:nvPicPr>
          <p:cNvPr id="62" name="Google Shape;62;p14"/>
          <p:cNvPicPr preferRelativeResize="0"/>
          <p:nvPr/>
        </p:nvPicPr>
        <p:blipFill>
          <a:blip r:embed="rId3">
            <a:alphaModFix/>
          </a:blip>
          <a:stretch>
            <a:fillRect/>
          </a:stretch>
        </p:blipFill>
        <p:spPr>
          <a:xfrm>
            <a:off x="120925" y="153900"/>
            <a:ext cx="1145950" cy="1231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26" name="Shape 126"/>
        <p:cNvGrpSpPr/>
        <p:nvPr/>
      </p:nvGrpSpPr>
      <p:grpSpPr>
        <a:xfrm>
          <a:off x="0" y="0"/>
          <a:ext cx="0" cy="0"/>
          <a:chOff x="0" y="0"/>
          <a:chExt cx="0" cy="0"/>
        </a:xfrm>
      </p:grpSpPr>
      <p:sp>
        <p:nvSpPr>
          <p:cNvPr id="127" name="Google Shape;127;p23"/>
          <p:cNvSpPr txBox="1"/>
          <p:nvPr>
            <p:ph type="title"/>
          </p:nvPr>
        </p:nvSpPr>
        <p:spPr>
          <a:xfrm>
            <a:off x="731545" y="502684"/>
            <a:ext cx="7680900" cy="771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Century Gothic"/>
              <a:buNone/>
            </a:pPr>
            <a:r>
              <a:rPr lang="en-GB"/>
              <a:t>Developing an Action Plan</a:t>
            </a:r>
            <a:endParaRPr/>
          </a:p>
        </p:txBody>
      </p:sp>
      <p:sp>
        <p:nvSpPr>
          <p:cNvPr descr="https://lh6.googleusercontent.com/hfY1oO5R-GjqBlKKTQpuu0uumsXKjs_XJftACcJY5dx7FYgxkn8PBb68EFtygcx-xx7Jl0x8oiiWwqbxIOndwKP3IqDNa-4q5FpXltzLwPPMIyRXPR3eHZCskiQfRCwfAjYcxodp" id="128" name="Google Shape;128;p23"/>
          <p:cNvSpPr/>
          <p:nvPr/>
        </p:nvSpPr>
        <p:spPr>
          <a:xfrm>
            <a:off x="130175" y="-348853"/>
            <a:ext cx="2771700" cy="1086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9" name="Google Shape;129;p23"/>
          <p:cNvSpPr txBox="1"/>
          <p:nvPr>
            <p:ph type="title"/>
          </p:nvPr>
        </p:nvSpPr>
        <p:spPr>
          <a:xfrm>
            <a:off x="731550" y="1497613"/>
            <a:ext cx="7841100" cy="2865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entury Gothic"/>
              <a:buNone/>
            </a:pPr>
            <a:r>
              <a:rPr lang="en-GB"/>
              <a:t>Pope Francis states that we should ‘prepare positively for a better future by listening especially to those most affected - the earth, the poor and the young.’ </a:t>
            </a:r>
            <a:endParaRPr/>
          </a:p>
          <a:p>
            <a:pPr indent="0" lvl="0" marL="0" rtl="0" algn="l">
              <a:lnSpc>
                <a:spcPct val="90000"/>
              </a:lnSpc>
              <a:spcBef>
                <a:spcPts val="0"/>
              </a:spcBef>
              <a:spcAft>
                <a:spcPts val="0"/>
              </a:spcAft>
              <a:buClr>
                <a:schemeClr val="lt1"/>
              </a:buClr>
              <a:buSzPts val="4000"/>
              <a:buFont typeface="Century Gothic"/>
              <a:buNone/>
            </a:pPr>
            <a:r>
              <a:rPr lang="en-GB" sz="2211"/>
              <a:t>Cry of the Earth, Cry of the Poor Social Justice Statement p.12</a:t>
            </a:r>
            <a:endParaRPr sz="221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33" name="Shape 133"/>
        <p:cNvGrpSpPr/>
        <p:nvPr/>
      </p:nvGrpSpPr>
      <p:grpSpPr>
        <a:xfrm>
          <a:off x="0" y="0"/>
          <a:ext cx="0" cy="0"/>
          <a:chOff x="0" y="0"/>
          <a:chExt cx="0" cy="0"/>
        </a:xfrm>
      </p:grpSpPr>
      <p:sp>
        <p:nvSpPr>
          <p:cNvPr id="134" name="Google Shape;134;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Montserrat"/>
                <a:ea typeface="Montserrat"/>
                <a:cs typeface="Montserrat"/>
                <a:sym typeface="Montserrat"/>
              </a:rPr>
              <a:t>About our Program</a:t>
            </a:r>
            <a:endParaRPr>
              <a:latin typeface="Montserrat"/>
              <a:ea typeface="Montserrat"/>
              <a:cs typeface="Montserrat"/>
              <a:sym typeface="Montserrat"/>
            </a:endParaRPr>
          </a:p>
        </p:txBody>
      </p:sp>
      <p:sp>
        <p:nvSpPr>
          <p:cNvPr id="135" name="Google Shape;135;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chemeClr val="dk1"/>
                </a:solidFill>
                <a:latin typeface="Montserrat"/>
                <a:ea typeface="Montserrat"/>
                <a:cs typeface="Montserrat"/>
                <a:sym typeface="Montserrat"/>
              </a:rPr>
              <a:t>Our plan for our school is to reduce the amount of rubbish brought into our school, and to increase how well we recycle our waste. We will </a:t>
            </a:r>
            <a:r>
              <a:rPr lang="en-GB">
                <a:solidFill>
                  <a:schemeClr val="dk1"/>
                </a:solidFill>
                <a:latin typeface="Montserrat"/>
                <a:ea typeface="Montserrat"/>
                <a:cs typeface="Montserrat"/>
                <a:sym typeface="Montserrat"/>
              </a:rPr>
              <a:t>achieve</a:t>
            </a:r>
            <a:r>
              <a:rPr lang="en-GB">
                <a:solidFill>
                  <a:schemeClr val="dk1"/>
                </a:solidFill>
                <a:latin typeface="Montserrat"/>
                <a:ea typeface="Montserrat"/>
                <a:cs typeface="Montserrat"/>
                <a:sym typeface="Montserrat"/>
              </a:rPr>
              <a:t> this by:</a:t>
            </a:r>
            <a:endParaRPr>
              <a:solidFill>
                <a:schemeClr val="dk1"/>
              </a:solidFill>
              <a:latin typeface="Montserrat"/>
              <a:ea typeface="Montserrat"/>
              <a:cs typeface="Montserrat"/>
              <a:sym typeface="Montserrat"/>
            </a:endParaRPr>
          </a:p>
          <a:p>
            <a:pPr indent="-342900" lvl="0" marL="457200" rtl="0" algn="l">
              <a:spcBef>
                <a:spcPts val="1200"/>
              </a:spcBef>
              <a:spcAft>
                <a:spcPts val="0"/>
              </a:spcAft>
              <a:buClr>
                <a:schemeClr val="dk1"/>
              </a:buClr>
              <a:buSzPts val="1800"/>
              <a:buFont typeface="Montserrat"/>
              <a:buAutoNum type="arabicPeriod"/>
            </a:pPr>
            <a:r>
              <a:rPr lang="en-GB" sz="1833">
                <a:solidFill>
                  <a:schemeClr val="dk1"/>
                </a:solidFill>
                <a:latin typeface="Montserrat"/>
                <a:ea typeface="Montserrat"/>
                <a:cs typeface="Montserrat"/>
                <a:sym typeface="Montserrat"/>
              </a:rPr>
              <a:t>Providing</a:t>
            </a:r>
            <a:r>
              <a:rPr lang="en-GB" sz="1833">
                <a:solidFill>
                  <a:schemeClr val="dk1"/>
                </a:solidFill>
                <a:latin typeface="Montserrat"/>
                <a:ea typeface="Montserrat"/>
                <a:cs typeface="Montserrat"/>
                <a:sym typeface="Montserrat"/>
              </a:rPr>
              <a:t> more colour coded bins to be placed in classrooms and the playground.</a:t>
            </a:r>
            <a:endParaRPr sz="1833">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AutoNum type="arabicPeriod"/>
            </a:pPr>
            <a:r>
              <a:rPr lang="en-GB">
                <a:solidFill>
                  <a:schemeClr val="dk1"/>
                </a:solidFill>
                <a:latin typeface="Montserrat"/>
                <a:ea typeface="Montserrat"/>
                <a:cs typeface="Montserrat"/>
                <a:sym typeface="Montserrat"/>
              </a:rPr>
              <a:t>Teach each class how to recycle their waste correctly</a:t>
            </a:r>
            <a:endParaRPr>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AutoNum type="arabicPeriod"/>
            </a:pPr>
            <a:r>
              <a:rPr lang="en-GB">
                <a:solidFill>
                  <a:schemeClr val="dk1"/>
                </a:solidFill>
                <a:latin typeface="Montserrat"/>
                <a:ea typeface="Montserrat"/>
                <a:cs typeface="Montserrat"/>
                <a:sym typeface="Montserrat"/>
              </a:rPr>
              <a:t>Make signs with students to help show what goes into each bin.</a:t>
            </a:r>
            <a:endParaRPr>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AutoNum type="arabicPeriod"/>
            </a:pPr>
            <a:r>
              <a:rPr lang="en-GB">
                <a:solidFill>
                  <a:schemeClr val="dk1"/>
                </a:solidFill>
                <a:latin typeface="Montserrat"/>
                <a:ea typeface="Montserrat"/>
                <a:cs typeface="Montserrat"/>
                <a:sym typeface="Montserrat"/>
              </a:rPr>
              <a:t>Write a letter to the council to ask for help with our project.</a:t>
            </a:r>
            <a:endParaRPr>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AutoNum type="arabicPeriod"/>
            </a:pPr>
            <a:r>
              <a:rPr lang="en-GB">
                <a:solidFill>
                  <a:schemeClr val="dk1"/>
                </a:solidFill>
                <a:latin typeface="Montserrat"/>
                <a:ea typeface="Montserrat"/>
                <a:cs typeface="Montserrat"/>
                <a:sym typeface="Montserrat"/>
              </a:rPr>
              <a:t>Ask parents and students to pack nude food lunch boxes.</a:t>
            </a:r>
            <a:r>
              <a:rPr lang="en-GB">
                <a:solidFill>
                  <a:schemeClr val="dk1"/>
                </a:solidFill>
              </a:rPr>
              <a:t> </a:t>
            </a:r>
            <a:endParaRPr>
              <a:solidFill>
                <a:schemeClr val="dk1"/>
              </a:solidFill>
            </a:endParaRPr>
          </a:p>
        </p:txBody>
      </p:sp>
      <p:pic>
        <p:nvPicPr>
          <p:cNvPr id="136" name="Google Shape;136;p24"/>
          <p:cNvPicPr preferRelativeResize="0"/>
          <p:nvPr/>
        </p:nvPicPr>
        <p:blipFill>
          <a:blip r:embed="rId3">
            <a:alphaModFix/>
          </a:blip>
          <a:stretch>
            <a:fillRect/>
          </a:stretch>
        </p:blipFill>
        <p:spPr>
          <a:xfrm>
            <a:off x="7773375" y="3772863"/>
            <a:ext cx="1370625" cy="1370625"/>
          </a:xfrm>
          <a:prstGeom prst="rect">
            <a:avLst/>
          </a:prstGeom>
          <a:noFill/>
          <a:ln>
            <a:noFill/>
          </a:ln>
        </p:spPr>
      </p:pic>
      <p:pic>
        <p:nvPicPr>
          <p:cNvPr id="137" name="Google Shape;137;p24"/>
          <p:cNvPicPr preferRelativeResize="0"/>
          <p:nvPr/>
        </p:nvPicPr>
        <p:blipFill>
          <a:blip r:embed="rId4">
            <a:alphaModFix/>
          </a:blip>
          <a:stretch>
            <a:fillRect/>
          </a:stretch>
        </p:blipFill>
        <p:spPr>
          <a:xfrm>
            <a:off x="7015126" y="4162520"/>
            <a:ext cx="758249" cy="980982"/>
          </a:xfrm>
          <a:prstGeom prst="rect">
            <a:avLst/>
          </a:prstGeom>
          <a:noFill/>
          <a:ln>
            <a:noFill/>
          </a:ln>
        </p:spPr>
      </p:pic>
      <p:pic>
        <p:nvPicPr>
          <p:cNvPr id="138" name="Google Shape;138;p24"/>
          <p:cNvPicPr preferRelativeResize="0"/>
          <p:nvPr/>
        </p:nvPicPr>
        <p:blipFill>
          <a:blip r:embed="rId5">
            <a:alphaModFix/>
          </a:blip>
          <a:stretch>
            <a:fillRect/>
          </a:stretch>
        </p:blipFill>
        <p:spPr>
          <a:xfrm>
            <a:off x="0" y="4229975"/>
            <a:ext cx="980975" cy="913525"/>
          </a:xfrm>
          <a:prstGeom prst="rect">
            <a:avLst/>
          </a:prstGeom>
          <a:noFill/>
          <a:ln>
            <a:noFill/>
          </a:ln>
        </p:spPr>
      </p:pic>
      <p:pic>
        <p:nvPicPr>
          <p:cNvPr id="139" name="Google Shape;139;p24"/>
          <p:cNvPicPr preferRelativeResize="0"/>
          <p:nvPr/>
        </p:nvPicPr>
        <p:blipFill>
          <a:blip r:embed="rId6">
            <a:alphaModFix/>
          </a:blip>
          <a:stretch>
            <a:fillRect/>
          </a:stretch>
        </p:blipFill>
        <p:spPr>
          <a:xfrm>
            <a:off x="980975" y="4229971"/>
            <a:ext cx="1370625" cy="9135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43" name="Shape 143"/>
        <p:cNvGrpSpPr/>
        <p:nvPr/>
      </p:nvGrpSpPr>
      <p:grpSpPr>
        <a:xfrm>
          <a:off x="0" y="0"/>
          <a:ext cx="0" cy="0"/>
          <a:chOff x="0" y="0"/>
          <a:chExt cx="0" cy="0"/>
        </a:xfrm>
      </p:grpSpPr>
      <p:sp>
        <p:nvSpPr>
          <p:cNvPr id="144" name="Google Shape;144;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latin typeface="Montserrat"/>
                <a:ea typeface="Montserrat"/>
                <a:cs typeface="Montserrat"/>
                <a:sym typeface="Montserrat"/>
              </a:rPr>
              <a:t>How can you </a:t>
            </a:r>
            <a:r>
              <a:rPr lang="en-GB">
                <a:latin typeface="Montserrat"/>
                <a:ea typeface="Montserrat"/>
                <a:cs typeface="Montserrat"/>
                <a:sym typeface="Montserrat"/>
              </a:rPr>
              <a:t>help</a:t>
            </a:r>
            <a:r>
              <a:rPr lang="en-GB">
                <a:latin typeface="Montserrat"/>
                <a:ea typeface="Montserrat"/>
                <a:cs typeface="Montserrat"/>
                <a:sym typeface="Montserrat"/>
              </a:rPr>
              <a:t> us with our plan at school?</a:t>
            </a:r>
            <a:endParaRPr>
              <a:latin typeface="Montserrat"/>
              <a:ea typeface="Montserrat"/>
              <a:cs typeface="Montserrat"/>
              <a:sym typeface="Montserrat"/>
            </a:endParaRPr>
          </a:p>
        </p:txBody>
      </p:sp>
      <p:sp>
        <p:nvSpPr>
          <p:cNvPr id="145" name="Google Shape;145;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path path="circle">
            <a:fillToRect b="50%" l="50%" r="50%" t="50%"/>
          </a:path>
          <a:tileRect/>
        </a:gradFill>
      </p:bgPr>
    </p:bg>
    <p:spTree>
      <p:nvGrpSpPr>
        <p:cNvPr id="149" name="Shape 149"/>
        <p:cNvGrpSpPr/>
        <p:nvPr/>
      </p:nvGrpSpPr>
      <p:grpSpPr>
        <a:xfrm>
          <a:off x="0" y="0"/>
          <a:ext cx="0" cy="0"/>
          <a:chOff x="0" y="0"/>
          <a:chExt cx="0" cy="0"/>
        </a:xfrm>
      </p:grpSpPr>
      <p:sp>
        <p:nvSpPr>
          <p:cNvPr id="150" name="Google Shape;150;p26"/>
          <p:cNvSpPr txBox="1"/>
          <p:nvPr>
            <p:ph type="ctrTitle"/>
          </p:nvPr>
        </p:nvSpPr>
        <p:spPr>
          <a:xfrm>
            <a:off x="1837380" y="695125"/>
            <a:ext cx="3846900" cy="313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4800">
                <a:latin typeface="Montserrat"/>
                <a:ea typeface="Montserrat"/>
                <a:cs typeface="Montserrat"/>
                <a:sym typeface="Montserrat"/>
              </a:rPr>
              <a:t>Red bin</a:t>
            </a:r>
            <a:endParaRPr sz="4800">
              <a:latin typeface="Montserrat"/>
              <a:ea typeface="Montserrat"/>
              <a:cs typeface="Montserrat"/>
              <a:sym typeface="Montserrat"/>
            </a:endParaRPr>
          </a:p>
        </p:txBody>
      </p:sp>
      <p:pic>
        <p:nvPicPr>
          <p:cNvPr id="151" name="Google Shape;151;p26"/>
          <p:cNvPicPr preferRelativeResize="0"/>
          <p:nvPr/>
        </p:nvPicPr>
        <p:blipFill>
          <a:blip r:embed="rId3">
            <a:alphaModFix/>
          </a:blip>
          <a:stretch>
            <a:fillRect/>
          </a:stretch>
        </p:blipFill>
        <p:spPr>
          <a:xfrm>
            <a:off x="6393925" y="7125"/>
            <a:ext cx="2750076" cy="2750076"/>
          </a:xfrm>
          <a:prstGeom prst="rect">
            <a:avLst/>
          </a:prstGeom>
          <a:noFill/>
          <a:ln>
            <a:noFill/>
          </a:ln>
        </p:spPr>
      </p:pic>
      <p:pic>
        <p:nvPicPr>
          <p:cNvPr id="152" name="Google Shape;152;p26"/>
          <p:cNvPicPr preferRelativeResize="0"/>
          <p:nvPr/>
        </p:nvPicPr>
        <p:blipFill>
          <a:blip r:embed="rId4">
            <a:alphaModFix/>
          </a:blip>
          <a:stretch>
            <a:fillRect/>
          </a:stretch>
        </p:blipFill>
        <p:spPr>
          <a:xfrm>
            <a:off x="5264625" y="2757200"/>
            <a:ext cx="3879375" cy="2386300"/>
          </a:xfrm>
          <a:prstGeom prst="rect">
            <a:avLst/>
          </a:prstGeom>
          <a:noFill/>
          <a:ln>
            <a:noFill/>
          </a:ln>
        </p:spPr>
      </p:pic>
      <p:pic>
        <p:nvPicPr>
          <p:cNvPr id="153" name="Google Shape;153;p26"/>
          <p:cNvPicPr preferRelativeResize="0"/>
          <p:nvPr/>
        </p:nvPicPr>
        <p:blipFill>
          <a:blip r:embed="rId5">
            <a:alphaModFix/>
          </a:blip>
          <a:stretch>
            <a:fillRect/>
          </a:stretch>
        </p:blipFill>
        <p:spPr>
          <a:xfrm>
            <a:off x="0" y="2757200"/>
            <a:ext cx="1837372" cy="2386300"/>
          </a:xfrm>
          <a:prstGeom prst="rect">
            <a:avLst/>
          </a:prstGeom>
          <a:noFill/>
          <a:ln>
            <a:noFill/>
          </a:ln>
        </p:spPr>
      </p:pic>
      <p:pic>
        <p:nvPicPr>
          <p:cNvPr id="154" name="Google Shape;154;p26"/>
          <p:cNvPicPr preferRelativeResize="0"/>
          <p:nvPr/>
        </p:nvPicPr>
        <p:blipFill>
          <a:blip r:embed="rId6">
            <a:alphaModFix/>
          </a:blip>
          <a:stretch>
            <a:fillRect/>
          </a:stretch>
        </p:blipFill>
        <p:spPr>
          <a:xfrm>
            <a:off x="1837375" y="2757200"/>
            <a:ext cx="1589886" cy="2386300"/>
          </a:xfrm>
          <a:prstGeom prst="rect">
            <a:avLst/>
          </a:prstGeom>
          <a:noFill/>
          <a:ln>
            <a:noFill/>
          </a:ln>
        </p:spPr>
      </p:pic>
      <p:pic>
        <p:nvPicPr>
          <p:cNvPr id="155" name="Google Shape;155;p26"/>
          <p:cNvPicPr preferRelativeResize="0"/>
          <p:nvPr/>
        </p:nvPicPr>
        <p:blipFill>
          <a:blip r:embed="rId7">
            <a:alphaModFix/>
          </a:blip>
          <a:stretch>
            <a:fillRect/>
          </a:stretch>
        </p:blipFill>
        <p:spPr>
          <a:xfrm>
            <a:off x="0" y="7125"/>
            <a:ext cx="1736890" cy="2750075"/>
          </a:xfrm>
          <a:prstGeom prst="rect">
            <a:avLst/>
          </a:prstGeom>
          <a:noFill/>
          <a:ln>
            <a:noFill/>
          </a:ln>
        </p:spPr>
      </p:pic>
      <p:pic>
        <p:nvPicPr>
          <p:cNvPr id="156" name="Google Shape;156;p26"/>
          <p:cNvPicPr preferRelativeResize="0"/>
          <p:nvPr/>
        </p:nvPicPr>
        <p:blipFill>
          <a:blip r:embed="rId8">
            <a:alphaModFix/>
          </a:blip>
          <a:stretch>
            <a:fillRect/>
          </a:stretch>
        </p:blipFill>
        <p:spPr>
          <a:xfrm>
            <a:off x="3427250" y="2725450"/>
            <a:ext cx="1837375" cy="2449800"/>
          </a:xfrm>
          <a:prstGeom prst="rect">
            <a:avLst/>
          </a:prstGeom>
          <a:noFill/>
          <a:ln>
            <a:noFill/>
          </a:ln>
        </p:spPr>
      </p:pic>
      <p:pic>
        <p:nvPicPr>
          <p:cNvPr id="157" name="Google Shape;157;p26"/>
          <p:cNvPicPr preferRelativeResize="0"/>
          <p:nvPr/>
        </p:nvPicPr>
        <p:blipFill>
          <a:blip r:embed="rId9">
            <a:alphaModFix/>
          </a:blip>
          <a:stretch>
            <a:fillRect/>
          </a:stretch>
        </p:blipFill>
        <p:spPr>
          <a:xfrm>
            <a:off x="4003138" y="852200"/>
            <a:ext cx="2390775" cy="1905000"/>
          </a:xfrm>
          <a:prstGeom prst="rect">
            <a:avLst/>
          </a:prstGeom>
          <a:noFill/>
          <a:ln>
            <a:noFill/>
          </a:ln>
        </p:spPr>
      </p:pic>
      <p:pic>
        <p:nvPicPr>
          <p:cNvPr id="158" name="Google Shape;158;p26"/>
          <p:cNvPicPr preferRelativeResize="0"/>
          <p:nvPr/>
        </p:nvPicPr>
        <p:blipFill>
          <a:blip r:embed="rId10">
            <a:alphaModFix/>
          </a:blip>
          <a:stretch>
            <a:fillRect/>
          </a:stretch>
        </p:blipFill>
        <p:spPr>
          <a:xfrm>
            <a:off x="1736906" y="852200"/>
            <a:ext cx="2266250" cy="190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62" name="Shape 162"/>
        <p:cNvGrpSpPr/>
        <p:nvPr/>
      </p:nvGrpSpPr>
      <p:grpSpPr>
        <a:xfrm>
          <a:off x="0" y="0"/>
          <a:ext cx="0" cy="0"/>
          <a:chOff x="0" y="0"/>
          <a:chExt cx="0" cy="0"/>
        </a:xfrm>
      </p:grpSpPr>
      <p:sp>
        <p:nvSpPr>
          <p:cNvPr id="163" name="Google Shape;163;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4" name="Google Shape;164;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68" name="Shape 168"/>
        <p:cNvGrpSpPr/>
        <p:nvPr/>
      </p:nvGrpSpPr>
      <p:grpSpPr>
        <a:xfrm>
          <a:off x="0" y="0"/>
          <a:ext cx="0" cy="0"/>
          <a:chOff x="0" y="0"/>
          <a:chExt cx="0" cy="0"/>
        </a:xfrm>
      </p:grpSpPr>
      <p:pic>
        <p:nvPicPr>
          <p:cNvPr id="169" name="Google Shape;169;p28"/>
          <p:cNvPicPr preferRelativeResize="0"/>
          <p:nvPr/>
        </p:nvPicPr>
        <p:blipFill>
          <a:blip r:embed="rId3">
            <a:alphaModFix/>
          </a:blip>
          <a:stretch>
            <a:fillRect/>
          </a:stretch>
        </p:blipFill>
        <p:spPr>
          <a:xfrm>
            <a:off x="0" y="-42675"/>
            <a:ext cx="2720324" cy="3627101"/>
          </a:xfrm>
          <a:prstGeom prst="rect">
            <a:avLst/>
          </a:prstGeom>
          <a:noFill/>
          <a:ln>
            <a:noFill/>
          </a:ln>
        </p:spPr>
      </p:pic>
      <p:sp>
        <p:nvSpPr>
          <p:cNvPr id="170" name="Google Shape;170;p2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lnSpc>
                <a:spcPct val="120000"/>
              </a:lnSpc>
              <a:spcBef>
                <a:spcPts val="0"/>
              </a:spcBef>
              <a:spcAft>
                <a:spcPts val="0"/>
              </a:spcAft>
              <a:buClr>
                <a:schemeClr val="dk1"/>
              </a:buClr>
              <a:buSzPts val="1100"/>
              <a:buFont typeface="Arial"/>
              <a:buNone/>
            </a:pPr>
            <a:r>
              <a:rPr lang="en-GB"/>
              <a:t>Blue bin</a:t>
            </a:r>
            <a:endParaRPr/>
          </a:p>
          <a:p>
            <a:pPr indent="0" lvl="0" marL="0" rtl="0" algn="ctr">
              <a:lnSpc>
                <a:spcPct val="120000"/>
              </a:lnSpc>
              <a:spcBef>
                <a:spcPts val="0"/>
              </a:spcBef>
              <a:spcAft>
                <a:spcPts val="0"/>
              </a:spcAft>
              <a:buClr>
                <a:schemeClr val="dk1"/>
              </a:buClr>
              <a:buSzPts val="1100"/>
              <a:buFont typeface="Arial"/>
              <a:buNone/>
            </a:pPr>
            <a:r>
              <a:t/>
            </a:r>
            <a:endParaRPr sz="2800"/>
          </a:p>
        </p:txBody>
      </p:sp>
      <p:sp>
        <p:nvSpPr>
          <p:cNvPr id="171" name="Google Shape;171;p28"/>
          <p:cNvSpPr txBox="1"/>
          <p:nvPr>
            <p:ph idx="1" type="subTitle"/>
          </p:nvPr>
        </p:nvSpPr>
        <p:spPr>
          <a:xfrm>
            <a:off x="351075" y="2129500"/>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GB">
                <a:solidFill>
                  <a:schemeClr val="dk1"/>
                </a:solidFill>
              </a:rPr>
              <a:t>Now we will show you </a:t>
            </a:r>
            <a:endParaRPr>
              <a:solidFill>
                <a:schemeClr val="dk1"/>
              </a:solidFill>
            </a:endParaRPr>
          </a:p>
          <a:p>
            <a:pPr indent="0" lvl="0" marL="0" rtl="0" algn="ctr">
              <a:spcBef>
                <a:spcPts val="0"/>
              </a:spcBef>
              <a:spcAft>
                <a:spcPts val="0"/>
              </a:spcAft>
              <a:buNone/>
            </a:pPr>
            <a:r>
              <a:rPr lang="en-GB">
                <a:solidFill>
                  <a:schemeClr val="dk1"/>
                </a:solidFill>
              </a:rPr>
              <a:t>what go into each bin</a:t>
            </a:r>
            <a:endParaRPr>
              <a:solidFill>
                <a:schemeClr val="dk1"/>
              </a:solidFill>
            </a:endParaRPr>
          </a:p>
        </p:txBody>
      </p:sp>
      <p:pic>
        <p:nvPicPr>
          <p:cNvPr id="172" name="Google Shape;172;p28"/>
          <p:cNvPicPr preferRelativeResize="0"/>
          <p:nvPr/>
        </p:nvPicPr>
        <p:blipFill>
          <a:blip r:embed="rId4">
            <a:alphaModFix/>
          </a:blip>
          <a:stretch>
            <a:fillRect/>
          </a:stretch>
        </p:blipFill>
        <p:spPr>
          <a:xfrm>
            <a:off x="4705463" y="2861025"/>
            <a:ext cx="1914525" cy="2390775"/>
          </a:xfrm>
          <a:prstGeom prst="rect">
            <a:avLst/>
          </a:prstGeom>
          <a:noFill/>
          <a:ln>
            <a:noFill/>
          </a:ln>
        </p:spPr>
      </p:pic>
      <p:pic>
        <p:nvPicPr>
          <p:cNvPr id="173" name="Google Shape;173;p28"/>
          <p:cNvPicPr preferRelativeResize="0"/>
          <p:nvPr/>
        </p:nvPicPr>
        <p:blipFill>
          <a:blip r:embed="rId5">
            <a:alphaModFix/>
          </a:blip>
          <a:stretch>
            <a:fillRect/>
          </a:stretch>
        </p:blipFill>
        <p:spPr>
          <a:xfrm>
            <a:off x="6524613" y="-12"/>
            <a:ext cx="2619375" cy="1743075"/>
          </a:xfrm>
          <a:prstGeom prst="rect">
            <a:avLst/>
          </a:prstGeom>
          <a:noFill/>
          <a:ln>
            <a:noFill/>
          </a:ln>
        </p:spPr>
      </p:pic>
      <p:pic>
        <p:nvPicPr>
          <p:cNvPr id="174" name="Google Shape;174;p28"/>
          <p:cNvPicPr preferRelativeResize="0"/>
          <p:nvPr/>
        </p:nvPicPr>
        <p:blipFill>
          <a:blip r:embed="rId6">
            <a:alphaModFix/>
          </a:blip>
          <a:stretch>
            <a:fillRect/>
          </a:stretch>
        </p:blipFill>
        <p:spPr>
          <a:xfrm>
            <a:off x="254947" y="3563592"/>
            <a:ext cx="1914525" cy="1274030"/>
          </a:xfrm>
          <a:prstGeom prst="rect">
            <a:avLst/>
          </a:prstGeom>
          <a:noFill/>
          <a:ln>
            <a:noFill/>
          </a:ln>
        </p:spPr>
      </p:pic>
      <p:pic>
        <p:nvPicPr>
          <p:cNvPr id="175" name="Google Shape;175;p28"/>
          <p:cNvPicPr preferRelativeResize="0"/>
          <p:nvPr/>
        </p:nvPicPr>
        <p:blipFill>
          <a:blip r:embed="rId7">
            <a:alphaModFix/>
          </a:blip>
          <a:stretch>
            <a:fillRect/>
          </a:stretch>
        </p:blipFill>
        <p:spPr>
          <a:xfrm>
            <a:off x="6594622" y="3720825"/>
            <a:ext cx="1984275" cy="1422675"/>
          </a:xfrm>
          <a:prstGeom prst="rect">
            <a:avLst/>
          </a:prstGeom>
          <a:noFill/>
          <a:ln>
            <a:noFill/>
          </a:ln>
        </p:spPr>
      </p:pic>
      <p:pic>
        <p:nvPicPr>
          <p:cNvPr id="176" name="Google Shape;176;p28"/>
          <p:cNvPicPr preferRelativeResize="0"/>
          <p:nvPr/>
        </p:nvPicPr>
        <p:blipFill>
          <a:blip r:embed="rId8">
            <a:alphaModFix/>
          </a:blip>
          <a:stretch>
            <a:fillRect/>
          </a:stretch>
        </p:blipFill>
        <p:spPr>
          <a:xfrm>
            <a:off x="2742297" y="56742"/>
            <a:ext cx="1914525" cy="1274030"/>
          </a:xfrm>
          <a:prstGeom prst="rect">
            <a:avLst/>
          </a:prstGeom>
          <a:noFill/>
          <a:ln>
            <a:noFill/>
          </a:ln>
        </p:spPr>
      </p:pic>
      <p:pic>
        <p:nvPicPr>
          <p:cNvPr id="177" name="Google Shape;177;p28"/>
          <p:cNvPicPr preferRelativeResize="0"/>
          <p:nvPr/>
        </p:nvPicPr>
        <p:blipFill>
          <a:blip r:embed="rId9">
            <a:alphaModFix/>
          </a:blip>
          <a:stretch>
            <a:fillRect/>
          </a:stretch>
        </p:blipFill>
        <p:spPr>
          <a:xfrm>
            <a:off x="2169474" y="3397963"/>
            <a:ext cx="2619374" cy="1745537"/>
          </a:xfrm>
          <a:prstGeom prst="rect">
            <a:avLst/>
          </a:prstGeom>
          <a:noFill/>
          <a:ln>
            <a:noFill/>
          </a:ln>
        </p:spPr>
      </p:pic>
      <p:pic>
        <p:nvPicPr>
          <p:cNvPr id="178" name="Google Shape;178;p28"/>
          <p:cNvPicPr preferRelativeResize="0"/>
          <p:nvPr/>
        </p:nvPicPr>
        <p:blipFill>
          <a:blip r:embed="rId10">
            <a:alphaModFix/>
          </a:blip>
          <a:stretch>
            <a:fillRect/>
          </a:stretch>
        </p:blipFill>
        <p:spPr>
          <a:xfrm>
            <a:off x="4705470" y="56745"/>
            <a:ext cx="1349999" cy="1274025"/>
          </a:xfrm>
          <a:prstGeom prst="rect">
            <a:avLst/>
          </a:prstGeom>
          <a:noFill/>
          <a:ln>
            <a:noFill/>
          </a:ln>
        </p:spPr>
      </p:pic>
      <p:pic>
        <p:nvPicPr>
          <p:cNvPr id="179" name="Google Shape;179;p28"/>
          <p:cNvPicPr preferRelativeResize="0"/>
          <p:nvPr/>
        </p:nvPicPr>
        <p:blipFill>
          <a:blip r:embed="rId11">
            <a:alphaModFix/>
          </a:blip>
          <a:stretch>
            <a:fillRect/>
          </a:stretch>
        </p:blipFill>
        <p:spPr>
          <a:xfrm>
            <a:off x="8113472" y="2044937"/>
            <a:ext cx="1030525" cy="13740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83" name="Shape 183"/>
        <p:cNvGrpSpPr/>
        <p:nvPr/>
      </p:nvGrpSpPr>
      <p:grpSpPr>
        <a:xfrm>
          <a:off x="0" y="0"/>
          <a:ext cx="0" cy="0"/>
          <a:chOff x="0" y="0"/>
          <a:chExt cx="0" cy="0"/>
        </a:xfrm>
      </p:grpSpPr>
      <p:sp>
        <p:nvSpPr>
          <p:cNvPr id="184" name="Google Shape;184;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5" name="Google Shape;185;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89" name="Shape 189"/>
        <p:cNvGrpSpPr/>
        <p:nvPr/>
      </p:nvGrpSpPr>
      <p:grpSpPr>
        <a:xfrm>
          <a:off x="0" y="0"/>
          <a:ext cx="0" cy="0"/>
          <a:chOff x="0" y="0"/>
          <a:chExt cx="0" cy="0"/>
        </a:xfrm>
      </p:grpSpPr>
      <p:sp>
        <p:nvSpPr>
          <p:cNvPr id="190" name="Google Shape;190;p30"/>
          <p:cNvSpPr txBox="1"/>
          <p:nvPr>
            <p:ph idx="4294967295" type="ctrTitle"/>
          </p:nvPr>
        </p:nvSpPr>
        <p:spPr>
          <a:xfrm>
            <a:off x="311700" y="635125"/>
            <a:ext cx="8520600" cy="54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GB" sz="4120">
                <a:solidFill>
                  <a:srgbClr val="FFFF00"/>
                </a:solidFill>
                <a:highlight>
                  <a:srgbClr val="A3FFBA"/>
                </a:highlight>
                <a:latin typeface="Montserrat"/>
                <a:ea typeface="Montserrat"/>
                <a:cs typeface="Montserrat"/>
                <a:sym typeface="Montserrat"/>
              </a:rPr>
              <a:t>Yellow bin</a:t>
            </a:r>
            <a:endParaRPr sz="4120">
              <a:solidFill>
                <a:srgbClr val="FFFF00"/>
              </a:solidFill>
              <a:highlight>
                <a:srgbClr val="A3FFBA"/>
              </a:highlight>
              <a:latin typeface="Montserrat"/>
              <a:ea typeface="Montserrat"/>
              <a:cs typeface="Montserrat"/>
              <a:sym typeface="Montserrat"/>
            </a:endParaRPr>
          </a:p>
        </p:txBody>
      </p:sp>
      <p:pic>
        <p:nvPicPr>
          <p:cNvPr id="191" name="Google Shape;191;p30"/>
          <p:cNvPicPr preferRelativeResize="0"/>
          <p:nvPr/>
        </p:nvPicPr>
        <p:blipFill>
          <a:blip r:embed="rId3">
            <a:alphaModFix/>
          </a:blip>
          <a:stretch>
            <a:fillRect/>
          </a:stretch>
        </p:blipFill>
        <p:spPr>
          <a:xfrm>
            <a:off x="0" y="2509988"/>
            <a:ext cx="1914525" cy="2390775"/>
          </a:xfrm>
          <a:prstGeom prst="rect">
            <a:avLst/>
          </a:prstGeom>
          <a:noFill/>
          <a:ln>
            <a:noFill/>
          </a:ln>
        </p:spPr>
      </p:pic>
      <p:pic>
        <p:nvPicPr>
          <p:cNvPr id="192" name="Google Shape;192;p30"/>
          <p:cNvPicPr preferRelativeResize="0"/>
          <p:nvPr/>
        </p:nvPicPr>
        <p:blipFill>
          <a:blip r:embed="rId4">
            <a:alphaModFix/>
          </a:blip>
          <a:stretch>
            <a:fillRect/>
          </a:stretch>
        </p:blipFill>
        <p:spPr>
          <a:xfrm>
            <a:off x="0" y="75275"/>
            <a:ext cx="2374656" cy="1778700"/>
          </a:xfrm>
          <a:prstGeom prst="rect">
            <a:avLst/>
          </a:prstGeom>
          <a:noFill/>
          <a:ln>
            <a:noFill/>
          </a:ln>
        </p:spPr>
      </p:pic>
      <p:pic>
        <p:nvPicPr>
          <p:cNvPr id="193" name="Google Shape;193;p30"/>
          <p:cNvPicPr preferRelativeResize="0"/>
          <p:nvPr/>
        </p:nvPicPr>
        <p:blipFill>
          <a:blip r:embed="rId5">
            <a:alphaModFix/>
          </a:blip>
          <a:stretch>
            <a:fillRect/>
          </a:stretch>
        </p:blipFill>
        <p:spPr>
          <a:xfrm>
            <a:off x="1507200" y="1793863"/>
            <a:ext cx="2286025" cy="3431150"/>
          </a:xfrm>
          <a:prstGeom prst="rect">
            <a:avLst/>
          </a:prstGeom>
          <a:noFill/>
          <a:ln>
            <a:noFill/>
          </a:ln>
        </p:spPr>
      </p:pic>
      <p:pic>
        <p:nvPicPr>
          <p:cNvPr id="194" name="Google Shape;194;p30"/>
          <p:cNvPicPr preferRelativeResize="0"/>
          <p:nvPr/>
        </p:nvPicPr>
        <p:blipFill>
          <a:blip r:embed="rId6">
            <a:alphaModFix/>
          </a:blip>
          <a:stretch>
            <a:fillRect/>
          </a:stretch>
        </p:blipFill>
        <p:spPr>
          <a:xfrm>
            <a:off x="6524625" y="0"/>
            <a:ext cx="2619375" cy="1743075"/>
          </a:xfrm>
          <a:prstGeom prst="rect">
            <a:avLst/>
          </a:prstGeom>
          <a:noFill/>
          <a:ln>
            <a:noFill/>
          </a:ln>
        </p:spPr>
      </p:pic>
      <p:pic>
        <p:nvPicPr>
          <p:cNvPr id="195" name="Google Shape;195;p30"/>
          <p:cNvPicPr preferRelativeResize="0"/>
          <p:nvPr/>
        </p:nvPicPr>
        <p:blipFill>
          <a:blip r:embed="rId7">
            <a:alphaModFix/>
          </a:blip>
          <a:stretch>
            <a:fillRect/>
          </a:stretch>
        </p:blipFill>
        <p:spPr>
          <a:xfrm>
            <a:off x="6769350" y="2571750"/>
            <a:ext cx="2374650" cy="2374650"/>
          </a:xfrm>
          <a:prstGeom prst="rect">
            <a:avLst/>
          </a:prstGeom>
          <a:noFill/>
          <a:ln>
            <a:noFill/>
          </a:ln>
        </p:spPr>
      </p:pic>
      <p:pic>
        <p:nvPicPr>
          <p:cNvPr id="196" name="Google Shape;196;p30"/>
          <p:cNvPicPr preferRelativeResize="0"/>
          <p:nvPr/>
        </p:nvPicPr>
        <p:blipFill>
          <a:blip r:embed="rId8">
            <a:alphaModFix/>
          </a:blip>
          <a:stretch>
            <a:fillRect/>
          </a:stretch>
        </p:blipFill>
        <p:spPr>
          <a:xfrm>
            <a:off x="4622150" y="3771900"/>
            <a:ext cx="2400300" cy="1371600"/>
          </a:xfrm>
          <a:prstGeom prst="rect">
            <a:avLst/>
          </a:prstGeom>
          <a:noFill/>
          <a:ln>
            <a:noFill/>
          </a:ln>
        </p:spPr>
      </p:pic>
      <p:pic>
        <p:nvPicPr>
          <p:cNvPr id="197" name="Google Shape;197;p30"/>
          <p:cNvPicPr preferRelativeResize="0"/>
          <p:nvPr/>
        </p:nvPicPr>
        <p:blipFill rotWithShape="1">
          <a:blip r:embed="rId9">
            <a:alphaModFix/>
          </a:blip>
          <a:srcRect b="6465" l="0" r="0" t="9132"/>
          <a:stretch/>
        </p:blipFill>
        <p:spPr>
          <a:xfrm>
            <a:off x="2085675" y="317300"/>
            <a:ext cx="1096350" cy="1371600"/>
          </a:xfrm>
          <a:prstGeom prst="rect">
            <a:avLst/>
          </a:prstGeom>
          <a:noFill/>
          <a:ln>
            <a:noFill/>
          </a:ln>
        </p:spPr>
      </p:pic>
      <p:pic>
        <p:nvPicPr>
          <p:cNvPr id="198" name="Google Shape;198;p30"/>
          <p:cNvPicPr preferRelativeResize="0"/>
          <p:nvPr/>
        </p:nvPicPr>
        <p:blipFill>
          <a:blip r:embed="rId10">
            <a:alphaModFix/>
          </a:blip>
          <a:stretch>
            <a:fillRect/>
          </a:stretch>
        </p:blipFill>
        <p:spPr>
          <a:xfrm>
            <a:off x="5441701" y="1743074"/>
            <a:ext cx="1625125" cy="1625125"/>
          </a:xfrm>
          <a:prstGeom prst="rect">
            <a:avLst/>
          </a:prstGeom>
          <a:noFill/>
          <a:ln>
            <a:noFill/>
          </a:ln>
        </p:spPr>
      </p:pic>
      <p:pic>
        <p:nvPicPr>
          <p:cNvPr id="199" name="Google Shape;199;p30"/>
          <p:cNvPicPr preferRelativeResize="0"/>
          <p:nvPr/>
        </p:nvPicPr>
        <p:blipFill>
          <a:blip r:embed="rId11">
            <a:alphaModFix/>
          </a:blip>
          <a:stretch>
            <a:fillRect/>
          </a:stretch>
        </p:blipFill>
        <p:spPr>
          <a:xfrm>
            <a:off x="440950" y="3357328"/>
            <a:ext cx="1032625" cy="974277"/>
          </a:xfrm>
          <a:prstGeom prst="rect">
            <a:avLst/>
          </a:prstGeom>
          <a:noFill/>
          <a:ln>
            <a:noFill/>
          </a:ln>
        </p:spPr>
      </p:pic>
      <p:pic>
        <p:nvPicPr>
          <p:cNvPr id="200" name="Google Shape;200;p30"/>
          <p:cNvPicPr preferRelativeResize="0"/>
          <p:nvPr/>
        </p:nvPicPr>
        <p:blipFill>
          <a:blip r:embed="rId12">
            <a:alphaModFix/>
          </a:blip>
          <a:stretch>
            <a:fillRect/>
          </a:stretch>
        </p:blipFill>
        <p:spPr>
          <a:xfrm>
            <a:off x="3607062" y="1460600"/>
            <a:ext cx="1989952" cy="2653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204" name="Shape 204"/>
        <p:cNvGrpSpPr/>
        <p:nvPr/>
      </p:nvGrpSpPr>
      <p:grpSpPr>
        <a:xfrm>
          <a:off x="0" y="0"/>
          <a:ext cx="0" cy="0"/>
          <a:chOff x="0" y="0"/>
          <a:chExt cx="0" cy="0"/>
        </a:xfrm>
      </p:grpSpPr>
      <p:sp>
        <p:nvSpPr>
          <p:cNvPr id="205" name="Google Shape;205;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6" name="Google Shape;206;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210" name="Shape 210"/>
        <p:cNvGrpSpPr/>
        <p:nvPr/>
      </p:nvGrpSpPr>
      <p:grpSpPr>
        <a:xfrm>
          <a:off x="0" y="0"/>
          <a:ext cx="0" cy="0"/>
          <a:chOff x="0" y="0"/>
          <a:chExt cx="0" cy="0"/>
        </a:xfrm>
      </p:grpSpPr>
      <p:sp>
        <p:nvSpPr>
          <p:cNvPr id="211" name="Google Shape;211;p3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solidFill>
                  <a:srgbClr val="FF9900"/>
                </a:solidFill>
              </a:rPr>
              <a:t>Orange Bin</a:t>
            </a:r>
            <a:endParaRPr>
              <a:solidFill>
                <a:srgbClr val="FF9900"/>
              </a:solidFill>
            </a:endParaRPr>
          </a:p>
        </p:txBody>
      </p:sp>
      <p:sp>
        <p:nvSpPr>
          <p:cNvPr id="212" name="Google Shape;212;p3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solidFill>
                  <a:srgbClr val="FF9900"/>
                </a:solidFill>
              </a:rPr>
              <a:t>By: Camilla</a:t>
            </a:r>
            <a:endParaRPr>
              <a:solidFill>
                <a:srgbClr val="FF9900"/>
              </a:solidFill>
            </a:endParaRPr>
          </a:p>
        </p:txBody>
      </p:sp>
      <p:pic>
        <p:nvPicPr>
          <p:cNvPr id="213" name="Google Shape;213;p32"/>
          <p:cNvPicPr preferRelativeResize="0"/>
          <p:nvPr/>
        </p:nvPicPr>
        <p:blipFill rotWithShape="1">
          <a:blip r:embed="rId3">
            <a:alphaModFix/>
          </a:blip>
          <a:srcRect b="20125" l="27484" r="50547" t="44404"/>
          <a:stretch/>
        </p:blipFill>
        <p:spPr>
          <a:xfrm>
            <a:off x="7449125" y="2407000"/>
            <a:ext cx="1694876" cy="2736500"/>
          </a:xfrm>
          <a:prstGeom prst="rect">
            <a:avLst/>
          </a:prstGeom>
          <a:noFill/>
          <a:ln>
            <a:noFill/>
          </a:ln>
        </p:spPr>
      </p:pic>
      <p:pic>
        <p:nvPicPr>
          <p:cNvPr id="214" name="Google Shape;214;p32"/>
          <p:cNvPicPr preferRelativeResize="0"/>
          <p:nvPr/>
        </p:nvPicPr>
        <p:blipFill rotWithShape="1">
          <a:blip r:embed="rId4">
            <a:alphaModFix/>
          </a:blip>
          <a:srcRect b="8054" l="10950" r="7210" t="9755"/>
          <a:stretch/>
        </p:blipFill>
        <p:spPr>
          <a:xfrm>
            <a:off x="0" y="3436850"/>
            <a:ext cx="1800825" cy="1706650"/>
          </a:xfrm>
          <a:prstGeom prst="rect">
            <a:avLst/>
          </a:prstGeom>
          <a:noFill/>
          <a:ln>
            <a:noFill/>
          </a:ln>
        </p:spPr>
      </p:pic>
      <p:pic>
        <p:nvPicPr>
          <p:cNvPr id="215" name="Google Shape;215;p32"/>
          <p:cNvPicPr preferRelativeResize="0"/>
          <p:nvPr/>
        </p:nvPicPr>
        <p:blipFill rotWithShape="1">
          <a:blip r:embed="rId5">
            <a:alphaModFix/>
          </a:blip>
          <a:srcRect b="0" l="23439" r="18926" t="0"/>
          <a:stretch/>
        </p:blipFill>
        <p:spPr>
          <a:xfrm>
            <a:off x="5811772" y="2629525"/>
            <a:ext cx="1479876" cy="2567700"/>
          </a:xfrm>
          <a:prstGeom prst="rect">
            <a:avLst/>
          </a:prstGeom>
          <a:noFill/>
          <a:ln>
            <a:noFill/>
          </a:ln>
        </p:spPr>
      </p:pic>
      <p:pic>
        <p:nvPicPr>
          <p:cNvPr id="216" name="Google Shape;216;p32"/>
          <p:cNvPicPr preferRelativeResize="0"/>
          <p:nvPr/>
        </p:nvPicPr>
        <p:blipFill>
          <a:blip r:embed="rId6">
            <a:alphaModFix/>
          </a:blip>
          <a:stretch>
            <a:fillRect/>
          </a:stretch>
        </p:blipFill>
        <p:spPr>
          <a:xfrm>
            <a:off x="7019913" y="0"/>
            <a:ext cx="2124075" cy="2152650"/>
          </a:xfrm>
          <a:prstGeom prst="rect">
            <a:avLst/>
          </a:prstGeom>
          <a:noFill/>
          <a:ln>
            <a:noFill/>
          </a:ln>
        </p:spPr>
      </p:pic>
      <p:pic>
        <p:nvPicPr>
          <p:cNvPr id="217" name="Google Shape;217;p32"/>
          <p:cNvPicPr preferRelativeResize="0"/>
          <p:nvPr/>
        </p:nvPicPr>
        <p:blipFill rotWithShape="1">
          <a:blip r:embed="rId7">
            <a:alphaModFix/>
          </a:blip>
          <a:srcRect b="3540" l="11858" r="4515" t="-3540"/>
          <a:stretch/>
        </p:blipFill>
        <p:spPr>
          <a:xfrm>
            <a:off x="3983250" y="0"/>
            <a:ext cx="1385725" cy="1956050"/>
          </a:xfrm>
          <a:prstGeom prst="rect">
            <a:avLst/>
          </a:prstGeom>
          <a:noFill/>
          <a:ln>
            <a:noFill/>
          </a:ln>
        </p:spPr>
      </p:pic>
      <p:pic>
        <p:nvPicPr>
          <p:cNvPr id="218" name="Google Shape;218;p32"/>
          <p:cNvPicPr preferRelativeResize="0"/>
          <p:nvPr/>
        </p:nvPicPr>
        <p:blipFill rotWithShape="1">
          <a:blip r:embed="rId8">
            <a:alphaModFix/>
          </a:blip>
          <a:srcRect b="20911" l="0" r="0" t="0"/>
          <a:stretch/>
        </p:blipFill>
        <p:spPr>
          <a:xfrm>
            <a:off x="1976300" y="3750700"/>
            <a:ext cx="2247800" cy="1392800"/>
          </a:xfrm>
          <a:prstGeom prst="rect">
            <a:avLst/>
          </a:prstGeom>
          <a:noFill/>
          <a:ln>
            <a:noFill/>
          </a:ln>
        </p:spPr>
      </p:pic>
      <p:pic>
        <p:nvPicPr>
          <p:cNvPr id="219" name="Google Shape;219;p32"/>
          <p:cNvPicPr preferRelativeResize="0"/>
          <p:nvPr/>
        </p:nvPicPr>
        <p:blipFill>
          <a:blip r:embed="rId9">
            <a:alphaModFix/>
          </a:blip>
          <a:stretch>
            <a:fillRect/>
          </a:stretch>
        </p:blipFill>
        <p:spPr>
          <a:xfrm>
            <a:off x="6" y="-66519"/>
            <a:ext cx="2554600" cy="3406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6" name="Shape 66"/>
        <p:cNvGrpSpPr/>
        <p:nvPr/>
      </p:nvGrpSpPr>
      <p:grpSpPr>
        <a:xfrm>
          <a:off x="0" y="0"/>
          <a:ext cx="0" cy="0"/>
          <a:chOff x="0" y="0"/>
          <a:chExt cx="0" cy="0"/>
        </a:xfrm>
      </p:grpSpPr>
      <p:sp>
        <p:nvSpPr>
          <p:cNvPr id="67" name="Google Shape;67;p15"/>
          <p:cNvSpPr txBox="1"/>
          <p:nvPr>
            <p:ph type="title"/>
          </p:nvPr>
        </p:nvSpPr>
        <p:spPr>
          <a:xfrm>
            <a:off x="731520" y="361459"/>
            <a:ext cx="7680900" cy="7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highlight>
                  <a:srgbClr val="00FF00"/>
                </a:highlight>
              </a:rPr>
              <a:t>The M.A.R.Y Project</a:t>
            </a:r>
            <a:endParaRPr>
              <a:solidFill>
                <a:schemeClr val="dk1"/>
              </a:solidFill>
              <a:highlight>
                <a:srgbClr val="00FF00"/>
              </a:highlight>
            </a:endParaRPr>
          </a:p>
        </p:txBody>
      </p:sp>
      <p:sp>
        <p:nvSpPr>
          <p:cNvPr id="68" name="Google Shape;68;p15"/>
          <p:cNvSpPr txBox="1"/>
          <p:nvPr>
            <p:ph idx="1" type="body"/>
          </p:nvPr>
        </p:nvSpPr>
        <p:spPr>
          <a:xfrm>
            <a:off x="731520" y="1183005"/>
            <a:ext cx="7680900" cy="2211900"/>
          </a:xfrm>
          <a:prstGeom prst="rect">
            <a:avLst/>
          </a:prstGeom>
        </p:spPr>
        <p:txBody>
          <a:bodyPr anchorCtr="0" anchor="t" bIns="45700" lIns="91425" spcFirstLastPara="1" rIns="91425" wrap="square" tIns="45700">
            <a:normAutofit fontScale="62500" lnSpcReduction="20000"/>
          </a:bodyPr>
          <a:lstStyle/>
          <a:p>
            <a:pPr indent="0" lvl="0" marL="0" rtl="0" algn="l">
              <a:spcBef>
                <a:spcPts val="900"/>
              </a:spcBef>
              <a:spcAft>
                <a:spcPts val="0"/>
              </a:spcAft>
              <a:buNone/>
            </a:pPr>
            <a:r>
              <a:rPr b="1" lang="en-GB" sz="5600"/>
              <a:t>M</a:t>
            </a:r>
            <a:r>
              <a:rPr lang="en-GB" sz="4600"/>
              <a:t>akers of change</a:t>
            </a:r>
            <a:endParaRPr sz="4600"/>
          </a:p>
          <a:p>
            <a:pPr indent="0" lvl="0" marL="0" rtl="0" algn="l">
              <a:spcBef>
                <a:spcPts val="900"/>
              </a:spcBef>
              <a:spcAft>
                <a:spcPts val="0"/>
              </a:spcAft>
              <a:buNone/>
            </a:pPr>
            <a:r>
              <a:rPr b="1" lang="en-GB" sz="5600"/>
              <a:t>A</a:t>
            </a:r>
            <a:r>
              <a:rPr lang="en-GB" sz="4600"/>
              <a:t>gainst littering and For</a:t>
            </a:r>
            <a:endParaRPr sz="4600"/>
          </a:p>
          <a:p>
            <a:pPr indent="0" lvl="0" marL="0" rtl="0" algn="l">
              <a:spcBef>
                <a:spcPts val="900"/>
              </a:spcBef>
              <a:spcAft>
                <a:spcPts val="0"/>
              </a:spcAft>
              <a:buNone/>
            </a:pPr>
            <a:r>
              <a:rPr b="1" lang="en-GB" sz="5600"/>
              <a:t>R</a:t>
            </a:r>
            <a:r>
              <a:rPr lang="en-GB" sz="4600"/>
              <a:t>ecycling, to improve</a:t>
            </a:r>
            <a:endParaRPr sz="4600"/>
          </a:p>
          <a:p>
            <a:pPr indent="0" lvl="0" marL="0" rtl="0" algn="l">
              <a:spcBef>
                <a:spcPts val="900"/>
              </a:spcBef>
              <a:spcAft>
                <a:spcPts val="0"/>
              </a:spcAft>
              <a:buNone/>
            </a:pPr>
            <a:r>
              <a:rPr b="1" lang="en-GB" sz="5600"/>
              <a:t>Y</a:t>
            </a:r>
            <a:r>
              <a:rPr lang="en-GB" sz="4600"/>
              <a:t>our future!</a:t>
            </a:r>
            <a:endParaRPr sz="4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223" name="Shape 223"/>
        <p:cNvGrpSpPr/>
        <p:nvPr/>
      </p:nvGrpSpPr>
      <p:grpSpPr>
        <a:xfrm>
          <a:off x="0" y="0"/>
          <a:ext cx="0" cy="0"/>
          <a:chOff x="0" y="0"/>
          <a:chExt cx="0" cy="0"/>
        </a:xfrm>
      </p:grpSpPr>
      <p:sp>
        <p:nvSpPr>
          <p:cNvPr id="224" name="Google Shape;224;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How you use your </a:t>
            </a:r>
            <a:r>
              <a:rPr lang="en-GB"/>
              <a:t>Orange Bin</a:t>
            </a:r>
            <a:r>
              <a:rPr lang="en-GB"/>
              <a:t> </a:t>
            </a:r>
            <a:endParaRPr/>
          </a:p>
        </p:txBody>
      </p:sp>
      <p:sp>
        <p:nvSpPr>
          <p:cNvPr id="225" name="Google Shape;225;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100">
                <a:solidFill>
                  <a:schemeClr val="dk1"/>
                </a:solidFill>
              </a:rPr>
              <a:t>Your class will empty their orange bucket into the orange lid bin near the staff room door. </a:t>
            </a:r>
            <a:endParaRPr sz="2100">
              <a:solidFill>
                <a:schemeClr val="dk1"/>
              </a:solidFill>
            </a:endParaRPr>
          </a:p>
          <a:p>
            <a:pPr indent="0" lvl="0" marL="0" rtl="0" algn="l">
              <a:spcBef>
                <a:spcPts val="1200"/>
              </a:spcBef>
              <a:spcAft>
                <a:spcPts val="1200"/>
              </a:spcAft>
              <a:buNone/>
            </a:pPr>
            <a:r>
              <a:rPr lang="en-GB" sz="2100">
                <a:solidFill>
                  <a:schemeClr val="dk1"/>
                </a:solidFill>
              </a:rPr>
              <a:t>A teacher will take this bin to the store each week.</a:t>
            </a:r>
            <a:endParaRPr sz="21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229" name="Shape 229"/>
        <p:cNvGrpSpPr/>
        <p:nvPr/>
      </p:nvGrpSpPr>
      <p:grpSpPr>
        <a:xfrm>
          <a:off x="0" y="0"/>
          <a:ext cx="0" cy="0"/>
          <a:chOff x="0" y="0"/>
          <a:chExt cx="0" cy="0"/>
        </a:xfrm>
      </p:grpSpPr>
      <p:sp>
        <p:nvSpPr>
          <p:cNvPr id="230" name="Google Shape;230;p3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Fruit bins</a:t>
            </a:r>
            <a:endParaRPr/>
          </a:p>
        </p:txBody>
      </p:sp>
      <p:sp>
        <p:nvSpPr>
          <p:cNvPr id="231" name="Google Shape;231;p34"/>
          <p:cNvSpPr txBox="1"/>
          <p:nvPr>
            <p:ph idx="1" type="subTitle"/>
          </p:nvPr>
        </p:nvSpPr>
        <p:spPr>
          <a:xfrm>
            <a:off x="311700" y="2834125"/>
            <a:ext cx="8520600" cy="22485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t/>
            </a:r>
            <a:endParaRPr/>
          </a:p>
          <a:p>
            <a:pPr indent="0" lvl="0" marL="0" rtl="0" algn="ctr">
              <a:spcBef>
                <a:spcPts val="0"/>
              </a:spcBef>
              <a:spcAft>
                <a:spcPts val="0"/>
              </a:spcAft>
              <a:buNone/>
            </a:pPr>
            <a:r>
              <a:rPr lang="en-GB" sz="2500">
                <a:solidFill>
                  <a:schemeClr val="dk1"/>
                </a:solidFill>
              </a:rPr>
              <a:t>There is a lot of things that go into the fruit bin but we have some rules that will help you </a:t>
            </a:r>
            <a:r>
              <a:rPr lang="en-GB" sz="2500">
                <a:solidFill>
                  <a:schemeClr val="dk1"/>
                </a:solidFill>
              </a:rPr>
              <a:t>remember</a:t>
            </a:r>
            <a:r>
              <a:rPr lang="en-GB" sz="2500">
                <a:solidFill>
                  <a:schemeClr val="dk1"/>
                </a:solidFill>
              </a:rPr>
              <a:t> what goes in each fruit bin.</a:t>
            </a:r>
            <a:endParaRPr sz="2500">
              <a:solidFill>
                <a:schemeClr val="dk1"/>
              </a:solidFill>
            </a:endParaRPr>
          </a:p>
          <a:p>
            <a:pPr indent="0" lvl="0" marL="0" rtl="0" algn="ctr">
              <a:spcBef>
                <a:spcPts val="0"/>
              </a:spcBef>
              <a:spcAft>
                <a:spcPts val="0"/>
              </a:spcAft>
              <a:buNone/>
            </a:pPr>
            <a:r>
              <a:rPr lang="en-GB" sz="2500">
                <a:solidFill>
                  <a:schemeClr val="dk1"/>
                </a:solidFill>
              </a:rPr>
              <a:t> </a:t>
            </a:r>
            <a:endParaRPr sz="2500">
              <a:solidFill>
                <a:schemeClr val="dk1"/>
              </a:solidFill>
            </a:endParaRPr>
          </a:p>
          <a:p>
            <a:pPr indent="0" lvl="0" marL="0" rtl="0" algn="ctr">
              <a:spcBef>
                <a:spcPts val="0"/>
              </a:spcBef>
              <a:spcAft>
                <a:spcPts val="0"/>
              </a:spcAft>
              <a:buNone/>
            </a:pPr>
            <a:r>
              <a:rPr lang="en-GB" sz="2500">
                <a:solidFill>
                  <a:schemeClr val="dk1"/>
                </a:solidFill>
              </a:rPr>
              <a:t>Green is for peels and purple is for fruit. </a:t>
            </a:r>
            <a:endParaRPr sz="2500">
              <a:solidFill>
                <a:schemeClr val="dk1"/>
              </a:solidFill>
            </a:endParaRPr>
          </a:p>
          <a:p>
            <a:pPr indent="0" lvl="0" marL="0" rtl="0" algn="ctr">
              <a:spcBef>
                <a:spcPts val="0"/>
              </a:spcBef>
              <a:spcAft>
                <a:spcPts val="0"/>
              </a:spcAft>
              <a:buNone/>
            </a:pPr>
            <a:r>
              <a:rPr lang="en-GB" sz="2500">
                <a:solidFill>
                  <a:schemeClr val="dk1"/>
                </a:solidFill>
              </a:rPr>
              <a:t>  If you remember it you will alway be a hoot   </a:t>
            </a:r>
            <a:endParaRPr sz="2500">
              <a:solidFill>
                <a:schemeClr val="dk1"/>
              </a:solidFill>
            </a:endParaRPr>
          </a:p>
        </p:txBody>
      </p:sp>
      <p:pic>
        <p:nvPicPr>
          <p:cNvPr id="232" name="Google Shape;232;p34"/>
          <p:cNvPicPr preferRelativeResize="0"/>
          <p:nvPr/>
        </p:nvPicPr>
        <p:blipFill>
          <a:blip r:embed="rId3">
            <a:alphaModFix/>
          </a:blip>
          <a:stretch>
            <a:fillRect/>
          </a:stretch>
        </p:blipFill>
        <p:spPr>
          <a:xfrm>
            <a:off x="3420475" y="-284025"/>
            <a:ext cx="2303052" cy="2303052"/>
          </a:xfrm>
          <a:prstGeom prst="rect">
            <a:avLst/>
          </a:prstGeom>
          <a:noFill/>
          <a:ln>
            <a:noFill/>
          </a:ln>
        </p:spPr>
      </p:pic>
      <p:pic>
        <p:nvPicPr>
          <p:cNvPr id="233" name="Google Shape;233;p34"/>
          <p:cNvPicPr preferRelativeResize="0"/>
          <p:nvPr/>
        </p:nvPicPr>
        <p:blipFill>
          <a:blip r:embed="rId4">
            <a:alphaModFix/>
          </a:blip>
          <a:stretch>
            <a:fillRect/>
          </a:stretch>
        </p:blipFill>
        <p:spPr>
          <a:xfrm>
            <a:off x="6895500" y="0"/>
            <a:ext cx="2248500" cy="2248500"/>
          </a:xfrm>
          <a:prstGeom prst="rect">
            <a:avLst/>
          </a:prstGeom>
          <a:noFill/>
          <a:ln>
            <a:noFill/>
          </a:ln>
        </p:spPr>
      </p:pic>
      <p:pic>
        <p:nvPicPr>
          <p:cNvPr id="234" name="Google Shape;234;p34"/>
          <p:cNvPicPr preferRelativeResize="0"/>
          <p:nvPr/>
        </p:nvPicPr>
        <p:blipFill rotWithShape="1">
          <a:blip r:embed="rId5">
            <a:alphaModFix/>
          </a:blip>
          <a:srcRect b="21379" l="9694" r="16016" t="11475"/>
          <a:stretch/>
        </p:blipFill>
        <p:spPr>
          <a:xfrm>
            <a:off x="7473100" y="3817712"/>
            <a:ext cx="1710848" cy="1546348"/>
          </a:xfrm>
          <a:prstGeom prst="rect">
            <a:avLst/>
          </a:prstGeom>
          <a:noFill/>
          <a:ln>
            <a:noFill/>
          </a:ln>
        </p:spPr>
      </p:pic>
      <p:pic>
        <p:nvPicPr>
          <p:cNvPr id="235" name="Google Shape;235;p34"/>
          <p:cNvPicPr preferRelativeResize="0"/>
          <p:nvPr/>
        </p:nvPicPr>
        <p:blipFill>
          <a:blip r:embed="rId6">
            <a:alphaModFix/>
          </a:blip>
          <a:stretch>
            <a:fillRect/>
          </a:stretch>
        </p:blipFill>
        <p:spPr>
          <a:xfrm>
            <a:off x="-47375" y="3817698"/>
            <a:ext cx="1911200" cy="1787625"/>
          </a:xfrm>
          <a:prstGeom prst="rect">
            <a:avLst/>
          </a:prstGeom>
          <a:noFill/>
          <a:ln>
            <a:noFill/>
          </a:ln>
        </p:spPr>
      </p:pic>
      <p:sp>
        <p:nvSpPr>
          <p:cNvPr id="236" name="Google Shape;236;p34"/>
          <p:cNvSpPr txBox="1"/>
          <p:nvPr/>
        </p:nvSpPr>
        <p:spPr>
          <a:xfrm>
            <a:off x="51025" y="4595925"/>
            <a:ext cx="150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Fruit peels  </a:t>
            </a:r>
            <a:endParaRPr/>
          </a:p>
        </p:txBody>
      </p:sp>
      <p:pic>
        <p:nvPicPr>
          <p:cNvPr id="237" name="Google Shape;237;p34"/>
          <p:cNvPicPr preferRelativeResize="0"/>
          <p:nvPr/>
        </p:nvPicPr>
        <p:blipFill>
          <a:blip r:embed="rId7">
            <a:alphaModFix/>
          </a:blip>
          <a:stretch>
            <a:fillRect/>
          </a:stretch>
        </p:blipFill>
        <p:spPr>
          <a:xfrm>
            <a:off x="0" y="0"/>
            <a:ext cx="2125594" cy="2834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p35"/>
          <p:cNvSpPr txBox="1"/>
          <p:nvPr/>
        </p:nvSpPr>
        <p:spPr>
          <a:xfrm>
            <a:off x="571500" y="547175"/>
            <a:ext cx="81225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chemeClr val="dk1"/>
                </a:solidFill>
                <a:highlight>
                  <a:srgbClr val="FEFEFE"/>
                </a:highlight>
                <a:latin typeface="Montserrat"/>
                <a:ea typeface="Montserrat"/>
                <a:cs typeface="Montserrat"/>
                <a:sym typeface="Montserrat"/>
              </a:rPr>
              <a:t>You can help us by </a:t>
            </a:r>
            <a:r>
              <a:rPr lang="en-GB" sz="1600">
                <a:solidFill>
                  <a:schemeClr val="dk1"/>
                </a:solidFill>
                <a:highlight>
                  <a:srgbClr val="FEFEFE"/>
                </a:highlight>
                <a:latin typeface="Montserrat"/>
                <a:ea typeface="Montserrat"/>
                <a:cs typeface="Montserrat"/>
                <a:sym typeface="Montserrat"/>
              </a:rPr>
              <a:t>spreading</a:t>
            </a:r>
            <a:r>
              <a:rPr lang="en-GB" sz="1600">
                <a:solidFill>
                  <a:schemeClr val="dk1"/>
                </a:solidFill>
                <a:highlight>
                  <a:srgbClr val="FEFEFE"/>
                </a:highlight>
                <a:latin typeface="Montserrat"/>
                <a:ea typeface="Montserrat"/>
                <a:cs typeface="Montserrat"/>
                <a:sym typeface="Montserrat"/>
              </a:rPr>
              <a:t> the word to other people that we can’t reach.</a:t>
            </a:r>
            <a:endParaRPr sz="1600">
              <a:solidFill>
                <a:schemeClr val="dk1"/>
              </a:solidFill>
              <a:highlight>
                <a:srgbClr val="FEFEFE"/>
              </a:highlight>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highlight>
                <a:srgbClr val="FEFEFE"/>
              </a:highlight>
              <a:latin typeface="Montserrat"/>
              <a:ea typeface="Montserrat"/>
              <a:cs typeface="Montserrat"/>
              <a:sym typeface="Montserrat"/>
            </a:endParaRPr>
          </a:p>
          <a:p>
            <a:pPr indent="0" lvl="0" marL="0" rtl="0" algn="l">
              <a:spcBef>
                <a:spcPts val="0"/>
              </a:spcBef>
              <a:spcAft>
                <a:spcPts val="0"/>
              </a:spcAft>
              <a:buNone/>
            </a:pPr>
            <a:r>
              <a:rPr lang="en-GB" sz="1600">
                <a:solidFill>
                  <a:schemeClr val="dk1"/>
                </a:solidFill>
                <a:highlight>
                  <a:srgbClr val="FEFEFE"/>
                </a:highlight>
                <a:latin typeface="Montserrat"/>
                <a:ea typeface="Montserrat"/>
                <a:cs typeface="Montserrat"/>
                <a:sym typeface="Montserrat"/>
              </a:rPr>
              <a:t>You can also help with:</a:t>
            </a:r>
            <a:endParaRPr sz="1600">
              <a:solidFill>
                <a:schemeClr val="dk1"/>
              </a:solidFill>
              <a:highlight>
                <a:srgbClr val="FEFEFE"/>
              </a:highlight>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GB" sz="1600">
                <a:solidFill>
                  <a:schemeClr val="dk1"/>
                </a:solidFill>
                <a:highlight>
                  <a:srgbClr val="FEFEFE"/>
                </a:highlight>
                <a:latin typeface="Montserrat"/>
                <a:ea typeface="Montserrat"/>
                <a:cs typeface="Montserrat"/>
                <a:sym typeface="Montserrat"/>
              </a:rPr>
              <a:t> making signs to put our bins</a:t>
            </a:r>
            <a:endParaRPr sz="1600">
              <a:solidFill>
                <a:schemeClr val="dk1"/>
              </a:solidFill>
              <a:highlight>
                <a:srgbClr val="FEFEFE"/>
              </a:highlight>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GB" sz="1600">
                <a:solidFill>
                  <a:schemeClr val="dk1"/>
                </a:solidFill>
                <a:highlight>
                  <a:srgbClr val="FEFEFE"/>
                </a:highlight>
                <a:latin typeface="Montserrat"/>
                <a:ea typeface="Montserrat"/>
                <a:cs typeface="Montserrat"/>
                <a:sym typeface="Montserrat"/>
              </a:rPr>
              <a:t>  making posters for the bins</a:t>
            </a:r>
            <a:endParaRPr sz="1600">
              <a:solidFill>
                <a:schemeClr val="dk1"/>
              </a:solidFill>
              <a:highlight>
                <a:srgbClr val="FEFEFE"/>
              </a:highlight>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GB" sz="1600">
                <a:solidFill>
                  <a:schemeClr val="dk1"/>
                </a:solidFill>
                <a:highlight>
                  <a:srgbClr val="FEFEFE"/>
                </a:highlight>
                <a:latin typeface="Montserrat"/>
                <a:ea typeface="Montserrat"/>
                <a:cs typeface="Montserrat"/>
                <a:sym typeface="Montserrat"/>
              </a:rPr>
              <a:t> placing/making pictures and drawings of your choice on each type of bin</a:t>
            </a:r>
            <a:endParaRPr sz="1600">
              <a:solidFill>
                <a:schemeClr val="dk1"/>
              </a:solidFill>
              <a:highlight>
                <a:srgbClr val="FEFEFE"/>
              </a:highlight>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GB" sz="1600">
                <a:solidFill>
                  <a:schemeClr val="dk1"/>
                </a:solidFill>
                <a:highlight>
                  <a:srgbClr val="FEFEFE"/>
                </a:highlight>
                <a:latin typeface="Montserrat"/>
                <a:ea typeface="Montserrat"/>
                <a:cs typeface="Montserrat"/>
                <a:sym typeface="Montserrat"/>
              </a:rPr>
              <a:t>You can also help us by showing the younger kids after you how to use the bins.</a:t>
            </a:r>
            <a:endParaRPr>
              <a:solidFill>
                <a:schemeClr val="dk1"/>
              </a:solidFill>
              <a:highlight>
                <a:srgbClr val="FEFEFE"/>
              </a:highlight>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246" name="Shape 246"/>
        <p:cNvGrpSpPr/>
        <p:nvPr/>
      </p:nvGrpSpPr>
      <p:grpSpPr>
        <a:xfrm>
          <a:off x="0" y="0"/>
          <a:ext cx="0" cy="0"/>
          <a:chOff x="0" y="0"/>
          <a:chExt cx="0" cy="0"/>
        </a:xfrm>
      </p:grpSpPr>
      <p:sp>
        <p:nvSpPr>
          <p:cNvPr id="247" name="Google Shape;247;p3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How can you recycle at home or in the community? </a:t>
            </a:r>
            <a:endParaRPr/>
          </a:p>
        </p:txBody>
      </p:sp>
      <p:sp>
        <p:nvSpPr>
          <p:cNvPr id="248" name="Google Shape;248;p3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252" name="Shape 252"/>
        <p:cNvGrpSpPr/>
        <p:nvPr/>
      </p:nvGrpSpPr>
      <p:grpSpPr>
        <a:xfrm>
          <a:off x="0" y="0"/>
          <a:ext cx="0" cy="0"/>
          <a:chOff x="0" y="0"/>
          <a:chExt cx="0" cy="0"/>
        </a:xfrm>
      </p:grpSpPr>
      <p:sp>
        <p:nvSpPr>
          <p:cNvPr id="253" name="Google Shape;253;p37"/>
          <p:cNvSpPr txBox="1"/>
          <p:nvPr/>
        </p:nvSpPr>
        <p:spPr>
          <a:xfrm>
            <a:off x="656625" y="462075"/>
            <a:ext cx="80739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t>You can </a:t>
            </a:r>
            <a:r>
              <a:rPr lang="en-GB" sz="2000"/>
              <a:t>recycle at home by putting the stuff in the right bin, from the learnings you are going to gain here at St Mary’s. You will be helping the world with your recycling habits by;</a:t>
            </a:r>
            <a:endParaRPr sz="2000"/>
          </a:p>
          <a:p>
            <a:pPr indent="-355600" lvl="0" marL="457200" rtl="0" algn="l">
              <a:spcBef>
                <a:spcPts val="0"/>
              </a:spcBef>
              <a:spcAft>
                <a:spcPts val="0"/>
              </a:spcAft>
              <a:buSzPts val="2000"/>
              <a:buChar char="●"/>
            </a:pPr>
            <a:r>
              <a:rPr lang="en-GB" sz="2000"/>
              <a:t>Recycling correctly.</a:t>
            </a:r>
            <a:endParaRPr sz="2000"/>
          </a:p>
          <a:p>
            <a:pPr indent="-355600" lvl="0" marL="457200" rtl="0" algn="l">
              <a:spcBef>
                <a:spcPts val="0"/>
              </a:spcBef>
              <a:spcAft>
                <a:spcPts val="0"/>
              </a:spcAft>
              <a:buSzPts val="2000"/>
              <a:buChar char="●"/>
            </a:pPr>
            <a:r>
              <a:rPr lang="en-GB" sz="2000"/>
              <a:t>Reducing landfill.</a:t>
            </a:r>
            <a:endParaRPr sz="2000"/>
          </a:p>
          <a:p>
            <a:pPr indent="-355600" lvl="0" marL="457200" rtl="0" algn="l">
              <a:spcBef>
                <a:spcPts val="0"/>
              </a:spcBef>
              <a:spcAft>
                <a:spcPts val="0"/>
              </a:spcAft>
              <a:buSzPts val="2000"/>
              <a:buChar char="●"/>
            </a:pPr>
            <a:r>
              <a:rPr lang="en-GB" sz="2000"/>
              <a:t>Reducing the pressure on nature eg: turtles.</a:t>
            </a:r>
            <a:endParaRPr sz="2000"/>
          </a:p>
          <a:p>
            <a:pPr indent="-355600" lvl="0" marL="457200" rtl="0" algn="l">
              <a:spcBef>
                <a:spcPts val="0"/>
              </a:spcBef>
              <a:spcAft>
                <a:spcPts val="0"/>
              </a:spcAft>
              <a:buSzPts val="2000"/>
              <a:buChar char="●"/>
            </a:pPr>
            <a:r>
              <a:rPr lang="en-GB" sz="2000"/>
              <a:t>Reducing the overall waste. </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72" name="Shape 72"/>
        <p:cNvGrpSpPr/>
        <p:nvPr/>
      </p:nvGrpSpPr>
      <p:grpSpPr>
        <a:xfrm>
          <a:off x="0" y="0"/>
          <a:ext cx="0" cy="0"/>
          <a:chOff x="0" y="0"/>
          <a:chExt cx="0" cy="0"/>
        </a:xfrm>
      </p:grpSpPr>
      <p:sp>
        <p:nvSpPr>
          <p:cNvPr id="73" name="Google Shape;73;p16"/>
          <p:cNvSpPr txBox="1"/>
          <p:nvPr>
            <p:ph type="title"/>
          </p:nvPr>
        </p:nvSpPr>
        <p:spPr>
          <a:xfrm>
            <a:off x="731520" y="481946"/>
            <a:ext cx="7680900" cy="10287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ts val="990"/>
              <a:buFont typeface="Arial"/>
              <a:buNone/>
            </a:pPr>
            <a:r>
              <a:rPr lang="en-GB" sz="5200"/>
              <a:t>What are we doing as Global Citizens?</a:t>
            </a:r>
            <a:endParaRPr/>
          </a:p>
        </p:txBody>
      </p:sp>
      <p:sp>
        <p:nvSpPr>
          <p:cNvPr id="74" name="Google Shape;74;p16"/>
          <p:cNvSpPr txBox="1"/>
          <p:nvPr>
            <p:ph type="title"/>
          </p:nvPr>
        </p:nvSpPr>
        <p:spPr>
          <a:xfrm>
            <a:off x="89100" y="1721400"/>
            <a:ext cx="8461500" cy="2843700"/>
          </a:xfrm>
          <a:prstGeom prst="rect">
            <a:avLst/>
          </a:prstGeom>
          <a:noFill/>
          <a:ln>
            <a:noFill/>
          </a:ln>
        </p:spPr>
        <p:txBody>
          <a:bodyPr anchorCtr="0" anchor="ctr" bIns="45700" lIns="91425" spcFirstLastPara="1" rIns="91425" wrap="square" tIns="45700">
            <a:noAutofit/>
          </a:bodyPr>
          <a:lstStyle/>
          <a:p>
            <a:pPr indent="-393700" lvl="0" marL="457200" rtl="0" algn="l">
              <a:lnSpc>
                <a:spcPct val="90000"/>
              </a:lnSpc>
              <a:spcBef>
                <a:spcPts val="0"/>
              </a:spcBef>
              <a:spcAft>
                <a:spcPts val="0"/>
              </a:spcAft>
              <a:buSzPts val="2600"/>
              <a:buChar char="-"/>
            </a:pPr>
            <a:r>
              <a:rPr lang="en-GB" sz="2600"/>
              <a:t>Together we:</a:t>
            </a:r>
            <a:endParaRPr sz="2600"/>
          </a:p>
          <a:p>
            <a:pPr indent="-393700" lvl="0" marL="457200" rtl="0" algn="l">
              <a:lnSpc>
                <a:spcPct val="90000"/>
              </a:lnSpc>
              <a:spcBef>
                <a:spcPts val="0"/>
              </a:spcBef>
              <a:spcAft>
                <a:spcPts val="0"/>
              </a:spcAft>
              <a:buSzPts val="2600"/>
              <a:buChar char="-"/>
            </a:pPr>
            <a:r>
              <a:rPr lang="en-GB" sz="2600"/>
              <a:t>- Make ideas in our school to make it a better place, </a:t>
            </a:r>
            <a:endParaRPr sz="2600"/>
          </a:p>
          <a:p>
            <a:pPr indent="-393700" lvl="0" marL="457200" rtl="0" algn="l">
              <a:lnSpc>
                <a:spcPct val="90000"/>
              </a:lnSpc>
              <a:spcBef>
                <a:spcPts val="0"/>
              </a:spcBef>
              <a:spcAft>
                <a:spcPts val="0"/>
              </a:spcAft>
              <a:buSzPts val="2600"/>
              <a:buChar char="-"/>
            </a:pPr>
            <a:r>
              <a:rPr lang="en-GB" sz="2600"/>
              <a:t>- Lead an action plan that will help fix a problem in our school, </a:t>
            </a:r>
            <a:endParaRPr sz="2600"/>
          </a:p>
          <a:p>
            <a:pPr indent="-393700" lvl="0" marL="457200" rtl="0" algn="l">
              <a:lnSpc>
                <a:spcPct val="90000"/>
              </a:lnSpc>
              <a:spcBef>
                <a:spcPts val="0"/>
              </a:spcBef>
              <a:spcAft>
                <a:spcPts val="0"/>
              </a:spcAft>
              <a:buSzPts val="2600"/>
              <a:buChar char="-"/>
            </a:pPr>
            <a:r>
              <a:rPr lang="en-GB" sz="2600"/>
              <a:t>- Present our teams ideas to the school assemblies and classrooms</a:t>
            </a:r>
            <a:endParaRPr sz="2600"/>
          </a:p>
          <a:p>
            <a:pPr indent="-393700" lvl="0" marL="457200" rtl="0" algn="l">
              <a:lnSpc>
                <a:spcPct val="90000"/>
              </a:lnSpc>
              <a:spcBef>
                <a:spcPts val="0"/>
              </a:spcBef>
              <a:spcAft>
                <a:spcPts val="0"/>
              </a:spcAft>
              <a:buSzPts val="2600"/>
              <a:buChar char="-"/>
            </a:pPr>
            <a:r>
              <a:rPr lang="en-GB" sz="2600"/>
              <a:t>- Talk with </a:t>
            </a:r>
            <a:r>
              <a:rPr lang="en-GB" sz="2600"/>
              <a:t>other</a:t>
            </a:r>
            <a:r>
              <a:rPr lang="en-GB" sz="2600"/>
              <a:t> people in our community to find support for our work.</a:t>
            </a:r>
            <a:endParaRPr sz="2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 name="Shape 78"/>
        <p:cNvGrpSpPr/>
        <p:nvPr/>
      </p:nvGrpSpPr>
      <p:grpSpPr>
        <a:xfrm>
          <a:off x="0" y="0"/>
          <a:ext cx="0" cy="0"/>
          <a:chOff x="0" y="0"/>
          <a:chExt cx="0" cy="0"/>
        </a:xfrm>
      </p:grpSpPr>
      <p:sp>
        <p:nvSpPr>
          <p:cNvPr id="79" name="Google Shape;79;p17"/>
          <p:cNvSpPr txBox="1"/>
          <p:nvPr>
            <p:ph type="ctrTitle"/>
          </p:nvPr>
        </p:nvSpPr>
        <p:spPr>
          <a:xfrm>
            <a:off x="407700" y="1206375"/>
            <a:ext cx="8504100" cy="3114600"/>
          </a:xfrm>
          <a:prstGeom prst="rect">
            <a:avLst/>
          </a:prstGeom>
          <a:effectLst>
            <a:reflection blurRad="0" dir="5400000" dist="38100" endA="0" endPos="30000" fadeDir="5400012" kx="0" rotWithShape="0" algn="bl" stA="0" stPos="0" sy="-100000" ky="0"/>
          </a:effectLst>
        </p:spPr>
        <p:txBody>
          <a:bodyPr anchorCtr="0" anchor="b" bIns="91425" lIns="91425" spcFirstLastPara="1" rIns="91425" wrap="square" tIns="91425">
            <a:noAutofit/>
          </a:bodyPr>
          <a:lstStyle/>
          <a:p>
            <a:pPr indent="-387350" lvl="0" marL="457200" rtl="0" algn="l">
              <a:spcBef>
                <a:spcPts val="0"/>
              </a:spcBef>
              <a:spcAft>
                <a:spcPts val="0"/>
              </a:spcAft>
              <a:buClr>
                <a:srgbClr val="0000FF"/>
              </a:buClr>
              <a:buSzPts val="2500"/>
              <a:buFont typeface="Montserrat"/>
              <a:buChar char="●"/>
            </a:pPr>
            <a:r>
              <a:rPr lang="en-GB" sz="2280">
                <a:solidFill>
                  <a:schemeClr val="lt1"/>
                </a:solidFill>
                <a:highlight>
                  <a:srgbClr val="00FFFF"/>
                </a:highlight>
                <a:latin typeface="Montserrat"/>
                <a:ea typeface="Montserrat"/>
                <a:cs typeface="Montserrat"/>
                <a:sym typeface="Montserrat"/>
              </a:rPr>
              <a:t>Rubbish is a major problem; because it kills many animals</a:t>
            </a:r>
            <a:r>
              <a:rPr lang="en-GB" sz="2280">
                <a:solidFill>
                  <a:srgbClr val="FEFEFE"/>
                </a:solidFill>
                <a:highlight>
                  <a:srgbClr val="00FFFF"/>
                </a:highlight>
                <a:latin typeface="Montserrat"/>
                <a:ea typeface="Montserrat"/>
                <a:cs typeface="Montserrat"/>
                <a:sym typeface="Montserrat"/>
              </a:rPr>
              <a:t> including endangered species.</a:t>
            </a:r>
            <a:endParaRPr sz="2280">
              <a:solidFill>
                <a:srgbClr val="FEFEFE"/>
              </a:solidFill>
              <a:highlight>
                <a:srgbClr val="00FFFF"/>
              </a:highlight>
              <a:latin typeface="Montserrat"/>
              <a:ea typeface="Montserrat"/>
              <a:cs typeface="Montserrat"/>
              <a:sym typeface="Montserrat"/>
            </a:endParaRPr>
          </a:p>
          <a:p>
            <a:pPr indent="-387350" lvl="0" marL="457200" rtl="0" algn="l">
              <a:spcBef>
                <a:spcPts val="0"/>
              </a:spcBef>
              <a:spcAft>
                <a:spcPts val="0"/>
              </a:spcAft>
              <a:buClr>
                <a:srgbClr val="FEFEFE"/>
              </a:buClr>
              <a:buSzPts val="2500"/>
              <a:buFont typeface="Montserrat"/>
              <a:buChar char="●"/>
            </a:pPr>
            <a:r>
              <a:rPr lang="en-GB" sz="2280">
                <a:solidFill>
                  <a:srgbClr val="FEFEFE"/>
                </a:solidFill>
                <a:highlight>
                  <a:srgbClr val="00FFFF"/>
                </a:highlight>
                <a:latin typeface="Montserrat"/>
                <a:ea typeface="Montserrat"/>
                <a:cs typeface="Montserrat"/>
                <a:sym typeface="Montserrat"/>
              </a:rPr>
              <a:t> It takes years to decompose.</a:t>
            </a:r>
            <a:endParaRPr sz="2280">
              <a:solidFill>
                <a:srgbClr val="FEFEFE"/>
              </a:solidFill>
              <a:highlight>
                <a:srgbClr val="00FFFF"/>
              </a:highlight>
              <a:latin typeface="Montserrat"/>
              <a:ea typeface="Montserrat"/>
              <a:cs typeface="Montserrat"/>
              <a:sym typeface="Montserrat"/>
            </a:endParaRPr>
          </a:p>
          <a:p>
            <a:pPr indent="-400050" lvl="0" marL="457200" rtl="0" algn="l">
              <a:spcBef>
                <a:spcPts val="0"/>
              </a:spcBef>
              <a:spcAft>
                <a:spcPts val="0"/>
              </a:spcAft>
              <a:buClr>
                <a:srgbClr val="FEFEFE"/>
              </a:buClr>
              <a:buSzPts val="2700"/>
              <a:buFont typeface="Montserrat"/>
              <a:buChar char="●"/>
            </a:pPr>
            <a:r>
              <a:rPr lang="en-GB" sz="2280">
                <a:solidFill>
                  <a:srgbClr val="FEFEFE"/>
                </a:solidFill>
                <a:highlight>
                  <a:srgbClr val="00FFFF"/>
                </a:highlight>
                <a:latin typeface="Montserrat"/>
                <a:ea typeface="Montserrat"/>
                <a:cs typeface="Montserrat"/>
                <a:sym typeface="Montserrat"/>
              </a:rPr>
              <a:t> Rubbish can be toxic.</a:t>
            </a:r>
            <a:endParaRPr sz="2280">
              <a:solidFill>
                <a:srgbClr val="FEFEFE"/>
              </a:solidFill>
              <a:highlight>
                <a:srgbClr val="00FFFF"/>
              </a:highlight>
              <a:latin typeface="Montserrat"/>
              <a:ea typeface="Montserrat"/>
              <a:cs typeface="Montserrat"/>
              <a:sym typeface="Montserrat"/>
            </a:endParaRPr>
          </a:p>
          <a:p>
            <a:pPr indent="-400050" lvl="0" marL="457200" rtl="0" algn="l">
              <a:spcBef>
                <a:spcPts val="0"/>
              </a:spcBef>
              <a:spcAft>
                <a:spcPts val="0"/>
              </a:spcAft>
              <a:buClr>
                <a:srgbClr val="FEFEFE"/>
              </a:buClr>
              <a:buSzPts val="2700"/>
              <a:buFont typeface="Montserrat"/>
              <a:buChar char="●"/>
            </a:pPr>
            <a:r>
              <a:rPr lang="en-GB" sz="2280">
                <a:solidFill>
                  <a:srgbClr val="FEFEFE"/>
                </a:solidFill>
                <a:highlight>
                  <a:srgbClr val="00FFFF"/>
                </a:highlight>
                <a:latin typeface="Montserrat"/>
                <a:ea typeface="Montserrat"/>
                <a:cs typeface="Montserrat"/>
                <a:sym typeface="Montserrat"/>
              </a:rPr>
              <a:t>We are all polluting everyday as humans. </a:t>
            </a:r>
            <a:endParaRPr sz="2280">
              <a:solidFill>
                <a:srgbClr val="FEFEFE"/>
              </a:solidFill>
              <a:highlight>
                <a:srgbClr val="00FFFF"/>
              </a:highlight>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2280">
              <a:solidFill>
                <a:srgbClr val="FEFEFE"/>
              </a:solidFill>
              <a:highlight>
                <a:srgbClr val="00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2280">
                <a:solidFill>
                  <a:srgbClr val="FEFEFE"/>
                </a:solidFill>
                <a:highlight>
                  <a:srgbClr val="00FFFF"/>
                </a:highlight>
                <a:latin typeface="Montserrat"/>
                <a:ea typeface="Montserrat"/>
                <a:cs typeface="Montserrat"/>
                <a:sym typeface="Montserrat"/>
              </a:rPr>
              <a:t>This is why we are trying to stop the rubbish and get rid of it.</a:t>
            </a:r>
            <a:r>
              <a:rPr lang="en-GB" sz="1580">
                <a:solidFill>
                  <a:srgbClr val="FEFEFE"/>
                </a:solidFill>
                <a:highlight>
                  <a:srgbClr val="00FFFF"/>
                </a:highlight>
                <a:latin typeface="Montserrat"/>
                <a:ea typeface="Montserrat"/>
                <a:cs typeface="Montserrat"/>
                <a:sym typeface="Montserrat"/>
              </a:rPr>
              <a:t> </a:t>
            </a:r>
            <a:endParaRPr sz="1580">
              <a:solidFill>
                <a:srgbClr val="FEFEFE"/>
              </a:solidFill>
              <a:highlight>
                <a:srgbClr val="00FFFF"/>
              </a:highlight>
              <a:latin typeface="Montserrat"/>
              <a:ea typeface="Montserrat"/>
              <a:cs typeface="Montserrat"/>
              <a:sym typeface="Montserrat"/>
            </a:endParaRPr>
          </a:p>
        </p:txBody>
      </p:sp>
      <p:sp>
        <p:nvSpPr>
          <p:cNvPr id="80" name="Google Shape;80;p17"/>
          <p:cNvSpPr txBox="1"/>
          <p:nvPr/>
        </p:nvSpPr>
        <p:spPr>
          <a:xfrm>
            <a:off x="231025" y="0"/>
            <a:ext cx="3939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100">
                <a:solidFill>
                  <a:schemeClr val="lt1"/>
                </a:solidFill>
                <a:highlight>
                  <a:srgbClr val="00FFFF"/>
                </a:highlight>
                <a:latin typeface="Montserrat"/>
                <a:ea typeface="Montserrat"/>
                <a:cs typeface="Montserrat"/>
                <a:sym typeface="Montserrat"/>
              </a:rPr>
              <a:t>Why is Rubbish a Problem</a:t>
            </a:r>
            <a:endParaRPr sz="2100">
              <a:solidFill>
                <a:schemeClr val="lt1"/>
              </a:solidFill>
              <a:highlight>
                <a:srgbClr val="00FFFF"/>
              </a:highlight>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txBox="1"/>
          <p:nvPr>
            <p:ph type="ctrTitle"/>
          </p:nvPr>
        </p:nvSpPr>
        <p:spPr>
          <a:xfrm>
            <a:off x="339246" y="660613"/>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6" name="Google Shape;86;p18"/>
          <p:cNvSpPr txBox="1"/>
          <p:nvPr>
            <p:ph idx="1" type="subTitle"/>
          </p:nvPr>
        </p:nvSpPr>
        <p:spPr>
          <a:xfrm>
            <a:off x="339238" y="2750163"/>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7" name="Google Shape;87;p18"/>
          <p:cNvPicPr preferRelativeResize="0"/>
          <p:nvPr/>
        </p:nvPicPr>
        <p:blipFill>
          <a:blip r:embed="rId3">
            <a:alphaModFix/>
          </a:blip>
          <a:stretch>
            <a:fillRect/>
          </a:stretch>
        </p:blipFill>
        <p:spPr>
          <a:xfrm>
            <a:off x="1" y="1"/>
            <a:ext cx="2923600" cy="1945525"/>
          </a:xfrm>
          <a:prstGeom prst="rect">
            <a:avLst/>
          </a:prstGeom>
          <a:noFill/>
          <a:ln>
            <a:noFill/>
          </a:ln>
        </p:spPr>
      </p:pic>
      <p:pic>
        <p:nvPicPr>
          <p:cNvPr id="88" name="Google Shape;88;p18"/>
          <p:cNvPicPr preferRelativeResize="0"/>
          <p:nvPr/>
        </p:nvPicPr>
        <p:blipFill>
          <a:blip r:embed="rId4">
            <a:alphaModFix/>
          </a:blip>
          <a:stretch>
            <a:fillRect/>
          </a:stretch>
        </p:blipFill>
        <p:spPr>
          <a:xfrm>
            <a:off x="-12" y="1781225"/>
            <a:ext cx="3865000" cy="2164400"/>
          </a:xfrm>
          <a:prstGeom prst="rect">
            <a:avLst/>
          </a:prstGeom>
          <a:noFill/>
          <a:ln>
            <a:noFill/>
          </a:ln>
        </p:spPr>
      </p:pic>
      <p:pic>
        <p:nvPicPr>
          <p:cNvPr id="89" name="Google Shape;89;p18"/>
          <p:cNvPicPr preferRelativeResize="0"/>
          <p:nvPr/>
        </p:nvPicPr>
        <p:blipFill>
          <a:blip r:embed="rId5">
            <a:alphaModFix/>
          </a:blip>
          <a:stretch>
            <a:fillRect/>
          </a:stretch>
        </p:blipFill>
        <p:spPr>
          <a:xfrm>
            <a:off x="2923600" y="0"/>
            <a:ext cx="3459702" cy="1945525"/>
          </a:xfrm>
          <a:prstGeom prst="rect">
            <a:avLst/>
          </a:prstGeom>
          <a:noFill/>
          <a:ln>
            <a:noFill/>
          </a:ln>
        </p:spPr>
      </p:pic>
      <p:pic>
        <p:nvPicPr>
          <p:cNvPr id="90" name="Google Shape;90;p18"/>
          <p:cNvPicPr preferRelativeResize="0"/>
          <p:nvPr/>
        </p:nvPicPr>
        <p:blipFill>
          <a:blip r:embed="rId6">
            <a:alphaModFix/>
          </a:blip>
          <a:stretch>
            <a:fillRect/>
          </a:stretch>
        </p:blipFill>
        <p:spPr>
          <a:xfrm>
            <a:off x="3864988" y="1895350"/>
            <a:ext cx="2143125" cy="2143125"/>
          </a:xfrm>
          <a:prstGeom prst="rect">
            <a:avLst/>
          </a:prstGeom>
          <a:noFill/>
          <a:ln>
            <a:noFill/>
          </a:ln>
        </p:spPr>
      </p:pic>
      <p:pic>
        <p:nvPicPr>
          <p:cNvPr id="91" name="Google Shape;91;p18"/>
          <p:cNvPicPr preferRelativeResize="0"/>
          <p:nvPr/>
        </p:nvPicPr>
        <p:blipFill>
          <a:blip r:embed="rId7">
            <a:alphaModFix/>
          </a:blip>
          <a:stretch>
            <a:fillRect/>
          </a:stretch>
        </p:blipFill>
        <p:spPr>
          <a:xfrm>
            <a:off x="6383300" y="0"/>
            <a:ext cx="2760700" cy="1837121"/>
          </a:xfrm>
          <a:prstGeom prst="rect">
            <a:avLst/>
          </a:prstGeom>
          <a:noFill/>
          <a:ln>
            <a:noFill/>
          </a:ln>
        </p:spPr>
      </p:pic>
      <p:pic>
        <p:nvPicPr>
          <p:cNvPr id="92" name="Google Shape;92;p18"/>
          <p:cNvPicPr preferRelativeResize="0"/>
          <p:nvPr/>
        </p:nvPicPr>
        <p:blipFill>
          <a:blip r:embed="rId8">
            <a:alphaModFix/>
          </a:blip>
          <a:stretch>
            <a:fillRect/>
          </a:stretch>
        </p:blipFill>
        <p:spPr>
          <a:xfrm>
            <a:off x="5959475" y="1837113"/>
            <a:ext cx="3296145" cy="2052601"/>
          </a:xfrm>
          <a:prstGeom prst="rect">
            <a:avLst/>
          </a:prstGeom>
          <a:noFill/>
          <a:ln>
            <a:noFill/>
          </a:ln>
        </p:spPr>
      </p:pic>
      <p:pic>
        <p:nvPicPr>
          <p:cNvPr id="93" name="Google Shape;93;p18"/>
          <p:cNvPicPr preferRelativeResize="0"/>
          <p:nvPr/>
        </p:nvPicPr>
        <p:blipFill rotWithShape="1">
          <a:blip r:embed="rId9">
            <a:alphaModFix/>
          </a:blip>
          <a:srcRect b="-4400" l="0" r="0" t="4400"/>
          <a:stretch/>
        </p:blipFill>
        <p:spPr>
          <a:xfrm>
            <a:off x="2541375" y="3879363"/>
            <a:ext cx="1811750" cy="1356805"/>
          </a:xfrm>
          <a:prstGeom prst="rect">
            <a:avLst/>
          </a:prstGeom>
          <a:noFill/>
          <a:ln>
            <a:noFill/>
          </a:ln>
        </p:spPr>
      </p:pic>
      <p:pic>
        <p:nvPicPr>
          <p:cNvPr id="94" name="Google Shape;94;p18"/>
          <p:cNvPicPr preferRelativeResize="0"/>
          <p:nvPr/>
        </p:nvPicPr>
        <p:blipFill>
          <a:blip r:embed="rId10">
            <a:alphaModFix/>
          </a:blip>
          <a:stretch>
            <a:fillRect/>
          </a:stretch>
        </p:blipFill>
        <p:spPr>
          <a:xfrm>
            <a:off x="7112873" y="3663675"/>
            <a:ext cx="2142758" cy="1605000"/>
          </a:xfrm>
          <a:prstGeom prst="rect">
            <a:avLst/>
          </a:prstGeom>
          <a:noFill/>
          <a:ln>
            <a:noFill/>
          </a:ln>
        </p:spPr>
      </p:pic>
      <p:pic>
        <p:nvPicPr>
          <p:cNvPr id="95" name="Google Shape;95;p18"/>
          <p:cNvPicPr preferRelativeResize="0"/>
          <p:nvPr/>
        </p:nvPicPr>
        <p:blipFill>
          <a:blip r:embed="rId11">
            <a:alphaModFix/>
          </a:blip>
          <a:stretch>
            <a:fillRect/>
          </a:stretch>
        </p:blipFill>
        <p:spPr>
          <a:xfrm>
            <a:off x="4203149" y="3742925"/>
            <a:ext cx="2923600" cy="1446500"/>
          </a:xfrm>
          <a:prstGeom prst="rect">
            <a:avLst/>
          </a:prstGeom>
          <a:noFill/>
          <a:ln>
            <a:noFill/>
          </a:ln>
        </p:spPr>
      </p:pic>
      <p:pic>
        <p:nvPicPr>
          <p:cNvPr id="96" name="Google Shape;96;p18"/>
          <p:cNvPicPr preferRelativeResize="0"/>
          <p:nvPr/>
        </p:nvPicPr>
        <p:blipFill>
          <a:blip r:embed="rId12">
            <a:alphaModFix/>
          </a:blip>
          <a:stretch>
            <a:fillRect/>
          </a:stretch>
        </p:blipFill>
        <p:spPr>
          <a:xfrm>
            <a:off x="-450" y="3945625"/>
            <a:ext cx="2760699" cy="12242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00" name="Shape 100"/>
        <p:cNvGrpSpPr/>
        <p:nvPr/>
      </p:nvGrpSpPr>
      <p:grpSpPr>
        <a:xfrm>
          <a:off x="0" y="0"/>
          <a:ext cx="0" cy="0"/>
          <a:chOff x="0" y="0"/>
          <a:chExt cx="0" cy="0"/>
        </a:xfrm>
      </p:grpSpPr>
      <p:sp>
        <p:nvSpPr>
          <p:cNvPr id="101" name="Google Shape;101;p1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Why is recycling important?</a:t>
            </a:r>
            <a:endParaRPr/>
          </a:p>
          <a:p>
            <a:pPr indent="0" lvl="0" marL="0" rtl="0" algn="ctr">
              <a:spcBef>
                <a:spcPts val="0"/>
              </a:spcBef>
              <a:spcAft>
                <a:spcPts val="0"/>
              </a:spcAft>
              <a:buNone/>
            </a:pPr>
            <a:r>
              <a:rPr lang="en-GB"/>
              <a:t>And video </a:t>
            </a:r>
            <a:r>
              <a:rPr lang="en-GB"/>
              <a:t>commercial</a:t>
            </a:r>
            <a:r>
              <a:rPr lang="en-GB"/>
              <a:t> </a:t>
            </a:r>
            <a:endParaRPr/>
          </a:p>
        </p:txBody>
      </p:sp>
      <p:sp>
        <p:nvSpPr>
          <p:cNvPr id="102" name="Google Shape;102;p1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solidFill>
                  <a:schemeClr val="dk1"/>
                </a:solidFill>
              </a:rPr>
              <a:t>By: Kenzie</a:t>
            </a:r>
            <a:r>
              <a:rPr lang="en-GB"/>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06" name="Shape 106"/>
        <p:cNvGrpSpPr/>
        <p:nvPr/>
      </p:nvGrpSpPr>
      <p:grpSpPr>
        <a:xfrm>
          <a:off x="0" y="0"/>
          <a:ext cx="0" cy="0"/>
          <a:chOff x="0" y="0"/>
          <a:chExt cx="0" cy="0"/>
        </a:xfrm>
      </p:grpSpPr>
      <p:sp>
        <p:nvSpPr>
          <p:cNvPr id="107" name="Google Shape;107;p20"/>
          <p:cNvSpPr txBox="1"/>
          <p:nvPr>
            <p:ph type="title"/>
          </p:nvPr>
        </p:nvSpPr>
        <p:spPr>
          <a:xfrm>
            <a:off x="311700" y="445025"/>
            <a:ext cx="8520600" cy="3117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Recycling is important because we need to reduce the amount of </a:t>
            </a:r>
            <a:r>
              <a:rPr lang="en-GB"/>
              <a:t>waste</a:t>
            </a:r>
            <a:r>
              <a:rPr lang="en-GB"/>
              <a:t> that is going into landfill. It is also about what we want to leave for the people who come after us ( our kids, our </a:t>
            </a:r>
            <a:r>
              <a:rPr lang="en-GB"/>
              <a:t>grandkids</a:t>
            </a:r>
            <a:r>
              <a:rPr lang="en-GB"/>
              <a:t> and our great grandkids.) We have created a plan to do this and we hope you can help us do it.              </a:t>
            </a:r>
            <a:br>
              <a:rPr lang="en-GB"/>
            </a:br>
            <a:endParaRPr/>
          </a:p>
        </p:txBody>
      </p:sp>
      <p:pic>
        <p:nvPicPr>
          <p:cNvPr id="108" name="Google Shape;108;p20"/>
          <p:cNvPicPr preferRelativeResize="0"/>
          <p:nvPr/>
        </p:nvPicPr>
        <p:blipFill>
          <a:blip r:embed="rId3">
            <a:alphaModFix/>
          </a:blip>
          <a:stretch>
            <a:fillRect/>
          </a:stretch>
        </p:blipFill>
        <p:spPr>
          <a:xfrm>
            <a:off x="6734397" y="2870025"/>
            <a:ext cx="2409600" cy="2273476"/>
          </a:xfrm>
          <a:prstGeom prst="rect">
            <a:avLst/>
          </a:prstGeom>
          <a:noFill/>
          <a:ln>
            <a:noFill/>
          </a:ln>
        </p:spPr>
      </p:pic>
      <p:pic>
        <p:nvPicPr>
          <p:cNvPr id="109" name="Google Shape;109;p20"/>
          <p:cNvPicPr preferRelativeResize="0"/>
          <p:nvPr/>
        </p:nvPicPr>
        <p:blipFill>
          <a:blip r:embed="rId4">
            <a:alphaModFix/>
          </a:blip>
          <a:stretch>
            <a:fillRect/>
          </a:stretch>
        </p:blipFill>
        <p:spPr>
          <a:xfrm>
            <a:off x="60800" y="2772400"/>
            <a:ext cx="2221128" cy="1665852"/>
          </a:xfrm>
          <a:prstGeom prst="rect">
            <a:avLst/>
          </a:prstGeom>
          <a:noFill/>
          <a:ln>
            <a:noFill/>
          </a:ln>
        </p:spPr>
      </p:pic>
      <p:pic>
        <p:nvPicPr>
          <p:cNvPr id="110" name="Google Shape;110;p20"/>
          <p:cNvPicPr preferRelativeResize="0"/>
          <p:nvPr/>
        </p:nvPicPr>
        <p:blipFill>
          <a:blip r:embed="rId5">
            <a:alphaModFix/>
          </a:blip>
          <a:stretch>
            <a:fillRect/>
          </a:stretch>
        </p:blipFill>
        <p:spPr>
          <a:xfrm>
            <a:off x="3702575" y="2433100"/>
            <a:ext cx="2710399" cy="27103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14" name="Shape 114"/>
        <p:cNvGrpSpPr/>
        <p:nvPr/>
      </p:nvGrpSpPr>
      <p:grpSpPr>
        <a:xfrm>
          <a:off x="0" y="0"/>
          <a:ext cx="0" cy="0"/>
          <a:chOff x="0" y="0"/>
          <a:chExt cx="0" cy="0"/>
        </a:xfrm>
      </p:grpSpPr>
      <p:sp>
        <p:nvSpPr>
          <p:cNvPr id="115" name="Google Shape;115;p21"/>
          <p:cNvSpPr txBox="1"/>
          <p:nvPr>
            <p:ph type="title"/>
          </p:nvPr>
        </p:nvSpPr>
        <p:spPr>
          <a:xfrm>
            <a:off x="311700" y="445025"/>
            <a:ext cx="8520600" cy="3859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Montserrat"/>
                <a:ea typeface="Montserrat"/>
                <a:cs typeface="Montserrat"/>
                <a:sym typeface="Montserrat"/>
              </a:rPr>
              <a:t>Please join us and watch this funny video on what will happen if you do not use a paper </a:t>
            </a:r>
            <a:r>
              <a:rPr lang="en-GB">
                <a:latin typeface="Montserrat"/>
                <a:ea typeface="Montserrat"/>
                <a:cs typeface="Montserrat"/>
                <a:sym typeface="Montserrat"/>
              </a:rPr>
              <a:t>straws</a:t>
            </a:r>
            <a:r>
              <a:rPr lang="en-GB">
                <a:latin typeface="Montserrat"/>
                <a:ea typeface="Montserrat"/>
                <a:cs typeface="Montserrat"/>
                <a:sym typeface="Montserrat"/>
              </a:rPr>
              <a:t> </a:t>
            </a:r>
            <a:endParaRPr>
              <a:latin typeface="Montserrat"/>
              <a:ea typeface="Montserrat"/>
              <a:cs typeface="Montserrat"/>
              <a:sym typeface="Montserrat"/>
            </a:endParaRPr>
          </a:p>
          <a:p>
            <a:pPr indent="0" lvl="0" marL="0" rtl="0" algn="l">
              <a:spcBef>
                <a:spcPts val="0"/>
              </a:spcBef>
              <a:spcAft>
                <a:spcPts val="0"/>
              </a:spcAft>
              <a:buNone/>
            </a:pPr>
            <a:br>
              <a:rPr lang="en-GB">
                <a:latin typeface="Montserrat"/>
                <a:ea typeface="Montserrat"/>
                <a:cs typeface="Montserrat"/>
                <a:sym typeface="Montserrat"/>
              </a:rPr>
            </a:b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rPr lang="en-GB">
                <a:latin typeface="Montserrat"/>
                <a:ea typeface="Montserrat"/>
                <a:cs typeface="Montserrat"/>
                <a:sym typeface="Montserrat"/>
              </a:rPr>
              <a:t>`</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pic>
        <p:nvPicPr>
          <p:cNvPr id="116" name="Google Shape;116;p21" title="My Movie 1.mp4">
            <a:hlinkClick r:id="rId3"/>
          </p:cNvPr>
          <p:cNvPicPr preferRelativeResize="0"/>
          <p:nvPr/>
        </p:nvPicPr>
        <p:blipFill>
          <a:blip r:embed="rId4">
            <a:alphaModFix/>
          </a:blip>
          <a:stretch>
            <a:fillRect/>
          </a:stretch>
        </p:blipFill>
        <p:spPr>
          <a:xfrm>
            <a:off x="1633450" y="1714500"/>
            <a:ext cx="6096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20" name="Shape 120"/>
        <p:cNvGrpSpPr/>
        <p:nvPr/>
      </p:nvGrpSpPr>
      <p:grpSpPr>
        <a:xfrm>
          <a:off x="0" y="0"/>
          <a:ext cx="0" cy="0"/>
          <a:chOff x="0" y="0"/>
          <a:chExt cx="0" cy="0"/>
        </a:xfrm>
      </p:grpSpPr>
      <p:sp>
        <p:nvSpPr>
          <p:cNvPr id="121" name="Google Shape;121;p2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Our plan for our school</a:t>
            </a:r>
            <a:endParaRPr/>
          </a:p>
        </p:txBody>
      </p:sp>
      <p:sp>
        <p:nvSpPr>
          <p:cNvPr id="122" name="Google Shape;122;p22"/>
          <p:cNvSpPr txBox="1"/>
          <p:nvPr/>
        </p:nvSpPr>
        <p:spPr>
          <a:xfrm>
            <a:off x="1471300" y="3185800"/>
            <a:ext cx="5629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400"/>
              <a:t>By: Camilla</a:t>
            </a:r>
            <a:endParaRPr sz="24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