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8" r:id="rId2"/>
    <p:sldId id="271" r:id="rId3"/>
    <p:sldId id="265" r:id="rId4"/>
    <p:sldId id="266" r:id="rId5"/>
    <p:sldId id="269" r:id="rId6"/>
    <p:sldId id="284" r:id="rId7"/>
    <p:sldId id="285" r:id="rId8"/>
    <p:sldId id="288" r:id="rId9"/>
    <p:sldId id="289" r:id="rId10"/>
    <p:sldId id="290" r:id="rId11"/>
    <p:sldId id="291" r:id="rId12"/>
    <p:sldId id="292" r:id="rId13"/>
    <p:sldId id="294" r:id="rId14"/>
    <p:sldId id="277" r:id="rId15"/>
    <p:sldId id="272" r:id="rId16"/>
    <p:sldId id="276" r:id="rId17"/>
    <p:sldId id="286" r:id="rId18"/>
    <p:sldId id="283" r:id="rId19"/>
    <p:sldId id="274" r:id="rId20"/>
    <p:sldId id="27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9" autoAdjust="0"/>
    <p:restoredTop sz="60304" autoAdjust="0"/>
  </p:normalViewPr>
  <p:slideViewPr>
    <p:cSldViewPr snapToGrid="0">
      <p:cViewPr varScale="1">
        <p:scale>
          <a:sx n="29" d="100"/>
          <a:sy n="29" d="100"/>
        </p:scale>
        <p:origin x="-2232" y="-11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7" d="100"/>
          <a:sy n="87" d="100"/>
        </p:scale>
        <p:origin x="3840" y="8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29"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521D7678-4EEE-4381-878A-9100CDDDB5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xmlns="" id="{EF319C7C-C9AF-4C7F-AB4E-992709E8B67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13CC8D-C8A5-4995-9B69-711456E441BF}" type="datetimeFigureOut">
              <a:rPr lang="en-AU" smtClean="0"/>
              <a:t>26/04/18</a:t>
            </a:fld>
            <a:endParaRPr lang="en-AU"/>
          </a:p>
        </p:txBody>
      </p:sp>
      <p:sp>
        <p:nvSpPr>
          <p:cNvPr id="4" name="Footer Placeholder 3">
            <a:extLst>
              <a:ext uri="{FF2B5EF4-FFF2-40B4-BE49-F238E27FC236}">
                <a16:creationId xmlns:a16="http://schemas.microsoft.com/office/drawing/2014/main" xmlns="" id="{19D0DD01-941C-4D6E-855B-F70ED335ABF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xmlns="" id="{C9CF5BBD-30EB-4141-A59D-D99B57DB899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982403-D829-4B9F-BE11-5C8726FB6BCE}" type="slidenum">
              <a:rPr lang="en-AU" smtClean="0"/>
              <a:t>‹#›</a:t>
            </a:fld>
            <a:endParaRPr lang="en-AU"/>
          </a:p>
        </p:txBody>
      </p:sp>
    </p:spTree>
    <p:extLst>
      <p:ext uri="{BB962C8B-B14F-4D97-AF65-F5344CB8AC3E}">
        <p14:creationId xmlns:p14="http://schemas.microsoft.com/office/powerpoint/2010/main" val="8480761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81D62E-00BF-4E12-BF9E-7B8BC8640A93}" type="datetimeFigureOut">
              <a:rPr lang="en-AU" smtClean="0"/>
              <a:t>26/04/18</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E42B17-0152-478C-A0CF-0A2DA449C706}" type="slidenum">
              <a:rPr lang="en-AU" smtClean="0"/>
              <a:t>‹#›</a:t>
            </a:fld>
            <a:endParaRPr lang="en-AU"/>
          </a:p>
        </p:txBody>
      </p:sp>
    </p:spTree>
    <p:extLst>
      <p:ext uri="{BB962C8B-B14F-4D97-AF65-F5344CB8AC3E}">
        <p14:creationId xmlns:p14="http://schemas.microsoft.com/office/powerpoint/2010/main" val="633630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en.wikipedia.org/wiki/September_11_attack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en.wikipedia.org/wiki/Impressionist" TargetMode="External"/><Relationship Id="rId4" Type="http://schemas.openxmlformats.org/officeDocument/2006/relationships/hyperlink" Target="http://en.wikipedia.org/wiki/Post-Impressionist" TargetMode="External"/><Relationship Id="rId5" Type="http://schemas.openxmlformats.org/officeDocument/2006/relationships/hyperlink" Target="http://en.wikipedia.org/wiki/Modern_art" TargetMode="External"/><Relationship Id="rId6" Type="http://schemas.openxmlformats.org/officeDocument/2006/relationships/hyperlink" Target="http://en.wikipedia.org/wiki/Contemporary_art" TargetMode="External"/><Relationship Id="rId7" Type="http://schemas.openxmlformats.org/officeDocument/2006/relationships/hyperlink" Target="http://en.wikipedia.org/wiki/Frank_Lloyd_Wright" TargetMode="External"/><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1</a:t>
            </a:fld>
            <a:endParaRPr lang="en-AU"/>
          </a:p>
        </p:txBody>
      </p:sp>
    </p:spTree>
    <p:extLst>
      <p:ext uri="{BB962C8B-B14F-4D97-AF65-F5344CB8AC3E}">
        <p14:creationId xmlns:p14="http://schemas.microsoft.com/office/powerpoint/2010/main" val="3428939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FE42B17-0152-478C-A0CF-0A2DA449C706}" type="slidenum">
              <a:rPr lang="en-AU" smtClean="0"/>
              <a:t>2</a:t>
            </a:fld>
            <a:endParaRPr lang="en-AU"/>
          </a:p>
        </p:txBody>
      </p:sp>
    </p:spTree>
    <p:extLst>
      <p:ext uri="{BB962C8B-B14F-4D97-AF65-F5344CB8AC3E}">
        <p14:creationId xmlns:p14="http://schemas.microsoft.com/office/powerpoint/2010/main" val="2544364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3</a:t>
            </a:fld>
            <a:endParaRPr lang="en-AU"/>
          </a:p>
        </p:txBody>
      </p:sp>
    </p:spTree>
    <p:extLst>
      <p:ext uri="{BB962C8B-B14F-4D97-AF65-F5344CB8AC3E}">
        <p14:creationId xmlns:p14="http://schemas.microsoft.com/office/powerpoint/2010/main" val="2907144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Cooper </a:t>
            </a:r>
            <a:r>
              <a:rPr lang="en-AU" sz="1200" kern="1200" dirty="0" err="1">
                <a:solidFill>
                  <a:schemeClr val="tx1"/>
                </a:solidFill>
                <a:effectLst/>
                <a:latin typeface="+mn-lt"/>
                <a:ea typeface="+mn-ea"/>
                <a:cs typeface="+mn-cs"/>
              </a:rPr>
              <a:t>Hewittt</a:t>
            </a:r>
            <a:r>
              <a:rPr lang="en-AU" sz="1200" kern="1200" dirty="0">
                <a:solidFill>
                  <a:schemeClr val="tx1"/>
                </a:solidFill>
                <a:effectLst/>
                <a:latin typeface="+mn-lt"/>
                <a:ea typeface="+mn-ea"/>
                <a:cs typeface="+mn-cs"/>
              </a:rPr>
              <a:t> Design Museum is the only museum in the US dedicated to both historical and contemporary design. It’s collections and exhibitions explore about 240 years of design and creativity. Take part in a Design Field Trip which enriches your students’ museum experience by giving them the opportunity to review concepts that will be explored during the Design Field Trip. The Design Field Trip is a 90-minute program includes an interactive  tour and hands-on workshop. Students will explore 5-6 objects and participate in a design focused workshop.</a:t>
            </a:r>
          </a:p>
          <a:p>
            <a:r>
              <a:rPr lang="en-AU" sz="1200" kern="1200" dirty="0">
                <a:solidFill>
                  <a:schemeClr val="tx1"/>
                </a:solidFill>
                <a:effectLst/>
                <a:latin typeface="+mn-lt"/>
                <a:ea typeface="+mn-ea"/>
                <a:cs typeface="+mn-cs"/>
              </a:rPr>
              <a:t>The Met presents over 5,000 years of art from around the world for everyone to experience and enjoy. The Museum lives in three iconic sites in New York City—The Met Fifth Avenue, The Met Breuer, and The Met Cloisters. Millions of people also take part in The Met experience online.</a:t>
            </a:r>
            <a:endParaRPr lang="en-AU" dirty="0">
              <a:effectLst/>
            </a:endParaRPr>
          </a:p>
          <a:p>
            <a:r>
              <a:rPr lang="en-AU" sz="1200" kern="1200" dirty="0">
                <a:solidFill>
                  <a:schemeClr val="tx1"/>
                </a:solidFill>
                <a:effectLst/>
                <a:latin typeface="+mn-lt"/>
                <a:ea typeface="+mn-ea"/>
                <a:cs typeface="+mn-cs"/>
              </a:rPr>
              <a:t>Since it was founded in 1870, The Met has always aspired to be more than a treasury of rare and beautiful objects. Every day, art comes alive in the Museum's galleries and through its exhibitions and events, revealing both new ideas and unexpected connections across time and across cultures.</a:t>
            </a:r>
            <a:endParaRPr lang="en-AU"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endParaRPr>
          </a:p>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4</a:t>
            </a:fld>
            <a:endParaRPr lang="en-AU"/>
          </a:p>
        </p:txBody>
      </p:sp>
    </p:spTree>
    <p:extLst>
      <p:ext uri="{BB962C8B-B14F-4D97-AF65-F5344CB8AC3E}">
        <p14:creationId xmlns:p14="http://schemas.microsoft.com/office/powerpoint/2010/main" val="3218636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 Manhattan Island tour, and our Best of NYC cruise is the </a:t>
            </a:r>
            <a:r>
              <a:rPr lang="en-AU" sz="1200" b="0" i="1" kern="1200" dirty="0">
                <a:solidFill>
                  <a:schemeClr val="tx1"/>
                </a:solidFill>
                <a:effectLst/>
                <a:latin typeface="+mn-lt"/>
                <a:ea typeface="+mn-ea"/>
                <a:cs typeface="+mn-cs"/>
              </a:rPr>
              <a:t>only way</a:t>
            </a:r>
            <a:r>
              <a:rPr lang="en-AU" sz="1200" b="0" i="0" kern="1200" dirty="0">
                <a:solidFill>
                  <a:schemeClr val="tx1"/>
                </a:solidFill>
                <a:effectLst/>
                <a:latin typeface="+mn-lt"/>
                <a:ea typeface="+mn-ea"/>
                <a:cs typeface="+mn-cs"/>
              </a:rPr>
              <a:t> to see all five boroughs – Brooklyn, Queens, Manhattan, Staten Island and the Bronx – in one trip. Plus, you’ll see all three NYC rivers, all the major bridges and the rest of the city’s best sights, including the full Manhattan skyline, the growing Brooklyn waterfront, the legendary Yankee Stadium, the hip Harlem Heights waterfront, the lush greenery of upper Manhattan and the stately George Washington Bridge </a:t>
            </a:r>
          </a:p>
          <a:p>
            <a:endParaRPr lang="en-AU"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a:solidFill>
                  <a:schemeClr val="tx1"/>
                </a:solidFill>
                <a:effectLst/>
                <a:latin typeface="+mn-lt"/>
                <a:ea typeface="+mn-ea"/>
                <a:cs typeface="+mn-cs"/>
              </a:rPr>
              <a:t>The 9/11 Memorial Museum is the principal memorial and museum commemorating the </a:t>
            </a:r>
            <a:r>
              <a:rPr lang="en-AU" sz="1200" u="none" strike="noStrike" kern="1200" dirty="0">
                <a:solidFill>
                  <a:schemeClr val="tx1"/>
                </a:solidFill>
                <a:effectLst/>
                <a:latin typeface="+mn-lt"/>
                <a:ea typeface="+mn-ea"/>
                <a:cs typeface="+mn-cs"/>
                <a:hlinkClick r:id="rId3" tooltip="September 11 attacks"/>
              </a:rPr>
              <a:t>September 11 attacks</a:t>
            </a:r>
            <a:r>
              <a:rPr lang="en-AU" sz="1200" kern="1200" dirty="0">
                <a:solidFill>
                  <a:schemeClr val="tx1"/>
                </a:solidFill>
                <a:effectLst/>
                <a:latin typeface="+mn-lt"/>
                <a:ea typeface="+mn-ea"/>
                <a:cs typeface="+mn-cs"/>
              </a:rPr>
              <a:t> of 2001 almost 3000 died.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a:solidFill>
                  <a:schemeClr val="tx1"/>
                </a:solidFill>
                <a:effectLst/>
                <a:latin typeface="+mn-lt"/>
                <a:ea typeface="+mn-ea"/>
                <a:cs typeface="+mn-cs"/>
              </a:rPr>
              <a:t>It is also interesting from an architectural point of view with the masterplan being designed by Daniel </a:t>
            </a:r>
            <a:r>
              <a:rPr lang="en-AU" sz="1200" kern="1200" dirty="0" err="1">
                <a:solidFill>
                  <a:schemeClr val="tx1"/>
                </a:solidFill>
                <a:effectLst/>
                <a:latin typeface="+mn-lt"/>
                <a:ea typeface="+mn-ea"/>
                <a:cs typeface="+mn-cs"/>
              </a:rPr>
              <a:t>Liebeskind</a:t>
            </a:r>
            <a:r>
              <a:rPr lang="en-AU" sz="1200" kern="1200" dirty="0">
                <a:solidFill>
                  <a:schemeClr val="tx1"/>
                </a:solidFill>
                <a:effectLst/>
                <a:latin typeface="+mn-lt"/>
                <a:ea typeface="+mn-ea"/>
                <a:cs typeface="+mn-cs"/>
              </a:rPr>
              <a:t> and the Pavilion by Danish architecture firm SNØHETTA who have won numerous international awards including the </a:t>
            </a:r>
            <a:r>
              <a:rPr lang="en-AU" sz="1200" kern="1200" dirty="0" err="1">
                <a:solidFill>
                  <a:schemeClr val="tx1"/>
                </a:solidFill>
                <a:effectLst/>
                <a:latin typeface="+mn-lt"/>
                <a:ea typeface="+mn-ea"/>
                <a:cs typeface="+mn-cs"/>
              </a:rPr>
              <a:t>Mies</a:t>
            </a:r>
            <a:r>
              <a:rPr lang="en-AU" sz="1200" kern="1200" dirty="0">
                <a:solidFill>
                  <a:schemeClr val="tx1"/>
                </a:solidFill>
                <a:effectLst/>
                <a:latin typeface="+mn-lt"/>
                <a:ea typeface="+mn-ea"/>
                <a:cs typeface="+mn-cs"/>
              </a:rPr>
              <a:t> van der </a:t>
            </a:r>
            <a:r>
              <a:rPr lang="en-AU" sz="1200" kern="1200" dirty="0" err="1">
                <a:solidFill>
                  <a:schemeClr val="tx1"/>
                </a:solidFill>
                <a:effectLst/>
                <a:latin typeface="+mn-lt"/>
                <a:ea typeface="+mn-ea"/>
                <a:cs typeface="+mn-cs"/>
              </a:rPr>
              <a:t>Rohe</a:t>
            </a:r>
            <a:r>
              <a:rPr lang="en-AU" sz="1200" kern="1200" dirty="0">
                <a:solidFill>
                  <a:schemeClr val="tx1"/>
                </a:solidFill>
                <a:effectLst/>
                <a:latin typeface="+mn-lt"/>
                <a:ea typeface="+mn-ea"/>
                <a:cs typeface="+mn-cs"/>
              </a:rPr>
              <a:t> European Prize for Architecture, the Aga Kahn Prize and has twice won the World Architecture Award for Best Cultural Building.</a:t>
            </a:r>
            <a:endParaRPr lang="en-AU" dirty="0">
              <a:effectLs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dirty="0">
              <a:effectLst/>
            </a:endParaRPr>
          </a:p>
          <a:p>
            <a:pPr marL="171450" indent="-171450">
              <a:buFont typeface="Arial" panose="020B0604020202020204" pitchFamily="34" charset="0"/>
              <a:buChar char="•"/>
            </a:pPr>
            <a:r>
              <a:rPr lang="en-AU" dirty="0"/>
              <a:t>Broadway…..</a:t>
            </a:r>
          </a:p>
          <a:p>
            <a:pPr marL="171450" indent="-171450">
              <a:buFont typeface="Arial" panose="020B0604020202020204" pitchFamily="34" charset="0"/>
              <a:buChar char="•"/>
            </a:pPr>
            <a:endParaRPr lang="en-AU" dirty="0"/>
          </a:p>
          <a:p>
            <a:pPr marL="0" indent="0">
              <a:buFont typeface="Arial" panose="020B0604020202020204" pitchFamily="34" charset="0"/>
              <a:buNone/>
            </a:pPr>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5</a:t>
            </a:fld>
            <a:endParaRPr lang="en-AU"/>
          </a:p>
        </p:txBody>
      </p:sp>
    </p:spTree>
    <p:extLst>
      <p:ext uri="{BB962C8B-B14F-4D97-AF65-F5344CB8AC3E}">
        <p14:creationId xmlns:p14="http://schemas.microsoft.com/office/powerpoint/2010/main" val="917152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Guggenheim is the permanent home of a renowned and continuously expanding collection of </a:t>
            </a:r>
            <a:r>
              <a:rPr lang="en-AU" sz="1200" u="none" strike="noStrike" kern="1200" dirty="0">
                <a:solidFill>
                  <a:schemeClr val="tx1"/>
                </a:solidFill>
                <a:effectLst/>
                <a:latin typeface="+mn-lt"/>
                <a:ea typeface="+mn-ea"/>
                <a:cs typeface="+mn-cs"/>
                <a:hlinkClick r:id="rId3" tooltip="Impressionist"/>
              </a:rPr>
              <a:t>Impressionist</a:t>
            </a:r>
            <a:r>
              <a:rPr lang="en-AU" sz="1200" kern="1200" dirty="0">
                <a:solidFill>
                  <a:schemeClr val="tx1"/>
                </a:solidFill>
                <a:effectLst/>
                <a:latin typeface="+mn-lt"/>
                <a:ea typeface="+mn-ea"/>
                <a:cs typeface="+mn-cs"/>
              </a:rPr>
              <a:t>, </a:t>
            </a:r>
            <a:r>
              <a:rPr lang="en-AU" sz="1200" u="none" strike="noStrike" kern="1200" dirty="0">
                <a:solidFill>
                  <a:schemeClr val="tx1"/>
                </a:solidFill>
                <a:effectLst/>
                <a:latin typeface="+mn-lt"/>
                <a:ea typeface="+mn-ea"/>
                <a:cs typeface="+mn-cs"/>
                <a:hlinkClick r:id="rId4" tooltip="Post-Impressionist"/>
              </a:rPr>
              <a:t>Post-Impressionist</a:t>
            </a:r>
            <a:r>
              <a:rPr lang="en-AU" sz="1200" kern="1200" dirty="0">
                <a:solidFill>
                  <a:schemeClr val="tx1"/>
                </a:solidFill>
                <a:effectLst/>
                <a:latin typeface="+mn-lt"/>
                <a:ea typeface="+mn-ea"/>
                <a:cs typeface="+mn-cs"/>
              </a:rPr>
              <a:t>, early </a:t>
            </a:r>
            <a:r>
              <a:rPr lang="en-AU" sz="1200" u="none" strike="noStrike" kern="1200" dirty="0">
                <a:solidFill>
                  <a:schemeClr val="tx1"/>
                </a:solidFill>
                <a:effectLst/>
                <a:latin typeface="+mn-lt"/>
                <a:ea typeface="+mn-ea"/>
                <a:cs typeface="+mn-cs"/>
                <a:hlinkClick r:id="rId5" tooltip="Modern art"/>
              </a:rPr>
              <a:t>Modern</a:t>
            </a:r>
            <a:r>
              <a:rPr lang="en-AU" sz="1200" kern="1200" dirty="0">
                <a:solidFill>
                  <a:schemeClr val="tx1"/>
                </a:solidFill>
                <a:effectLst/>
                <a:latin typeface="+mn-lt"/>
                <a:ea typeface="+mn-ea"/>
                <a:cs typeface="+mn-cs"/>
              </a:rPr>
              <a:t> and </a:t>
            </a:r>
            <a:r>
              <a:rPr lang="en-AU" sz="1200" u="none" strike="noStrike" kern="1200" dirty="0">
                <a:solidFill>
                  <a:schemeClr val="tx1"/>
                </a:solidFill>
                <a:effectLst/>
                <a:latin typeface="+mn-lt"/>
                <a:ea typeface="+mn-ea"/>
                <a:cs typeface="+mn-cs"/>
                <a:hlinkClick r:id="rId6" tooltip="Contemporary art"/>
              </a:rPr>
              <a:t>contemporary art</a:t>
            </a:r>
            <a:r>
              <a:rPr lang="en-AU" sz="1200" kern="1200" dirty="0">
                <a:solidFill>
                  <a:schemeClr val="tx1"/>
                </a:solidFill>
                <a:effectLst/>
                <a:latin typeface="+mn-lt"/>
                <a:ea typeface="+mn-ea"/>
                <a:cs typeface="+mn-cs"/>
              </a:rPr>
              <a:t> and also features special exhibitions throughout the year.</a:t>
            </a:r>
            <a:endParaRPr lang="en-AU" dirty="0">
              <a:effectLst/>
            </a:endParaRPr>
          </a:p>
          <a:p>
            <a:r>
              <a:rPr lang="en-AU" sz="1200" kern="1200" dirty="0">
                <a:solidFill>
                  <a:schemeClr val="tx1"/>
                </a:solidFill>
                <a:effectLst/>
                <a:latin typeface="+mn-lt"/>
                <a:ea typeface="+mn-ea"/>
                <a:cs typeface="+mn-cs"/>
              </a:rPr>
              <a:t>Designed by </a:t>
            </a:r>
            <a:r>
              <a:rPr lang="en-AU" sz="1200" u="none" strike="noStrike" kern="1200" dirty="0">
                <a:solidFill>
                  <a:schemeClr val="tx1"/>
                </a:solidFill>
                <a:effectLst/>
                <a:latin typeface="+mn-lt"/>
                <a:ea typeface="+mn-ea"/>
                <a:cs typeface="+mn-cs"/>
                <a:hlinkClick r:id="rId7" tooltip="Frank Lloyd Wright"/>
              </a:rPr>
              <a:t>Frank Lloyd Wright</a:t>
            </a:r>
            <a:r>
              <a:rPr lang="en-AU" sz="1200" kern="1200" dirty="0">
                <a:solidFill>
                  <a:schemeClr val="tx1"/>
                </a:solidFill>
                <a:effectLst/>
                <a:latin typeface="+mn-lt"/>
                <a:ea typeface="+mn-ea"/>
                <a:cs typeface="+mn-cs"/>
              </a:rPr>
              <a:t>, the cylindrical museum building, wider at the top than the bottom, was conceived as a "temple of the spirit" and is one of the 20th century's most important architectural landmarks.</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Founded in 1929, the Museum of Modern Art in midtown Manhattan was the first museum devoted to the modern era. Today MoMA's rich and varied collection offers a panoramic overview of contemporary art, from the innovative European painting and sculpture of the 1880s to today's film, design and performance art.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Take an evening trip to the top of this New York City landmark which soars more than a quarter of a mile into the atmosphere above the heart of Manhattan.  Located on the 86th floor, 1,050 feet (320 meters) above the city's bustling streets, the Observatory offers panoramic views from within a glass enclosed pavilion and from the surrounding open-air promenade</a:t>
            </a:r>
          </a:p>
          <a:p>
            <a:endParaRPr lang="en-AU" dirty="0">
              <a:effectLst/>
            </a:endParaRPr>
          </a:p>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6</a:t>
            </a:fld>
            <a:endParaRPr lang="en-AU"/>
          </a:p>
        </p:txBody>
      </p:sp>
    </p:spTree>
    <p:extLst>
      <p:ext uri="{BB962C8B-B14F-4D97-AF65-F5344CB8AC3E}">
        <p14:creationId xmlns:p14="http://schemas.microsoft.com/office/powerpoint/2010/main" val="3375173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Whitney focuses on 20th- and 21st-century American art. Its permanent collection comprises more than 21,000 paintings, sculptures, drawings, prints, photographs, films, videos, and </a:t>
            </a:r>
            <a:r>
              <a:rPr lang="en-AU" sz="1200" kern="1200" dirty="0" err="1">
                <a:solidFill>
                  <a:schemeClr val="tx1"/>
                </a:solidFill>
                <a:effectLst/>
                <a:latin typeface="+mn-lt"/>
                <a:ea typeface="+mn-ea"/>
                <a:cs typeface="+mn-cs"/>
              </a:rPr>
              <a:t>artifacts</a:t>
            </a:r>
            <a:r>
              <a:rPr lang="en-AU" sz="1200" kern="1200" dirty="0">
                <a:solidFill>
                  <a:schemeClr val="tx1"/>
                </a:solidFill>
                <a:effectLst/>
                <a:latin typeface="+mn-lt"/>
                <a:ea typeface="+mn-ea"/>
                <a:cs typeface="+mn-cs"/>
              </a:rPr>
              <a:t> of new media by more than 3,000 artists. It places a particular emphasis on exhibiting the work of living artists for its collection as well as maintaining an extensive permanent collection containing many important pieces from the first half of the last century. </a:t>
            </a:r>
          </a:p>
          <a:p>
            <a:endParaRPr lang="en-AU" dirty="0">
              <a:effectLst/>
            </a:endParaRPr>
          </a:p>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7</a:t>
            </a:fld>
            <a:endParaRPr lang="en-AU"/>
          </a:p>
        </p:txBody>
      </p:sp>
    </p:spTree>
    <p:extLst>
      <p:ext uri="{BB962C8B-B14F-4D97-AF65-F5344CB8AC3E}">
        <p14:creationId xmlns:p14="http://schemas.microsoft.com/office/powerpoint/2010/main" val="2803698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effectLst/>
            </a:endParaRPr>
          </a:p>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8</a:t>
            </a:fld>
            <a:endParaRPr lang="en-AU"/>
          </a:p>
        </p:txBody>
      </p:sp>
    </p:spTree>
    <p:extLst>
      <p:ext uri="{BB962C8B-B14F-4D97-AF65-F5344CB8AC3E}">
        <p14:creationId xmlns:p14="http://schemas.microsoft.com/office/powerpoint/2010/main" val="2478383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sz="1200" kern="1200" dirty="0">
                <a:solidFill>
                  <a:schemeClr val="tx1"/>
                </a:solidFill>
                <a:effectLst/>
                <a:latin typeface="+mn-lt"/>
                <a:ea typeface="+mn-ea"/>
                <a:cs typeface="+mn-cs"/>
              </a:rPr>
              <a:t>The </a:t>
            </a:r>
            <a:r>
              <a:rPr lang="en-AU" sz="1200" kern="1200" dirty="0" err="1">
                <a:solidFill>
                  <a:schemeClr val="tx1"/>
                </a:solidFill>
                <a:effectLst/>
                <a:latin typeface="+mn-lt"/>
                <a:ea typeface="+mn-ea"/>
                <a:cs typeface="+mn-cs"/>
              </a:rPr>
              <a:t>Hirshhorn</a:t>
            </a:r>
            <a:r>
              <a:rPr lang="en-AU" sz="1200" kern="1200" dirty="0">
                <a:solidFill>
                  <a:schemeClr val="tx1"/>
                </a:solidFill>
                <a:effectLst/>
                <a:latin typeface="+mn-lt"/>
                <a:ea typeface="+mn-ea"/>
                <a:cs typeface="+mn-cs"/>
              </a:rPr>
              <a:t> Museum and Sculpture Garden - is an art museum beside the National Mall, in Washington, D.C., the United States</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Renwick Gallery – Steps away from  the White House.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National Gallery of Art - Explore thousands of the most significant works of art from the Renaissance to the present day. The collection includes European and American masterpieces in every medium. Browse the collection and make connections between the objects you know and newly discovered gems</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Smithsonian’s National Portrait Gallery continues to narrate the multi-faceted and ever-changing story of America through the individuals who have shaped its culture Through the visual arts, performing arts, and new media, the Portrait Gallery presents poets and presidents, visionaries and villains, actors and activists whose lives form our national identity.</a:t>
            </a:r>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9</a:t>
            </a:fld>
            <a:endParaRPr lang="en-AU"/>
          </a:p>
        </p:txBody>
      </p:sp>
    </p:spTree>
    <p:extLst>
      <p:ext uri="{BB962C8B-B14F-4D97-AF65-F5344CB8AC3E}">
        <p14:creationId xmlns:p14="http://schemas.microsoft.com/office/powerpoint/2010/main" val="4244379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effectLst/>
            </a:endParaRPr>
          </a:p>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10</a:t>
            </a:fld>
            <a:endParaRPr lang="en-AU"/>
          </a:p>
        </p:txBody>
      </p:sp>
    </p:spTree>
    <p:extLst>
      <p:ext uri="{BB962C8B-B14F-4D97-AF65-F5344CB8AC3E}">
        <p14:creationId xmlns:p14="http://schemas.microsoft.com/office/powerpoint/2010/main" val="3878953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effectLst/>
            </a:endParaRPr>
          </a:p>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11</a:t>
            </a:fld>
            <a:endParaRPr lang="en-AU"/>
          </a:p>
        </p:txBody>
      </p:sp>
    </p:spTree>
    <p:extLst>
      <p:ext uri="{BB962C8B-B14F-4D97-AF65-F5344CB8AC3E}">
        <p14:creationId xmlns:p14="http://schemas.microsoft.com/office/powerpoint/2010/main" val="522340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Students will experience some of the technical secrets of Hollywood, such as green screen effects, stop motion photography and digital imagery. Working industry professionals take you through the technology behind some of your </a:t>
            </a:r>
            <a:r>
              <a:rPr lang="en-AU" sz="1200" b="0" i="0" kern="1200" dirty="0" err="1">
                <a:solidFill>
                  <a:schemeClr val="tx1"/>
                </a:solidFill>
                <a:effectLst/>
                <a:latin typeface="+mn-lt"/>
                <a:ea typeface="+mn-ea"/>
                <a:cs typeface="+mn-cs"/>
              </a:rPr>
              <a:t>favorite</a:t>
            </a:r>
            <a:r>
              <a:rPr lang="en-AU" sz="1200" b="0" i="0" kern="1200" dirty="0">
                <a:solidFill>
                  <a:schemeClr val="tx1"/>
                </a:solidFill>
                <a:effectLst/>
                <a:latin typeface="+mn-lt"/>
                <a:ea typeface="+mn-ea"/>
                <a:cs typeface="+mn-cs"/>
              </a:rPr>
              <a:t> box office hits!</a:t>
            </a:r>
            <a:endParaRPr lang="en-AU" dirty="0">
              <a:effectLst/>
            </a:endParaRPr>
          </a:p>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12</a:t>
            </a:fld>
            <a:endParaRPr lang="en-AU"/>
          </a:p>
        </p:txBody>
      </p:sp>
    </p:spTree>
    <p:extLst>
      <p:ext uri="{BB962C8B-B14F-4D97-AF65-F5344CB8AC3E}">
        <p14:creationId xmlns:p14="http://schemas.microsoft.com/office/powerpoint/2010/main" val="2562513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effectLst/>
            </a:endParaRPr>
          </a:p>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13</a:t>
            </a:fld>
            <a:endParaRPr lang="en-AU"/>
          </a:p>
        </p:txBody>
      </p:sp>
    </p:spTree>
    <p:extLst>
      <p:ext uri="{BB962C8B-B14F-4D97-AF65-F5344CB8AC3E}">
        <p14:creationId xmlns:p14="http://schemas.microsoft.com/office/powerpoint/2010/main" val="3773000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FE42B17-0152-478C-A0CF-0A2DA449C706}" type="slidenum">
              <a:rPr lang="en-AU" smtClean="0"/>
              <a:t>14</a:t>
            </a:fld>
            <a:endParaRPr lang="en-AU"/>
          </a:p>
        </p:txBody>
      </p:sp>
    </p:spTree>
    <p:extLst>
      <p:ext uri="{BB962C8B-B14F-4D97-AF65-F5344CB8AC3E}">
        <p14:creationId xmlns:p14="http://schemas.microsoft.com/office/powerpoint/2010/main" val="1089420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FE42B17-0152-478C-A0CF-0A2DA449C706}" type="slidenum">
              <a:rPr lang="en-AU" smtClean="0"/>
              <a:t>15</a:t>
            </a:fld>
            <a:endParaRPr lang="en-AU"/>
          </a:p>
        </p:txBody>
      </p:sp>
    </p:spTree>
    <p:extLst>
      <p:ext uri="{BB962C8B-B14F-4D97-AF65-F5344CB8AC3E}">
        <p14:creationId xmlns:p14="http://schemas.microsoft.com/office/powerpoint/2010/main" val="1051576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FE42B17-0152-478C-A0CF-0A2DA449C706}" type="slidenum">
              <a:rPr lang="en-AU" smtClean="0"/>
              <a:t>16</a:t>
            </a:fld>
            <a:endParaRPr lang="en-AU"/>
          </a:p>
        </p:txBody>
      </p:sp>
    </p:spTree>
    <p:extLst>
      <p:ext uri="{BB962C8B-B14F-4D97-AF65-F5344CB8AC3E}">
        <p14:creationId xmlns:p14="http://schemas.microsoft.com/office/powerpoint/2010/main" val="1048349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FE42B17-0152-478C-A0CF-0A2DA449C706}" type="slidenum">
              <a:rPr lang="en-AU" smtClean="0"/>
              <a:t>17</a:t>
            </a:fld>
            <a:endParaRPr lang="en-AU"/>
          </a:p>
        </p:txBody>
      </p:sp>
    </p:spTree>
    <p:extLst>
      <p:ext uri="{BB962C8B-B14F-4D97-AF65-F5344CB8AC3E}">
        <p14:creationId xmlns:p14="http://schemas.microsoft.com/office/powerpoint/2010/main" val="3007340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FE42B17-0152-478C-A0CF-0A2DA449C706}" type="slidenum">
              <a:rPr lang="en-AU" smtClean="0"/>
              <a:t>18</a:t>
            </a:fld>
            <a:endParaRPr lang="en-AU"/>
          </a:p>
        </p:txBody>
      </p:sp>
    </p:spTree>
    <p:extLst>
      <p:ext uri="{BB962C8B-B14F-4D97-AF65-F5344CB8AC3E}">
        <p14:creationId xmlns:p14="http://schemas.microsoft.com/office/powerpoint/2010/main" val="1079072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FE42B17-0152-478C-A0CF-0A2DA449C706}" type="slidenum">
              <a:rPr lang="en-AU" smtClean="0"/>
              <a:t>19</a:t>
            </a:fld>
            <a:endParaRPr lang="en-AU"/>
          </a:p>
        </p:txBody>
      </p:sp>
    </p:spTree>
    <p:extLst>
      <p:ext uri="{BB962C8B-B14F-4D97-AF65-F5344CB8AC3E}">
        <p14:creationId xmlns:p14="http://schemas.microsoft.com/office/powerpoint/2010/main" val="4195196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FE42B17-0152-478C-A0CF-0A2DA449C706}" type="slidenum">
              <a:rPr lang="en-AU" smtClean="0"/>
              <a:t>20</a:t>
            </a:fld>
            <a:endParaRPr lang="en-AU"/>
          </a:p>
        </p:txBody>
      </p:sp>
    </p:spTree>
    <p:extLst>
      <p:ext uri="{BB962C8B-B14F-4D97-AF65-F5344CB8AC3E}">
        <p14:creationId xmlns:p14="http://schemas.microsoft.com/office/powerpoint/2010/main" val="321090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baseline="0"/>
            </a:lvl1pPr>
          </a:lstStyle>
          <a:p>
            <a:r>
              <a:rPr lang="en-AU" dirty="0"/>
              <a:t>Mathematics </a:t>
            </a:r>
            <a:r>
              <a:rPr lang="en-AU" dirty="0" err="1"/>
              <a:t>Aventure</a:t>
            </a:r>
            <a:r>
              <a:rPr lang="en-AU" dirty="0"/>
              <a:t> to the USA </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baseline="30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ates</a:t>
            </a:r>
            <a:r>
              <a:rPr lang="en-US" dirty="0"/>
              <a:t> from the 12Apr-29Apr2018</a:t>
            </a:r>
          </a:p>
        </p:txBody>
      </p:sp>
      <p:pic>
        <p:nvPicPr>
          <p:cNvPr id="8" name="Picture 7"/>
          <p:cNvPicPr>
            <a:picLocks noChangeAspect="1"/>
          </p:cNvPicPr>
          <p:nvPr userDrawn="1"/>
        </p:nvPicPr>
        <p:blipFill>
          <a:blip r:embed="rId2"/>
          <a:stretch>
            <a:fillRect/>
          </a:stretch>
        </p:blipFill>
        <p:spPr>
          <a:xfrm>
            <a:off x="97971" y="0"/>
            <a:ext cx="1969526" cy="1254627"/>
          </a:xfrm>
          <a:prstGeom prst="rect">
            <a:avLst/>
          </a:prstGeom>
        </p:spPr>
      </p:pic>
    </p:spTree>
    <p:extLst>
      <p:ext uri="{BB962C8B-B14F-4D97-AF65-F5344CB8AC3E}">
        <p14:creationId xmlns:p14="http://schemas.microsoft.com/office/powerpoint/2010/main" val="595021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86513" y="0"/>
            <a:ext cx="2686050" cy="1325563"/>
          </a:xfrm>
        </p:spPr>
        <p:txBody>
          <a:bodyPr/>
          <a:lstStyle>
            <a:lvl1pPr marL="0" marR="0" indent="0" algn="just" defTabSz="914400" rtl="0" eaLnBrk="1" fontAlgn="auto" latinLnBrk="0" hangingPunct="1">
              <a:lnSpc>
                <a:spcPct val="90000"/>
              </a:lnSpc>
              <a:spcBef>
                <a:spcPct val="0"/>
              </a:spcBef>
              <a:spcAft>
                <a:spcPts val="0"/>
              </a:spcAft>
              <a:buClrTx/>
              <a:buSzTx/>
              <a:buFontTx/>
              <a:buNone/>
              <a:tabLst/>
              <a:defRPr kumimoji="0" lang="en-NZ" sz="3000" b="1" i="0" u="none" strike="noStrike" kern="1200" cap="all" spc="0" normalizeH="0" baseline="0" noProof="0" smtClean="0">
                <a:ln>
                  <a:noFill/>
                </a:ln>
                <a:solidFill>
                  <a:prstClr val="white"/>
                </a:solidFill>
                <a:effectLst/>
                <a:uLnTx/>
                <a:uFillTx/>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AU" dirty="0"/>
              <a:t/>
            </a:r>
            <a:br>
              <a:rPr lang="en-AU" dirty="0"/>
            </a:br>
            <a:endParaRPr lang="en-AU" dirty="0"/>
          </a:p>
        </p:txBody>
      </p:sp>
      <p:sp>
        <p:nvSpPr>
          <p:cNvPr id="3" name="Content Placeholder 2"/>
          <p:cNvSpPr>
            <a:spLocks noGrp="1"/>
          </p:cNvSpPr>
          <p:nvPr>
            <p:ph idx="1" hasCustomPrompt="1"/>
          </p:nvPr>
        </p:nvSpPr>
        <p:spPr/>
        <p:txBody>
          <a:bodyPr>
            <a:normAutofit/>
          </a:bodyPr>
          <a:lstStyle>
            <a:lvl1pPr algn="ctr">
              <a:defRPr sz="3200" baseline="0"/>
            </a:lvl1pPr>
          </a:lstStyle>
          <a:p>
            <a:pPr lvl="0"/>
            <a:r>
              <a:rPr lang="en-US" dirty="0"/>
              <a:t>Introduction to Education Adventures</a:t>
            </a:r>
          </a:p>
          <a:p>
            <a:pPr lvl="0"/>
            <a:r>
              <a:rPr lang="en-US" dirty="0"/>
              <a:t>Trip style and safety</a:t>
            </a:r>
          </a:p>
          <a:p>
            <a:pPr lvl="0"/>
            <a:r>
              <a:rPr lang="en-US" dirty="0"/>
              <a:t>Trip Itinerary </a:t>
            </a:r>
          </a:p>
          <a:p>
            <a:pPr lvl="0"/>
            <a:r>
              <a:rPr lang="en-US" dirty="0"/>
              <a:t>Useful Information</a:t>
            </a:r>
          </a:p>
          <a:p>
            <a:pPr lvl="0"/>
            <a:r>
              <a:rPr lang="en-US" dirty="0"/>
              <a:t>Next Steps</a:t>
            </a:r>
          </a:p>
          <a:p>
            <a:pPr lvl="0"/>
            <a:r>
              <a:rPr lang="en-US" dirty="0"/>
              <a:t>Questions Time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8496FE0-C1E1-45B0-9F3D-0C6D38C2C0AB}" type="slidenum">
              <a:rPr lang="en-AU" smtClean="0"/>
              <a:t>‹#›</a:t>
            </a:fld>
            <a:endParaRPr lang="en-AU"/>
          </a:p>
        </p:txBody>
      </p:sp>
      <p:sp>
        <p:nvSpPr>
          <p:cNvPr id="7" name="TextBox 6"/>
          <p:cNvSpPr txBox="1"/>
          <p:nvPr userDrawn="1"/>
        </p:nvSpPr>
        <p:spPr>
          <a:xfrm>
            <a:off x="2286000" y="478115"/>
            <a:ext cx="6711748" cy="1569660"/>
          </a:xfrm>
          <a:prstGeom prst="rect">
            <a:avLst/>
          </a:prstGeom>
          <a:noFill/>
        </p:spPr>
        <p:txBody>
          <a:bodyPr wrap="square" rtlCol="0">
            <a:spAutoFit/>
          </a:bodyPr>
          <a:lstStyle/>
          <a:p>
            <a:pPr algn="ctr"/>
            <a:endParaRPr kumimoji="0" lang="en-NZ" sz="4800" b="1" i="0" u="none" strike="noStrike" kern="1200" cap="all" spc="0" normalizeH="0" baseline="0" noProof="0" dirty="0">
              <a:ln>
                <a:noFill/>
              </a:ln>
              <a:solidFill>
                <a:prstClr val="white"/>
              </a:solidFill>
              <a:effectLst/>
              <a:uLnTx/>
              <a:uFillTx/>
              <a:latin typeface="+mn-lt"/>
              <a:ea typeface="+mn-ea"/>
              <a:cs typeface="+mn-cs"/>
            </a:endParaRPr>
          </a:p>
          <a:p>
            <a:pPr algn="ctr"/>
            <a:endParaRPr lang="en-AU" sz="4800" dirty="0"/>
          </a:p>
        </p:txBody>
      </p:sp>
    </p:spTree>
    <p:extLst>
      <p:ext uri="{BB962C8B-B14F-4D97-AF65-F5344CB8AC3E}">
        <p14:creationId xmlns:p14="http://schemas.microsoft.com/office/powerpoint/2010/main" val="3321126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226BF6-A86E-47C0-9BF6-C7ED04B9E9C9}"/>
              </a:ext>
            </a:extLst>
          </p:cNvPr>
          <p:cNvSpPr>
            <a:spLocks noGrp="1"/>
          </p:cNvSpPr>
          <p:nvPr>
            <p:ph type="title"/>
          </p:nvPr>
        </p:nvSpPr>
        <p:spPr/>
        <p:txBody>
          <a:bodyPr/>
          <a:lstStyle/>
          <a:p>
            <a:r>
              <a:rPr lang="en-US"/>
              <a:t>Click to edit Master title style</a:t>
            </a:r>
            <a:endParaRPr lang="en-AU"/>
          </a:p>
        </p:txBody>
      </p:sp>
      <p:sp>
        <p:nvSpPr>
          <p:cNvPr id="3" name="Footer Placeholder 2">
            <a:extLst>
              <a:ext uri="{FF2B5EF4-FFF2-40B4-BE49-F238E27FC236}">
                <a16:creationId xmlns:a16="http://schemas.microsoft.com/office/drawing/2014/main" xmlns="" id="{39DC7FEC-457D-41ED-9CA8-61BB97ED69A7}"/>
              </a:ext>
            </a:extLst>
          </p:cNvPr>
          <p:cNvSpPr>
            <a:spLocks noGrp="1"/>
          </p:cNvSpPr>
          <p:nvPr>
            <p:ph type="ftr" sz="quarter" idx="10"/>
          </p:nvPr>
        </p:nvSpPr>
        <p:spPr/>
        <p:txBody>
          <a:bodyPr/>
          <a:lstStyle/>
          <a:p>
            <a:endParaRPr lang="en-AU" dirty="0"/>
          </a:p>
        </p:txBody>
      </p:sp>
      <p:sp>
        <p:nvSpPr>
          <p:cNvPr id="4" name="Slide Number Placeholder 3">
            <a:extLst>
              <a:ext uri="{FF2B5EF4-FFF2-40B4-BE49-F238E27FC236}">
                <a16:creationId xmlns:a16="http://schemas.microsoft.com/office/drawing/2014/main" xmlns="" id="{B188EB8D-9A20-49CF-95C1-AB996D5FA57D}"/>
              </a:ext>
            </a:extLst>
          </p:cNvPr>
          <p:cNvSpPr>
            <a:spLocks noGrp="1"/>
          </p:cNvSpPr>
          <p:nvPr>
            <p:ph type="sldNum" sz="quarter" idx="11"/>
          </p:nvPr>
        </p:nvSpPr>
        <p:spPr/>
        <p:txBody>
          <a:bodyPr/>
          <a:lstStyle/>
          <a:p>
            <a:fld id="{88496FE0-C1E1-45B0-9F3D-0C6D38C2C0AB}" type="slidenum">
              <a:rPr lang="en-AU" smtClean="0"/>
              <a:t>‹#›</a:t>
            </a:fld>
            <a:endParaRPr lang="en-AU" dirty="0"/>
          </a:p>
        </p:txBody>
      </p:sp>
    </p:spTree>
    <p:extLst>
      <p:ext uri="{BB962C8B-B14F-4D97-AF65-F5344CB8AC3E}">
        <p14:creationId xmlns:p14="http://schemas.microsoft.com/office/powerpoint/2010/main" val="795504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en-AU"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8496FE0-C1E1-45B0-9F3D-0C6D38C2C0AB}" type="slidenum">
              <a:rPr lang="en-AU" smtClean="0"/>
              <a:t>‹#›</a:t>
            </a:fld>
            <a:endParaRPr lang="en-AU"/>
          </a:p>
        </p:txBody>
      </p:sp>
    </p:spTree>
    <p:extLst>
      <p:ext uri="{BB962C8B-B14F-4D97-AF65-F5344CB8AC3E}">
        <p14:creationId xmlns:p14="http://schemas.microsoft.com/office/powerpoint/2010/main" val="3953104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8496FE0-C1E1-45B0-9F3D-0C6D38C2C0AB}" type="slidenum">
              <a:rPr lang="en-AU" smtClean="0"/>
              <a:t>‹#›</a:t>
            </a:fld>
            <a:endParaRPr lang="en-AU"/>
          </a:p>
        </p:txBody>
      </p:sp>
    </p:spTree>
    <p:extLst>
      <p:ext uri="{BB962C8B-B14F-4D97-AF65-F5344CB8AC3E}">
        <p14:creationId xmlns:p14="http://schemas.microsoft.com/office/powerpoint/2010/main" val="4173558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88496FE0-C1E1-45B0-9F3D-0C6D38C2C0AB}" type="slidenum">
              <a:rPr lang="en-AU" smtClean="0"/>
              <a:t>‹#›</a:t>
            </a:fld>
            <a:endParaRPr lang="en-AU"/>
          </a:p>
        </p:txBody>
      </p:sp>
    </p:spTree>
    <p:extLst>
      <p:ext uri="{BB962C8B-B14F-4D97-AF65-F5344CB8AC3E}">
        <p14:creationId xmlns:p14="http://schemas.microsoft.com/office/powerpoint/2010/main" val="3130818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88496FE0-C1E1-45B0-9F3D-0C6D38C2C0AB}" type="slidenum">
              <a:rPr lang="en-AU" smtClean="0"/>
              <a:t>‹#›</a:t>
            </a:fld>
            <a:endParaRPr lang="en-AU"/>
          </a:p>
        </p:txBody>
      </p:sp>
    </p:spTree>
    <p:extLst>
      <p:ext uri="{BB962C8B-B14F-4D97-AF65-F5344CB8AC3E}">
        <p14:creationId xmlns:p14="http://schemas.microsoft.com/office/powerpoint/2010/main" val="1115553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88496FE0-C1E1-45B0-9F3D-0C6D38C2C0AB}" type="slidenum">
              <a:rPr lang="en-AU" smtClean="0"/>
              <a:t>‹#›</a:t>
            </a:fld>
            <a:endParaRPr lang="en-AU"/>
          </a:p>
        </p:txBody>
      </p:sp>
    </p:spTree>
    <p:extLst>
      <p:ext uri="{BB962C8B-B14F-4D97-AF65-F5344CB8AC3E}">
        <p14:creationId xmlns:p14="http://schemas.microsoft.com/office/powerpoint/2010/main" val="3327790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8496FE0-C1E1-45B0-9F3D-0C6D38C2C0AB}" type="slidenum">
              <a:rPr lang="en-AU" smtClean="0"/>
              <a:t>‹#›</a:t>
            </a:fld>
            <a:endParaRPr lang="en-AU"/>
          </a:p>
        </p:txBody>
      </p:sp>
    </p:spTree>
    <p:extLst>
      <p:ext uri="{BB962C8B-B14F-4D97-AF65-F5344CB8AC3E}">
        <p14:creationId xmlns:p14="http://schemas.microsoft.com/office/powerpoint/2010/main" val="47736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8496FE0-C1E1-45B0-9F3D-0C6D38C2C0AB}" type="slidenum">
              <a:rPr lang="en-AU" smtClean="0"/>
              <a:t>‹#›</a:t>
            </a:fld>
            <a:endParaRPr lang="en-AU"/>
          </a:p>
        </p:txBody>
      </p:sp>
    </p:spTree>
    <p:extLst>
      <p:ext uri="{BB962C8B-B14F-4D97-AF65-F5344CB8AC3E}">
        <p14:creationId xmlns:p14="http://schemas.microsoft.com/office/powerpoint/2010/main" val="3487536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8496FE0-C1E1-45B0-9F3D-0C6D38C2C0AB}" type="slidenum">
              <a:rPr lang="en-AU" smtClean="0"/>
              <a:t>‹#›</a:t>
            </a:fld>
            <a:endParaRPr lang="en-AU"/>
          </a:p>
        </p:txBody>
      </p:sp>
    </p:spTree>
    <p:extLst>
      <p:ext uri="{BB962C8B-B14F-4D97-AF65-F5344CB8AC3E}">
        <p14:creationId xmlns:p14="http://schemas.microsoft.com/office/powerpoint/2010/main" val="2823997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1B84EA3-4B9A-4DBC-898F-BB7179A82FB0}" type="datetimeFigureOut">
              <a:rPr lang="en-AU" smtClean="0"/>
              <a:t>26/04/18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8496FE0-C1E1-45B0-9F3D-0C6D38C2C0AB}" type="slidenum">
              <a:rPr lang="en-AU" smtClean="0"/>
              <a:t>‹#›</a:t>
            </a:fld>
            <a:endParaRPr lang="en-AU"/>
          </a:p>
        </p:txBody>
      </p:sp>
    </p:spTree>
    <p:extLst>
      <p:ext uri="{BB962C8B-B14F-4D97-AF65-F5344CB8AC3E}">
        <p14:creationId xmlns:p14="http://schemas.microsoft.com/office/powerpoint/2010/main" val="14141254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5" Type="http://schemas.openxmlformats.org/officeDocument/2006/relationships/image" Target="../media/image2.pn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a:t>
            </a:r>
            <a:r>
              <a:rPr lang="en-US" dirty="0" err="1"/>
              <a:t>tex</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96FE0-C1E1-45B0-9F3D-0C6D38C2C0AB}" type="slidenum">
              <a:rPr lang="en-AU" smtClean="0"/>
              <a:t>‹#›</a:t>
            </a:fld>
            <a:endParaRPr lang="en-AU" dirty="0"/>
          </a:p>
        </p:txBody>
      </p:sp>
      <p:pic>
        <p:nvPicPr>
          <p:cNvPr id="7" name="Picture 6"/>
          <p:cNvPicPr>
            <a:picLocks noChangeAspect="1"/>
          </p:cNvPicPr>
          <p:nvPr userDrawn="1"/>
        </p:nvPicPr>
        <p:blipFill>
          <a:blip r:embed="rId14"/>
          <a:stretch>
            <a:fillRect/>
          </a:stretch>
        </p:blipFill>
        <p:spPr>
          <a:xfrm>
            <a:off x="0" y="0"/>
            <a:ext cx="12192000" cy="1335024"/>
          </a:xfrm>
          <a:prstGeom prst="rect">
            <a:avLst/>
          </a:prstGeom>
        </p:spPr>
      </p:pic>
      <p:pic>
        <p:nvPicPr>
          <p:cNvPr id="8" name="Picture 7"/>
          <p:cNvPicPr>
            <a:picLocks noChangeAspect="1"/>
          </p:cNvPicPr>
          <p:nvPr userDrawn="1"/>
        </p:nvPicPr>
        <p:blipFill>
          <a:blip r:embed="rId15"/>
          <a:stretch>
            <a:fillRect/>
          </a:stretch>
        </p:blipFill>
        <p:spPr>
          <a:xfrm>
            <a:off x="97971" y="0"/>
            <a:ext cx="1969526" cy="1254627"/>
          </a:xfrm>
          <a:prstGeom prst="rect">
            <a:avLst/>
          </a:prstGeom>
        </p:spPr>
      </p:pic>
      <p:pic>
        <p:nvPicPr>
          <p:cNvPr id="4" name="Picture 3">
            <a:extLst>
              <a:ext uri="{FF2B5EF4-FFF2-40B4-BE49-F238E27FC236}">
                <a16:creationId xmlns:a16="http://schemas.microsoft.com/office/drawing/2014/main" xmlns="" id="{AA1FB39C-7ADE-437D-94AE-D6142614529B}"/>
              </a:ext>
            </a:extLst>
          </p:cNvPr>
          <p:cNvPicPr>
            <a:picLocks noChangeAspect="1"/>
          </p:cNvPicPr>
          <p:nvPr userDrawn="1"/>
        </p:nvPicPr>
        <p:blipFill>
          <a:blip r:embed="rId16"/>
          <a:stretch>
            <a:fillRect/>
          </a:stretch>
        </p:blipFill>
        <p:spPr>
          <a:xfrm>
            <a:off x="7613199" y="0"/>
            <a:ext cx="4578801" cy="1335024"/>
          </a:xfrm>
          <a:prstGeom prst="rect">
            <a:avLst/>
          </a:prstGeom>
        </p:spPr>
      </p:pic>
    </p:spTree>
    <p:extLst>
      <p:ext uri="{BB962C8B-B14F-4D97-AF65-F5344CB8AC3E}">
        <p14:creationId xmlns:p14="http://schemas.microsoft.com/office/powerpoint/2010/main" val="2098638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21.jpeg"/><Relationship Id="rId1" Type="http://schemas.openxmlformats.org/officeDocument/2006/relationships/video" Target="https://www.youtube.com/embed/9i9XyCQk5dI" TargetMode="Externa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jpeg"/><Relationship Id="rId5"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p:spPr>
        <p:txBody>
          <a:bodyPr/>
          <a:lstStyle/>
          <a:p>
            <a:pPr marL="0" lvl="0" indent="0">
              <a:buNone/>
            </a:pPr>
            <a:r>
              <a:rPr lang="en-AU"/>
              <a:t>Art and Design USA Trip</a:t>
            </a:r>
          </a:p>
          <a:p>
            <a:pPr marL="0" lvl="0" indent="0">
              <a:buNone/>
            </a:pPr>
            <a:r>
              <a:rPr lang="en-AU"/>
              <a:t>Northcote High School</a:t>
            </a:r>
          </a:p>
          <a:p>
            <a:pPr marL="0" lvl="0" indent="0">
              <a:buNone/>
            </a:pPr>
            <a:r>
              <a:rPr lang="en-AU"/>
              <a:t>31 March 2019</a:t>
            </a:r>
          </a:p>
          <a:p>
            <a:pPr marL="0" lvl="0" indent="0">
              <a:buNone/>
            </a:pPr>
            <a:endParaRPr lang="en-AU" dirty="0"/>
          </a:p>
        </p:txBody>
      </p:sp>
      <p:pic>
        <p:nvPicPr>
          <p:cNvPr id="5" name="Picture 4">
            <a:extLst>
              <a:ext uri="{FF2B5EF4-FFF2-40B4-BE49-F238E27FC236}">
                <a16:creationId xmlns:a16="http://schemas.microsoft.com/office/drawing/2014/main" xmlns="" id="{60DAD39B-EF9B-4552-8151-62D4DBE2B6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3494555"/>
            <a:ext cx="6288834" cy="3363445"/>
          </a:xfrm>
          <a:prstGeom prst="rect">
            <a:avLst/>
          </a:prstGeom>
        </p:spPr>
      </p:pic>
      <p:pic>
        <p:nvPicPr>
          <p:cNvPr id="6" name="Picture 5">
            <a:extLst>
              <a:ext uri="{FF2B5EF4-FFF2-40B4-BE49-F238E27FC236}">
                <a16:creationId xmlns:a16="http://schemas.microsoft.com/office/drawing/2014/main" xmlns="" id="{37844242-108A-492A-ADF4-D711E7AD8090}"/>
              </a:ext>
            </a:extLst>
          </p:cNvPr>
          <p:cNvPicPr>
            <a:picLocks noChangeAspect="1"/>
          </p:cNvPicPr>
          <p:nvPr/>
        </p:nvPicPr>
        <p:blipFill>
          <a:blip r:embed="rId4"/>
          <a:stretch>
            <a:fillRect/>
          </a:stretch>
        </p:blipFill>
        <p:spPr>
          <a:xfrm>
            <a:off x="6288833" y="3494555"/>
            <a:ext cx="5903167" cy="3363445"/>
          </a:xfrm>
          <a:prstGeom prst="rect">
            <a:avLst/>
          </a:prstGeom>
        </p:spPr>
      </p:pic>
    </p:spTree>
    <p:extLst>
      <p:ext uri="{BB962C8B-B14F-4D97-AF65-F5344CB8AC3E}">
        <p14:creationId xmlns:p14="http://schemas.microsoft.com/office/powerpoint/2010/main" val="384127979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l"/>
            <a:r>
              <a:rPr lang="en-AU" sz="4400" dirty="0"/>
              <a:t>Specialise in school travel.</a:t>
            </a:r>
          </a:p>
          <a:p>
            <a:pPr lvl="0" algn="l"/>
            <a:r>
              <a:rPr lang="en-AU" sz="4400" dirty="0"/>
              <a:t>Focus on safety, education and fun.</a:t>
            </a:r>
          </a:p>
          <a:p>
            <a:pPr lvl="0" algn="l"/>
            <a:r>
              <a:rPr lang="en-AU" sz="4400" dirty="0"/>
              <a:t>Sending schools to the USA for over 10 years.</a:t>
            </a:r>
          </a:p>
          <a:p>
            <a:pPr lvl="0" algn="l"/>
            <a:r>
              <a:rPr lang="en-AU" sz="4400" dirty="0"/>
              <a:t>Send over 20 schools to the USA every year.</a:t>
            </a:r>
          </a:p>
          <a:p>
            <a:pPr lvl="0" algn="l"/>
            <a:r>
              <a:rPr lang="en-AU" sz="4400" dirty="0"/>
              <a:t>4</a:t>
            </a:r>
            <a:r>
              <a:rPr lang="en-AU" sz="4400" baseline="30000" dirty="0"/>
              <a:t>th</a:t>
            </a:r>
            <a:r>
              <a:rPr lang="en-AU" sz="4400" dirty="0"/>
              <a:t> time NHS have run this trip.</a:t>
            </a:r>
          </a:p>
        </p:txBody>
      </p:sp>
      <p:sp>
        <p:nvSpPr>
          <p:cNvPr id="4" name="TextBox 3"/>
          <p:cNvSpPr txBox="1"/>
          <p:nvPr/>
        </p:nvSpPr>
        <p:spPr>
          <a:xfrm>
            <a:off x="1343439" y="381788"/>
            <a:ext cx="6850250" cy="523220"/>
          </a:xfrm>
          <a:prstGeom prst="rect">
            <a:avLst/>
          </a:prstGeom>
          <a:noFill/>
        </p:spPr>
        <p:txBody>
          <a:bodyPr wrap="square" rtlCol="0">
            <a:spAutoFit/>
          </a:bodyPr>
          <a:lstStyle/>
          <a:p>
            <a:pPr algn="ctr"/>
            <a:r>
              <a:rPr lang="en-NZ" sz="2800" b="1" cap="all" dirty="0">
                <a:solidFill>
                  <a:schemeClr val="bg1"/>
                </a:solidFill>
              </a:rPr>
              <a:t>About Educating adventures</a:t>
            </a:r>
            <a:endParaRPr lang="en-AU" sz="2800" dirty="0"/>
          </a:p>
        </p:txBody>
      </p:sp>
    </p:spTree>
    <p:extLst>
      <p:ext uri="{BB962C8B-B14F-4D97-AF65-F5344CB8AC3E}">
        <p14:creationId xmlns:p14="http://schemas.microsoft.com/office/powerpoint/2010/main" val="25579161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9A5383E4-2E15-4FD9-BE6B-C6553AEDED8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20640" y="1904281"/>
            <a:ext cx="6233160" cy="4272681"/>
          </a:xfrm>
          <a:prstGeom prst="rect">
            <a:avLst/>
          </a:prstGeom>
        </p:spPr>
      </p:pic>
      <p:sp>
        <p:nvSpPr>
          <p:cNvPr id="9" name="Content Placeholder 8"/>
          <p:cNvSpPr>
            <a:spLocks noGrp="1"/>
          </p:cNvSpPr>
          <p:nvPr>
            <p:ph idx="1"/>
          </p:nvPr>
        </p:nvSpPr>
        <p:spPr>
          <a:xfrm>
            <a:off x="281197" y="1573698"/>
            <a:ext cx="3180461" cy="4351338"/>
          </a:xfrm>
        </p:spPr>
        <p:txBody>
          <a:bodyPr vert="horz" lIns="91440" tIns="45720" rIns="91440" bIns="45720" rtlCol="0">
            <a:normAutofit fontScale="92500" lnSpcReduction="10000"/>
          </a:bodyPr>
          <a:lstStyle/>
          <a:p>
            <a:pPr algn="l"/>
            <a:endParaRPr lang="en-US" sz="2000" dirty="0"/>
          </a:p>
          <a:p>
            <a:pPr algn="l"/>
            <a:r>
              <a:rPr lang="en-US" sz="2400" dirty="0"/>
              <a:t>Depart from Melbourne Airport and fly to New York. </a:t>
            </a:r>
          </a:p>
          <a:p>
            <a:pPr algn="l"/>
            <a:r>
              <a:rPr lang="en-US" sz="2400" dirty="0"/>
              <a:t>On you will be meet and transferred to your accommodation Wellington Hotel (3 blocks from Central Park) </a:t>
            </a:r>
          </a:p>
          <a:p>
            <a:pPr algn="l"/>
            <a:r>
              <a:rPr lang="en-US" sz="2400" dirty="0"/>
              <a:t>Guide to talk to you about NY and give you your Metro Tickets.</a:t>
            </a:r>
            <a:endParaRPr lang="en-US" sz="2000" dirty="0"/>
          </a:p>
          <a:p>
            <a:pPr algn="l"/>
            <a:endParaRPr lang="en-US" sz="2000" dirty="0"/>
          </a:p>
          <a:p>
            <a:pPr algn="l"/>
            <a:endParaRPr lang="en-US" sz="2000" dirty="0"/>
          </a:p>
          <a:p>
            <a:pPr algn="l"/>
            <a:endParaRPr lang="en-US" sz="2000" dirty="0"/>
          </a:p>
          <a:p>
            <a:pPr algn="l"/>
            <a:endParaRPr lang="en-US" sz="2000" dirty="0"/>
          </a:p>
        </p:txBody>
      </p:sp>
      <p:sp>
        <p:nvSpPr>
          <p:cNvPr id="4" name="TextBox 3"/>
          <p:cNvSpPr txBox="1"/>
          <p:nvPr/>
        </p:nvSpPr>
        <p:spPr>
          <a:xfrm>
            <a:off x="2228589" y="164709"/>
            <a:ext cx="7604342"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dirty="0">
                <a:solidFill>
                  <a:schemeClr val="bg1"/>
                </a:solidFill>
                <a:ea typeface="+mj-ea"/>
                <a:cs typeface="+mj-cs"/>
              </a:rPr>
              <a:t>Day 1 Melbourne to New York</a:t>
            </a:r>
          </a:p>
        </p:txBody>
      </p:sp>
      <p:pic>
        <p:nvPicPr>
          <p:cNvPr id="2" name="Picture 1">
            <a:extLst>
              <a:ext uri="{FF2B5EF4-FFF2-40B4-BE49-F238E27FC236}">
                <a16:creationId xmlns:a16="http://schemas.microsoft.com/office/drawing/2014/main" xmlns="" id="{4F6EAD23-A76E-41BA-B546-4C6B97398A94}"/>
              </a:ext>
            </a:extLst>
          </p:cNvPr>
          <p:cNvPicPr>
            <a:picLocks noChangeAspect="1"/>
          </p:cNvPicPr>
          <p:nvPr/>
        </p:nvPicPr>
        <p:blipFill>
          <a:blip r:embed="rId4"/>
          <a:stretch>
            <a:fillRect/>
          </a:stretch>
        </p:blipFill>
        <p:spPr>
          <a:xfrm>
            <a:off x="3446181" y="1334278"/>
            <a:ext cx="8775396" cy="5523722"/>
          </a:xfrm>
          <a:prstGeom prst="rect">
            <a:avLst/>
          </a:prstGeom>
        </p:spPr>
      </p:pic>
    </p:spTree>
    <p:extLst>
      <p:ext uri="{BB962C8B-B14F-4D97-AF65-F5344CB8AC3E}">
        <p14:creationId xmlns:p14="http://schemas.microsoft.com/office/powerpoint/2010/main" val="51084185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Content Placeholder 8"/>
          <p:cNvSpPr>
            <a:spLocks noGrp="1"/>
          </p:cNvSpPr>
          <p:nvPr>
            <p:ph idx="1"/>
          </p:nvPr>
        </p:nvSpPr>
        <p:spPr>
          <a:xfrm>
            <a:off x="374737" y="1825625"/>
            <a:ext cx="5015484" cy="4351338"/>
          </a:xfrm>
        </p:spPr>
        <p:txBody>
          <a:bodyPr vert="horz" lIns="91440" tIns="45720" rIns="91440" bIns="45720" rtlCol="0">
            <a:normAutofit/>
          </a:bodyPr>
          <a:lstStyle/>
          <a:p>
            <a:pPr algn="l"/>
            <a:r>
              <a:rPr lang="en-US" sz="2000" dirty="0"/>
              <a:t>Breakfast at your hotel</a:t>
            </a:r>
          </a:p>
          <a:p>
            <a:pPr algn="l"/>
            <a:r>
              <a:rPr lang="en-US" sz="2000" dirty="0"/>
              <a:t>Rooms triples – 2 double beds and one sofa bed/rollway </a:t>
            </a:r>
          </a:p>
          <a:p>
            <a:pPr algn="l"/>
            <a:r>
              <a:rPr lang="en-US" sz="2000" dirty="0"/>
              <a:t>Travel on  the subway</a:t>
            </a:r>
          </a:p>
          <a:p>
            <a:pPr algn="l"/>
            <a:r>
              <a:rPr lang="en-US" sz="2000" dirty="0"/>
              <a:t>Cooper Hewitt Design Museum – Workshop and Guided Tour</a:t>
            </a:r>
          </a:p>
          <a:p>
            <a:pPr algn="l"/>
            <a:r>
              <a:rPr lang="en-US" sz="2000" dirty="0"/>
              <a:t>Guided Tour of the Met</a:t>
            </a:r>
          </a:p>
          <a:p>
            <a:pPr algn="l"/>
            <a:r>
              <a:rPr lang="en-US" sz="2000" dirty="0"/>
              <a:t>Basketball Game –subject to availability</a:t>
            </a:r>
          </a:p>
          <a:p>
            <a:pPr marL="0" indent="0" algn="l">
              <a:buNone/>
            </a:pPr>
            <a:endParaRPr lang="en-US" sz="2000" dirty="0"/>
          </a:p>
          <a:p>
            <a:pPr algn="l"/>
            <a:endParaRPr lang="en-US" sz="2000" dirty="0"/>
          </a:p>
          <a:p>
            <a:pPr marL="0" indent="0" algn="l">
              <a:buNone/>
            </a:pPr>
            <a:endParaRPr lang="en-US" sz="2000" dirty="0"/>
          </a:p>
          <a:p>
            <a:pPr algn="l"/>
            <a:endParaRPr lang="en-US" sz="2000" dirty="0"/>
          </a:p>
          <a:p>
            <a:pPr algn="l"/>
            <a:endParaRPr lang="en-US" sz="2000" dirty="0"/>
          </a:p>
        </p:txBody>
      </p:sp>
      <p:sp>
        <p:nvSpPr>
          <p:cNvPr id="4" name="TextBox 3"/>
          <p:cNvSpPr txBox="1"/>
          <p:nvPr/>
        </p:nvSpPr>
        <p:spPr>
          <a:xfrm>
            <a:off x="2517732" y="1"/>
            <a:ext cx="8836068" cy="133894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dirty="0">
                <a:solidFill>
                  <a:schemeClr val="bg1"/>
                </a:solidFill>
                <a:ea typeface="+mj-ea"/>
                <a:cs typeface="+mj-cs"/>
              </a:rPr>
              <a:t>Day 2 New York</a:t>
            </a:r>
          </a:p>
        </p:txBody>
      </p:sp>
      <p:pic>
        <p:nvPicPr>
          <p:cNvPr id="2" name="Picture 1">
            <a:extLst>
              <a:ext uri="{FF2B5EF4-FFF2-40B4-BE49-F238E27FC236}">
                <a16:creationId xmlns:a16="http://schemas.microsoft.com/office/drawing/2014/main" xmlns="" id="{886F3F45-3C37-46FD-91FA-4A7D2AF77757}"/>
              </a:ext>
            </a:extLst>
          </p:cNvPr>
          <p:cNvPicPr>
            <a:picLocks noChangeAspect="1"/>
          </p:cNvPicPr>
          <p:nvPr/>
        </p:nvPicPr>
        <p:blipFill>
          <a:blip r:embed="rId3"/>
          <a:stretch>
            <a:fillRect/>
          </a:stretch>
        </p:blipFill>
        <p:spPr>
          <a:xfrm>
            <a:off x="7048500" y="1338943"/>
            <a:ext cx="5143500" cy="5435081"/>
          </a:xfrm>
          <a:prstGeom prst="rect">
            <a:avLst/>
          </a:prstGeom>
        </p:spPr>
      </p:pic>
      <p:pic>
        <p:nvPicPr>
          <p:cNvPr id="3" name="Picture 2">
            <a:extLst>
              <a:ext uri="{FF2B5EF4-FFF2-40B4-BE49-F238E27FC236}">
                <a16:creationId xmlns:a16="http://schemas.microsoft.com/office/drawing/2014/main" xmlns="" id="{415698F3-9E92-4E29-8D0A-B1F6E28526F6}"/>
              </a:ext>
            </a:extLst>
          </p:cNvPr>
          <p:cNvPicPr>
            <a:picLocks noChangeAspect="1"/>
          </p:cNvPicPr>
          <p:nvPr/>
        </p:nvPicPr>
        <p:blipFill>
          <a:blip r:embed="rId4"/>
          <a:stretch>
            <a:fillRect/>
          </a:stretch>
        </p:blipFill>
        <p:spPr>
          <a:xfrm>
            <a:off x="0" y="5010150"/>
            <a:ext cx="2466975" cy="1847850"/>
          </a:xfrm>
          <a:prstGeom prst="rect">
            <a:avLst/>
          </a:prstGeom>
        </p:spPr>
      </p:pic>
    </p:spTree>
    <p:extLst>
      <p:ext uri="{BB962C8B-B14F-4D97-AF65-F5344CB8AC3E}">
        <p14:creationId xmlns:p14="http://schemas.microsoft.com/office/powerpoint/2010/main" val="70375049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523220"/>
          </a:xfrm>
          <a:prstGeom prst="rect">
            <a:avLst/>
          </a:prstGeom>
          <a:noFill/>
        </p:spPr>
        <p:txBody>
          <a:bodyPr wrap="square" rtlCol="0">
            <a:spAutoFit/>
          </a:bodyPr>
          <a:lstStyle/>
          <a:p>
            <a:r>
              <a:rPr lang="en-AU" sz="2800" dirty="0">
                <a:solidFill>
                  <a:schemeClr val="bg1"/>
                </a:solidFill>
              </a:rPr>
              <a:t>Day 3 New York</a:t>
            </a:r>
          </a:p>
        </p:txBody>
      </p:sp>
      <p:sp>
        <p:nvSpPr>
          <p:cNvPr id="9" name="Content Placeholder 8"/>
          <p:cNvSpPr>
            <a:spLocks noGrp="1"/>
          </p:cNvSpPr>
          <p:nvPr>
            <p:ph idx="1"/>
          </p:nvPr>
        </p:nvSpPr>
        <p:spPr>
          <a:xfrm>
            <a:off x="123986" y="1410345"/>
            <a:ext cx="4848847" cy="5447655"/>
          </a:xfrm>
        </p:spPr>
        <p:txBody>
          <a:bodyPr>
            <a:normAutofit/>
          </a:bodyPr>
          <a:lstStyle/>
          <a:p>
            <a:pPr algn="l"/>
            <a:endParaRPr lang="en-AU" dirty="0"/>
          </a:p>
          <a:p>
            <a:pPr algn="l"/>
            <a:endParaRPr lang="en-AU" dirty="0"/>
          </a:p>
          <a:p>
            <a:pPr marL="0" indent="0" algn="l">
              <a:buNone/>
            </a:pPr>
            <a:endParaRPr lang="en-AU" dirty="0"/>
          </a:p>
          <a:p>
            <a:pPr algn="l"/>
            <a:endParaRPr lang="en-AU" dirty="0"/>
          </a:p>
        </p:txBody>
      </p:sp>
      <p:pic>
        <p:nvPicPr>
          <p:cNvPr id="7" name="Picture 6">
            <a:extLst>
              <a:ext uri="{FF2B5EF4-FFF2-40B4-BE49-F238E27FC236}">
                <a16:creationId xmlns:a16="http://schemas.microsoft.com/office/drawing/2014/main" xmlns="" id="{34052BD1-B91A-45EB-A88D-4FE7FA62DC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18041" y="1324947"/>
            <a:ext cx="5473959" cy="3778898"/>
          </a:xfrm>
          <a:prstGeom prst="rect">
            <a:avLst/>
          </a:prstGeom>
        </p:spPr>
      </p:pic>
      <p:pic>
        <p:nvPicPr>
          <p:cNvPr id="8" name="Picture 7">
            <a:extLst>
              <a:ext uri="{FF2B5EF4-FFF2-40B4-BE49-F238E27FC236}">
                <a16:creationId xmlns:a16="http://schemas.microsoft.com/office/drawing/2014/main" xmlns="" id="{EFB56761-4C0B-48F6-B3C7-F067FFE94095}"/>
              </a:ext>
            </a:extLst>
          </p:cNvPr>
          <p:cNvPicPr>
            <a:picLocks noChangeAspect="1"/>
          </p:cNvPicPr>
          <p:nvPr/>
        </p:nvPicPr>
        <p:blipFill>
          <a:blip r:embed="rId4"/>
          <a:stretch>
            <a:fillRect/>
          </a:stretch>
        </p:blipFill>
        <p:spPr>
          <a:xfrm>
            <a:off x="6718041" y="4663476"/>
            <a:ext cx="5473960" cy="2598558"/>
          </a:xfrm>
          <a:prstGeom prst="rect">
            <a:avLst/>
          </a:prstGeom>
        </p:spPr>
      </p:pic>
      <p:pic>
        <p:nvPicPr>
          <p:cNvPr id="10" name="Picture 9">
            <a:extLst>
              <a:ext uri="{FF2B5EF4-FFF2-40B4-BE49-F238E27FC236}">
                <a16:creationId xmlns:a16="http://schemas.microsoft.com/office/drawing/2014/main" xmlns="" id="{F0FDA77C-F371-42A5-A3F8-A0786C0ED065}"/>
              </a:ext>
            </a:extLst>
          </p:cNvPr>
          <p:cNvPicPr>
            <a:picLocks noChangeAspect="1"/>
          </p:cNvPicPr>
          <p:nvPr/>
        </p:nvPicPr>
        <p:blipFill>
          <a:blip r:embed="rId5"/>
          <a:stretch>
            <a:fillRect/>
          </a:stretch>
        </p:blipFill>
        <p:spPr>
          <a:xfrm>
            <a:off x="0" y="1324947"/>
            <a:ext cx="6718040" cy="3778898"/>
          </a:xfrm>
          <a:prstGeom prst="rect">
            <a:avLst/>
          </a:prstGeom>
        </p:spPr>
      </p:pic>
    </p:spTree>
    <p:extLst>
      <p:ext uri="{BB962C8B-B14F-4D97-AF65-F5344CB8AC3E}">
        <p14:creationId xmlns:p14="http://schemas.microsoft.com/office/powerpoint/2010/main" val="46641822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523220"/>
          </a:xfrm>
          <a:prstGeom prst="rect">
            <a:avLst/>
          </a:prstGeom>
          <a:noFill/>
        </p:spPr>
        <p:txBody>
          <a:bodyPr wrap="square" rtlCol="0">
            <a:spAutoFit/>
          </a:bodyPr>
          <a:lstStyle/>
          <a:p>
            <a:r>
              <a:rPr lang="en-AU" sz="2800" dirty="0">
                <a:solidFill>
                  <a:schemeClr val="bg1"/>
                </a:solidFill>
              </a:rPr>
              <a:t>Day 4 New York</a:t>
            </a:r>
          </a:p>
        </p:txBody>
      </p:sp>
      <p:sp>
        <p:nvSpPr>
          <p:cNvPr id="9" name="Content Placeholder 8"/>
          <p:cNvSpPr>
            <a:spLocks noGrp="1"/>
          </p:cNvSpPr>
          <p:nvPr>
            <p:ph idx="1"/>
          </p:nvPr>
        </p:nvSpPr>
        <p:spPr>
          <a:xfrm>
            <a:off x="123986" y="1410345"/>
            <a:ext cx="4848847" cy="5447655"/>
          </a:xfrm>
        </p:spPr>
        <p:txBody>
          <a:bodyPr>
            <a:normAutofit/>
          </a:bodyPr>
          <a:lstStyle/>
          <a:p>
            <a:pPr algn="l"/>
            <a:endParaRPr lang="en-AU" dirty="0"/>
          </a:p>
          <a:p>
            <a:pPr algn="l"/>
            <a:endParaRPr lang="en-AU" dirty="0"/>
          </a:p>
          <a:p>
            <a:pPr marL="0" indent="0" algn="l">
              <a:buNone/>
            </a:pPr>
            <a:endParaRPr lang="en-AU" dirty="0"/>
          </a:p>
          <a:p>
            <a:pPr algn="l"/>
            <a:endParaRPr lang="en-AU" dirty="0"/>
          </a:p>
        </p:txBody>
      </p:sp>
      <p:pic>
        <p:nvPicPr>
          <p:cNvPr id="2" name="Picture 1">
            <a:extLst>
              <a:ext uri="{FF2B5EF4-FFF2-40B4-BE49-F238E27FC236}">
                <a16:creationId xmlns:a16="http://schemas.microsoft.com/office/drawing/2014/main" xmlns="" id="{2CD44B73-9CA1-4A27-9A26-803984DC62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332888"/>
            <a:ext cx="6718374" cy="3286717"/>
          </a:xfrm>
          <a:prstGeom prst="rect">
            <a:avLst/>
          </a:prstGeom>
        </p:spPr>
      </p:pic>
      <p:pic>
        <p:nvPicPr>
          <p:cNvPr id="3" name="Picture 2">
            <a:extLst>
              <a:ext uri="{FF2B5EF4-FFF2-40B4-BE49-F238E27FC236}">
                <a16:creationId xmlns:a16="http://schemas.microsoft.com/office/drawing/2014/main" xmlns="" id="{4D2965A4-B902-4DFA-8CF2-1EC27C901832}"/>
              </a:ext>
            </a:extLst>
          </p:cNvPr>
          <p:cNvPicPr>
            <a:picLocks noChangeAspect="1"/>
          </p:cNvPicPr>
          <p:nvPr/>
        </p:nvPicPr>
        <p:blipFill>
          <a:blip r:embed="rId4"/>
          <a:stretch>
            <a:fillRect/>
          </a:stretch>
        </p:blipFill>
        <p:spPr>
          <a:xfrm>
            <a:off x="6718374" y="1332888"/>
            <a:ext cx="5473626" cy="5291172"/>
          </a:xfrm>
          <a:prstGeom prst="rect">
            <a:avLst/>
          </a:prstGeom>
        </p:spPr>
      </p:pic>
      <p:pic>
        <p:nvPicPr>
          <p:cNvPr id="6" name="Picture 5">
            <a:extLst>
              <a:ext uri="{FF2B5EF4-FFF2-40B4-BE49-F238E27FC236}">
                <a16:creationId xmlns:a16="http://schemas.microsoft.com/office/drawing/2014/main" xmlns="" id="{4EC3841F-64E1-47BF-A9C2-FC59DD63670B}"/>
              </a:ext>
            </a:extLst>
          </p:cNvPr>
          <p:cNvPicPr>
            <a:picLocks noChangeAspect="1"/>
          </p:cNvPicPr>
          <p:nvPr/>
        </p:nvPicPr>
        <p:blipFill>
          <a:blip r:embed="rId5"/>
          <a:stretch>
            <a:fillRect/>
          </a:stretch>
        </p:blipFill>
        <p:spPr>
          <a:xfrm>
            <a:off x="0" y="4134172"/>
            <a:ext cx="4286250" cy="2857500"/>
          </a:xfrm>
          <a:prstGeom prst="rect">
            <a:avLst/>
          </a:prstGeom>
        </p:spPr>
      </p:pic>
    </p:spTree>
    <p:extLst>
      <p:ext uri="{BB962C8B-B14F-4D97-AF65-F5344CB8AC3E}">
        <p14:creationId xmlns:p14="http://schemas.microsoft.com/office/powerpoint/2010/main" val="40293899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523220"/>
          </a:xfrm>
          <a:prstGeom prst="rect">
            <a:avLst/>
          </a:prstGeom>
          <a:noFill/>
        </p:spPr>
        <p:txBody>
          <a:bodyPr wrap="square" rtlCol="0">
            <a:spAutoFit/>
          </a:bodyPr>
          <a:lstStyle/>
          <a:p>
            <a:r>
              <a:rPr lang="en-AU" sz="2800" dirty="0">
                <a:solidFill>
                  <a:schemeClr val="bg1"/>
                </a:solidFill>
              </a:rPr>
              <a:t>Day 5 New York</a:t>
            </a:r>
          </a:p>
        </p:txBody>
      </p:sp>
      <p:sp>
        <p:nvSpPr>
          <p:cNvPr id="9" name="Content Placeholder 8"/>
          <p:cNvSpPr>
            <a:spLocks noGrp="1"/>
          </p:cNvSpPr>
          <p:nvPr>
            <p:ph idx="1"/>
          </p:nvPr>
        </p:nvSpPr>
        <p:spPr>
          <a:xfrm>
            <a:off x="123986" y="1410345"/>
            <a:ext cx="4848847" cy="5447655"/>
          </a:xfrm>
        </p:spPr>
        <p:txBody>
          <a:bodyPr>
            <a:normAutofit/>
          </a:bodyPr>
          <a:lstStyle/>
          <a:p>
            <a:pPr algn="l"/>
            <a:endParaRPr lang="en-AU" dirty="0"/>
          </a:p>
          <a:p>
            <a:pPr algn="l"/>
            <a:endParaRPr lang="en-AU" dirty="0"/>
          </a:p>
          <a:p>
            <a:pPr marL="0" indent="0" algn="l">
              <a:buNone/>
            </a:pPr>
            <a:endParaRPr lang="en-AU" dirty="0"/>
          </a:p>
          <a:p>
            <a:pPr algn="l"/>
            <a:endParaRPr lang="en-AU" dirty="0"/>
          </a:p>
        </p:txBody>
      </p:sp>
      <p:pic>
        <p:nvPicPr>
          <p:cNvPr id="5" name="Picture 4">
            <a:extLst>
              <a:ext uri="{FF2B5EF4-FFF2-40B4-BE49-F238E27FC236}">
                <a16:creationId xmlns:a16="http://schemas.microsoft.com/office/drawing/2014/main" xmlns="" id="{DC8CD797-0BBB-46B9-82A5-2343B30681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09920" y="1410345"/>
            <a:ext cx="4282080" cy="3211560"/>
          </a:xfrm>
          <a:prstGeom prst="rect">
            <a:avLst/>
          </a:prstGeom>
        </p:spPr>
      </p:pic>
      <p:pic>
        <p:nvPicPr>
          <p:cNvPr id="7" name="Picture 6">
            <a:extLst>
              <a:ext uri="{FF2B5EF4-FFF2-40B4-BE49-F238E27FC236}">
                <a16:creationId xmlns:a16="http://schemas.microsoft.com/office/drawing/2014/main" xmlns="" id="{9354E5C7-9B38-4626-9144-FF4FF3BBAB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09920" y="4618620"/>
            <a:ext cx="4282080" cy="2304694"/>
          </a:xfrm>
          <a:prstGeom prst="rect">
            <a:avLst/>
          </a:prstGeom>
        </p:spPr>
      </p:pic>
      <p:sp>
        <p:nvSpPr>
          <p:cNvPr id="8" name="Rectangle 7">
            <a:extLst>
              <a:ext uri="{FF2B5EF4-FFF2-40B4-BE49-F238E27FC236}">
                <a16:creationId xmlns:a16="http://schemas.microsoft.com/office/drawing/2014/main" xmlns="" id="{B9F22FA3-726F-4AE0-90D6-5349F3ACA622}"/>
              </a:ext>
            </a:extLst>
          </p:cNvPr>
          <p:cNvSpPr/>
          <p:nvPr/>
        </p:nvSpPr>
        <p:spPr>
          <a:xfrm>
            <a:off x="345377" y="1646402"/>
            <a:ext cx="6096000" cy="5078313"/>
          </a:xfrm>
          <a:prstGeom prst="rect">
            <a:avLst/>
          </a:prstGeom>
        </p:spPr>
        <p:txBody>
          <a:bodyPr>
            <a:spAutoFit/>
          </a:bodyPr>
          <a:lstStyle/>
          <a:p>
            <a:pPr marL="285750" indent="-285750">
              <a:buFont typeface="Arial" panose="020B0604020202020204" pitchFamily="34" charset="0"/>
              <a:buChar char="•"/>
            </a:pPr>
            <a:r>
              <a:rPr lang="en-AU" sz="3600" dirty="0"/>
              <a:t>Whitney Museum of Modern Art</a:t>
            </a:r>
          </a:p>
          <a:p>
            <a:pPr marL="285750" indent="-285750">
              <a:buFont typeface="Arial" panose="020B0604020202020204" pitchFamily="34" charset="0"/>
              <a:buChar char="•"/>
            </a:pPr>
            <a:r>
              <a:rPr lang="en-AU" sz="3600" dirty="0"/>
              <a:t>Guided Tour such as “Artist as a storyteller”</a:t>
            </a:r>
          </a:p>
          <a:p>
            <a:pPr marL="285750" indent="-285750">
              <a:buFont typeface="Arial" panose="020B0604020202020204" pitchFamily="34" charset="0"/>
              <a:buChar char="•"/>
            </a:pPr>
            <a:r>
              <a:rPr lang="en-AU" sz="3600" dirty="0"/>
              <a:t>Afternoon free to discover public art.</a:t>
            </a:r>
          </a:p>
          <a:p>
            <a:pPr marL="285750" indent="-285750">
              <a:buFont typeface="Arial" panose="020B0604020202020204" pitchFamily="34" charset="0"/>
              <a:buChar char="•"/>
            </a:pPr>
            <a:r>
              <a:rPr lang="en-AU" sz="3600" dirty="0"/>
              <a:t>Sometime to shop</a:t>
            </a:r>
          </a:p>
          <a:p>
            <a:pPr marL="285750" indent="-285750">
              <a:buFont typeface="Arial" panose="020B0604020202020204" pitchFamily="34" charset="0"/>
              <a:buChar char="•"/>
            </a:pPr>
            <a:r>
              <a:rPr lang="en-AU" sz="3600" dirty="0"/>
              <a:t>New York changing all the time - Lowline</a:t>
            </a:r>
          </a:p>
        </p:txBody>
      </p:sp>
    </p:spTree>
    <p:extLst>
      <p:ext uri="{BB962C8B-B14F-4D97-AF65-F5344CB8AC3E}">
        <p14:creationId xmlns:p14="http://schemas.microsoft.com/office/powerpoint/2010/main" val="428530647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523220"/>
          </a:xfrm>
          <a:prstGeom prst="rect">
            <a:avLst/>
          </a:prstGeom>
          <a:noFill/>
        </p:spPr>
        <p:txBody>
          <a:bodyPr wrap="square" rtlCol="0">
            <a:spAutoFit/>
          </a:bodyPr>
          <a:lstStyle/>
          <a:p>
            <a:r>
              <a:rPr lang="en-AU" sz="2800" dirty="0">
                <a:solidFill>
                  <a:schemeClr val="bg1"/>
                </a:solidFill>
              </a:rPr>
              <a:t>Day 6 New York - Washington</a:t>
            </a:r>
          </a:p>
        </p:txBody>
      </p:sp>
      <p:sp>
        <p:nvSpPr>
          <p:cNvPr id="9" name="Content Placeholder 8"/>
          <p:cNvSpPr>
            <a:spLocks noGrp="1"/>
          </p:cNvSpPr>
          <p:nvPr>
            <p:ph idx="1"/>
          </p:nvPr>
        </p:nvSpPr>
        <p:spPr>
          <a:xfrm>
            <a:off x="123986" y="1410345"/>
            <a:ext cx="4848847" cy="5447655"/>
          </a:xfrm>
        </p:spPr>
        <p:txBody>
          <a:bodyPr>
            <a:normAutofit/>
          </a:bodyPr>
          <a:lstStyle/>
          <a:p>
            <a:pPr algn="l"/>
            <a:endParaRPr lang="en-AU" dirty="0"/>
          </a:p>
          <a:p>
            <a:pPr algn="l"/>
            <a:endParaRPr lang="en-AU" dirty="0"/>
          </a:p>
          <a:p>
            <a:pPr marL="0" indent="0" algn="l">
              <a:buNone/>
            </a:pPr>
            <a:endParaRPr lang="en-AU" dirty="0"/>
          </a:p>
          <a:p>
            <a:pPr algn="l"/>
            <a:endParaRPr lang="en-AU" dirty="0"/>
          </a:p>
        </p:txBody>
      </p:sp>
      <p:sp>
        <p:nvSpPr>
          <p:cNvPr id="2" name="Rectangle 1">
            <a:extLst>
              <a:ext uri="{FF2B5EF4-FFF2-40B4-BE49-F238E27FC236}">
                <a16:creationId xmlns:a16="http://schemas.microsoft.com/office/drawing/2014/main" xmlns="" id="{D2024A7D-3B42-46D9-A514-B1911C30747C}"/>
              </a:ext>
            </a:extLst>
          </p:cNvPr>
          <p:cNvSpPr/>
          <p:nvPr/>
        </p:nvSpPr>
        <p:spPr>
          <a:xfrm>
            <a:off x="340659" y="1668359"/>
            <a:ext cx="5235388" cy="5016758"/>
          </a:xfrm>
          <a:prstGeom prst="rect">
            <a:avLst/>
          </a:prstGeom>
        </p:spPr>
        <p:txBody>
          <a:bodyPr wrap="square">
            <a:spAutoFit/>
          </a:bodyPr>
          <a:lstStyle/>
          <a:p>
            <a:pPr marL="285750" indent="-285750">
              <a:buFont typeface="Arial" panose="020B0604020202020204" pitchFamily="34" charset="0"/>
              <a:buChar char="•"/>
            </a:pPr>
            <a:r>
              <a:rPr lang="en-AU" sz="3200" dirty="0"/>
              <a:t>After breakfast transfer to Penn Station</a:t>
            </a:r>
          </a:p>
          <a:p>
            <a:pPr marL="285750" indent="-285750">
              <a:buFont typeface="Arial" panose="020B0604020202020204" pitchFamily="34" charset="0"/>
              <a:buChar char="•"/>
            </a:pPr>
            <a:r>
              <a:rPr lang="en-AU" sz="3200" dirty="0"/>
              <a:t>Take the Amtrak train to Washington</a:t>
            </a:r>
          </a:p>
          <a:p>
            <a:pPr marL="285750" indent="-285750">
              <a:buFont typeface="Arial" panose="020B0604020202020204" pitchFamily="34" charset="0"/>
              <a:buChar char="•"/>
            </a:pPr>
            <a:r>
              <a:rPr lang="en-AU" sz="3200" dirty="0"/>
              <a:t>On arrival transfer to your accommodation</a:t>
            </a:r>
          </a:p>
          <a:p>
            <a:pPr marL="285750" indent="-285750">
              <a:buFont typeface="Arial" panose="020B0604020202020204" pitchFamily="34" charset="0"/>
              <a:buChar char="•"/>
            </a:pPr>
            <a:r>
              <a:rPr lang="en-AU" sz="3200" dirty="0"/>
              <a:t>Bike </a:t>
            </a:r>
            <a:r>
              <a:rPr lang="en-AU" sz="3200" dirty="0" err="1"/>
              <a:t>Nite</a:t>
            </a:r>
            <a:r>
              <a:rPr lang="en-AU" sz="3200" dirty="0"/>
              <a:t> Tour of Washington Monuments</a:t>
            </a:r>
          </a:p>
          <a:p>
            <a:pPr marL="285750" indent="-285750">
              <a:buFont typeface="Arial" panose="020B0604020202020204" pitchFamily="34" charset="0"/>
              <a:buChar char="•"/>
            </a:pPr>
            <a:r>
              <a:rPr lang="en-AU" sz="3200" dirty="0"/>
              <a:t>Accommodation Holiday Inn Rosslyn – In Arlington</a:t>
            </a:r>
          </a:p>
        </p:txBody>
      </p:sp>
      <p:pic>
        <p:nvPicPr>
          <p:cNvPr id="6" name="Picture 5">
            <a:extLst>
              <a:ext uri="{FF2B5EF4-FFF2-40B4-BE49-F238E27FC236}">
                <a16:creationId xmlns:a16="http://schemas.microsoft.com/office/drawing/2014/main" xmlns="" id="{2A1208C7-5DF5-476F-B6B1-8D47CFC1B534}"/>
              </a:ext>
            </a:extLst>
          </p:cNvPr>
          <p:cNvPicPr>
            <a:picLocks noChangeAspect="1"/>
          </p:cNvPicPr>
          <p:nvPr/>
        </p:nvPicPr>
        <p:blipFill>
          <a:blip r:embed="rId3"/>
          <a:stretch>
            <a:fillRect/>
          </a:stretch>
        </p:blipFill>
        <p:spPr>
          <a:xfrm>
            <a:off x="6126996" y="1410345"/>
            <a:ext cx="6096000" cy="3429000"/>
          </a:xfrm>
          <a:prstGeom prst="rect">
            <a:avLst/>
          </a:prstGeom>
        </p:spPr>
      </p:pic>
      <p:pic>
        <p:nvPicPr>
          <p:cNvPr id="10" name="Picture 9">
            <a:extLst>
              <a:ext uri="{FF2B5EF4-FFF2-40B4-BE49-F238E27FC236}">
                <a16:creationId xmlns:a16="http://schemas.microsoft.com/office/drawing/2014/main" xmlns="" id="{041C9D65-1857-4BE9-B030-529160D0B3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23716" y="4818820"/>
            <a:ext cx="6399280" cy="2039180"/>
          </a:xfrm>
          <a:prstGeom prst="rect">
            <a:avLst/>
          </a:prstGeom>
        </p:spPr>
      </p:pic>
    </p:spTree>
    <p:extLst>
      <p:ext uri="{BB962C8B-B14F-4D97-AF65-F5344CB8AC3E}">
        <p14:creationId xmlns:p14="http://schemas.microsoft.com/office/powerpoint/2010/main" val="236518823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523220"/>
          </a:xfrm>
          <a:prstGeom prst="rect">
            <a:avLst/>
          </a:prstGeom>
          <a:noFill/>
        </p:spPr>
        <p:txBody>
          <a:bodyPr wrap="square" rtlCol="0">
            <a:spAutoFit/>
          </a:bodyPr>
          <a:lstStyle/>
          <a:p>
            <a:r>
              <a:rPr lang="en-AU" sz="2800" dirty="0">
                <a:solidFill>
                  <a:schemeClr val="bg1"/>
                </a:solidFill>
              </a:rPr>
              <a:t>Day 7-9 Washington</a:t>
            </a:r>
          </a:p>
        </p:txBody>
      </p:sp>
      <p:sp>
        <p:nvSpPr>
          <p:cNvPr id="9" name="Content Placeholder 8"/>
          <p:cNvSpPr>
            <a:spLocks noGrp="1"/>
          </p:cNvSpPr>
          <p:nvPr>
            <p:ph idx="1"/>
          </p:nvPr>
        </p:nvSpPr>
        <p:spPr>
          <a:xfrm>
            <a:off x="123986" y="1410345"/>
            <a:ext cx="4848847" cy="5447655"/>
          </a:xfrm>
        </p:spPr>
        <p:txBody>
          <a:bodyPr>
            <a:normAutofit/>
          </a:bodyPr>
          <a:lstStyle/>
          <a:p>
            <a:pPr algn="l"/>
            <a:endParaRPr lang="en-AU" dirty="0"/>
          </a:p>
          <a:p>
            <a:pPr algn="l"/>
            <a:endParaRPr lang="en-AU" dirty="0"/>
          </a:p>
          <a:p>
            <a:pPr marL="0" indent="0" algn="l">
              <a:buNone/>
            </a:pPr>
            <a:endParaRPr lang="en-AU" dirty="0"/>
          </a:p>
          <a:p>
            <a:pPr algn="l"/>
            <a:endParaRPr lang="en-AU" dirty="0"/>
          </a:p>
        </p:txBody>
      </p:sp>
      <p:sp>
        <p:nvSpPr>
          <p:cNvPr id="2" name="Rectangle 1">
            <a:extLst>
              <a:ext uri="{FF2B5EF4-FFF2-40B4-BE49-F238E27FC236}">
                <a16:creationId xmlns:a16="http://schemas.microsoft.com/office/drawing/2014/main" xmlns="" id="{D2024A7D-3B42-46D9-A514-B1911C30747C}"/>
              </a:ext>
            </a:extLst>
          </p:cNvPr>
          <p:cNvSpPr/>
          <p:nvPr/>
        </p:nvSpPr>
        <p:spPr>
          <a:xfrm>
            <a:off x="233081" y="1309770"/>
            <a:ext cx="11265187" cy="3539430"/>
          </a:xfrm>
          <a:prstGeom prst="rect">
            <a:avLst/>
          </a:prstGeom>
        </p:spPr>
        <p:txBody>
          <a:bodyPr wrap="square">
            <a:spAutoFit/>
          </a:bodyPr>
          <a:lstStyle/>
          <a:p>
            <a:pPr marL="285750" indent="-285750">
              <a:buFont typeface="Arial" panose="020B0604020202020204" pitchFamily="34" charset="0"/>
              <a:buChar char="•"/>
            </a:pPr>
            <a:r>
              <a:rPr lang="en-AU" sz="3200" dirty="0"/>
              <a:t>Smithsonian Museums </a:t>
            </a:r>
          </a:p>
          <a:p>
            <a:pPr marL="285750" indent="-285750">
              <a:buFont typeface="Arial" panose="020B0604020202020204" pitchFamily="34" charset="0"/>
              <a:buChar char="•"/>
            </a:pPr>
            <a:r>
              <a:rPr lang="en-AU" sz="3200" dirty="0"/>
              <a:t>Guided Tour around the Hirschhorn Museum</a:t>
            </a:r>
          </a:p>
          <a:p>
            <a:pPr marL="285750" indent="-285750">
              <a:buFont typeface="Arial" panose="020B0604020202020204" pitchFamily="34" charset="0"/>
              <a:buChar char="•"/>
            </a:pPr>
            <a:r>
              <a:rPr lang="en-AU" sz="3200" dirty="0"/>
              <a:t>Tour of the Renwick Gallery Part of the American Art Museum</a:t>
            </a:r>
          </a:p>
          <a:p>
            <a:pPr marL="285750" indent="-285750">
              <a:buFont typeface="Arial" panose="020B0604020202020204" pitchFamily="34" charset="0"/>
              <a:buChar char="•"/>
            </a:pPr>
            <a:r>
              <a:rPr lang="en-AU" sz="3200" dirty="0"/>
              <a:t>National Gallery of Art – Renaissance </a:t>
            </a:r>
          </a:p>
          <a:p>
            <a:pPr marL="285750" indent="-285750">
              <a:buFont typeface="Arial" panose="020B0604020202020204" pitchFamily="34" charset="0"/>
              <a:buChar char="•"/>
            </a:pPr>
            <a:r>
              <a:rPr lang="en-AU" sz="3200" dirty="0"/>
              <a:t>National Portrait Gallery</a:t>
            </a:r>
          </a:p>
          <a:p>
            <a:pPr marL="285750" indent="-285750">
              <a:buFont typeface="Arial" panose="020B0604020202020204" pitchFamily="34" charset="0"/>
              <a:buChar char="•"/>
            </a:pPr>
            <a:r>
              <a:rPr lang="en-AU" sz="3200" dirty="0"/>
              <a:t>Holocaust Museum</a:t>
            </a:r>
          </a:p>
          <a:p>
            <a:pPr marL="285750" indent="-285750">
              <a:buFont typeface="Arial" panose="020B0604020202020204" pitchFamily="34" charset="0"/>
              <a:buChar char="•"/>
            </a:pPr>
            <a:endParaRPr lang="en-AU" sz="3200" dirty="0"/>
          </a:p>
        </p:txBody>
      </p:sp>
      <p:pic>
        <p:nvPicPr>
          <p:cNvPr id="3" name="Picture 2">
            <a:extLst>
              <a:ext uri="{FF2B5EF4-FFF2-40B4-BE49-F238E27FC236}">
                <a16:creationId xmlns:a16="http://schemas.microsoft.com/office/drawing/2014/main" xmlns="" id="{25F5059A-F61D-4DC7-A02D-703BE3C1AB7E}"/>
              </a:ext>
            </a:extLst>
          </p:cNvPr>
          <p:cNvPicPr>
            <a:picLocks noChangeAspect="1"/>
          </p:cNvPicPr>
          <p:nvPr/>
        </p:nvPicPr>
        <p:blipFill>
          <a:blip r:embed="rId3"/>
          <a:stretch>
            <a:fillRect/>
          </a:stretch>
        </p:blipFill>
        <p:spPr>
          <a:xfrm>
            <a:off x="11136" y="4279168"/>
            <a:ext cx="12180864" cy="2578832"/>
          </a:xfrm>
          <a:prstGeom prst="rect">
            <a:avLst/>
          </a:prstGeom>
        </p:spPr>
      </p:pic>
    </p:spTree>
    <p:extLst>
      <p:ext uri="{BB962C8B-B14F-4D97-AF65-F5344CB8AC3E}">
        <p14:creationId xmlns:p14="http://schemas.microsoft.com/office/powerpoint/2010/main" val="282365673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523220"/>
          </a:xfrm>
          <a:prstGeom prst="rect">
            <a:avLst/>
          </a:prstGeom>
          <a:noFill/>
        </p:spPr>
        <p:txBody>
          <a:bodyPr wrap="square" rtlCol="0">
            <a:spAutoFit/>
          </a:bodyPr>
          <a:lstStyle/>
          <a:p>
            <a:r>
              <a:rPr lang="en-AU" sz="2800" dirty="0">
                <a:solidFill>
                  <a:schemeClr val="bg1"/>
                </a:solidFill>
              </a:rPr>
              <a:t>Day 7-8 Washington</a:t>
            </a:r>
          </a:p>
        </p:txBody>
      </p:sp>
      <p:sp>
        <p:nvSpPr>
          <p:cNvPr id="9" name="Content Placeholder 8"/>
          <p:cNvSpPr>
            <a:spLocks noGrp="1"/>
          </p:cNvSpPr>
          <p:nvPr>
            <p:ph idx="1"/>
          </p:nvPr>
        </p:nvSpPr>
        <p:spPr>
          <a:xfrm>
            <a:off x="123986" y="1410345"/>
            <a:ext cx="4848847" cy="5447655"/>
          </a:xfrm>
        </p:spPr>
        <p:txBody>
          <a:bodyPr>
            <a:normAutofit/>
          </a:bodyPr>
          <a:lstStyle/>
          <a:p>
            <a:pPr algn="l"/>
            <a:endParaRPr lang="en-AU" dirty="0"/>
          </a:p>
          <a:p>
            <a:pPr algn="l"/>
            <a:endParaRPr lang="en-AU" dirty="0"/>
          </a:p>
          <a:p>
            <a:pPr marL="0" indent="0" algn="l">
              <a:buNone/>
            </a:pPr>
            <a:endParaRPr lang="en-AU" dirty="0"/>
          </a:p>
          <a:p>
            <a:pPr algn="l"/>
            <a:endParaRPr lang="en-AU" dirty="0"/>
          </a:p>
        </p:txBody>
      </p:sp>
      <p:pic>
        <p:nvPicPr>
          <p:cNvPr id="5" name="Online Media 4">
            <a:hlinkClick r:id="" action="ppaction://media"/>
            <a:extLst>
              <a:ext uri="{FF2B5EF4-FFF2-40B4-BE49-F238E27FC236}">
                <a16:creationId xmlns:a16="http://schemas.microsoft.com/office/drawing/2014/main" xmlns="" id="{536FB7BB-6CFC-4037-B3EA-293D4BC0D44A}"/>
              </a:ext>
            </a:extLst>
          </p:cNvPr>
          <p:cNvPicPr>
            <a:picLocks noRot="1" noChangeAspect="1"/>
          </p:cNvPicPr>
          <p:nvPr>
            <a:quickTimeFile r:link="rId1"/>
          </p:nvPr>
        </p:nvPicPr>
        <p:blipFill>
          <a:blip r:embed="rId4"/>
          <a:stretch>
            <a:fillRect/>
          </a:stretch>
        </p:blipFill>
        <p:spPr>
          <a:xfrm>
            <a:off x="0" y="0"/>
            <a:ext cx="12192000" cy="6881247"/>
          </a:xfrm>
          <a:prstGeom prst="rect">
            <a:avLst/>
          </a:prstGeom>
        </p:spPr>
      </p:pic>
    </p:spTree>
    <p:extLst>
      <p:ext uri="{BB962C8B-B14F-4D97-AF65-F5344CB8AC3E}">
        <p14:creationId xmlns:p14="http://schemas.microsoft.com/office/powerpoint/2010/main" val="42416247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523220"/>
          </a:xfrm>
          <a:prstGeom prst="rect">
            <a:avLst/>
          </a:prstGeom>
          <a:noFill/>
        </p:spPr>
        <p:txBody>
          <a:bodyPr wrap="square" rtlCol="0">
            <a:spAutoFit/>
          </a:bodyPr>
          <a:lstStyle/>
          <a:p>
            <a:r>
              <a:rPr lang="en-AU" sz="2800" dirty="0">
                <a:solidFill>
                  <a:schemeClr val="bg1"/>
                </a:solidFill>
              </a:rPr>
              <a:t>Days 10 Washington – L.A.</a:t>
            </a:r>
          </a:p>
        </p:txBody>
      </p:sp>
      <p:sp>
        <p:nvSpPr>
          <p:cNvPr id="9" name="Content Placeholder 8"/>
          <p:cNvSpPr>
            <a:spLocks noGrp="1"/>
          </p:cNvSpPr>
          <p:nvPr>
            <p:ph idx="1"/>
          </p:nvPr>
        </p:nvSpPr>
        <p:spPr>
          <a:xfrm>
            <a:off x="123986" y="1410345"/>
            <a:ext cx="4848847" cy="5447655"/>
          </a:xfrm>
        </p:spPr>
        <p:txBody>
          <a:bodyPr>
            <a:normAutofit/>
          </a:bodyPr>
          <a:lstStyle/>
          <a:p>
            <a:pPr marL="0" indent="0" algn="l">
              <a:buNone/>
            </a:pPr>
            <a:endParaRPr lang="en-AU" dirty="0"/>
          </a:p>
          <a:p>
            <a:pPr marL="0" indent="0" algn="l">
              <a:buNone/>
            </a:pPr>
            <a:endParaRPr lang="en-AU" dirty="0"/>
          </a:p>
          <a:p>
            <a:pPr algn="l"/>
            <a:endParaRPr lang="en-AU" dirty="0"/>
          </a:p>
        </p:txBody>
      </p:sp>
      <p:sp>
        <p:nvSpPr>
          <p:cNvPr id="2" name="Rectangle 1">
            <a:extLst>
              <a:ext uri="{FF2B5EF4-FFF2-40B4-BE49-F238E27FC236}">
                <a16:creationId xmlns:a16="http://schemas.microsoft.com/office/drawing/2014/main" xmlns="" id="{D2024A7D-3B42-46D9-A514-B1911C30747C}"/>
              </a:ext>
            </a:extLst>
          </p:cNvPr>
          <p:cNvSpPr/>
          <p:nvPr/>
        </p:nvSpPr>
        <p:spPr>
          <a:xfrm>
            <a:off x="340659" y="1668359"/>
            <a:ext cx="5755342" cy="5016758"/>
          </a:xfrm>
          <a:prstGeom prst="rect">
            <a:avLst/>
          </a:prstGeom>
        </p:spPr>
        <p:txBody>
          <a:bodyPr wrap="square">
            <a:spAutoFit/>
          </a:bodyPr>
          <a:lstStyle/>
          <a:p>
            <a:pPr marL="285750" indent="-285750">
              <a:buFont typeface="Arial" panose="020B0604020202020204" pitchFamily="34" charset="0"/>
              <a:buChar char="•"/>
            </a:pPr>
            <a:r>
              <a:rPr lang="en-AU" sz="3200" dirty="0"/>
              <a:t>Head to the Capital </a:t>
            </a:r>
            <a:r>
              <a:rPr lang="en-AU" sz="3200" dirty="0" err="1"/>
              <a:t>Vistor</a:t>
            </a:r>
            <a:r>
              <a:rPr lang="en-AU" sz="3200" dirty="0"/>
              <a:t> Centre.</a:t>
            </a:r>
          </a:p>
          <a:p>
            <a:pPr marL="285750" indent="-285750">
              <a:buFont typeface="Arial" panose="020B0604020202020204" pitchFamily="34" charset="0"/>
              <a:buChar char="•"/>
            </a:pPr>
            <a:r>
              <a:rPr lang="en-AU" sz="3200" dirty="0"/>
              <a:t>13 minute video</a:t>
            </a:r>
          </a:p>
          <a:p>
            <a:pPr marL="285750" indent="-285750">
              <a:buFont typeface="Arial" panose="020B0604020202020204" pitchFamily="34" charset="0"/>
              <a:buChar char="•"/>
            </a:pPr>
            <a:r>
              <a:rPr lang="en-AU" sz="3200" dirty="0"/>
              <a:t>Crypt, The Rotunda, and The National Statutory Hall</a:t>
            </a:r>
          </a:p>
          <a:p>
            <a:pPr marL="285750" indent="-285750">
              <a:buFont typeface="Arial" panose="020B0604020202020204" pitchFamily="34" charset="0"/>
              <a:buChar char="•"/>
            </a:pPr>
            <a:r>
              <a:rPr lang="en-AU" sz="3200" dirty="0"/>
              <a:t>Fly to Los Angeles</a:t>
            </a:r>
          </a:p>
          <a:p>
            <a:pPr marL="285750" indent="-285750">
              <a:buFont typeface="Arial" panose="020B0604020202020204" pitchFamily="34" charset="0"/>
              <a:buChar char="•"/>
            </a:pPr>
            <a:r>
              <a:rPr lang="en-AU" sz="3200" dirty="0"/>
              <a:t>Check into your hotel</a:t>
            </a:r>
          </a:p>
          <a:p>
            <a:pPr marL="285750" indent="-285750">
              <a:buFont typeface="Arial" panose="020B0604020202020204" pitchFamily="34" charset="0"/>
              <a:buChar char="•"/>
            </a:pPr>
            <a:endParaRPr lang="en-AU" sz="3200" dirty="0"/>
          </a:p>
          <a:p>
            <a:pPr marL="285750" indent="-285750">
              <a:buFont typeface="Arial" panose="020B0604020202020204" pitchFamily="34" charset="0"/>
              <a:buChar char="•"/>
            </a:pPr>
            <a:endParaRPr lang="en-AU" sz="3200" dirty="0"/>
          </a:p>
          <a:p>
            <a:pPr marL="285750" indent="-285750">
              <a:buFont typeface="Arial" panose="020B0604020202020204" pitchFamily="34" charset="0"/>
              <a:buChar char="•"/>
            </a:pPr>
            <a:endParaRPr lang="en-AU" sz="3200" dirty="0"/>
          </a:p>
        </p:txBody>
      </p:sp>
      <p:pic>
        <p:nvPicPr>
          <p:cNvPr id="6" name="Picture 5">
            <a:extLst>
              <a:ext uri="{FF2B5EF4-FFF2-40B4-BE49-F238E27FC236}">
                <a16:creationId xmlns:a16="http://schemas.microsoft.com/office/drawing/2014/main" xmlns="" id="{98B04768-08BC-47B6-820B-9A2887D11C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24960" y="4132729"/>
            <a:ext cx="6167039" cy="3197947"/>
          </a:xfrm>
          <a:prstGeom prst="rect">
            <a:avLst/>
          </a:prstGeom>
        </p:spPr>
      </p:pic>
    </p:spTree>
    <p:extLst>
      <p:ext uri="{BB962C8B-B14F-4D97-AF65-F5344CB8AC3E}">
        <p14:creationId xmlns:p14="http://schemas.microsoft.com/office/powerpoint/2010/main" val="167848309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523220"/>
          </a:xfrm>
          <a:prstGeom prst="rect">
            <a:avLst/>
          </a:prstGeom>
          <a:noFill/>
        </p:spPr>
        <p:txBody>
          <a:bodyPr wrap="square" rtlCol="0">
            <a:spAutoFit/>
          </a:bodyPr>
          <a:lstStyle/>
          <a:p>
            <a:r>
              <a:rPr lang="en-AU" sz="2800" dirty="0">
                <a:solidFill>
                  <a:schemeClr val="bg1"/>
                </a:solidFill>
              </a:rPr>
              <a:t>Day 11 Los Angeles and Fly Home</a:t>
            </a:r>
          </a:p>
        </p:txBody>
      </p:sp>
      <p:sp>
        <p:nvSpPr>
          <p:cNvPr id="9" name="Content Placeholder 8"/>
          <p:cNvSpPr>
            <a:spLocks noGrp="1"/>
          </p:cNvSpPr>
          <p:nvPr>
            <p:ph idx="1"/>
          </p:nvPr>
        </p:nvSpPr>
        <p:spPr>
          <a:xfrm>
            <a:off x="123986" y="1410345"/>
            <a:ext cx="4848847" cy="5447655"/>
          </a:xfrm>
        </p:spPr>
        <p:txBody>
          <a:bodyPr>
            <a:normAutofit/>
          </a:bodyPr>
          <a:lstStyle/>
          <a:p>
            <a:pPr algn="l"/>
            <a:endParaRPr lang="en-AU" dirty="0"/>
          </a:p>
          <a:p>
            <a:pPr algn="l"/>
            <a:endParaRPr lang="en-AU" dirty="0"/>
          </a:p>
          <a:p>
            <a:pPr marL="0" indent="0" algn="l">
              <a:buNone/>
            </a:pPr>
            <a:endParaRPr lang="en-AU" dirty="0"/>
          </a:p>
          <a:p>
            <a:pPr algn="l"/>
            <a:endParaRPr lang="en-AU" dirty="0"/>
          </a:p>
        </p:txBody>
      </p:sp>
      <p:pic>
        <p:nvPicPr>
          <p:cNvPr id="5" name="Picture 4">
            <a:extLst>
              <a:ext uri="{FF2B5EF4-FFF2-40B4-BE49-F238E27FC236}">
                <a16:creationId xmlns:a16="http://schemas.microsoft.com/office/drawing/2014/main" xmlns="" id="{34B8C0A2-1700-4462-BF6D-35B0E785AEF4}"/>
              </a:ext>
            </a:extLst>
          </p:cNvPr>
          <p:cNvPicPr>
            <a:picLocks noChangeAspect="1"/>
          </p:cNvPicPr>
          <p:nvPr/>
        </p:nvPicPr>
        <p:blipFill>
          <a:blip r:embed="rId3"/>
          <a:stretch>
            <a:fillRect/>
          </a:stretch>
        </p:blipFill>
        <p:spPr>
          <a:xfrm>
            <a:off x="6953250" y="1308230"/>
            <a:ext cx="5238750" cy="3924300"/>
          </a:xfrm>
          <a:prstGeom prst="rect">
            <a:avLst/>
          </a:prstGeom>
        </p:spPr>
      </p:pic>
      <p:pic>
        <p:nvPicPr>
          <p:cNvPr id="6" name="Picture 5">
            <a:extLst>
              <a:ext uri="{FF2B5EF4-FFF2-40B4-BE49-F238E27FC236}">
                <a16:creationId xmlns:a16="http://schemas.microsoft.com/office/drawing/2014/main" xmlns="" id="{4C6CBB92-5BD0-4645-9F1E-EED7CA6611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1308230"/>
            <a:ext cx="6957944" cy="2974521"/>
          </a:xfrm>
          <a:prstGeom prst="rect">
            <a:avLst/>
          </a:prstGeom>
        </p:spPr>
      </p:pic>
      <p:pic>
        <p:nvPicPr>
          <p:cNvPr id="7" name="Picture 6">
            <a:extLst>
              <a:ext uri="{FF2B5EF4-FFF2-40B4-BE49-F238E27FC236}">
                <a16:creationId xmlns:a16="http://schemas.microsoft.com/office/drawing/2014/main" xmlns="" id="{53D610F9-611F-4F21-A412-F507035802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02753" y="4282751"/>
            <a:ext cx="5150497" cy="2575249"/>
          </a:xfrm>
          <a:prstGeom prst="rect">
            <a:avLst/>
          </a:prstGeom>
        </p:spPr>
      </p:pic>
    </p:spTree>
    <p:extLst>
      <p:ext uri="{BB962C8B-B14F-4D97-AF65-F5344CB8AC3E}">
        <p14:creationId xmlns:p14="http://schemas.microsoft.com/office/powerpoint/2010/main" val="285810809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954107"/>
          </a:xfrm>
          <a:prstGeom prst="rect">
            <a:avLst/>
          </a:prstGeom>
          <a:noFill/>
        </p:spPr>
        <p:txBody>
          <a:bodyPr wrap="square" rtlCol="0">
            <a:spAutoFit/>
          </a:bodyPr>
          <a:lstStyle/>
          <a:p>
            <a:r>
              <a:rPr lang="en-AU" sz="2800" dirty="0">
                <a:solidFill>
                  <a:schemeClr val="bg1"/>
                </a:solidFill>
              </a:rPr>
              <a:t>Day 12-13 Cross the dateline</a:t>
            </a:r>
          </a:p>
          <a:p>
            <a:endParaRPr lang="en-AU" sz="2800" dirty="0">
              <a:solidFill>
                <a:schemeClr val="bg1"/>
              </a:solidFill>
            </a:endParaRPr>
          </a:p>
        </p:txBody>
      </p:sp>
      <p:sp>
        <p:nvSpPr>
          <p:cNvPr id="9" name="Content Placeholder 8"/>
          <p:cNvSpPr>
            <a:spLocks noGrp="1"/>
          </p:cNvSpPr>
          <p:nvPr>
            <p:ph idx="1"/>
          </p:nvPr>
        </p:nvSpPr>
        <p:spPr>
          <a:xfrm>
            <a:off x="123986" y="1410345"/>
            <a:ext cx="4848847" cy="5447655"/>
          </a:xfrm>
        </p:spPr>
        <p:txBody>
          <a:bodyPr>
            <a:normAutofit/>
          </a:bodyPr>
          <a:lstStyle/>
          <a:p>
            <a:pPr algn="l"/>
            <a:endParaRPr lang="en-AU" dirty="0"/>
          </a:p>
          <a:p>
            <a:pPr algn="l"/>
            <a:endParaRPr lang="en-AU" dirty="0"/>
          </a:p>
          <a:p>
            <a:pPr marL="0" indent="0" algn="l">
              <a:buNone/>
            </a:pPr>
            <a:endParaRPr lang="en-AU" dirty="0"/>
          </a:p>
          <a:p>
            <a:pPr algn="l"/>
            <a:endParaRPr lang="en-AU" dirty="0"/>
          </a:p>
        </p:txBody>
      </p:sp>
      <p:sp>
        <p:nvSpPr>
          <p:cNvPr id="2" name="TextBox 1">
            <a:extLst>
              <a:ext uri="{FF2B5EF4-FFF2-40B4-BE49-F238E27FC236}">
                <a16:creationId xmlns:a16="http://schemas.microsoft.com/office/drawing/2014/main" xmlns="" id="{F7BC3792-5295-4872-A3CD-ADD2F46A6781}"/>
              </a:ext>
            </a:extLst>
          </p:cNvPr>
          <p:cNvSpPr txBox="1"/>
          <p:nvPr/>
        </p:nvSpPr>
        <p:spPr>
          <a:xfrm>
            <a:off x="349624" y="1550894"/>
            <a:ext cx="5988423" cy="3693319"/>
          </a:xfrm>
          <a:prstGeom prst="rect">
            <a:avLst/>
          </a:prstGeom>
          <a:noFill/>
        </p:spPr>
        <p:txBody>
          <a:bodyPr wrap="square" rtlCol="0">
            <a:spAutoFit/>
          </a:bodyPr>
          <a:lstStyle/>
          <a:p>
            <a:pPr marL="285750" indent="-285750">
              <a:buFont typeface="Arial" panose="020B0604020202020204" pitchFamily="34" charset="0"/>
              <a:buChar char="•"/>
            </a:pPr>
            <a:r>
              <a:rPr lang="en-AU" sz="3600" dirty="0"/>
              <a:t>Takes two days to get home as you fly across the international date line.</a:t>
            </a:r>
          </a:p>
          <a:p>
            <a:pPr marL="285750" indent="-285750">
              <a:buFont typeface="Arial" panose="020B0604020202020204" pitchFamily="34" charset="0"/>
              <a:buChar char="•"/>
            </a:pPr>
            <a:r>
              <a:rPr lang="en-AU" sz="3600" dirty="0"/>
              <a:t>Arrive home on day 13 – Remember a present for your parents.</a:t>
            </a:r>
          </a:p>
          <a:p>
            <a:pPr marL="285750" indent="-285750">
              <a:buFont typeface="Arial" panose="020B0604020202020204" pitchFamily="34" charset="0"/>
              <a:buChar char="•"/>
            </a:pPr>
            <a:endParaRPr lang="en-AU" dirty="0"/>
          </a:p>
        </p:txBody>
      </p:sp>
    </p:spTree>
    <p:extLst>
      <p:ext uri="{BB962C8B-B14F-4D97-AF65-F5344CB8AC3E}">
        <p14:creationId xmlns:p14="http://schemas.microsoft.com/office/powerpoint/2010/main" val="428871764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4746" y="247973"/>
            <a:ext cx="6850250" cy="461665"/>
          </a:xfrm>
          <a:prstGeom prst="rect">
            <a:avLst/>
          </a:prstGeom>
          <a:noFill/>
        </p:spPr>
        <p:txBody>
          <a:bodyPr wrap="square" rtlCol="0">
            <a:spAutoFit/>
          </a:bodyPr>
          <a:lstStyle/>
          <a:p>
            <a:r>
              <a:rPr lang="en-NZ" sz="2400" b="1" cap="all" dirty="0">
                <a:solidFill>
                  <a:schemeClr val="bg1"/>
                </a:solidFill>
              </a:rPr>
              <a:t>learning outcomes And benefits </a:t>
            </a:r>
            <a:endParaRPr lang="en-NZ" sz="2000" b="1" cap="all" dirty="0">
              <a:solidFill>
                <a:schemeClr val="bg1"/>
              </a:solidFill>
            </a:endParaRPr>
          </a:p>
        </p:txBody>
      </p:sp>
      <p:sp>
        <p:nvSpPr>
          <p:cNvPr id="9" name="Content Placeholder 8"/>
          <p:cNvSpPr>
            <a:spLocks noGrp="1"/>
          </p:cNvSpPr>
          <p:nvPr>
            <p:ph idx="1"/>
          </p:nvPr>
        </p:nvSpPr>
        <p:spPr>
          <a:xfrm>
            <a:off x="123985" y="1410345"/>
            <a:ext cx="11902699" cy="5238427"/>
          </a:xfrm>
        </p:spPr>
        <p:txBody>
          <a:bodyPr>
            <a:normAutofit/>
          </a:bodyPr>
          <a:lstStyle/>
          <a:p>
            <a:pPr algn="l"/>
            <a:endParaRPr lang="en-AU" dirty="0"/>
          </a:p>
          <a:p>
            <a:pPr algn="l"/>
            <a:r>
              <a:rPr lang="en-AU" dirty="0"/>
              <a:t>Global citizenship</a:t>
            </a:r>
          </a:p>
          <a:p>
            <a:pPr algn="l"/>
            <a:r>
              <a:rPr lang="en-AU" dirty="0"/>
              <a:t>Team Work and Critical Thinking</a:t>
            </a:r>
          </a:p>
          <a:p>
            <a:pPr algn="l"/>
            <a:r>
              <a:rPr lang="en-AU" dirty="0"/>
              <a:t>Make friends for life</a:t>
            </a:r>
          </a:p>
          <a:p>
            <a:pPr algn="l"/>
            <a:r>
              <a:rPr lang="en-AU" dirty="0"/>
              <a:t>Experiential learning</a:t>
            </a:r>
          </a:p>
          <a:p>
            <a:pPr marL="0" indent="0">
              <a:buNone/>
            </a:pPr>
            <a:endParaRPr lang="en-AU" dirty="0"/>
          </a:p>
          <a:p>
            <a:endParaRPr lang="en-AU" dirty="0"/>
          </a:p>
        </p:txBody>
      </p:sp>
    </p:spTree>
    <p:extLst>
      <p:ext uri="{BB962C8B-B14F-4D97-AF65-F5344CB8AC3E}">
        <p14:creationId xmlns:p14="http://schemas.microsoft.com/office/powerpoint/2010/main" val="183094825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78" y="1890791"/>
            <a:ext cx="8555919" cy="4333027"/>
          </a:xfrm>
        </p:spPr>
        <p:txBody>
          <a:bodyPr>
            <a:normAutofit/>
          </a:bodyPr>
          <a:lstStyle/>
          <a:p>
            <a:pPr algn="l"/>
            <a:r>
              <a:rPr lang="en-AU" sz="3000" dirty="0"/>
              <a:t>Each passenger must have a valid passport </a:t>
            </a:r>
          </a:p>
          <a:p>
            <a:pPr algn="l"/>
            <a:r>
              <a:rPr lang="en-AU" sz="3000" dirty="0"/>
              <a:t>Your passport must not expire within 6 months of the date of return</a:t>
            </a:r>
          </a:p>
          <a:p>
            <a:pPr algn="l"/>
            <a:r>
              <a:rPr lang="en-AU" sz="3000" dirty="0"/>
              <a:t>A photocopy of the details page of each passenger’s passport is required</a:t>
            </a:r>
          </a:p>
          <a:p>
            <a:pPr algn="l"/>
            <a:r>
              <a:rPr lang="en-AU" sz="3000" dirty="0"/>
              <a:t>Australia Passport holders can apply for an ESTA which is approximately $14USD</a:t>
            </a:r>
          </a:p>
          <a:p>
            <a:pPr algn="l"/>
            <a:r>
              <a:rPr lang="en-AU" sz="3000" dirty="0"/>
              <a:t>If you are travelling on anything other than an Australian passport, advise the school immediately.</a:t>
            </a:r>
          </a:p>
          <a:p>
            <a:pPr algn="l"/>
            <a:endParaRPr lang="en-AU" sz="3000" dirty="0"/>
          </a:p>
          <a:p>
            <a:endParaRPr lang="en-AU" sz="2400" dirty="0"/>
          </a:p>
          <a:p>
            <a:endParaRPr lang="en-AU" sz="2400" dirty="0"/>
          </a:p>
          <a:p>
            <a:endParaRPr lang="en-AU" sz="2400" dirty="0"/>
          </a:p>
          <a:p>
            <a:pPr marL="0" lvl="0" indent="0">
              <a:buNone/>
            </a:pPr>
            <a:endParaRPr lang="en-AU" dirty="0"/>
          </a:p>
        </p:txBody>
      </p:sp>
      <p:sp>
        <p:nvSpPr>
          <p:cNvPr id="4" name="TextBox 3"/>
          <p:cNvSpPr txBox="1"/>
          <p:nvPr/>
        </p:nvSpPr>
        <p:spPr>
          <a:xfrm>
            <a:off x="2324746" y="247973"/>
            <a:ext cx="6850250" cy="954107"/>
          </a:xfrm>
          <a:prstGeom prst="rect">
            <a:avLst/>
          </a:prstGeom>
          <a:noFill/>
        </p:spPr>
        <p:txBody>
          <a:bodyPr wrap="square" rtlCol="0">
            <a:spAutoFit/>
          </a:bodyPr>
          <a:lstStyle/>
          <a:p>
            <a:pPr algn="ctr"/>
            <a:r>
              <a:rPr lang="en-NZ" sz="2800" b="1" cap="all" dirty="0">
                <a:solidFill>
                  <a:schemeClr val="bg1"/>
                </a:solidFill>
              </a:rPr>
              <a:t>Passport information</a:t>
            </a:r>
          </a:p>
          <a:p>
            <a:pPr algn="ctr"/>
            <a:endParaRPr lang="en-AU" sz="2800" dirty="0"/>
          </a:p>
        </p:txBody>
      </p:sp>
      <p:pic>
        <p:nvPicPr>
          <p:cNvPr id="5" name="Picture 4"/>
          <p:cNvPicPr>
            <a:picLocks noChangeAspect="1"/>
          </p:cNvPicPr>
          <p:nvPr/>
        </p:nvPicPr>
        <p:blipFill>
          <a:blip r:embed="rId3"/>
          <a:stretch>
            <a:fillRect/>
          </a:stretch>
        </p:blipFill>
        <p:spPr>
          <a:xfrm>
            <a:off x="8932984" y="0"/>
            <a:ext cx="3205605" cy="2869809"/>
          </a:xfrm>
          <a:prstGeom prst="rect">
            <a:avLst/>
          </a:prstGeom>
        </p:spPr>
      </p:pic>
    </p:spTree>
    <p:extLst>
      <p:ext uri="{BB962C8B-B14F-4D97-AF65-F5344CB8AC3E}">
        <p14:creationId xmlns:p14="http://schemas.microsoft.com/office/powerpoint/2010/main" val="333324721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710" y="1892106"/>
            <a:ext cx="10356585" cy="4965894"/>
          </a:xfrm>
        </p:spPr>
        <p:txBody>
          <a:bodyPr>
            <a:normAutofit fontScale="92500" lnSpcReduction="10000"/>
          </a:bodyPr>
          <a:lstStyle/>
          <a:p>
            <a:pPr algn="l"/>
            <a:r>
              <a:rPr lang="en-AU" sz="2800" dirty="0"/>
              <a:t>Travel insurance through Department of Education</a:t>
            </a:r>
          </a:p>
          <a:p>
            <a:pPr algn="l"/>
            <a:r>
              <a:rPr lang="en-AU" sz="2800" dirty="0"/>
              <a:t>All flights and relevant taxes</a:t>
            </a:r>
          </a:p>
          <a:p>
            <a:pPr algn="l"/>
            <a:r>
              <a:rPr lang="en-AU" sz="2800" dirty="0"/>
              <a:t>Accommodation</a:t>
            </a:r>
          </a:p>
          <a:p>
            <a:pPr algn="l"/>
            <a:r>
              <a:rPr lang="en-AU" sz="2800" dirty="0"/>
              <a:t>All entrances listed on the itinerary plus workshops and guided tours</a:t>
            </a:r>
          </a:p>
          <a:p>
            <a:pPr algn="l"/>
            <a:r>
              <a:rPr lang="en-AU" sz="2800" dirty="0"/>
              <a:t>Broadway Show</a:t>
            </a:r>
          </a:p>
          <a:p>
            <a:pPr algn="l"/>
            <a:r>
              <a:rPr lang="en-AU" sz="2800" dirty="0"/>
              <a:t>Basketball – subject to availability</a:t>
            </a:r>
          </a:p>
          <a:p>
            <a:pPr algn="l"/>
            <a:r>
              <a:rPr lang="en-AU" sz="2800" dirty="0"/>
              <a:t>All coach transport</a:t>
            </a:r>
          </a:p>
          <a:p>
            <a:pPr algn="l"/>
            <a:r>
              <a:rPr lang="en-AU" sz="2800" dirty="0"/>
              <a:t>Subway tickets</a:t>
            </a:r>
          </a:p>
          <a:p>
            <a:pPr algn="l"/>
            <a:r>
              <a:rPr lang="en-AU" sz="2800" dirty="0"/>
              <a:t>Universal entrance plus workshop</a:t>
            </a:r>
          </a:p>
          <a:p>
            <a:pPr algn="l"/>
            <a:r>
              <a:rPr lang="en-AU" sz="2800" dirty="0"/>
              <a:t>Breakfast and dinners (20 USD)</a:t>
            </a:r>
          </a:p>
          <a:p>
            <a:pPr algn="l"/>
            <a:r>
              <a:rPr lang="en-AU" sz="2800" dirty="0"/>
              <a:t>All tips that we can prepay</a:t>
            </a:r>
          </a:p>
          <a:p>
            <a:pPr algn="l"/>
            <a:endParaRPr lang="en-AU" sz="2800" dirty="0"/>
          </a:p>
          <a:p>
            <a:pPr algn="l"/>
            <a:endParaRPr lang="en-AU" dirty="0"/>
          </a:p>
          <a:p>
            <a:pPr lvl="1"/>
            <a:endParaRPr lang="en-AU" dirty="0"/>
          </a:p>
          <a:p>
            <a:pPr marL="0" indent="0" algn="l">
              <a:buNone/>
            </a:pPr>
            <a:endParaRPr lang="en-AU" sz="2400" dirty="0"/>
          </a:p>
          <a:p>
            <a:endParaRPr lang="en-AU" sz="2400" dirty="0"/>
          </a:p>
          <a:p>
            <a:endParaRPr lang="en-AU" sz="2400" dirty="0"/>
          </a:p>
          <a:p>
            <a:pPr marL="0" indent="0" algn="l">
              <a:buNone/>
            </a:pPr>
            <a:endParaRPr lang="en-AU" dirty="0"/>
          </a:p>
        </p:txBody>
      </p:sp>
      <p:sp>
        <p:nvSpPr>
          <p:cNvPr id="4" name="TextBox 3"/>
          <p:cNvSpPr txBox="1"/>
          <p:nvPr/>
        </p:nvSpPr>
        <p:spPr>
          <a:xfrm>
            <a:off x="2324746" y="247973"/>
            <a:ext cx="6850250" cy="954107"/>
          </a:xfrm>
          <a:prstGeom prst="rect">
            <a:avLst/>
          </a:prstGeom>
          <a:noFill/>
        </p:spPr>
        <p:txBody>
          <a:bodyPr wrap="square" rtlCol="0">
            <a:spAutoFit/>
          </a:bodyPr>
          <a:lstStyle/>
          <a:p>
            <a:r>
              <a:rPr lang="en-NZ" sz="2800" b="1" cap="all" dirty="0">
                <a:solidFill>
                  <a:schemeClr val="bg1"/>
                </a:solidFill>
              </a:rPr>
              <a:t>What is included?</a:t>
            </a:r>
          </a:p>
          <a:p>
            <a:pPr algn="ctr"/>
            <a:endParaRPr lang="en-AU" sz="2800" dirty="0"/>
          </a:p>
        </p:txBody>
      </p:sp>
    </p:spTree>
    <p:extLst>
      <p:ext uri="{BB962C8B-B14F-4D97-AF65-F5344CB8AC3E}">
        <p14:creationId xmlns:p14="http://schemas.microsoft.com/office/powerpoint/2010/main" val="151828808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710" y="1892106"/>
            <a:ext cx="10356585" cy="4965894"/>
          </a:xfrm>
        </p:spPr>
        <p:txBody>
          <a:bodyPr>
            <a:normAutofit/>
          </a:bodyPr>
          <a:lstStyle/>
          <a:p>
            <a:pPr algn="l"/>
            <a:r>
              <a:rPr lang="en-AU" sz="2800" dirty="0"/>
              <a:t>Lunches - Allow for about $10-15 per lunch</a:t>
            </a:r>
          </a:p>
          <a:p>
            <a:pPr algn="l"/>
            <a:r>
              <a:rPr lang="en-AU" sz="2800" dirty="0"/>
              <a:t>Souvenirs</a:t>
            </a:r>
          </a:p>
          <a:p>
            <a:pPr algn="l"/>
            <a:r>
              <a:rPr lang="en-AU" sz="2800" dirty="0"/>
              <a:t>Snacks and some drinks</a:t>
            </a:r>
          </a:p>
          <a:p>
            <a:pPr algn="l"/>
            <a:r>
              <a:rPr lang="en-AU" sz="2800" dirty="0"/>
              <a:t>Tipping </a:t>
            </a:r>
          </a:p>
          <a:p>
            <a:pPr algn="l"/>
            <a:r>
              <a:rPr lang="en-AU" sz="2800" dirty="0"/>
              <a:t>Spending money – Best to take some USD and a bank travel card</a:t>
            </a:r>
          </a:p>
          <a:p>
            <a:pPr algn="l"/>
            <a:r>
              <a:rPr lang="en-AU" sz="2800" dirty="0"/>
              <a:t>ESTA for the USA – about 14USD</a:t>
            </a:r>
            <a:endParaRPr lang="en-AU" dirty="0"/>
          </a:p>
          <a:p>
            <a:pPr algn="l"/>
            <a:endParaRPr lang="en-AU" sz="2400" dirty="0"/>
          </a:p>
          <a:p>
            <a:endParaRPr lang="en-AU" sz="2400" dirty="0"/>
          </a:p>
          <a:p>
            <a:endParaRPr lang="en-AU" sz="2400" dirty="0"/>
          </a:p>
          <a:p>
            <a:pPr marL="0" indent="0" algn="l">
              <a:buNone/>
            </a:pPr>
            <a:endParaRPr lang="en-AU" dirty="0"/>
          </a:p>
        </p:txBody>
      </p:sp>
      <p:sp>
        <p:nvSpPr>
          <p:cNvPr id="4" name="TextBox 3"/>
          <p:cNvSpPr txBox="1"/>
          <p:nvPr/>
        </p:nvSpPr>
        <p:spPr>
          <a:xfrm>
            <a:off x="2324746" y="247973"/>
            <a:ext cx="6850250" cy="954107"/>
          </a:xfrm>
          <a:prstGeom prst="rect">
            <a:avLst/>
          </a:prstGeom>
          <a:noFill/>
        </p:spPr>
        <p:txBody>
          <a:bodyPr wrap="square" rtlCol="0">
            <a:spAutoFit/>
          </a:bodyPr>
          <a:lstStyle/>
          <a:p>
            <a:r>
              <a:rPr lang="en-NZ" sz="2800" b="1" cap="all" dirty="0">
                <a:solidFill>
                  <a:schemeClr val="bg1"/>
                </a:solidFill>
              </a:rPr>
              <a:t>What isn’t included?</a:t>
            </a:r>
          </a:p>
          <a:p>
            <a:pPr algn="ctr"/>
            <a:endParaRPr lang="en-AU" sz="2800" dirty="0"/>
          </a:p>
        </p:txBody>
      </p:sp>
    </p:spTree>
    <p:extLst>
      <p:ext uri="{BB962C8B-B14F-4D97-AF65-F5344CB8AC3E}">
        <p14:creationId xmlns:p14="http://schemas.microsoft.com/office/powerpoint/2010/main" val="108261724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710" y="1892106"/>
            <a:ext cx="10356585" cy="4965894"/>
          </a:xfrm>
        </p:spPr>
        <p:txBody>
          <a:bodyPr>
            <a:normAutofit/>
          </a:bodyPr>
          <a:lstStyle/>
          <a:p>
            <a:pPr algn="l"/>
            <a:r>
              <a:rPr lang="en-AU" sz="2800" dirty="0"/>
              <a:t>Cost is $6500  per person based on 24 students and 3 teachers.</a:t>
            </a:r>
          </a:p>
          <a:p>
            <a:pPr algn="l"/>
            <a:r>
              <a:rPr lang="en-AU" sz="2800" dirty="0"/>
              <a:t>Confirm the cost once we know the numbers and can confirm the flights which are subject to availability.</a:t>
            </a:r>
          </a:p>
          <a:p>
            <a:pPr algn="l"/>
            <a:r>
              <a:rPr lang="en-AU" sz="2800" dirty="0"/>
              <a:t>When we take payment of the deposits we hedge the currency to prevent again future fluctuations</a:t>
            </a:r>
          </a:p>
          <a:p>
            <a:pPr algn="l"/>
            <a:endParaRPr lang="en-AU" sz="2800" dirty="0"/>
          </a:p>
          <a:p>
            <a:pPr algn="l"/>
            <a:endParaRPr lang="en-AU" dirty="0"/>
          </a:p>
          <a:p>
            <a:pPr lvl="1"/>
            <a:endParaRPr lang="en-AU" dirty="0"/>
          </a:p>
          <a:p>
            <a:pPr algn="l"/>
            <a:endParaRPr lang="en-AU" sz="2400" dirty="0"/>
          </a:p>
          <a:p>
            <a:endParaRPr lang="en-AU" sz="2400" dirty="0"/>
          </a:p>
          <a:p>
            <a:endParaRPr lang="en-AU" sz="2400" dirty="0"/>
          </a:p>
          <a:p>
            <a:pPr marL="0" indent="0" algn="l">
              <a:buNone/>
            </a:pPr>
            <a:endParaRPr lang="en-AU" dirty="0"/>
          </a:p>
        </p:txBody>
      </p:sp>
      <p:sp>
        <p:nvSpPr>
          <p:cNvPr id="4" name="TextBox 3"/>
          <p:cNvSpPr txBox="1"/>
          <p:nvPr/>
        </p:nvSpPr>
        <p:spPr>
          <a:xfrm>
            <a:off x="2324746" y="247973"/>
            <a:ext cx="6850250" cy="954107"/>
          </a:xfrm>
          <a:prstGeom prst="rect">
            <a:avLst/>
          </a:prstGeom>
          <a:noFill/>
        </p:spPr>
        <p:txBody>
          <a:bodyPr wrap="square" rtlCol="0">
            <a:spAutoFit/>
          </a:bodyPr>
          <a:lstStyle/>
          <a:p>
            <a:r>
              <a:rPr lang="en-NZ" sz="2800" b="1" cap="all" dirty="0">
                <a:solidFill>
                  <a:schemeClr val="bg1"/>
                </a:solidFill>
              </a:rPr>
              <a:t>What is the cost?</a:t>
            </a:r>
          </a:p>
          <a:p>
            <a:pPr algn="ctr"/>
            <a:endParaRPr lang="en-AU" sz="2800" dirty="0"/>
          </a:p>
        </p:txBody>
      </p:sp>
    </p:spTree>
    <p:extLst>
      <p:ext uri="{BB962C8B-B14F-4D97-AF65-F5344CB8AC3E}">
        <p14:creationId xmlns:p14="http://schemas.microsoft.com/office/powerpoint/2010/main" val="416357414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6814" y="1774457"/>
            <a:ext cx="10356585" cy="4965894"/>
          </a:xfrm>
        </p:spPr>
        <p:txBody>
          <a:bodyPr>
            <a:normAutofit/>
          </a:bodyPr>
          <a:lstStyle/>
          <a:p>
            <a:pPr algn="l"/>
            <a:r>
              <a:rPr lang="en-AU" dirty="0"/>
              <a:t>Payment Schedule – NHS to discuss.</a:t>
            </a:r>
          </a:p>
          <a:p>
            <a:pPr algn="l"/>
            <a:endParaRPr lang="en-AU" dirty="0"/>
          </a:p>
          <a:p>
            <a:pPr marL="0" indent="0" algn="l">
              <a:buNone/>
            </a:pPr>
            <a:endParaRPr lang="en-AU" dirty="0"/>
          </a:p>
          <a:p>
            <a:pPr lvl="1"/>
            <a:endParaRPr lang="en-AU" dirty="0"/>
          </a:p>
          <a:p>
            <a:pPr algn="l"/>
            <a:endParaRPr lang="en-AU" sz="2400" dirty="0"/>
          </a:p>
          <a:p>
            <a:endParaRPr lang="en-AU" sz="2400" dirty="0"/>
          </a:p>
          <a:p>
            <a:endParaRPr lang="en-AU" sz="2400" dirty="0"/>
          </a:p>
          <a:p>
            <a:pPr marL="0" indent="0" algn="l">
              <a:buNone/>
            </a:pPr>
            <a:endParaRPr lang="en-AU" dirty="0"/>
          </a:p>
        </p:txBody>
      </p:sp>
      <p:sp>
        <p:nvSpPr>
          <p:cNvPr id="4" name="TextBox 3"/>
          <p:cNvSpPr txBox="1"/>
          <p:nvPr/>
        </p:nvSpPr>
        <p:spPr>
          <a:xfrm>
            <a:off x="2324746" y="247973"/>
            <a:ext cx="6850250" cy="954107"/>
          </a:xfrm>
          <a:prstGeom prst="rect">
            <a:avLst/>
          </a:prstGeom>
          <a:noFill/>
        </p:spPr>
        <p:txBody>
          <a:bodyPr wrap="square" rtlCol="0">
            <a:spAutoFit/>
          </a:bodyPr>
          <a:lstStyle/>
          <a:p>
            <a:pPr algn="ctr"/>
            <a:r>
              <a:rPr lang="en-NZ" sz="2800" b="1" cap="all" dirty="0">
                <a:solidFill>
                  <a:schemeClr val="bg1"/>
                </a:solidFill>
              </a:rPr>
              <a:t>What’s Next?</a:t>
            </a:r>
          </a:p>
          <a:p>
            <a:pPr algn="ctr"/>
            <a:endParaRPr lang="en-AU" sz="2800" dirty="0"/>
          </a:p>
        </p:txBody>
      </p:sp>
    </p:spTree>
    <p:extLst>
      <p:ext uri="{BB962C8B-B14F-4D97-AF65-F5344CB8AC3E}">
        <p14:creationId xmlns:p14="http://schemas.microsoft.com/office/powerpoint/2010/main" val="220222582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8584" y="3254644"/>
            <a:ext cx="10356585" cy="3272763"/>
          </a:xfrm>
        </p:spPr>
        <p:txBody>
          <a:bodyPr>
            <a:normAutofit/>
          </a:bodyPr>
          <a:lstStyle/>
          <a:p>
            <a:pPr marL="457200" lvl="1" indent="0" algn="ctr">
              <a:buNone/>
            </a:pPr>
            <a:r>
              <a:rPr lang="en-AU" sz="8000" dirty="0"/>
              <a:t>Any questions?</a:t>
            </a:r>
          </a:p>
          <a:p>
            <a:pPr lvl="1"/>
            <a:endParaRPr lang="en-AU" dirty="0"/>
          </a:p>
          <a:p>
            <a:pPr lvl="1"/>
            <a:endParaRPr lang="en-AU" dirty="0"/>
          </a:p>
          <a:p>
            <a:pPr algn="l"/>
            <a:endParaRPr lang="en-AU" sz="2400" dirty="0"/>
          </a:p>
          <a:p>
            <a:endParaRPr lang="en-AU" sz="2400" dirty="0"/>
          </a:p>
          <a:p>
            <a:endParaRPr lang="en-AU" sz="2400" dirty="0"/>
          </a:p>
          <a:p>
            <a:pPr marL="0" indent="0" algn="l">
              <a:buNone/>
            </a:pPr>
            <a:endParaRPr lang="en-AU" dirty="0"/>
          </a:p>
        </p:txBody>
      </p:sp>
    </p:spTree>
    <p:extLst>
      <p:ext uri="{BB962C8B-B14F-4D97-AF65-F5344CB8AC3E}">
        <p14:creationId xmlns:p14="http://schemas.microsoft.com/office/powerpoint/2010/main" val="93910706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1638</TotalTime>
  <Words>1285</Words>
  <Application>Microsoft Macintosh PowerPoint</Application>
  <PresentationFormat>Custom</PresentationFormat>
  <Paragraphs>179</Paragraphs>
  <Slides>20</Slides>
  <Notes>20</Notes>
  <HiddenSlides>0</HiddenSlides>
  <MMClips>1</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Whiteley</dc:creator>
  <cp:lastModifiedBy>Barry Drinan</cp:lastModifiedBy>
  <cp:revision>88</cp:revision>
  <dcterms:created xsi:type="dcterms:W3CDTF">2017-08-22T11:17:03Z</dcterms:created>
  <dcterms:modified xsi:type="dcterms:W3CDTF">2018-04-26T09:13:41Z</dcterms:modified>
</cp:coreProperties>
</file>