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8" r:id="rId2"/>
    <p:sldId id="259" r:id="rId3"/>
  </p:sldIdLst>
  <p:sldSz cx="7589838" cy="9875838"/>
  <p:notesSz cx="6797675" cy="9926638"/>
  <p:embeddedFontLst>
    <p:embeddedFont>
      <p:font typeface="Calibri" panose="020F0502020204030204" pitchFamily="34" charset="0"/>
      <p:regular r:id="rId5"/>
      <p:bold r:id="rId6"/>
      <p:italic r:id="rId7"/>
      <p:boldItalic r:id="rId8"/>
    </p:embeddedFont>
    <p:embeddedFont>
      <p:font typeface="Cabin" panose="020B060402020202020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50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968500" y="744538"/>
            <a:ext cx="28606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4"/>
            <a:ext cx="5438140" cy="446698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6332"/>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6332"/>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25919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379492" y="9153440"/>
            <a:ext cx="1770962" cy="525796"/>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2593195" y="9153440"/>
            <a:ext cx="2403449" cy="52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5439384" y="9153440"/>
            <a:ext cx="1770962" cy="525796"/>
          </a:xfrm>
          <a:prstGeom prst="rect">
            <a:avLst/>
          </a:prstGeom>
          <a:noFill/>
          <a:ln>
            <a:noFill/>
          </a:ln>
        </p:spPr>
        <p:txBody>
          <a:bodyPr spcFirstLastPara="1" wrap="square" lIns="99775" tIns="49875" rIns="99775" bIns="498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379492" y="395491"/>
            <a:ext cx="6830854" cy="164597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700"/>
              <a:buFont typeface="Calibri"/>
              <a:buNone/>
              <a:defRPr sz="47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536121" y="2147735"/>
            <a:ext cx="6517596" cy="6830854"/>
          </a:xfrm>
          <a:prstGeom prst="rect">
            <a:avLst/>
          </a:prstGeom>
          <a:noFill/>
          <a:ln>
            <a:noFill/>
          </a:ln>
        </p:spPr>
        <p:txBody>
          <a:bodyPr spcFirstLastPara="1" wrap="square" lIns="91425" tIns="91425" rIns="91425" bIns="91425" anchor="t" anchorCtr="0">
            <a:noAutofit/>
          </a:bodyPr>
          <a:lstStyle>
            <a:lvl1pPr marL="457200" marR="0" lvl="0" indent="-450850" algn="l">
              <a:lnSpc>
                <a:spcPct val="100000"/>
              </a:lnSpc>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400050" algn="l">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379492" y="9153440"/>
            <a:ext cx="1770962" cy="525796"/>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2593195" y="9153440"/>
            <a:ext cx="2403449" cy="52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5439384" y="9153440"/>
            <a:ext cx="1770962" cy="525796"/>
          </a:xfrm>
          <a:prstGeom prst="rect">
            <a:avLst/>
          </a:prstGeom>
          <a:noFill/>
          <a:ln>
            <a:noFill/>
          </a:ln>
        </p:spPr>
        <p:txBody>
          <a:bodyPr spcFirstLastPara="1" wrap="square" lIns="99775" tIns="49875" rIns="99775" bIns="498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849516" y="5504574"/>
            <a:ext cx="11233766" cy="12807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700"/>
              <a:buFont typeface="Calibri"/>
              <a:buNone/>
              <a:defRPr sz="47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3474334" y="4287038"/>
            <a:ext cx="11233766" cy="3715858"/>
          </a:xfrm>
          <a:prstGeom prst="rect">
            <a:avLst/>
          </a:prstGeom>
          <a:noFill/>
          <a:ln>
            <a:noFill/>
          </a:ln>
        </p:spPr>
        <p:txBody>
          <a:bodyPr spcFirstLastPara="1" wrap="square" lIns="91425" tIns="91425" rIns="91425" bIns="91425" anchor="t" anchorCtr="0">
            <a:noAutofit/>
          </a:bodyPr>
          <a:lstStyle>
            <a:lvl1pPr marL="457200" marR="0" lvl="0" indent="-450850" algn="l">
              <a:lnSpc>
                <a:spcPct val="100000"/>
              </a:lnSpc>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400050" algn="l">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379492" y="9153440"/>
            <a:ext cx="1770962" cy="525796"/>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2593195" y="9153440"/>
            <a:ext cx="2403449" cy="52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5439384" y="9153440"/>
            <a:ext cx="1770962" cy="525796"/>
          </a:xfrm>
          <a:prstGeom prst="rect">
            <a:avLst/>
          </a:prstGeom>
          <a:noFill/>
          <a:ln>
            <a:noFill/>
          </a:ln>
        </p:spPr>
        <p:txBody>
          <a:bodyPr spcFirstLastPara="1" wrap="square" lIns="99775" tIns="49875" rIns="99775" bIns="498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569238" y="3067914"/>
            <a:ext cx="6451362" cy="211690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700"/>
              <a:buFont typeface="Calibri"/>
              <a:buNone/>
              <a:defRPr sz="47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 name="Google Shape;21;p3"/>
          <p:cNvSpPr txBox="1">
            <a:spLocks noGrp="1"/>
          </p:cNvSpPr>
          <p:nvPr>
            <p:ph type="subTitle" idx="1"/>
          </p:nvPr>
        </p:nvSpPr>
        <p:spPr>
          <a:xfrm>
            <a:off x="1138476" y="5596308"/>
            <a:ext cx="5312887" cy="2523825"/>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700"/>
              </a:spcBef>
              <a:spcAft>
                <a:spcPts val="0"/>
              </a:spcAft>
              <a:buClr>
                <a:srgbClr val="888888"/>
              </a:buClr>
              <a:buSzPts val="3500"/>
              <a:buFont typeface="Arial"/>
              <a:buNone/>
              <a:defRPr sz="3500" b="0" i="0" u="none" strike="noStrike" cap="none">
                <a:solidFill>
                  <a:srgbClr val="888888"/>
                </a:solidFill>
                <a:latin typeface="Calibri"/>
                <a:ea typeface="Calibri"/>
                <a:cs typeface="Calibri"/>
                <a:sym typeface="Calibri"/>
              </a:defRPr>
            </a:lvl1pPr>
            <a:lvl2pPr marR="0" lvl="1" algn="ctr">
              <a:lnSpc>
                <a:spcPct val="100000"/>
              </a:lnSpc>
              <a:spcBef>
                <a:spcPts val="600"/>
              </a:spcBef>
              <a:spcAft>
                <a:spcPts val="0"/>
              </a:spcAft>
              <a:buClr>
                <a:srgbClr val="888888"/>
              </a:buClr>
              <a:buSzPts val="3000"/>
              <a:buFont typeface="Arial"/>
              <a:buNone/>
              <a:defRPr sz="3000" b="0" i="0" u="none" strike="noStrike" cap="none">
                <a:solidFill>
                  <a:srgbClr val="888888"/>
                </a:solidFill>
                <a:latin typeface="Calibri"/>
                <a:ea typeface="Calibri"/>
                <a:cs typeface="Calibri"/>
                <a:sym typeface="Calibri"/>
              </a:defRPr>
            </a:lvl2pPr>
            <a:lvl3pPr marR="0" lvl="2" algn="ctr">
              <a:lnSpc>
                <a:spcPct val="100000"/>
              </a:lnSpc>
              <a:spcBef>
                <a:spcPts val="54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3pPr>
            <a:lvl4pPr marR="0" lvl="3" algn="ctr">
              <a:lnSpc>
                <a:spcPct val="100000"/>
              </a:lnSpc>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4pPr>
            <a:lvl5pPr marR="0" lvl="4" algn="ctr">
              <a:lnSpc>
                <a:spcPct val="100000"/>
              </a:lnSpc>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5pPr>
            <a:lvl6pPr marR="0" lvl="5" algn="ctr">
              <a:lnSpc>
                <a:spcPct val="100000"/>
              </a:lnSpc>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6pPr>
            <a:lvl7pPr marR="0" lvl="6" algn="ctr">
              <a:lnSpc>
                <a:spcPct val="100000"/>
              </a:lnSpc>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7pPr>
            <a:lvl8pPr marR="0" lvl="7" algn="ctr">
              <a:lnSpc>
                <a:spcPct val="100000"/>
              </a:lnSpc>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8pPr>
            <a:lvl9pPr marR="0" lvl="8" algn="ctr">
              <a:lnSpc>
                <a:spcPct val="100000"/>
              </a:lnSpc>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379492" y="9153440"/>
            <a:ext cx="1770962" cy="525796"/>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2593195" y="9153440"/>
            <a:ext cx="2403449" cy="52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5439384" y="9153440"/>
            <a:ext cx="1770962" cy="525796"/>
          </a:xfrm>
          <a:prstGeom prst="rect">
            <a:avLst/>
          </a:prstGeom>
          <a:noFill/>
          <a:ln>
            <a:noFill/>
          </a:ln>
        </p:spPr>
        <p:txBody>
          <a:bodyPr spcFirstLastPara="1" wrap="square" lIns="99775" tIns="49875" rIns="99775" bIns="498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379492" y="395491"/>
            <a:ext cx="6830854" cy="164597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700"/>
              <a:buFont typeface="Calibri"/>
              <a:buNone/>
              <a:defRPr sz="47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 name="Google Shape;27;p4"/>
          <p:cNvSpPr txBox="1">
            <a:spLocks noGrp="1"/>
          </p:cNvSpPr>
          <p:nvPr>
            <p:ph type="body" idx="1"/>
          </p:nvPr>
        </p:nvSpPr>
        <p:spPr>
          <a:xfrm>
            <a:off x="379492" y="2304364"/>
            <a:ext cx="6830854" cy="6517596"/>
          </a:xfrm>
          <a:prstGeom prst="rect">
            <a:avLst/>
          </a:prstGeom>
          <a:noFill/>
          <a:ln>
            <a:noFill/>
          </a:ln>
        </p:spPr>
        <p:txBody>
          <a:bodyPr spcFirstLastPara="1" wrap="square" lIns="91425" tIns="91425" rIns="91425" bIns="91425" anchor="t" anchorCtr="0">
            <a:noAutofit/>
          </a:bodyPr>
          <a:lstStyle>
            <a:lvl1pPr marL="457200" marR="0" lvl="0" indent="-450850" algn="l">
              <a:lnSpc>
                <a:spcPct val="100000"/>
              </a:lnSpc>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400050" algn="l">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379492" y="9153440"/>
            <a:ext cx="1770962" cy="525796"/>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2593195" y="9153440"/>
            <a:ext cx="2403449" cy="52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5439384" y="9153440"/>
            <a:ext cx="1770962" cy="525796"/>
          </a:xfrm>
          <a:prstGeom prst="rect">
            <a:avLst/>
          </a:prstGeom>
          <a:noFill/>
          <a:ln>
            <a:noFill/>
          </a:ln>
        </p:spPr>
        <p:txBody>
          <a:bodyPr spcFirstLastPara="1" wrap="square" lIns="99775" tIns="49875" rIns="99775" bIns="498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599545" y="6346142"/>
            <a:ext cx="6451362" cy="19614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599545" y="4185802"/>
            <a:ext cx="6451362" cy="2160339"/>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379492" y="9153440"/>
            <a:ext cx="1770962" cy="525796"/>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2593195" y="9153440"/>
            <a:ext cx="2403449" cy="52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5439384" y="9153440"/>
            <a:ext cx="1770962" cy="525796"/>
          </a:xfrm>
          <a:prstGeom prst="rect">
            <a:avLst/>
          </a:prstGeom>
          <a:noFill/>
          <a:ln>
            <a:noFill/>
          </a:ln>
        </p:spPr>
        <p:txBody>
          <a:bodyPr spcFirstLastPara="1" wrap="square" lIns="99775" tIns="49875" rIns="99775" bIns="498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379492" y="395491"/>
            <a:ext cx="6830854" cy="164597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700"/>
              <a:buFont typeface="Calibri"/>
              <a:buNone/>
              <a:defRPr sz="47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284620" y="3072485"/>
            <a:ext cx="2498322" cy="8689366"/>
          </a:xfrm>
          <a:prstGeom prst="rect">
            <a:avLst/>
          </a:prstGeom>
          <a:noFill/>
          <a:ln>
            <a:noFill/>
          </a:ln>
        </p:spPr>
        <p:txBody>
          <a:bodyPr spcFirstLastPara="1" wrap="square" lIns="91425" tIns="91425" rIns="91425" bIns="91425" anchor="t" anchorCtr="0">
            <a:noAutofit/>
          </a:bodyPr>
          <a:lstStyle>
            <a:lvl1pPr marL="457200" marR="0" lvl="0" indent="-419100" algn="l">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400" marR="0" lvl="1" indent="-400050" algn="l">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2909439" y="3072485"/>
            <a:ext cx="2498322" cy="8689366"/>
          </a:xfrm>
          <a:prstGeom prst="rect">
            <a:avLst/>
          </a:prstGeom>
          <a:noFill/>
          <a:ln>
            <a:noFill/>
          </a:ln>
        </p:spPr>
        <p:txBody>
          <a:bodyPr spcFirstLastPara="1" wrap="square" lIns="91425" tIns="91425" rIns="91425" bIns="91425" anchor="t" anchorCtr="0">
            <a:noAutofit/>
          </a:bodyPr>
          <a:lstStyle>
            <a:lvl1pPr marL="457200" marR="0" lvl="0" indent="-419100" algn="l">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400" marR="0" lvl="1" indent="-400050" algn="l">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379492" y="9153440"/>
            <a:ext cx="1770962" cy="525796"/>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2593195" y="9153440"/>
            <a:ext cx="2403449" cy="52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5439384" y="9153440"/>
            <a:ext cx="1770962" cy="525796"/>
          </a:xfrm>
          <a:prstGeom prst="rect">
            <a:avLst/>
          </a:prstGeom>
          <a:noFill/>
          <a:ln>
            <a:noFill/>
          </a:ln>
        </p:spPr>
        <p:txBody>
          <a:bodyPr spcFirstLastPara="1" wrap="square" lIns="99775" tIns="49875" rIns="99775" bIns="498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379492" y="395491"/>
            <a:ext cx="6830854" cy="164597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700"/>
              <a:buFont typeface="Calibri"/>
              <a:buNone/>
              <a:defRPr sz="47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379493" y="2210634"/>
            <a:ext cx="3353497" cy="9212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540"/>
              </a:spcBef>
              <a:spcAft>
                <a:spcPts val="0"/>
              </a:spcAft>
              <a:buClr>
                <a:schemeClr val="dk1"/>
              </a:buClr>
              <a:buSzPts val="2700"/>
              <a:buFont typeface="Arial"/>
              <a:buNone/>
              <a:defRPr sz="27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379493" y="3131921"/>
            <a:ext cx="3353497" cy="5690038"/>
          </a:xfrm>
          <a:prstGeom prst="rect">
            <a:avLst/>
          </a:prstGeom>
          <a:noFill/>
          <a:ln>
            <a:noFill/>
          </a:ln>
        </p:spPr>
        <p:txBody>
          <a:bodyPr spcFirstLastPara="1" wrap="square" lIns="91425" tIns="91425" rIns="91425" bIns="91425" anchor="t" anchorCtr="0">
            <a:noAutofit/>
          </a:bodyPr>
          <a:lstStyle>
            <a:lvl1pPr marL="457200" marR="0" lvl="0" indent="-400050" algn="l">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3855534" y="2210634"/>
            <a:ext cx="3354813" cy="9212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540"/>
              </a:spcBef>
              <a:spcAft>
                <a:spcPts val="0"/>
              </a:spcAft>
              <a:buClr>
                <a:schemeClr val="dk1"/>
              </a:buClr>
              <a:buSzPts val="2700"/>
              <a:buFont typeface="Arial"/>
              <a:buNone/>
              <a:defRPr sz="27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3855534" y="3131921"/>
            <a:ext cx="3354813" cy="5690038"/>
          </a:xfrm>
          <a:prstGeom prst="rect">
            <a:avLst/>
          </a:prstGeom>
          <a:noFill/>
          <a:ln>
            <a:noFill/>
          </a:ln>
        </p:spPr>
        <p:txBody>
          <a:bodyPr spcFirstLastPara="1" wrap="square" lIns="91425" tIns="91425" rIns="91425" bIns="91425" anchor="t" anchorCtr="0">
            <a:noAutofit/>
          </a:bodyPr>
          <a:lstStyle>
            <a:lvl1pPr marL="457200" marR="0" lvl="0" indent="-400050" algn="l">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379492" y="9153440"/>
            <a:ext cx="1770962" cy="525796"/>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2593195" y="9153440"/>
            <a:ext cx="2403449" cy="52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5439384" y="9153440"/>
            <a:ext cx="1770962" cy="525796"/>
          </a:xfrm>
          <a:prstGeom prst="rect">
            <a:avLst/>
          </a:prstGeom>
          <a:noFill/>
          <a:ln>
            <a:noFill/>
          </a:ln>
        </p:spPr>
        <p:txBody>
          <a:bodyPr spcFirstLastPara="1" wrap="square" lIns="99775" tIns="49875" rIns="99775" bIns="498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379492" y="395491"/>
            <a:ext cx="6830854" cy="164597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700"/>
              <a:buFont typeface="Calibri"/>
              <a:buNone/>
              <a:defRPr sz="47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379492" y="9153440"/>
            <a:ext cx="1770962" cy="525796"/>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2593195" y="9153440"/>
            <a:ext cx="2403449" cy="52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5439384" y="9153440"/>
            <a:ext cx="1770962" cy="525796"/>
          </a:xfrm>
          <a:prstGeom prst="rect">
            <a:avLst/>
          </a:prstGeom>
          <a:noFill/>
          <a:ln>
            <a:noFill/>
          </a:ln>
        </p:spPr>
        <p:txBody>
          <a:bodyPr spcFirstLastPara="1" wrap="square" lIns="99775" tIns="49875" rIns="99775" bIns="498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379493" y="393206"/>
            <a:ext cx="2497004" cy="1673406"/>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200"/>
              <a:buFont typeface="Calibri"/>
              <a:buNone/>
              <a:defRPr sz="22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2967417" y="393206"/>
            <a:ext cx="4242930" cy="8428754"/>
          </a:xfrm>
          <a:prstGeom prst="rect">
            <a:avLst/>
          </a:prstGeom>
          <a:noFill/>
          <a:ln>
            <a:noFill/>
          </a:ln>
        </p:spPr>
        <p:txBody>
          <a:bodyPr spcFirstLastPara="1" wrap="square" lIns="91425" tIns="91425" rIns="91425" bIns="91425" anchor="t" anchorCtr="0">
            <a:noAutofit/>
          </a:bodyPr>
          <a:lstStyle>
            <a:lvl1pPr marL="457200" marR="0" lvl="0" indent="-450850" algn="l">
              <a:lnSpc>
                <a:spcPct val="100000"/>
              </a:lnSpc>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400050" algn="l">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379493" y="2066612"/>
            <a:ext cx="2497004" cy="6755348"/>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379492" y="9153440"/>
            <a:ext cx="1770962" cy="525796"/>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2593195" y="9153440"/>
            <a:ext cx="2403449" cy="52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5439384" y="9153440"/>
            <a:ext cx="1770962" cy="525796"/>
          </a:xfrm>
          <a:prstGeom prst="rect">
            <a:avLst/>
          </a:prstGeom>
          <a:noFill/>
          <a:ln>
            <a:noFill/>
          </a:ln>
        </p:spPr>
        <p:txBody>
          <a:bodyPr spcFirstLastPara="1" wrap="square" lIns="99775" tIns="49875" rIns="99775" bIns="498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487662" y="6913088"/>
            <a:ext cx="4553903" cy="81612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200"/>
              <a:buFont typeface="Calibri"/>
              <a:buNone/>
              <a:defRPr sz="22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487662" y="882423"/>
            <a:ext cx="4553903" cy="592550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700"/>
              </a:spcBef>
              <a:spcAft>
                <a:spcPts val="0"/>
              </a:spcAft>
              <a:buClr>
                <a:schemeClr val="dk1"/>
              </a:buClr>
              <a:buSzPts val="3500"/>
              <a:buFont typeface="Arial"/>
              <a:buNone/>
              <a:defRPr sz="3500" b="0"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2pPr>
            <a:lvl3pPr marR="0" lvl="2" algn="l" rtl="0">
              <a:lnSpc>
                <a:spcPct val="100000"/>
              </a:lnSpc>
              <a:spcBef>
                <a:spcPts val="54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4pPr>
            <a:lvl5pPr marR="0" lvl="4" algn="l"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5pPr>
            <a:lvl6pPr marR="0" lvl="5" algn="l"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6pPr>
            <a:lvl7pPr marR="0" lvl="6" algn="l"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7pPr>
            <a:lvl8pPr marR="0" lvl="7" algn="l"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8pPr>
            <a:lvl9pPr marR="0" lvl="8" algn="l"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487662" y="7729217"/>
            <a:ext cx="4553903" cy="1159039"/>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379492" y="9153440"/>
            <a:ext cx="1770962" cy="525796"/>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2593195" y="9153440"/>
            <a:ext cx="2403449" cy="52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5439384" y="9153440"/>
            <a:ext cx="1770962" cy="525796"/>
          </a:xfrm>
          <a:prstGeom prst="rect">
            <a:avLst/>
          </a:prstGeom>
          <a:noFill/>
          <a:ln>
            <a:noFill/>
          </a:ln>
        </p:spPr>
        <p:txBody>
          <a:bodyPr spcFirstLastPara="1" wrap="square" lIns="99775" tIns="49875" rIns="99775" bIns="498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79492" y="395491"/>
            <a:ext cx="6830854" cy="1645973"/>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700"/>
              <a:buFont typeface="Calibri"/>
              <a:buNone/>
              <a:defRPr sz="4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379492" y="2304364"/>
            <a:ext cx="6830854" cy="6517596"/>
          </a:xfrm>
          <a:prstGeom prst="rect">
            <a:avLst/>
          </a:prstGeom>
          <a:noFill/>
          <a:ln>
            <a:noFill/>
          </a:ln>
        </p:spPr>
        <p:txBody>
          <a:bodyPr spcFirstLastPara="1" wrap="square" lIns="91425" tIns="91425" rIns="91425" bIns="91425" anchor="t" anchorCtr="0">
            <a:noAutofit/>
          </a:bodyPr>
          <a:lstStyle>
            <a:lvl1pPr marL="457200" marR="0" lvl="0" indent="-450850" algn="l" rtl="0">
              <a:lnSpc>
                <a:spcPct val="100000"/>
              </a:lnSpc>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379492" y="9153440"/>
            <a:ext cx="1770962" cy="525796"/>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93195" y="9153440"/>
            <a:ext cx="2403449" cy="525796"/>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39384" y="9153440"/>
            <a:ext cx="1770962" cy="525796"/>
          </a:xfrm>
          <a:prstGeom prst="rect">
            <a:avLst/>
          </a:prstGeom>
          <a:noFill/>
          <a:ln>
            <a:noFill/>
          </a:ln>
        </p:spPr>
        <p:txBody>
          <a:bodyPr spcFirstLastPara="1" wrap="square" lIns="99775" tIns="49875" rIns="99775" bIns="498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mailto:Sian.Gladman@education.vic.gov.au" TargetMode="External"/><Relationship Id="rId4" Type="http://schemas.openxmlformats.org/officeDocument/2006/relationships/hyperlink" Target="mailto:Linda.zanatta@education.vic.gov.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42"/>
            <a:ext cx="7589838" cy="9720196"/>
          </a:xfrm>
          <a:prstGeom prst="rect">
            <a:avLst/>
          </a:prstGeom>
        </p:spPr>
      </p:pic>
      <p:sp>
        <p:nvSpPr>
          <p:cNvPr id="3" name="TextBox 2"/>
          <p:cNvSpPr txBox="1"/>
          <p:nvPr/>
        </p:nvSpPr>
        <p:spPr>
          <a:xfrm>
            <a:off x="2052084" y="699261"/>
            <a:ext cx="4774018" cy="634020"/>
          </a:xfrm>
          <a:prstGeom prst="rect">
            <a:avLst/>
          </a:prstGeom>
          <a:solidFill>
            <a:schemeClr val="accent5">
              <a:lumMod val="60000"/>
              <a:lumOff val="40000"/>
            </a:schemeClr>
          </a:solidFill>
        </p:spPr>
        <p:txBody>
          <a:bodyPr wrap="square" rtlCol="0">
            <a:spAutoFit/>
          </a:bodyPr>
          <a:lstStyle/>
          <a:p>
            <a:pPr lvl="0">
              <a:lnSpc>
                <a:spcPct val="80000"/>
              </a:lnSpc>
              <a:buSzPts val="4100"/>
            </a:pPr>
            <a:r>
              <a:rPr lang="en-US" sz="2400" b="1" dirty="0">
                <a:latin typeface="Cabin"/>
                <a:ea typeface="Cabin"/>
                <a:cs typeface="Cabin"/>
                <a:sym typeface="Cabin"/>
              </a:rPr>
              <a:t>Anderson’s Creek Primary </a:t>
            </a:r>
            <a:r>
              <a:rPr lang="en-US" sz="2400" b="1" dirty="0" smtClean="0">
                <a:latin typeface="Cabin"/>
                <a:ea typeface="Cabin"/>
                <a:cs typeface="Cabin"/>
                <a:sym typeface="Cabin"/>
              </a:rPr>
              <a:t>School</a:t>
            </a:r>
          </a:p>
          <a:p>
            <a:pPr>
              <a:lnSpc>
                <a:spcPct val="80000"/>
              </a:lnSpc>
              <a:buSzPts val="4100"/>
            </a:pPr>
            <a:r>
              <a:rPr lang="en-AU" sz="2000" dirty="0">
                <a:solidFill>
                  <a:schemeClr val="dk1"/>
                </a:solidFill>
              </a:rPr>
              <a:t>3/4 NEWS     Term 2, </a:t>
            </a:r>
            <a:r>
              <a:rPr lang="en-AU" sz="2000" dirty="0" smtClean="0">
                <a:solidFill>
                  <a:schemeClr val="dk1"/>
                </a:solidFill>
              </a:rPr>
              <a:t>2022</a:t>
            </a:r>
            <a:endParaRPr lang="en-AU" sz="2000" dirty="0">
              <a:solidFill>
                <a:schemeClr val="dk1"/>
              </a:solidFill>
            </a:endParaRPr>
          </a:p>
        </p:txBody>
      </p:sp>
      <p:sp>
        <p:nvSpPr>
          <p:cNvPr id="4" name="Google Shape;91;p13"/>
          <p:cNvSpPr/>
          <p:nvPr/>
        </p:nvSpPr>
        <p:spPr>
          <a:xfrm>
            <a:off x="1801324" y="1486627"/>
            <a:ext cx="5481792" cy="2128444"/>
          </a:xfrm>
          <a:prstGeom prst="rect">
            <a:avLst/>
          </a:prstGeom>
          <a:solidFill>
            <a:schemeClr val="bg1">
              <a:lumMod val="95000"/>
            </a:schemeClr>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smtClean="0">
                <a:solidFill>
                  <a:schemeClr val="dk1"/>
                </a:solidFill>
                <a:latin typeface="Calibri" panose="020F0502020204030204" pitchFamily="34" charset="0"/>
                <a:ea typeface="Calibri"/>
                <a:cs typeface="Calibri" panose="020F0502020204030204" pitchFamily="34" charset="0"/>
                <a:sym typeface="Calibri"/>
              </a:rPr>
              <a:t>Welcome </a:t>
            </a:r>
            <a:r>
              <a:rPr lang="en-US" b="1" dirty="0">
                <a:solidFill>
                  <a:schemeClr val="dk1"/>
                </a:solidFill>
                <a:latin typeface="Calibri" panose="020F0502020204030204" pitchFamily="34" charset="0"/>
                <a:ea typeface="Calibri"/>
                <a:cs typeface="Calibri" panose="020F0502020204030204" pitchFamily="34" charset="0"/>
                <a:sym typeface="Calibri"/>
              </a:rPr>
              <a:t>back to Term 2! </a:t>
            </a:r>
            <a:r>
              <a:rPr lang="en-US" dirty="0">
                <a:solidFill>
                  <a:schemeClr val="dk1"/>
                </a:solidFill>
                <a:latin typeface="Calibri" panose="020F0502020204030204" pitchFamily="34" charset="0"/>
                <a:ea typeface="Calibri"/>
                <a:cs typeface="Calibri" panose="020F0502020204030204" pitchFamily="34" charset="0"/>
                <a:sym typeface="Calibri"/>
              </a:rPr>
              <a:t>We are all looking forward to a very busy, but exciting term. A very warm welcome to </a:t>
            </a:r>
            <a:r>
              <a:rPr lang="en-AU" dirty="0" smtClean="0">
                <a:solidFill>
                  <a:schemeClr val="dk1"/>
                </a:solidFill>
                <a:latin typeface="Calibri" panose="020F0502020204030204" pitchFamily="34" charset="0"/>
                <a:ea typeface="Calibri"/>
                <a:cs typeface="Calibri" panose="020F0502020204030204" pitchFamily="34" charset="0"/>
                <a:sym typeface="Calibri"/>
              </a:rPr>
              <a:t>all students and their families.</a:t>
            </a:r>
            <a:endParaRPr dirty="0">
              <a:solidFill>
                <a:schemeClr val="dk1"/>
              </a:solidFill>
              <a:latin typeface="Calibri" panose="020F0502020204030204" pitchFamily="34" charset="0"/>
              <a:ea typeface="Calibri"/>
              <a:cs typeface="Calibri" panose="020F0502020204030204" pitchFamily="34" charset="0"/>
              <a:sym typeface="Calibri"/>
            </a:endParaRPr>
          </a:p>
          <a:p>
            <a:pPr marL="0" lvl="0" indent="0" algn="l" rtl="0">
              <a:lnSpc>
                <a:spcPct val="100000"/>
              </a:lnSpc>
              <a:spcBef>
                <a:spcPts val="0"/>
              </a:spcBef>
              <a:spcAft>
                <a:spcPts val="0"/>
              </a:spcAft>
              <a:buClr>
                <a:schemeClr val="dk1"/>
              </a:buClr>
              <a:buSzPts val="1100"/>
              <a:buFont typeface="Arial"/>
              <a:buNone/>
            </a:pPr>
            <a:r>
              <a:rPr lang="en-US" dirty="0" smtClean="0">
                <a:solidFill>
                  <a:srgbClr val="222222"/>
                </a:solidFill>
                <a:latin typeface="Calibri" panose="020F0502020204030204" pitchFamily="34" charset="0"/>
                <a:ea typeface="Calibri"/>
                <a:cs typeface="Calibri" panose="020F0502020204030204" pitchFamily="34" charset="0"/>
                <a:sym typeface="Calibri"/>
              </a:rPr>
              <a:t>With </a:t>
            </a:r>
            <a:r>
              <a:rPr lang="en-US" dirty="0">
                <a:solidFill>
                  <a:srgbClr val="222222"/>
                </a:solidFill>
                <a:latin typeface="Calibri" panose="020F0502020204030204" pitchFamily="34" charset="0"/>
                <a:ea typeface="Calibri"/>
                <a:cs typeface="Calibri" panose="020F0502020204030204" pitchFamily="34" charset="0"/>
                <a:sym typeface="Calibri"/>
              </a:rPr>
              <a:t>a busy (aren’t they all!) term ahead, we wanted to give you a rundown of the teaching and learning that will be happening in all of the 3/4  classrooms this term. As you know, the first day of the term </a:t>
            </a:r>
            <a:r>
              <a:rPr lang="en-US" dirty="0" smtClean="0">
                <a:solidFill>
                  <a:srgbClr val="222222"/>
                </a:solidFill>
                <a:latin typeface="Calibri" panose="020F0502020204030204" pitchFamily="34" charset="0"/>
                <a:ea typeface="Calibri"/>
                <a:cs typeface="Calibri" panose="020F0502020204030204" pitchFamily="34" charset="0"/>
                <a:sym typeface="Calibri"/>
              </a:rPr>
              <a:t>was ANZAC Day</a:t>
            </a:r>
            <a:r>
              <a:rPr lang="en-US" dirty="0">
                <a:solidFill>
                  <a:srgbClr val="222222"/>
                </a:solidFill>
                <a:latin typeface="Calibri" panose="020F0502020204030204" pitchFamily="34" charset="0"/>
                <a:ea typeface="Calibri"/>
                <a:cs typeface="Calibri" panose="020F0502020204030204" pitchFamily="34" charset="0"/>
                <a:sym typeface="Calibri"/>
              </a:rPr>
              <a:t>. </a:t>
            </a:r>
            <a:r>
              <a:rPr lang="en-US" dirty="0">
                <a:solidFill>
                  <a:schemeClr val="dk1"/>
                </a:solidFill>
                <a:latin typeface="Calibri" panose="020F0502020204030204" pitchFamily="34" charset="0"/>
                <a:ea typeface="Calibri"/>
                <a:cs typeface="Calibri" panose="020F0502020204030204" pitchFamily="34" charset="0"/>
                <a:sym typeface="Calibri"/>
              </a:rPr>
              <a:t>We hope everyone had a wonderful holiday break! </a:t>
            </a:r>
            <a:r>
              <a:rPr lang="en-US" dirty="0" smtClean="0">
                <a:solidFill>
                  <a:schemeClr val="dk1"/>
                </a:solidFill>
                <a:latin typeface="Calibri" panose="020F0502020204030204" pitchFamily="34" charset="0"/>
                <a:ea typeface="Calibri"/>
                <a:cs typeface="Calibri" panose="020F0502020204030204" pitchFamily="34" charset="0"/>
                <a:sym typeface="Calibri"/>
              </a:rPr>
              <a:t>Please </a:t>
            </a:r>
            <a:r>
              <a:rPr lang="en-US" dirty="0">
                <a:solidFill>
                  <a:schemeClr val="dk1"/>
                </a:solidFill>
                <a:latin typeface="Calibri" panose="020F0502020204030204" pitchFamily="34" charset="0"/>
                <a:ea typeface="Calibri"/>
                <a:cs typeface="Calibri" panose="020F0502020204030204" pitchFamily="34" charset="0"/>
                <a:sym typeface="Calibri"/>
              </a:rPr>
              <a:t>email us if you need to make a time to see us.</a:t>
            </a:r>
            <a:r>
              <a:rPr lang="en-US" b="0" i="0" u="none" strike="noStrike" cap="none" dirty="0">
                <a:solidFill>
                  <a:schemeClr val="dk1"/>
                </a:solidFill>
                <a:latin typeface="Calibri" panose="020F0502020204030204" pitchFamily="34" charset="0"/>
                <a:ea typeface="Calibri"/>
                <a:cs typeface="Calibri" panose="020F0502020204030204" pitchFamily="34" charset="0"/>
                <a:sym typeface="Calibri"/>
              </a:rPr>
              <a:t> However, for those who can, a reminder that we are available anytime from 8:45-9:00 in the morning and 3:30-3:45 in the afternoon, outside our rooms.</a:t>
            </a:r>
            <a:r>
              <a:rPr lang="en-US" b="0" i="0" u="none" strike="noStrike" cap="none" dirty="0">
                <a:solidFill>
                  <a:schemeClr val="dk1"/>
                </a:solidFill>
                <a:latin typeface="Calibri" panose="020F0502020204030204" pitchFamily="34" charset="0"/>
                <a:cs typeface="Calibri" panose="020F0502020204030204" pitchFamily="34" charset="0"/>
                <a:sym typeface="Arial"/>
              </a:rPr>
              <a:t> </a:t>
            </a:r>
            <a:endParaRPr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5" name="Google Shape;93;p13"/>
          <p:cNvSpPr txBox="1"/>
          <p:nvPr/>
        </p:nvSpPr>
        <p:spPr>
          <a:xfrm>
            <a:off x="4660440" y="4460145"/>
            <a:ext cx="2724000" cy="2662551"/>
          </a:xfrm>
          <a:prstGeom prst="rect">
            <a:avLst/>
          </a:prstGeom>
          <a:solidFill>
            <a:schemeClr val="bg1">
              <a:lumMod val="95000"/>
            </a:schemeClr>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800"/>
              <a:buFont typeface="Arial"/>
              <a:buNone/>
            </a:pPr>
            <a:r>
              <a:rPr lang="en-US" sz="1800" b="1" dirty="0">
                <a:solidFill>
                  <a:schemeClr val="dk1"/>
                </a:solidFill>
              </a:rPr>
              <a:t>Mathematics</a:t>
            </a:r>
            <a:endParaRPr sz="1800" b="1" dirty="0">
              <a:solidFill>
                <a:schemeClr val="dk1"/>
              </a:solidFil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In </a:t>
            </a:r>
            <a:r>
              <a:rPr lang="en-US" sz="1200" dirty="0" err="1">
                <a:solidFill>
                  <a:schemeClr val="dk1"/>
                </a:solidFill>
                <a:latin typeface="Calibri"/>
                <a:ea typeface="Calibri"/>
                <a:cs typeface="Calibri"/>
                <a:sym typeface="Calibri"/>
              </a:rPr>
              <a:t>M</a:t>
            </a:r>
            <a:r>
              <a:rPr lang="en-US" sz="1200" b="0" i="0" u="none" strike="noStrike" cap="none" dirty="0" err="1">
                <a:solidFill>
                  <a:schemeClr val="dk1"/>
                </a:solidFill>
                <a:latin typeface="Calibri"/>
                <a:ea typeface="Calibri"/>
                <a:cs typeface="Calibri"/>
                <a:sym typeface="Calibri"/>
              </a:rPr>
              <a:t>aths</a:t>
            </a:r>
            <a:r>
              <a:rPr lang="en-US" sz="1200" b="0" i="0" u="none" strike="noStrike" cap="none" dirty="0">
                <a:solidFill>
                  <a:schemeClr val="dk1"/>
                </a:solidFill>
                <a:latin typeface="Calibri"/>
                <a:ea typeface="Calibri"/>
                <a:cs typeface="Calibri"/>
                <a:sym typeface="Calibri"/>
              </a:rPr>
              <a:t> this term we will  be </a:t>
            </a:r>
            <a:r>
              <a:rPr lang="en-US" sz="1200" b="0" i="0" u="none" strike="noStrike" cap="none" dirty="0" smtClean="0">
                <a:solidFill>
                  <a:schemeClr val="dk1"/>
                </a:solidFill>
                <a:latin typeface="Calibri"/>
                <a:ea typeface="Calibri"/>
                <a:cs typeface="Calibri"/>
                <a:sym typeface="Calibri"/>
              </a:rPr>
              <a:t>focusing </a:t>
            </a:r>
            <a:r>
              <a:rPr lang="en-US" sz="1200" b="0" i="0" u="none" strike="noStrike" cap="none" dirty="0">
                <a:solidFill>
                  <a:schemeClr val="dk1"/>
                </a:solidFill>
                <a:latin typeface="Calibri"/>
                <a:ea typeface="Calibri"/>
                <a:cs typeface="Calibri"/>
                <a:sym typeface="Calibri"/>
              </a:rPr>
              <a:t>on establishing a solid understanding of</a:t>
            </a:r>
            <a:r>
              <a:rPr lang="en-US" sz="1200" dirty="0">
                <a:solidFill>
                  <a:schemeClr val="dk1"/>
                </a:solidFill>
                <a:latin typeface="Calibri"/>
                <a:ea typeface="Calibri"/>
                <a:cs typeface="Calibri"/>
                <a:sym typeface="Calibri"/>
              </a:rPr>
              <a:t> all four operations (addition, subtraction, multiplication and division). We will also look at worded problems to explore how mathematics operates in the real world. Measurement and Geometry will also feature prominently this term with students investigating the features and properties of 2D and 3D shapes, solids and the different types of angles. </a:t>
            </a:r>
            <a:r>
              <a:rPr lang="en-US" sz="1200" b="0" i="0" u="none" strike="noStrike" cap="none"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dirty="0">
              <a:solidFill>
                <a:schemeClr val="dk1"/>
              </a:solidFill>
              <a:latin typeface="Calibri"/>
              <a:ea typeface="Calibri"/>
              <a:cs typeface="Calibri"/>
              <a:sym typeface="Calibri"/>
            </a:endParaRPr>
          </a:p>
        </p:txBody>
      </p:sp>
      <p:sp>
        <p:nvSpPr>
          <p:cNvPr id="9" name="Rectangle 8"/>
          <p:cNvSpPr/>
          <p:nvPr/>
        </p:nvSpPr>
        <p:spPr>
          <a:xfrm>
            <a:off x="144389" y="3710708"/>
            <a:ext cx="4310653" cy="3847207"/>
          </a:xfrm>
          <a:prstGeom prst="rect">
            <a:avLst/>
          </a:prstGeom>
          <a:solidFill>
            <a:schemeClr val="bg1">
              <a:lumMod val="95000"/>
            </a:schemeClr>
          </a:solidFill>
          <a:ln>
            <a:solidFill>
              <a:schemeClr val="bg1"/>
            </a:solidFill>
          </a:ln>
        </p:spPr>
        <p:txBody>
          <a:bodyPr wrap="square">
            <a:spAutoFit/>
          </a:bodyPr>
          <a:lstStyle/>
          <a:p>
            <a:pPr lvl="0" algn="ctr">
              <a:buClr>
                <a:schemeClr val="dk1"/>
              </a:buClr>
              <a:buSzPts val="1800"/>
            </a:pPr>
            <a:r>
              <a:rPr lang="en-AU" b="1" dirty="0">
                <a:solidFill>
                  <a:schemeClr val="tx1"/>
                </a:solidFill>
                <a:latin typeface="Calibri" panose="020F0502020204030204" pitchFamily="34" charset="0"/>
                <a:cs typeface="Calibri" panose="020F0502020204030204" pitchFamily="34" charset="0"/>
              </a:rPr>
              <a:t>Literacy</a:t>
            </a:r>
            <a:r>
              <a:rPr lang="en-AU" b="1" dirty="0">
                <a:solidFill>
                  <a:schemeClr val="tx1"/>
                </a:solidFill>
                <a:latin typeface="Calibri" panose="020F0502020204030204" pitchFamily="34" charset="0"/>
                <a:cs typeface="Calibri" panose="020F0502020204030204" pitchFamily="34" charset="0"/>
                <a:sym typeface="Calibri"/>
              </a:rPr>
              <a:t>      </a:t>
            </a:r>
          </a:p>
          <a:p>
            <a:pPr lvl="0" algn="ctr">
              <a:buClr>
                <a:schemeClr val="dk1"/>
              </a:buClr>
              <a:buSzPts val="1800"/>
            </a:pPr>
            <a:r>
              <a:rPr lang="en-AU" b="1" dirty="0">
                <a:solidFill>
                  <a:schemeClr val="tx1"/>
                </a:solidFill>
                <a:latin typeface="Calibri" panose="020F0502020204030204" pitchFamily="34" charset="0"/>
                <a:cs typeface="Calibri" panose="020F0502020204030204" pitchFamily="34" charset="0"/>
                <a:sym typeface="Calibri"/>
              </a:rPr>
              <a:t>Key Learning Focus</a:t>
            </a:r>
          </a:p>
          <a:p>
            <a:pPr lvl="0">
              <a:buSzPts val="1200"/>
            </a:pPr>
            <a:r>
              <a:rPr lang="en-AU" sz="1200" b="1" dirty="0">
                <a:solidFill>
                  <a:schemeClr val="tx1"/>
                </a:solidFill>
                <a:latin typeface="Calibri" panose="020F0502020204030204" pitchFamily="34" charset="0"/>
                <a:cs typeface="Calibri" panose="020F0502020204030204" pitchFamily="34" charset="0"/>
                <a:sym typeface="Calibri"/>
              </a:rPr>
              <a:t>Reading</a:t>
            </a:r>
            <a:r>
              <a:rPr lang="en-AU" sz="1200" dirty="0">
                <a:solidFill>
                  <a:schemeClr val="tx1"/>
                </a:solidFill>
                <a:latin typeface="Calibri" panose="020F0502020204030204" pitchFamily="34" charset="0"/>
                <a:cs typeface="Calibri" panose="020F0502020204030204" pitchFamily="34" charset="0"/>
                <a:sym typeface="Calibri"/>
              </a:rPr>
              <a:t>: </a:t>
            </a:r>
            <a:r>
              <a:rPr lang="en-AU" sz="1200" dirty="0">
                <a:latin typeface="Calibri" panose="020F0502020204030204" pitchFamily="34" charset="0"/>
                <a:cs typeface="Calibri" panose="020F0502020204030204" pitchFamily="34" charset="0"/>
              </a:rPr>
              <a:t>Reader’s Workshop includes a teacher explicit focus lesson and sets of mini-lessons that focus on skills and strategies students are expected to use when reading independently. This model develops comprehension skills and fosters a love of reading. It also involves guiding students to choose their own books as well as providing significant amounts of time for them to read independently.</a:t>
            </a:r>
            <a:endParaRPr lang="en-AU" sz="1200" dirty="0">
              <a:solidFill>
                <a:schemeClr val="tx1"/>
              </a:solidFill>
              <a:latin typeface="Calibri" panose="020F0502020204030204" pitchFamily="34" charset="0"/>
              <a:cs typeface="Calibri" panose="020F0502020204030204" pitchFamily="34" charset="0"/>
              <a:sym typeface="Calibri"/>
            </a:endParaRPr>
          </a:p>
          <a:p>
            <a:pPr lvl="0">
              <a:buSzPts val="1200"/>
            </a:pPr>
            <a:r>
              <a:rPr lang="en-AU" sz="1200" b="1" dirty="0" smtClean="0">
                <a:solidFill>
                  <a:schemeClr val="tx1"/>
                </a:solidFill>
                <a:latin typeface="Calibri" panose="020F0502020204030204" pitchFamily="34" charset="0"/>
                <a:cs typeface="Calibri" panose="020F0502020204030204" pitchFamily="34" charset="0"/>
                <a:sym typeface="Calibri"/>
              </a:rPr>
              <a:t>Writing</a:t>
            </a:r>
            <a:r>
              <a:rPr lang="en-AU" sz="1200" dirty="0">
                <a:solidFill>
                  <a:schemeClr val="tx1"/>
                </a:solidFill>
                <a:latin typeface="Calibri" panose="020F0502020204030204" pitchFamily="34" charset="0"/>
                <a:cs typeface="Calibri" panose="020F0502020204030204" pitchFamily="34" charset="0"/>
                <a:sym typeface="Calibri"/>
              </a:rPr>
              <a:t>: </a:t>
            </a:r>
            <a:r>
              <a:rPr lang="en-AU" sz="1200" dirty="0">
                <a:solidFill>
                  <a:schemeClr val="tx1"/>
                </a:solidFill>
                <a:latin typeface="Calibri" panose="020F0502020204030204" pitchFamily="34" charset="0"/>
                <a:cs typeface="Calibri" panose="020F0502020204030204" pitchFamily="34" charset="0"/>
              </a:rPr>
              <a:t> </a:t>
            </a:r>
          </a:p>
          <a:p>
            <a:pPr lvl="0">
              <a:buClr>
                <a:schemeClr val="dk1"/>
              </a:buClr>
              <a:buSzPts val="1100"/>
            </a:pPr>
            <a:r>
              <a:rPr lang="en-AU" sz="1200" dirty="0">
                <a:solidFill>
                  <a:schemeClr val="tx1"/>
                </a:solidFill>
                <a:latin typeface="Calibri" panose="020F0502020204030204" pitchFamily="34" charset="0"/>
                <a:cs typeface="Calibri" panose="020F0502020204030204" pitchFamily="34" charset="0"/>
                <a:sym typeface="Calibri"/>
              </a:rPr>
              <a:t>In Term 2 our focus in Writing will shift towards Biography and writing. We will look at the structure and features of the genres. Students will present factual information to inform the reader about an influential person. Our students will be learning about the 6 key characteristics that define quality writing. The six traits of writing are: </a:t>
            </a:r>
            <a:r>
              <a:rPr lang="en-AU" sz="1200" dirty="0">
                <a:solidFill>
                  <a:schemeClr val="tx1"/>
                </a:solidFill>
                <a:latin typeface="Calibri" panose="020F0502020204030204" pitchFamily="34" charset="0"/>
                <a:cs typeface="Calibri" panose="020F0502020204030204" pitchFamily="34" charset="0"/>
              </a:rPr>
              <a:t>IDEAS, WORD CHOICE</a:t>
            </a:r>
          </a:p>
          <a:p>
            <a:pPr lvl="0">
              <a:buClr>
                <a:schemeClr val="dk1"/>
              </a:buClr>
              <a:buSzPts val="1100"/>
            </a:pPr>
            <a:r>
              <a:rPr lang="en-AU" sz="1200" dirty="0">
                <a:solidFill>
                  <a:schemeClr val="tx1"/>
                </a:solidFill>
                <a:latin typeface="Calibri" panose="020F0502020204030204" pitchFamily="34" charset="0"/>
                <a:cs typeface="Calibri" panose="020F0502020204030204" pitchFamily="34" charset="0"/>
              </a:rPr>
              <a:t>ORGANISATION, SENTENCE FLUENCY, VOICE, CONVENTIONS</a:t>
            </a:r>
          </a:p>
          <a:p>
            <a:pPr lvl="0">
              <a:buClr>
                <a:schemeClr val="dk1"/>
              </a:buClr>
              <a:buSzPts val="1100"/>
            </a:pPr>
            <a:r>
              <a:rPr lang="en-AU" sz="1200" dirty="0">
                <a:solidFill>
                  <a:schemeClr val="tx1"/>
                </a:solidFill>
                <a:latin typeface="Calibri" panose="020F0502020204030204" pitchFamily="34" charset="0"/>
                <a:cs typeface="Calibri" panose="020F0502020204030204" pitchFamily="34" charset="0"/>
              </a:rPr>
              <a:t>PRESENTATION - is also included, and then the technique is </a:t>
            </a:r>
          </a:p>
          <a:p>
            <a:pPr lvl="0">
              <a:buClr>
                <a:schemeClr val="dk1"/>
              </a:buClr>
              <a:buSzPts val="1100"/>
            </a:pPr>
            <a:r>
              <a:rPr lang="en-AU" sz="1200" dirty="0">
                <a:solidFill>
                  <a:schemeClr val="tx1"/>
                </a:solidFill>
                <a:latin typeface="Calibri" panose="020F0502020204030204" pitchFamily="34" charset="0"/>
                <a:cs typeface="Calibri" panose="020F0502020204030204" pitchFamily="34" charset="0"/>
              </a:rPr>
              <a:t>called six + one trait writing.</a:t>
            </a:r>
          </a:p>
          <a:p>
            <a:pPr lvl="0">
              <a:buSzPts val="1200"/>
            </a:pPr>
            <a:r>
              <a:rPr lang="en-AU" sz="1200" dirty="0">
                <a:solidFill>
                  <a:schemeClr val="tx1"/>
                </a:solidFill>
                <a:latin typeface="Calibri" panose="020F0502020204030204" pitchFamily="34" charset="0"/>
                <a:cs typeface="Calibri" panose="020F0502020204030204" pitchFamily="34" charset="0"/>
                <a:sym typeface="Calibri"/>
              </a:rPr>
              <a:t>.</a:t>
            </a:r>
          </a:p>
        </p:txBody>
      </p:sp>
      <p:sp>
        <p:nvSpPr>
          <p:cNvPr id="11" name="Rectangle 10"/>
          <p:cNvSpPr/>
          <p:nvPr/>
        </p:nvSpPr>
        <p:spPr>
          <a:xfrm>
            <a:off x="4565966" y="7619488"/>
            <a:ext cx="2896999" cy="1569660"/>
          </a:xfrm>
          <a:prstGeom prst="rect">
            <a:avLst/>
          </a:prstGeom>
          <a:solidFill>
            <a:schemeClr val="bg1">
              <a:lumMod val="95000"/>
            </a:schemeClr>
          </a:solidFill>
        </p:spPr>
        <p:txBody>
          <a:bodyPr wrap="square">
            <a:spAutoFit/>
          </a:bodyPr>
          <a:lstStyle/>
          <a:p>
            <a:pPr lvl="0">
              <a:buClr>
                <a:schemeClr val="dk1"/>
              </a:buClr>
              <a:buSzPts val="1200"/>
            </a:pPr>
            <a:r>
              <a:rPr lang="en-AU" sz="1200" dirty="0">
                <a:latin typeface="Calibri" panose="020F0502020204030204" pitchFamily="34" charset="0"/>
                <a:cs typeface="Calibri" panose="020F0502020204030204" pitchFamily="34" charset="0"/>
                <a:sym typeface="Calibri"/>
              </a:rPr>
              <a:t>NAPLAN: NAPLAN is coming up for the Year 3s in </a:t>
            </a:r>
            <a:r>
              <a:rPr lang="en-AU" sz="1200" dirty="0" smtClean="0">
                <a:latin typeface="Calibri" panose="020F0502020204030204" pitchFamily="34" charset="0"/>
                <a:cs typeface="Calibri" panose="020F0502020204030204" pitchFamily="34" charset="0"/>
                <a:sym typeface="Calibri"/>
              </a:rPr>
              <a:t>Week 3- </a:t>
            </a:r>
            <a:r>
              <a:rPr lang="en-AU" sz="1200" dirty="0">
                <a:latin typeface="Calibri" panose="020F0502020204030204" pitchFamily="34" charset="0"/>
                <a:cs typeface="Calibri" panose="020F0502020204030204" pitchFamily="34" charset="0"/>
                <a:sym typeface="Calibri"/>
              </a:rPr>
              <a:t>4 and we are preparing them as best as we can with some strategies that enable them put their best foot forward during the testing sessions. </a:t>
            </a:r>
            <a:r>
              <a:rPr lang="en-AU" sz="1200" dirty="0">
                <a:latin typeface="Calibri" panose="020F0502020204030204" pitchFamily="34" charset="0"/>
                <a:cs typeface="Calibri" panose="020F0502020204030204" pitchFamily="34" charset="0"/>
                <a:sym typeface="Calibri"/>
              </a:rPr>
              <a:t>Please have a discussion with your child’s teacher if you have any concerns in the lead up to NAPLAN.</a:t>
            </a:r>
          </a:p>
        </p:txBody>
      </p:sp>
      <p:sp>
        <p:nvSpPr>
          <p:cNvPr id="12" name="Rectangle 11"/>
          <p:cNvSpPr/>
          <p:nvPr/>
        </p:nvSpPr>
        <p:spPr>
          <a:xfrm>
            <a:off x="2518052" y="8092944"/>
            <a:ext cx="1764631" cy="1569660"/>
          </a:xfrm>
          <a:prstGeom prst="rect">
            <a:avLst/>
          </a:prstGeom>
          <a:solidFill>
            <a:schemeClr val="bg1">
              <a:lumMod val="95000"/>
            </a:schemeClr>
          </a:solidFill>
        </p:spPr>
        <p:txBody>
          <a:bodyPr wrap="square">
            <a:spAutoFit/>
          </a:bodyPr>
          <a:lstStyle/>
          <a:p>
            <a:pPr lvl="0">
              <a:buSzPts val="1200"/>
            </a:pPr>
            <a:r>
              <a:rPr lang="en-AU" sz="1200" b="1" dirty="0">
                <a:solidFill>
                  <a:schemeClr val="dk1"/>
                </a:solidFill>
                <a:latin typeface="Calibri" panose="020F0502020204030204" pitchFamily="34" charset="0"/>
                <a:ea typeface="Calibri"/>
                <a:cs typeface="Calibri" panose="020F0502020204030204" pitchFamily="34" charset="0"/>
                <a:sym typeface="Calibri"/>
              </a:rPr>
              <a:t>Speaking and Listening: </a:t>
            </a:r>
            <a:endParaRPr lang="en-AU" sz="1600" dirty="0">
              <a:solidFill>
                <a:srgbClr val="222222"/>
              </a:solidFill>
              <a:highlight>
                <a:srgbClr val="FFFFFF"/>
              </a:highlight>
              <a:latin typeface="Calibri" panose="020F0502020204030204" pitchFamily="34" charset="0"/>
              <a:ea typeface="Calibri"/>
              <a:cs typeface="Calibri" panose="020F0502020204030204" pitchFamily="34" charset="0"/>
              <a:sym typeface="Calibri"/>
            </a:endParaRPr>
          </a:p>
          <a:p>
            <a:pPr lvl="0">
              <a:buClr>
                <a:schemeClr val="dk1"/>
              </a:buClr>
              <a:buSzPts val="1200"/>
            </a:pPr>
            <a:r>
              <a:rPr lang="en-AU" sz="1200" dirty="0">
                <a:latin typeface="Calibri" panose="020F0502020204030204" pitchFamily="34" charset="0"/>
                <a:cs typeface="Calibri" panose="020F0502020204030204" pitchFamily="34" charset="0"/>
                <a:sym typeface="Calibri"/>
              </a:rPr>
              <a:t>Students will continue to  use language in social interactions when engaging with tasks required to develop content knowledge and skills</a:t>
            </a:r>
            <a:endParaRPr lang="en-AU" sz="1200" dirty="0">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65" y="490712"/>
            <a:ext cx="1147583" cy="1115307"/>
          </a:xfrm>
          <a:prstGeom prst="rect">
            <a:avLst/>
          </a:prstGeom>
        </p:spPr>
      </p:pic>
      <p:sp>
        <p:nvSpPr>
          <p:cNvPr id="15" name="5-Point Star 14"/>
          <p:cNvSpPr/>
          <p:nvPr/>
        </p:nvSpPr>
        <p:spPr>
          <a:xfrm>
            <a:off x="6657474" y="3336757"/>
            <a:ext cx="805491" cy="834189"/>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5-Point Star 15"/>
          <p:cNvSpPr/>
          <p:nvPr/>
        </p:nvSpPr>
        <p:spPr>
          <a:xfrm>
            <a:off x="140765" y="7284220"/>
            <a:ext cx="901972" cy="9293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13804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206"/>
            <a:ext cx="7589838" cy="9931043"/>
          </a:xfrm>
          <a:prstGeom prst="rect">
            <a:avLst/>
          </a:prstGeom>
        </p:spPr>
      </p:pic>
      <p:sp>
        <p:nvSpPr>
          <p:cNvPr id="6" name="Rectangle 5"/>
          <p:cNvSpPr/>
          <p:nvPr/>
        </p:nvSpPr>
        <p:spPr>
          <a:xfrm>
            <a:off x="1876926" y="428357"/>
            <a:ext cx="5482641" cy="2123658"/>
          </a:xfrm>
          <a:prstGeom prst="rect">
            <a:avLst/>
          </a:prstGeom>
          <a:solidFill>
            <a:schemeClr val="bg1">
              <a:lumMod val="95000"/>
            </a:schemeClr>
          </a:solidFill>
        </p:spPr>
        <p:txBody>
          <a:bodyPr wrap="square">
            <a:spAutoFit/>
          </a:bodyPr>
          <a:lstStyle/>
          <a:p>
            <a:pPr lvl="0" algn="ctr">
              <a:buSzPts val="1400"/>
            </a:pPr>
            <a:r>
              <a:rPr lang="en-AU" sz="2000" b="1" dirty="0">
                <a:solidFill>
                  <a:schemeClr val="dk1"/>
                </a:solidFill>
                <a:latin typeface="Calibri"/>
                <a:ea typeface="Calibri"/>
                <a:cs typeface="Calibri"/>
                <a:sym typeface="Calibri"/>
              </a:rPr>
              <a:t>HOMEWORK</a:t>
            </a:r>
          </a:p>
          <a:p>
            <a:pPr lvl="0">
              <a:buSzPts val="1400"/>
            </a:pPr>
            <a:r>
              <a:rPr lang="en-AU" dirty="0">
                <a:solidFill>
                  <a:schemeClr val="dk1"/>
                </a:solidFill>
                <a:latin typeface="Calibri"/>
                <a:ea typeface="Calibri"/>
                <a:cs typeface="Calibri"/>
                <a:sym typeface="Calibri"/>
              </a:rPr>
              <a:t>Children in years 3 and 4 are encouraged to do </a:t>
            </a:r>
            <a:r>
              <a:rPr lang="en-AU" u="sng" dirty="0">
                <a:solidFill>
                  <a:schemeClr val="dk1"/>
                </a:solidFill>
                <a:latin typeface="Calibri"/>
                <a:ea typeface="Calibri"/>
                <a:cs typeface="Calibri"/>
                <a:sym typeface="Calibri"/>
              </a:rPr>
              <a:t>five</a:t>
            </a:r>
            <a:r>
              <a:rPr lang="en-AU" dirty="0">
                <a:solidFill>
                  <a:schemeClr val="dk1"/>
                </a:solidFill>
                <a:latin typeface="Calibri"/>
                <a:ea typeface="Calibri"/>
                <a:cs typeface="Calibri"/>
                <a:sym typeface="Calibri"/>
              </a:rPr>
              <a:t> 30 minute sessions of homework over seven days. 20 minutes of this time is to be spent reading and recording what they have read in a reading log. The other 10 minutes is for </a:t>
            </a:r>
            <a:r>
              <a:rPr lang="en-AU" dirty="0" smtClean="0">
                <a:solidFill>
                  <a:schemeClr val="dk1"/>
                </a:solidFill>
                <a:latin typeface="Calibri"/>
                <a:ea typeface="Calibri"/>
                <a:cs typeface="Calibri"/>
                <a:sym typeface="Calibri"/>
              </a:rPr>
              <a:t>Maths</a:t>
            </a:r>
            <a:r>
              <a:rPr lang="en-AU" dirty="0">
                <a:solidFill>
                  <a:schemeClr val="dk1"/>
                </a:solidFill>
                <a:latin typeface="Calibri"/>
                <a:ea typeface="Calibri"/>
                <a:cs typeface="Calibri"/>
                <a:sym typeface="Calibri"/>
              </a:rPr>
              <a:t>, </a:t>
            </a:r>
            <a:r>
              <a:rPr lang="en-AU" dirty="0" smtClean="0">
                <a:solidFill>
                  <a:schemeClr val="dk1"/>
                </a:solidFill>
                <a:latin typeface="Calibri"/>
                <a:ea typeface="Calibri"/>
                <a:cs typeface="Calibri"/>
                <a:sym typeface="Calibri"/>
              </a:rPr>
              <a:t>Spelling </a:t>
            </a:r>
            <a:r>
              <a:rPr lang="en-AU" dirty="0">
                <a:solidFill>
                  <a:schemeClr val="dk1"/>
                </a:solidFill>
                <a:latin typeface="Calibri"/>
                <a:ea typeface="Calibri"/>
                <a:cs typeface="Calibri"/>
                <a:sym typeface="Calibri"/>
              </a:rPr>
              <a:t>or </a:t>
            </a:r>
            <a:r>
              <a:rPr lang="en-AU" dirty="0" smtClean="0">
                <a:solidFill>
                  <a:schemeClr val="dk1"/>
                </a:solidFill>
                <a:latin typeface="Calibri"/>
                <a:ea typeface="Calibri"/>
                <a:cs typeface="Calibri"/>
                <a:sym typeface="Calibri"/>
              </a:rPr>
              <a:t>Information </a:t>
            </a:r>
            <a:r>
              <a:rPr lang="en-AU" dirty="0">
                <a:solidFill>
                  <a:schemeClr val="dk1"/>
                </a:solidFill>
                <a:latin typeface="Calibri"/>
                <a:ea typeface="Calibri"/>
                <a:cs typeface="Calibri"/>
                <a:sym typeface="Calibri"/>
              </a:rPr>
              <a:t>collecting. Keep an eye out for the homework </a:t>
            </a:r>
            <a:r>
              <a:rPr lang="en-AU" dirty="0" smtClean="0">
                <a:solidFill>
                  <a:schemeClr val="dk1"/>
                </a:solidFill>
                <a:latin typeface="Calibri"/>
                <a:ea typeface="Calibri"/>
                <a:cs typeface="Calibri"/>
                <a:sym typeface="Calibri"/>
              </a:rPr>
              <a:t>(starting in week 2) and </a:t>
            </a:r>
            <a:r>
              <a:rPr lang="en-AU" dirty="0">
                <a:solidFill>
                  <a:schemeClr val="dk1"/>
                </a:solidFill>
                <a:latin typeface="Calibri"/>
                <a:ea typeface="Calibri"/>
                <a:cs typeface="Calibri"/>
                <a:sym typeface="Calibri"/>
              </a:rPr>
              <a:t>we encourage you to chat to your child about how they will get the tasks done in the required amount of time. This term, students will continue to work through the </a:t>
            </a:r>
            <a:r>
              <a:rPr lang="en-AU" dirty="0" smtClean="0">
                <a:solidFill>
                  <a:schemeClr val="dk1"/>
                </a:solidFill>
                <a:latin typeface="Calibri"/>
                <a:ea typeface="Calibri"/>
                <a:cs typeface="Calibri"/>
                <a:sym typeface="Calibri"/>
              </a:rPr>
              <a:t>SMART Spelling program</a:t>
            </a:r>
            <a:r>
              <a:rPr lang="en-AU" dirty="0">
                <a:solidFill>
                  <a:schemeClr val="dk1"/>
                </a:solidFill>
                <a:latin typeface="Calibri"/>
                <a:ea typeface="Calibri"/>
                <a:cs typeface="Calibri"/>
                <a:sym typeface="Calibri"/>
              </a:rPr>
              <a:t>. </a:t>
            </a:r>
            <a:endParaRPr lang="en-AU" dirty="0"/>
          </a:p>
        </p:txBody>
      </p:sp>
      <p:sp>
        <p:nvSpPr>
          <p:cNvPr id="8" name="Rectangle 7"/>
          <p:cNvSpPr/>
          <p:nvPr/>
        </p:nvSpPr>
        <p:spPr>
          <a:xfrm>
            <a:off x="204513" y="7057772"/>
            <a:ext cx="1523153" cy="2292935"/>
          </a:xfrm>
          <a:prstGeom prst="rect">
            <a:avLst/>
          </a:prstGeom>
          <a:solidFill>
            <a:schemeClr val="bg1">
              <a:lumMod val="95000"/>
            </a:schemeClr>
          </a:solidFill>
        </p:spPr>
        <p:txBody>
          <a:bodyPr wrap="square">
            <a:spAutoFit/>
          </a:bodyPr>
          <a:lstStyle/>
          <a:p>
            <a:pPr lvl="0" algn="ctr">
              <a:buClr>
                <a:schemeClr val="dk1"/>
              </a:buClr>
              <a:buSzPts val="1800"/>
            </a:pPr>
            <a:r>
              <a:rPr lang="en-AU" sz="1100" b="1" i="1" dirty="0" err="1">
                <a:solidFill>
                  <a:schemeClr val="dk1"/>
                </a:solidFill>
                <a:latin typeface="Calibri"/>
                <a:ea typeface="Calibri"/>
                <a:cs typeface="Calibri"/>
                <a:sym typeface="Calibri"/>
              </a:rPr>
              <a:t>MultiLit</a:t>
            </a:r>
            <a:endParaRPr lang="en-AU" sz="1100" dirty="0">
              <a:latin typeface="Calibri"/>
              <a:ea typeface="Calibri"/>
              <a:cs typeface="Calibri"/>
              <a:sym typeface="Calibri"/>
            </a:endParaRPr>
          </a:p>
          <a:p>
            <a:pPr lvl="0">
              <a:buSzPts val="1400"/>
            </a:pPr>
            <a:r>
              <a:rPr lang="en-AU" sz="1100" dirty="0">
                <a:latin typeface="Calibri"/>
                <a:ea typeface="Calibri"/>
                <a:cs typeface="Calibri"/>
                <a:sym typeface="Calibri"/>
              </a:rPr>
              <a:t>ACPS will continue to run </a:t>
            </a:r>
            <a:r>
              <a:rPr lang="en-AU" sz="1100" dirty="0" err="1">
                <a:latin typeface="Calibri"/>
                <a:ea typeface="Calibri"/>
                <a:cs typeface="Calibri"/>
                <a:sym typeface="Calibri"/>
              </a:rPr>
              <a:t>MultiLit</a:t>
            </a:r>
            <a:r>
              <a:rPr lang="en-AU" sz="1100" dirty="0">
                <a:latin typeface="Calibri"/>
                <a:ea typeface="Calibri"/>
                <a:cs typeface="Calibri"/>
                <a:sym typeface="Calibri"/>
              </a:rPr>
              <a:t> for students from Grade 3 - 6 who are needing a significant boost in reading progress. You can be a reading tutor with just a spare 40 minutes a week. If you are interested please speak to your classroom teacher</a:t>
            </a:r>
            <a:endParaRPr lang="en-AU" sz="1100" dirty="0"/>
          </a:p>
        </p:txBody>
      </p:sp>
      <p:sp>
        <p:nvSpPr>
          <p:cNvPr id="7" name="Rectangle 6"/>
          <p:cNvSpPr/>
          <p:nvPr/>
        </p:nvSpPr>
        <p:spPr>
          <a:xfrm>
            <a:off x="1057085" y="2958234"/>
            <a:ext cx="3819715" cy="3693319"/>
          </a:xfrm>
          <a:prstGeom prst="rect">
            <a:avLst/>
          </a:prstGeom>
          <a:solidFill>
            <a:schemeClr val="bg1">
              <a:lumMod val="95000"/>
            </a:schemeClr>
          </a:solidFill>
        </p:spPr>
        <p:txBody>
          <a:bodyPr wrap="square">
            <a:spAutoFit/>
          </a:bodyPr>
          <a:lstStyle/>
          <a:p>
            <a:pPr lvl="0" algn="ctr">
              <a:buClr>
                <a:schemeClr val="dk1"/>
              </a:buClr>
              <a:buSzPts val="1800"/>
            </a:pPr>
            <a:r>
              <a:rPr lang="en-AU" sz="2400" b="1" i="1" dirty="0">
                <a:latin typeface="Calibri"/>
                <a:ea typeface="Calibri"/>
                <a:cs typeface="Calibri"/>
                <a:sym typeface="Calibri"/>
              </a:rPr>
              <a:t>Inquiry</a:t>
            </a:r>
            <a:endParaRPr lang="en-AU" sz="1600" dirty="0">
              <a:latin typeface="Calibri"/>
              <a:ea typeface="Calibri"/>
              <a:cs typeface="Calibri"/>
              <a:sym typeface="Calibri"/>
            </a:endParaRPr>
          </a:p>
          <a:p>
            <a:pPr lvl="0">
              <a:buClr>
                <a:schemeClr val="dk1"/>
              </a:buClr>
              <a:buSzPts val="1100"/>
            </a:pPr>
            <a:r>
              <a:rPr lang="en-AU" dirty="0">
                <a:latin typeface="Calibri"/>
                <a:ea typeface="Calibri"/>
                <a:cs typeface="Calibri"/>
                <a:sym typeface="Calibri"/>
              </a:rPr>
              <a:t>This term our Inquiry Unit is: </a:t>
            </a:r>
            <a:r>
              <a:rPr lang="en-AU" dirty="0" smtClean="0">
                <a:latin typeface="Calibri"/>
                <a:ea typeface="Calibri"/>
                <a:cs typeface="Calibri"/>
                <a:sym typeface="Calibri"/>
              </a:rPr>
              <a:t>First Fleet.</a:t>
            </a:r>
          </a:p>
          <a:p>
            <a:pPr lvl="0">
              <a:buClr>
                <a:schemeClr val="dk1"/>
              </a:buClr>
              <a:buSzPts val="1100"/>
            </a:pPr>
            <a:r>
              <a:rPr lang="en-AU" dirty="0" smtClean="0">
                <a:latin typeface="Calibri" panose="020F0502020204030204" pitchFamily="34" charset="0"/>
              </a:rPr>
              <a:t>The </a:t>
            </a:r>
            <a:r>
              <a:rPr lang="en-AU" dirty="0">
                <a:latin typeface="Calibri" panose="020F0502020204030204" pitchFamily="34" charset="0"/>
              </a:rPr>
              <a:t>following questions will be investigated: </a:t>
            </a:r>
            <a:r>
              <a:rPr lang="en-AU" dirty="0" smtClean="0">
                <a:latin typeface="Calibri" panose="020F0502020204030204" pitchFamily="34" charset="0"/>
              </a:rPr>
              <a:t>Why </a:t>
            </a:r>
            <a:r>
              <a:rPr lang="en-AU" dirty="0">
                <a:latin typeface="Calibri" panose="020F0502020204030204" pitchFamily="34" charset="0"/>
              </a:rPr>
              <a:t>did the great journeys of exploration occur?, Why did the Europeans settle in Australia?, What were </a:t>
            </a:r>
            <a:r>
              <a:rPr lang="en-AU" dirty="0" smtClean="0">
                <a:latin typeface="Calibri" panose="020F0502020204030204" pitchFamily="34" charset="0"/>
              </a:rPr>
              <a:t>the effects </a:t>
            </a:r>
            <a:r>
              <a:rPr lang="en-AU" dirty="0">
                <a:latin typeface="Calibri" panose="020F0502020204030204" pitchFamily="34" charset="0"/>
              </a:rPr>
              <a:t>as a result of European exploration to indigenous and European settlement?,</a:t>
            </a:r>
            <a:endParaRPr lang="en-AU" dirty="0"/>
          </a:p>
          <a:p>
            <a:r>
              <a:rPr lang="en-AU" dirty="0">
                <a:latin typeface="Calibri" panose="020F0502020204030204" pitchFamily="34" charset="0"/>
              </a:rPr>
              <a:t>What challenges did European explorers experience? Initially, students will investigate when, why, where and how people explored </a:t>
            </a:r>
            <a:r>
              <a:rPr lang="en-AU" dirty="0" smtClean="0">
                <a:latin typeface="Calibri" panose="020F0502020204030204" pitchFamily="34" charset="0"/>
              </a:rPr>
              <a:t>Australia. </a:t>
            </a:r>
            <a:r>
              <a:rPr lang="en-AU" dirty="0">
                <a:latin typeface="Calibri" panose="020F0502020204030204" pitchFamily="34" charset="0"/>
              </a:rPr>
              <a:t>Students will choose an explorer to investigate and gather information about them which will then be </a:t>
            </a:r>
            <a:r>
              <a:rPr lang="en-AU" dirty="0" smtClean="0">
                <a:latin typeface="Calibri" panose="020F0502020204030204" pitchFamily="34" charset="0"/>
              </a:rPr>
              <a:t>presented as a Biography Project. Students will research </a:t>
            </a:r>
            <a:r>
              <a:rPr lang="en-AU" dirty="0">
                <a:latin typeface="Calibri" panose="020F0502020204030204" pitchFamily="34" charset="0"/>
              </a:rPr>
              <a:t>and gather information using a range of resources including books and technology. </a:t>
            </a:r>
            <a:endParaRPr lang="en-AU" dirty="0"/>
          </a:p>
        </p:txBody>
      </p:sp>
      <p:sp>
        <p:nvSpPr>
          <p:cNvPr id="10" name="Rectangle 9"/>
          <p:cNvSpPr/>
          <p:nvPr/>
        </p:nvSpPr>
        <p:spPr>
          <a:xfrm>
            <a:off x="5221705" y="3899520"/>
            <a:ext cx="2009525" cy="1384995"/>
          </a:xfrm>
          <a:prstGeom prst="rect">
            <a:avLst/>
          </a:prstGeom>
          <a:solidFill>
            <a:schemeClr val="bg1">
              <a:lumMod val="95000"/>
            </a:schemeClr>
          </a:solidFill>
        </p:spPr>
        <p:txBody>
          <a:bodyPr wrap="square">
            <a:spAutoFit/>
          </a:bodyPr>
          <a:lstStyle/>
          <a:p>
            <a:pPr lvl="0" algn="ctr">
              <a:buSzPts val="1400"/>
            </a:pPr>
            <a:r>
              <a:rPr lang="en-AU" b="1" u="sng" dirty="0">
                <a:latin typeface="Calibri" panose="020F0502020204030204" pitchFamily="34" charset="0"/>
                <a:cs typeface="Calibri" panose="020F0502020204030204" pitchFamily="34" charset="0"/>
              </a:rPr>
              <a:t>Giggle Corner</a:t>
            </a:r>
          </a:p>
          <a:p>
            <a:pPr lvl="0" algn="ctr">
              <a:buSzPts val="1400"/>
            </a:pPr>
            <a:endParaRPr lang="en-AU" dirty="0">
              <a:latin typeface="Calibri" panose="020F0502020204030204" pitchFamily="34" charset="0"/>
              <a:cs typeface="Calibri" panose="020F0502020204030204" pitchFamily="34" charset="0"/>
            </a:endParaRPr>
          </a:p>
          <a:p>
            <a:pPr lvl="0" algn="ctr">
              <a:buClr>
                <a:schemeClr val="dk1"/>
              </a:buClr>
              <a:buSzPts val="1100"/>
            </a:pPr>
            <a:r>
              <a:rPr lang="en-AU" dirty="0">
                <a:latin typeface="Calibri" panose="020F0502020204030204" pitchFamily="34" charset="0"/>
                <a:cs typeface="Calibri" panose="020F0502020204030204" pitchFamily="34" charset="0"/>
              </a:rPr>
              <a:t>Q: Why didn't the two 4's want any dinner?</a:t>
            </a:r>
          </a:p>
          <a:p>
            <a:pPr lvl="0" algn="ctr">
              <a:buSzPts val="1400"/>
            </a:pPr>
            <a:r>
              <a:rPr lang="en-AU" dirty="0">
                <a:latin typeface="Calibri" panose="020F0502020204030204" pitchFamily="34" charset="0"/>
                <a:cs typeface="Calibri" panose="020F0502020204030204" pitchFamily="34" charset="0"/>
              </a:rPr>
              <a:t>A: Because they already 8!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271" y="7058204"/>
            <a:ext cx="1232750" cy="1198079"/>
          </a:xfrm>
          <a:prstGeom prst="rect">
            <a:avLst/>
          </a:prstGeom>
        </p:spPr>
      </p:pic>
      <p:sp>
        <p:nvSpPr>
          <p:cNvPr id="12" name="5-Point Star 11"/>
          <p:cNvSpPr/>
          <p:nvPr/>
        </p:nvSpPr>
        <p:spPr>
          <a:xfrm>
            <a:off x="5117432" y="2807368"/>
            <a:ext cx="855913" cy="8341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5-Point Star 12"/>
          <p:cNvSpPr/>
          <p:nvPr/>
        </p:nvSpPr>
        <p:spPr>
          <a:xfrm>
            <a:off x="201172" y="1490186"/>
            <a:ext cx="855913" cy="83419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5117432" y="6013722"/>
            <a:ext cx="2311986" cy="1942455"/>
          </a:xfrm>
          <a:prstGeom prst="rect">
            <a:avLst/>
          </a:prstGeom>
          <a:solidFill>
            <a:schemeClr val="bg1">
              <a:lumMod val="95000"/>
            </a:schemeClr>
          </a:solidFill>
        </p:spPr>
        <p:txBody>
          <a:bodyPr wrap="square">
            <a:spAutoFit/>
          </a:bodyPr>
          <a:lstStyle/>
          <a:p>
            <a:pPr algn="ctr">
              <a:lnSpc>
                <a:spcPct val="115000"/>
              </a:lnSpc>
              <a:spcAft>
                <a:spcPts val="1000"/>
              </a:spcAft>
            </a:pPr>
            <a:r>
              <a:rPr lang="en-AU" b="1" u="sng" dirty="0" smtClean="0">
                <a:latin typeface="Calibri" panose="020F0502020204030204" pitchFamily="34" charset="0"/>
                <a:ea typeface="Calibri" panose="020F0502020204030204" pitchFamily="34" charset="0"/>
                <a:cs typeface="Times New Roman" panose="02020603050405020304" pitchFamily="18" charset="0"/>
              </a:rPr>
              <a:t>Student Learning Diaries</a:t>
            </a:r>
          </a:p>
          <a:p>
            <a:pPr>
              <a:lnSpc>
                <a:spcPct val="115000"/>
              </a:lnSpc>
              <a:spcAft>
                <a:spcPts val="1000"/>
              </a:spcAft>
            </a:pPr>
            <a:r>
              <a:rPr lang="en-AU" sz="1200" dirty="0" smtClean="0">
                <a:latin typeface="Calibri" panose="020F0502020204030204" pitchFamily="34" charset="0"/>
                <a:ea typeface="Calibri" panose="020F0502020204030204" pitchFamily="34" charset="0"/>
                <a:cs typeface="Times New Roman" panose="02020603050405020304" pitchFamily="18" charset="0"/>
              </a:rPr>
              <a:t>We </a:t>
            </a:r>
            <a:r>
              <a:rPr lang="en-AU" sz="1200" dirty="0">
                <a:latin typeface="Calibri" panose="020F0502020204030204" pitchFamily="34" charset="0"/>
                <a:ea typeface="Calibri" panose="020F0502020204030204" pitchFamily="34" charset="0"/>
                <a:cs typeface="Times New Roman" panose="02020603050405020304" pitchFamily="18" charset="0"/>
              </a:rPr>
              <a:t>will be sending hard copy SLDs with our 3/4 student reports this term. The 3/4  teachers will be working towards teaching and learning with the students at how we do SLDs via compass in the future.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198021" y="8309383"/>
            <a:ext cx="3231397" cy="1384995"/>
          </a:xfrm>
          <a:prstGeom prst="rect">
            <a:avLst/>
          </a:prstGeom>
          <a:solidFill>
            <a:schemeClr val="bg2">
              <a:lumMod val="20000"/>
              <a:lumOff val="80000"/>
            </a:schemeClr>
          </a:solidFill>
        </p:spPr>
        <p:txBody>
          <a:bodyPr wrap="square">
            <a:spAutoFit/>
          </a:bodyPr>
          <a:lstStyle/>
          <a:p>
            <a:pPr algn="ctr"/>
            <a:r>
              <a:rPr lang="en-AU" b="1" u="sng" dirty="0">
                <a:latin typeface="Times New Roman" panose="02020603050405020304" pitchFamily="18" charset="0"/>
              </a:rPr>
              <a:t>Teacher </a:t>
            </a:r>
            <a:r>
              <a:rPr lang="en-AU" b="1" u="sng" dirty="0" smtClean="0">
                <a:latin typeface="Times New Roman" panose="02020603050405020304" pitchFamily="18" charset="0"/>
              </a:rPr>
              <a:t>Emails</a:t>
            </a:r>
          </a:p>
          <a:p>
            <a:pPr algn="ctr"/>
            <a:r>
              <a:rPr lang="en-AU" dirty="0"/>
              <a:t/>
            </a:r>
            <a:br>
              <a:rPr lang="en-AU" dirty="0"/>
            </a:br>
            <a:r>
              <a:rPr lang="en-AU" b="1" u="sng" dirty="0">
                <a:solidFill>
                  <a:srgbClr val="0000FF"/>
                </a:solidFill>
                <a:latin typeface="Times New Roman" panose="02020603050405020304" pitchFamily="18" charset="0"/>
                <a:hlinkClick r:id="rId4"/>
              </a:rPr>
              <a:t>Linda.zanatta@education.vic.gov.au</a:t>
            </a:r>
            <a:endParaRPr lang="en-AU" dirty="0"/>
          </a:p>
          <a:p>
            <a:pPr algn="ctr"/>
            <a:r>
              <a:rPr lang="en-AU" b="1" u="sng" dirty="0">
                <a:solidFill>
                  <a:srgbClr val="0000FF"/>
                </a:solidFill>
                <a:latin typeface="Times New Roman" panose="02020603050405020304" pitchFamily="18" charset="0"/>
                <a:hlinkClick r:id="rId5"/>
              </a:rPr>
              <a:t>Sian.Gladman@education.vic.gov.au</a:t>
            </a:r>
            <a:endParaRPr lang="en-AU" dirty="0"/>
          </a:p>
          <a:p>
            <a:pPr algn="ctr"/>
            <a:r>
              <a:rPr lang="en-AU" b="1" u="sng" dirty="0">
                <a:solidFill>
                  <a:srgbClr val="0000FF"/>
                </a:solidFill>
                <a:latin typeface="Times New Roman" panose="02020603050405020304" pitchFamily="18" charset="0"/>
              </a:rPr>
              <a:t>julian.fussell@education.vic.gov.au</a:t>
            </a:r>
            <a:endParaRPr lang="en-AU" dirty="0"/>
          </a:p>
          <a:p>
            <a:endParaRPr lang="en-AU" dirty="0"/>
          </a:p>
        </p:txBody>
      </p:sp>
    </p:spTree>
    <p:extLst>
      <p:ext uri="{BB962C8B-B14F-4D97-AF65-F5344CB8AC3E}">
        <p14:creationId xmlns:p14="http://schemas.microsoft.com/office/powerpoint/2010/main" val="2906926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1662</TotalTime>
  <Words>796</Words>
  <Application>Microsoft Office PowerPoint</Application>
  <PresentationFormat>Custom</PresentationFormat>
  <Paragraphs>36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Calibri</vt:lpstr>
      <vt:lpstr>Cabin</vt:lpstr>
      <vt:lpstr>Times New Roman</vt:lpstr>
      <vt:lpstr>Arial</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Zanatta</dc:creator>
  <cp:lastModifiedBy>Linda Zanatta</cp:lastModifiedBy>
  <cp:revision>18</cp:revision>
  <cp:lastPrinted>2022-04-29T02:24:09Z</cp:lastPrinted>
  <dcterms:modified xsi:type="dcterms:W3CDTF">2022-04-29T04:11:34Z</dcterms:modified>
</cp:coreProperties>
</file>