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58" r:id="rId7"/>
    <p:sldId id="272" r:id="rId8"/>
    <p:sldId id="273" r:id="rId9"/>
    <p:sldId id="274" r:id="rId10"/>
    <p:sldId id="278" r:id="rId11"/>
    <p:sldId id="277" r:id="rId12"/>
    <p:sldId id="279" r:id="rId13"/>
    <p:sldId id="281" r:id="rId14"/>
    <p:sldId id="280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8F"/>
    <a:srgbClr val="890020"/>
    <a:srgbClr val="7F001D"/>
    <a:srgbClr val="A80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58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9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9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163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64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360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41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723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24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737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7F68-389C-4841-9A4D-C62C426EC611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D30C7-17E9-4B3A-BC5A-563CD3F6B9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33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A1862F-A6F9-4D1B-A7C0-650B15FF2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/>
          <a:stretch/>
        </p:blipFill>
        <p:spPr>
          <a:xfrm>
            <a:off x="0" y="-533400"/>
            <a:ext cx="12192000" cy="7364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52845-A238-4AD1-BF62-472A8AD6FB5D}"/>
              </a:ext>
            </a:extLst>
          </p:cNvPr>
          <p:cNvSpPr/>
          <p:nvPr/>
        </p:nvSpPr>
        <p:spPr>
          <a:xfrm>
            <a:off x="0" y="4996070"/>
            <a:ext cx="12192000" cy="18619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9D5BE-08E1-42F3-ACBE-F5889AC2B183}"/>
              </a:ext>
            </a:extLst>
          </p:cNvPr>
          <p:cNvSpPr txBox="1"/>
          <p:nvPr/>
        </p:nvSpPr>
        <p:spPr>
          <a:xfrm>
            <a:off x="2530928" y="5665424"/>
            <a:ext cx="71301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Europa-Bold" panose="02000000000000000000" pitchFamily="50" charset="0"/>
                <a:cs typeface="Adobe Devanagari" panose="02040503050201020203" pitchFamily="18" charset="0"/>
              </a:rPr>
              <a:t>VCE Physics</a:t>
            </a:r>
          </a:p>
        </p:txBody>
      </p:sp>
      <p:pic>
        <p:nvPicPr>
          <p:cNvPr id="14" name="Picture 13" descr="A picture containing graphics, text, graphic design, clipart&#10;&#10;Description automatically generated">
            <a:extLst>
              <a:ext uri="{FF2B5EF4-FFF2-40B4-BE49-F238E27FC236}">
                <a16:creationId xmlns:a16="http://schemas.microsoft.com/office/drawing/2014/main" id="{29A4004E-A403-35B4-B08F-B4893DA79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8" y="5004590"/>
            <a:ext cx="2634866" cy="18619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23F146-A2C6-48ED-A993-3D5A03D00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/>
    </mc:Choice>
    <mc:Fallback xmlns=""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D50417F2-2029-4133-ABC5-64C5EFBA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96997"/>
            <a:ext cx="8134350" cy="50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34;p24">
            <a:extLst>
              <a:ext uri="{FF2B5EF4-FFF2-40B4-BE49-F238E27FC236}">
                <a16:creationId xmlns:a16="http://schemas.microsoft.com/office/drawing/2014/main" id="{8DE0F329-FCF6-47DB-872D-B663E4140C3C}"/>
              </a:ext>
            </a:extLst>
          </p:cNvPr>
          <p:cNvSpPr txBox="1">
            <a:spLocks/>
          </p:cNvSpPr>
          <p:nvPr/>
        </p:nvSpPr>
        <p:spPr>
          <a:xfrm>
            <a:off x="1583173" y="2465385"/>
            <a:ext cx="7667625" cy="41354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buSzPts val="1900"/>
            </a:pPr>
            <a:r>
              <a:rPr lang="en-US" sz="3200">
                <a:latin typeface="Calibri"/>
                <a:ea typeface="Calibri"/>
                <a:cs typeface="Calibri"/>
              </a:rPr>
              <a:t>Prerequisites – Strong background in mathematics and science</a:t>
            </a:r>
          </a:p>
          <a:p>
            <a:pPr indent="-457200">
              <a:buSzPts val="1900"/>
            </a:pPr>
            <a:r>
              <a:rPr lang="en-US" sz="3200">
                <a:latin typeface="Calibri"/>
                <a:ea typeface="Calibri"/>
                <a:cs typeface="Calibri"/>
              </a:rPr>
              <a:t>Corequisites – Mathematics preferably methods and specialist.</a:t>
            </a:r>
          </a:p>
          <a:p>
            <a:pPr indent="-457200">
              <a:buSzPts val="1900"/>
            </a:pPr>
            <a:endParaRPr lang="en-US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4F749B-4D43-47DD-88A4-B0B4E9C1F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9"/>
    </mc:Choice>
    <mc:Fallback xmlns="">
      <p:transition spd="slow" advTm="2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239;p25">
            <a:extLst>
              <a:ext uri="{FF2B5EF4-FFF2-40B4-BE49-F238E27FC236}">
                <a16:creationId xmlns:a16="http://schemas.microsoft.com/office/drawing/2014/main" id="{6CDDCBF8-5E5E-43FD-A19C-FDEE6C86CF9B}"/>
              </a:ext>
            </a:extLst>
          </p:cNvPr>
          <p:cNvSpPr txBox="1">
            <a:spLocks/>
          </p:cNvSpPr>
          <p:nvPr/>
        </p:nvSpPr>
        <p:spPr>
          <a:xfrm>
            <a:off x="2498314" y="9929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</a:pPr>
            <a:r>
              <a:rPr lang="en-A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LEADS TO…….</a:t>
            </a:r>
          </a:p>
        </p:txBody>
      </p:sp>
      <p:sp>
        <p:nvSpPr>
          <p:cNvPr id="15" name="Google Shape;240;p25">
            <a:extLst>
              <a:ext uri="{FF2B5EF4-FFF2-40B4-BE49-F238E27FC236}">
                <a16:creationId xmlns:a16="http://schemas.microsoft.com/office/drawing/2014/main" id="{854DB6E3-19FA-4B97-8C61-56371F0C014B}"/>
              </a:ext>
            </a:extLst>
          </p:cNvPr>
          <p:cNvSpPr txBox="1">
            <a:spLocks/>
          </p:cNvSpPr>
          <p:nvPr/>
        </p:nvSpPr>
        <p:spPr>
          <a:xfrm>
            <a:off x="179979" y="1775276"/>
            <a:ext cx="6609484" cy="4200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US" b="1" dirty="0"/>
              <a:t>Further study options related to this subject are:</a:t>
            </a:r>
          </a:p>
          <a:p>
            <a:pPr marL="596900" indent="-457200">
              <a:buSzPts val="1900"/>
            </a:pPr>
            <a:r>
              <a:rPr lang="en-US" dirty="0"/>
              <a:t>Engineering.</a:t>
            </a:r>
          </a:p>
          <a:p>
            <a:pPr marL="596900" indent="-457200">
              <a:buSzPts val="1900"/>
            </a:pPr>
            <a:r>
              <a:rPr lang="en-US" dirty="0"/>
              <a:t>Aviation.</a:t>
            </a:r>
          </a:p>
          <a:p>
            <a:pPr marL="596900" indent="-457200">
              <a:buSzPts val="1900"/>
            </a:pPr>
            <a:r>
              <a:rPr lang="en-US" dirty="0"/>
              <a:t> Mathematics.</a:t>
            </a:r>
          </a:p>
          <a:p>
            <a:pPr marL="596900" indent="-457200">
              <a:buSzPts val="1900"/>
            </a:pPr>
            <a:r>
              <a:rPr lang="en-US" dirty="0"/>
              <a:t>Theoretical and Experimental Physics.</a:t>
            </a:r>
          </a:p>
          <a:p>
            <a:pPr marL="596900" indent="-457200">
              <a:buSzPts val="1900"/>
            </a:pPr>
            <a:r>
              <a:rPr lang="en-US" dirty="0"/>
              <a:t>Medical (imaging and nuclear medicine).</a:t>
            </a:r>
          </a:p>
          <a:p>
            <a:pPr marL="596900" indent="-457200">
              <a:buSzPts val="1900"/>
            </a:pPr>
            <a:r>
              <a:rPr lang="en-US" dirty="0"/>
              <a:t>Astronomy.</a:t>
            </a:r>
          </a:p>
          <a:p>
            <a:pPr marL="596900" indent="-457200">
              <a:buSzPts val="1900"/>
            </a:pPr>
            <a:r>
              <a:rPr lang="en-US" dirty="0"/>
              <a:t>Meteorology.</a:t>
            </a:r>
          </a:p>
          <a:p>
            <a:pPr marL="596900" indent="-457200">
              <a:buSzPts val="1900"/>
            </a:pPr>
            <a:r>
              <a:rPr lang="en-US" dirty="0"/>
              <a:t>Astrophysics.</a:t>
            </a:r>
          </a:p>
          <a:p>
            <a:pPr marL="596900" indent="-457200">
              <a:buSzPts val="1900"/>
            </a:pPr>
            <a:r>
              <a:rPr lang="en-US" dirty="0"/>
              <a:t>Nuclear Physics.</a:t>
            </a:r>
          </a:p>
          <a:p>
            <a:pPr marL="596900" indent="-457200">
              <a:buSzPts val="1900"/>
            </a:pPr>
            <a:r>
              <a:rPr lang="en-US" dirty="0"/>
              <a:t>Aerospace Engineering.</a:t>
            </a:r>
          </a:p>
          <a:p>
            <a:pPr marL="596900" indent="-457200">
              <a:buSzPts val="1900"/>
            </a:pPr>
            <a:endParaRPr lang="en-US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1900"/>
              <a:buFont typeface="Calibri"/>
              <a:buChar char="●"/>
            </a:pPr>
            <a:endParaRPr lang="en-US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16" name="Picture 4" descr="What is astrophysics? - Big Think">
            <a:extLst>
              <a:ext uri="{FF2B5EF4-FFF2-40B4-BE49-F238E27FC236}">
                <a16:creationId xmlns:a16="http://schemas.microsoft.com/office/drawing/2014/main" id="{133AA067-68A9-4C53-8481-6F3D9645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65" y="2135942"/>
            <a:ext cx="3636254" cy="244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248DB6-114B-4FCB-AFD2-746D344B2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29"/>
    </mc:Choice>
    <mc:Fallback xmlns="">
      <p:transition spd="slow" advTm="4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D50417F2-2029-4133-ABC5-64C5EFBA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80" y="1479330"/>
            <a:ext cx="8134350" cy="50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5828C9-463E-4C58-A070-6EA93A61307A}"/>
              </a:ext>
            </a:extLst>
          </p:cNvPr>
          <p:cNvSpPr txBox="1"/>
          <p:nvPr/>
        </p:nvSpPr>
        <p:spPr>
          <a:xfrm>
            <a:off x="2108591" y="1166662"/>
            <a:ext cx="727812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Calibri"/>
                <a:cs typeface="Calibri"/>
              </a:rPr>
              <a:t>Career pathways associated with this subject are: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EA7A6-1301-4085-842C-C937E74350EC}"/>
              </a:ext>
            </a:extLst>
          </p:cNvPr>
          <p:cNvSpPr txBox="1"/>
          <p:nvPr/>
        </p:nvSpPr>
        <p:spPr>
          <a:xfrm>
            <a:off x="1396539" y="2709519"/>
            <a:ext cx="89278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Pilot (Civil or Military), F1, Aerospace engineering, research science, research medicine, nuclear physics, electrical engineering, mechanical engineering, civil engineering, actuary, Theoretical Physics, Experimental Physics, Data Logging, Astronaut, x-ray crystallographer, Climate change scientist, meteorologist, Astronomer, Astrophysicist, Mathematician, geothermal engineer, tidal engineer, military constructions, weapons engineer.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1FDED2-3C71-4D5C-B553-D5B1B2447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5"/>
    </mc:Choice>
    <mc:Fallback xmlns="">
      <p:transition spd="slow" advTm="5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131C02BD-AD25-83E9-4AA1-558D03C9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9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61D087D7-22FC-4BFE-899A-0E912A37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404882"/>
            <a:ext cx="8362950" cy="51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D1F3E6-792C-4C94-A5DB-2434FDE588E6}"/>
              </a:ext>
            </a:extLst>
          </p:cNvPr>
          <p:cNvSpPr txBox="1">
            <a:spLocks/>
          </p:cNvSpPr>
          <p:nvPr/>
        </p:nvSpPr>
        <p:spPr>
          <a:xfrm>
            <a:off x="266700" y="2896924"/>
            <a:ext cx="10515600" cy="902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By definition, Physics is the study of the natural world.</a:t>
            </a:r>
          </a:p>
          <a:p>
            <a:endParaRPr lang="en-AU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A5DC6D-0DEA-41D6-A9C3-D577A50A2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"/>
    </mc:Choice>
    <mc:Fallback xmlns="">
      <p:transition spd="slow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9278CE-B6D0-4C81-9DB3-F384DB9FC68C}"/>
              </a:ext>
            </a:extLst>
          </p:cNvPr>
          <p:cNvSpPr/>
          <p:nvPr/>
        </p:nvSpPr>
        <p:spPr>
          <a:xfrm>
            <a:off x="-2177" y="0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295F3-FACC-E09B-A16F-0FAA677134EA}"/>
              </a:ext>
            </a:extLst>
          </p:cNvPr>
          <p:cNvSpPr/>
          <p:nvPr/>
        </p:nvSpPr>
        <p:spPr>
          <a:xfrm>
            <a:off x="545432" y="323525"/>
            <a:ext cx="3584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INTRO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350E710F-2F09-5C57-88B9-6A8253C33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pic>
        <p:nvPicPr>
          <p:cNvPr id="5" name="Picture 2" descr="https://images.theconversation.com/files/191827/original/file-20171025-25516-g7rtyl.jpg?ixlib=rb-1.1.0&amp;rect=0%2C70%2C7875%2C5667&amp;q=45&amp;auto=format&amp;w=926&amp;fit=clip">
            <a:extLst>
              <a:ext uri="{FF2B5EF4-FFF2-40B4-BE49-F238E27FC236}">
                <a16:creationId xmlns:a16="http://schemas.microsoft.com/office/drawing/2014/main" id="{21553B0A-C29D-4B39-A06E-A9AEC45D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354936"/>
            <a:ext cx="8378825" cy="51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EBF650-92BD-4027-A55B-9F2EC23F94D1}"/>
              </a:ext>
            </a:extLst>
          </p:cNvPr>
          <p:cNvSpPr txBox="1">
            <a:spLocks/>
          </p:cNvSpPr>
          <p:nvPr/>
        </p:nvSpPr>
        <p:spPr>
          <a:xfrm>
            <a:off x="381000" y="1368425"/>
            <a:ext cx="10487025" cy="512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* Motion – Things that move and interact with or without contact.</a:t>
            </a:r>
          </a:p>
          <a:p>
            <a:pPr algn="l"/>
            <a:r>
              <a:rPr lang="en-US" dirty="0"/>
              <a:t>* Special Relativity – What occurs to time and length when things move fast.</a:t>
            </a:r>
          </a:p>
          <a:p>
            <a:pPr algn="l"/>
            <a:r>
              <a:rPr lang="en-US" dirty="0"/>
              <a:t>* Fields – electric/magnetic and gravitational.</a:t>
            </a:r>
          </a:p>
          <a:p>
            <a:pPr algn="l"/>
            <a:r>
              <a:rPr lang="en-US" dirty="0"/>
              <a:t>* Electricity – How to make it and get it to move over distances without losing any.</a:t>
            </a:r>
          </a:p>
          <a:p>
            <a:pPr algn="l"/>
            <a:r>
              <a:rPr lang="en-US" dirty="0"/>
              <a:t>* Waves – Transverse and Longitudinal wave behavior and properties.</a:t>
            </a:r>
          </a:p>
          <a:p>
            <a:pPr algn="l"/>
            <a:r>
              <a:rPr lang="en-US" dirty="0"/>
              <a:t>* Wave /Particle duality – is light a wave or a particle.</a:t>
            </a:r>
          </a:p>
          <a:p>
            <a:pPr algn="l"/>
            <a:r>
              <a:rPr lang="en-US" dirty="0"/>
              <a:t>* Heisenberg's uncertainty – finding and measuring photons.</a:t>
            </a:r>
          </a:p>
          <a:p>
            <a:pPr algn="l"/>
            <a:r>
              <a:rPr lang="en-US" dirty="0"/>
              <a:t>* Measurement uncertainty.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381B8A-B481-4C3A-A1F2-80FD453D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23"/>
    </mc:Choice>
    <mc:Fallback xmlns="">
      <p:transition spd="slow" advTm="4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200777" y="3167390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0" y="0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6ADF3932-5892-87FE-CF83-A6F08611F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AFEF10CA-46F1-4B7D-AF69-38A12743AA03}"/>
              </a:ext>
            </a:extLst>
          </p:cNvPr>
          <p:cNvSpPr txBox="1">
            <a:spLocks/>
          </p:cNvSpPr>
          <p:nvPr/>
        </p:nvSpPr>
        <p:spPr>
          <a:xfrm>
            <a:off x="545431" y="1165872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Unit </a:t>
            </a:r>
            <a:r>
              <a:rPr lang="en-AU" sz="4000" dirty="0">
                <a:latin typeface="Calibri"/>
                <a:ea typeface="Calibri"/>
                <a:cs typeface="Calibri"/>
                <a:sym typeface="Calibri"/>
              </a:rPr>
              <a:t>1: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F4C6899C-1E0E-4E34-A034-FF9B111E662C}"/>
              </a:ext>
            </a:extLst>
          </p:cNvPr>
          <p:cNvSpPr txBox="1">
            <a:spLocks/>
          </p:cNvSpPr>
          <p:nvPr/>
        </p:nvSpPr>
        <p:spPr>
          <a:xfrm>
            <a:off x="1597018" y="2071207"/>
            <a:ext cx="6720990" cy="44531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 dirty="0"/>
              <a:t>Unit 1: </a:t>
            </a:r>
            <a:r>
              <a:rPr lang="en-US" b="1" dirty="0"/>
              <a:t>How is Energy useful to society</a:t>
            </a:r>
            <a:endParaRPr lang="en-US" dirty="0"/>
          </a:p>
          <a:p>
            <a:pPr>
              <a:buSzPts val="1900"/>
            </a:pPr>
            <a:r>
              <a:rPr lang="en-AU" dirty="0"/>
              <a:t>Electromagnetism.</a:t>
            </a:r>
          </a:p>
          <a:p>
            <a:pPr>
              <a:buSzPts val="1900"/>
            </a:pPr>
            <a:r>
              <a:rPr lang="en-AU" dirty="0"/>
              <a:t>Reflection and Refraction.</a:t>
            </a:r>
          </a:p>
          <a:p>
            <a:pPr>
              <a:buSzPts val="1900"/>
            </a:pPr>
            <a:r>
              <a:rPr lang="en-AU" dirty="0"/>
              <a:t>Light.</a:t>
            </a:r>
          </a:p>
          <a:p>
            <a:pPr>
              <a:buSzPts val="1900"/>
            </a:pPr>
            <a:r>
              <a:rPr lang="en-AU" dirty="0"/>
              <a:t>Thermodynamics.</a:t>
            </a:r>
          </a:p>
          <a:p>
            <a:pPr>
              <a:buSzPts val="1900"/>
            </a:pPr>
            <a:r>
              <a:rPr lang="en-AU" dirty="0"/>
              <a:t>Energy</a:t>
            </a:r>
          </a:p>
          <a:p>
            <a:pPr>
              <a:buSzPts val="1900"/>
            </a:pPr>
            <a:r>
              <a:rPr lang="en-AU" dirty="0"/>
              <a:t>Climate</a:t>
            </a:r>
          </a:p>
          <a:p>
            <a:pPr>
              <a:buSzPts val="1900"/>
            </a:pPr>
            <a:r>
              <a:rPr lang="en-AU" dirty="0"/>
              <a:t>Nuclear Physics</a:t>
            </a:r>
          </a:p>
          <a:p>
            <a:pPr>
              <a:buSzPts val="1900"/>
            </a:pPr>
            <a:r>
              <a:rPr lang="en-AU" dirty="0"/>
              <a:t>Electricity</a:t>
            </a:r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 indent="-457200">
              <a:buSzPts val="1900"/>
            </a:pPr>
            <a:endParaRPr lang="en-AU" dirty="0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2" descr="https://upload.wikimedia.org/wikipedia/commons/thumb/4/46/Plasma_globe_60th.jpg/300px-Plasma_globe_60th.jpg">
            <a:extLst>
              <a:ext uri="{FF2B5EF4-FFF2-40B4-BE49-F238E27FC236}">
                <a16:creationId xmlns:a16="http://schemas.microsoft.com/office/drawing/2014/main" id="{AE9E5CA0-9CC4-4DC6-A117-554A0E37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903" y="1712245"/>
            <a:ext cx="3371383" cy="33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066DC3-CC8F-493C-978E-2E775735F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1"/>
    </mc:Choice>
    <mc:Fallback xmlns="">
      <p:transition spd="slow" advTm="2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0" y="0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A380280E-10F1-3183-0126-7A2A2293B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C5C7B5B8-7A60-4900-9CBC-B6EC03749520}"/>
              </a:ext>
            </a:extLst>
          </p:cNvPr>
          <p:cNvSpPr txBox="1">
            <a:spLocks/>
          </p:cNvSpPr>
          <p:nvPr/>
        </p:nvSpPr>
        <p:spPr>
          <a:xfrm>
            <a:off x="545431" y="1090813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/>
              <a:t>Unit 2</a:t>
            </a:r>
            <a:r>
              <a:rPr lang="en-AU" sz="4000" dirty="0">
                <a:latin typeface="Calibri"/>
                <a:ea typeface="Calibri"/>
                <a:cs typeface="Calibri"/>
                <a:sym typeface="Calibri"/>
              </a:rPr>
              <a:t>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552F5939-2035-4493-A06A-0387C75E5750}"/>
              </a:ext>
            </a:extLst>
          </p:cNvPr>
          <p:cNvSpPr txBox="1">
            <a:spLocks/>
          </p:cNvSpPr>
          <p:nvPr/>
        </p:nvSpPr>
        <p:spPr>
          <a:xfrm>
            <a:off x="847839" y="2081793"/>
            <a:ext cx="8219348" cy="8794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 dirty="0"/>
              <a:t>Unit 2: How does Physics help us understand the world</a:t>
            </a:r>
            <a:endParaRPr lang="en-US" dirty="0"/>
          </a:p>
          <a:p>
            <a:pPr>
              <a:buSzPts val="1900"/>
            </a:pPr>
            <a:r>
              <a:rPr lang="en-AU" dirty="0"/>
              <a:t> Kinematics.</a:t>
            </a:r>
          </a:p>
          <a:p>
            <a:pPr>
              <a:buSzPts val="1900"/>
            </a:pPr>
            <a:r>
              <a:rPr lang="en-AU" dirty="0"/>
              <a:t>Force and motion.</a:t>
            </a:r>
          </a:p>
          <a:p>
            <a:pPr>
              <a:buSzPts val="1900"/>
            </a:pPr>
            <a:r>
              <a:rPr lang="en-AU" dirty="0"/>
              <a:t>Conservation of energy.</a:t>
            </a:r>
          </a:p>
          <a:p>
            <a:pPr>
              <a:buSzPts val="1900"/>
            </a:pPr>
            <a:r>
              <a:rPr lang="en-AU" dirty="0"/>
              <a:t>Scientific investigation.</a:t>
            </a:r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 indent="-457200">
              <a:buSzPts val="1900"/>
            </a:pPr>
            <a:endParaRPr lang="en-AU" dirty="0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4" descr="The Sun - Universe Today">
            <a:extLst>
              <a:ext uri="{FF2B5EF4-FFF2-40B4-BE49-F238E27FC236}">
                <a16:creationId xmlns:a16="http://schemas.microsoft.com/office/drawing/2014/main" id="{E4E8CA75-3BF0-4F95-9BD2-B5F931C6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53" y="3159801"/>
            <a:ext cx="2809473" cy="23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E90046-1BDB-4E0F-AA6B-1A383DFC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3"/>
    </mc:Choice>
    <mc:Fallback xmlns="">
      <p:transition spd="slow" advTm="2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B26F1FB1-454F-F78E-E4C3-BA4186671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48E2514A-FFD1-4760-9520-F6457A3D0FA3}"/>
              </a:ext>
            </a:extLst>
          </p:cNvPr>
          <p:cNvSpPr txBox="1">
            <a:spLocks/>
          </p:cNvSpPr>
          <p:nvPr/>
        </p:nvSpPr>
        <p:spPr>
          <a:xfrm>
            <a:off x="814154" y="1059713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/>
              <a:t>Unit 3</a:t>
            </a:r>
            <a:r>
              <a:rPr lang="en-AU" sz="4000">
                <a:latin typeface="Calibri"/>
                <a:ea typeface="Calibri"/>
                <a:cs typeface="Calibri"/>
                <a:sym typeface="Calibri"/>
              </a:rPr>
              <a:t>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1A14E692-73B8-46F0-8DAC-971BD6E29027}"/>
              </a:ext>
            </a:extLst>
          </p:cNvPr>
          <p:cNvSpPr txBox="1">
            <a:spLocks/>
          </p:cNvSpPr>
          <p:nvPr/>
        </p:nvSpPr>
        <p:spPr>
          <a:xfrm>
            <a:off x="1823889" y="1917726"/>
            <a:ext cx="6062897" cy="4014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 dirty="0"/>
              <a:t>Unit 3: </a:t>
            </a:r>
            <a:r>
              <a:rPr lang="en-US" b="1" dirty="0"/>
              <a:t>Motion and Electricity</a:t>
            </a:r>
          </a:p>
          <a:p>
            <a:pPr marL="139700">
              <a:buSzPts val="1900"/>
            </a:pPr>
            <a:r>
              <a:rPr lang="en-AU" dirty="0"/>
              <a:t>Fields	      - Electrical</a:t>
            </a:r>
          </a:p>
          <a:p>
            <a:pPr>
              <a:buSzPts val="1900"/>
            </a:pPr>
            <a:r>
              <a:rPr lang="en-AU" dirty="0"/>
              <a:t>			- Mechanical		</a:t>
            </a:r>
          </a:p>
          <a:p>
            <a:pPr>
              <a:buSzPts val="1900"/>
            </a:pPr>
            <a:r>
              <a:rPr lang="en-AU" dirty="0"/>
              <a:t>		- Gravitational	</a:t>
            </a:r>
          </a:p>
          <a:p>
            <a:pPr>
              <a:buSzPts val="1900"/>
            </a:pPr>
            <a:r>
              <a:rPr lang="en-AU" dirty="0"/>
              <a:t>Electricity Generation and Transmission.</a:t>
            </a:r>
          </a:p>
          <a:p>
            <a:pPr>
              <a:buSzPts val="1900"/>
            </a:pPr>
            <a:r>
              <a:rPr lang="en-AU" dirty="0"/>
              <a:t>Newtons Laws of motion.</a:t>
            </a:r>
          </a:p>
          <a:p>
            <a:pPr>
              <a:buSzPts val="1900"/>
            </a:pPr>
            <a:r>
              <a:rPr lang="en-AU" dirty="0"/>
              <a:t>Special Relativity.</a:t>
            </a:r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>
              <a:buSzPts val="1900"/>
            </a:pPr>
            <a:endParaRPr lang="en-AU" dirty="0"/>
          </a:p>
          <a:p>
            <a:pPr indent="-457200">
              <a:buSzPts val="1900"/>
            </a:pPr>
            <a:endParaRPr lang="en-AU" dirty="0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4" descr="6 reasons why scientists are so excited about gravitational waves - Vox">
            <a:extLst>
              <a:ext uri="{FF2B5EF4-FFF2-40B4-BE49-F238E27FC236}">
                <a16:creationId xmlns:a16="http://schemas.microsoft.com/office/drawing/2014/main" id="{23FB1C49-F9D2-473D-B924-EC65E952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33" y="1689956"/>
            <a:ext cx="3697865" cy="246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1C19FF-DFDD-4E0F-94B7-1A343EA93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3"/>
    </mc:Choice>
    <mc:Fallback xmlns="">
      <p:transition spd="slow" advTm="3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1C5BDDD8-AEEF-C374-F7A6-9063C64AD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113;p17">
            <a:extLst>
              <a:ext uri="{FF2B5EF4-FFF2-40B4-BE49-F238E27FC236}">
                <a16:creationId xmlns:a16="http://schemas.microsoft.com/office/drawing/2014/main" id="{51AD1014-90AB-4398-8033-9DD8F89DC2D0}"/>
              </a:ext>
            </a:extLst>
          </p:cNvPr>
          <p:cNvSpPr txBox="1">
            <a:spLocks/>
          </p:cNvSpPr>
          <p:nvPr/>
        </p:nvSpPr>
        <p:spPr>
          <a:xfrm>
            <a:off x="376004" y="1059713"/>
            <a:ext cx="88241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/>
              <a:t>Unit 4</a:t>
            </a:r>
            <a:r>
              <a:rPr lang="en-AU" sz="4000">
                <a:latin typeface="Calibri"/>
                <a:ea typeface="Calibri"/>
                <a:cs typeface="Calibri"/>
                <a:sym typeface="Calibri"/>
              </a:rPr>
              <a:t>: Physics</a:t>
            </a:r>
            <a:endParaRPr lang="en-US" sz="4000" dirty="0"/>
          </a:p>
        </p:txBody>
      </p:sp>
      <p:sp>
        <p:nvSpPr>
          <p:cNvPr id="14" name="Google Shape;114;p17">
            <a:extLst>
              <a:ext uri="{FF2B5EF4-FFF2-40B4-BE49-F238E27FC236}">
                <a16:creationId xmlns:a16="http://schemas.microsoft.com/office/drawing/2014/main" id="{5CCE57C7-E383-4F45-B990-52DD987DB008}"/>
              </a:ext>
            </a:extLst>
          </p:cNvPr>
          <p:cNvSpPr txBox="1">
            <a:spLocks/>
          </p:cNvSpPr>
          <p:nvPr/>
        </p:nvSpPr>
        <p:spPr>
          <a:xfrm>
            <a:off x="-316605" y="2345499"/>
            <a:ext cx="8219348" cy="52127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AU" b="1"/>
              <a:t>Unit 4: </a:t>
            </a:r>
            <a:r>
              <a:rPr lang="en-US" b="1"/>
              <a:t>Wave Particle Duality</a:t>
            </a:r>
            <a:endParaRPr lang="en-US"/>
          </a:p>
          <a:p>
            <a:pPr>
              <a:buSzPts val="1900"/>
            </a:pPr>
            <a:r>
              <a:rPr lang="en-AU"/>
              <a:t>Mechanical Waves</a:t>
            </a:r>
          </a:p>
          <a:p>
            <a:pPr>
              <a:buSzPts val="1900"/>
            </a:pPr>
            <a:r>
              <a:rPr lang="en-AU"/>
              <a:t>Light as a Wave</a:t>
            </a:r>
          </a:p>
          <a:p>
            <a:pPr>
              <a:buSzPts val="1900"/>
            </a:pPr>
            <a:r>
              <a:rPr lang="en-AU"/>
              <a:t>Light as a Particle.</a:t>
            </a:r>
          </a:p>
          <a:p>
            <a:pPr>
              <a:buSzPts val="1900"/>
            </a:pPr>
            <a:r>
              <a:rPr lang="en-AU"/>
              <a:t>Practical Investigation.</a:t>
            </a:r>
          </a:p>
          <a:p>
            <a:pPr>
              <a:buSzPts val="1900"/>
            </a:pPr>
            <a:endParaRPr lang="en-AU"/>
          </a:p>
          <a:p>
            <a:pPr>
              <a:buSzPts val="1900"/>
            </a:pPr>
            <a:endParaRPr lang="en-AU"/>
          </a:p>
          <a:p>
            <a:pPr indent="-457200">
              <a:buSzPts val="1900"/>
            </a:pPr>
            <a:endParaRPr lang="en-AU">
              <a:latin typeface="Calibri"/>
              <a:ea typeface="Calibri"/>
              <a:cs typeface="Calibri"/>
            </a:endParaRPr>
          </a:p>
          <a:p>
            <a:pPr marL="342900" indent="-222250">
              <a:buSzPts val="1900"/>
            </a:pPr>
            <a:endParaRPr lang="en-AU" dirty="0"/>
          </a:p>
        </p:txBody>
      </p:sp>
      <p:pic>
        <p:nvPicPr>
          <p:cNvPr id="15" name="Picture 8" descr="Fresnel's Wave Theory of Light">
            <a:extLst>
              <a:ext uri="{FF2B5EF4-FFF2-40B4-BE49-F238E27FC236}">
                <a16:creationId xmlns:a16="http://schemas.microsoft.com/office/drawing/2014/main" id="{FF59B890-4C8C-4BBE-BBA0-2B4C6AF2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04" y="1631213"/>
            <a:ext cx="4202710" cy="27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7583EE-BF6C-4F54-901D-EAC57B3DA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0"/>
    </mc:Choice>
    <mc:Fallback xmlns="">
      <p:transition spd="slow" advTm="3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5A0285D-73F4-CDB1-9B08-F6340029F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384;p40">
            <a:extLst>
              <a:ext uri="{FF2B5EF4-FFF2-40B4-BE49-F238E27FC236}">
                <a16:creationId xmlns:a16="http://schemas.microsoft.com/office/drawing/2014/main" id="{90934DD1-B84B-4C02-9B87-3EA5E83DDA92}"/>
              </a:ext>
            </a:extLst>
          </p:cNvPr>
          <p:cNvSpPr txBox="1">
            <a:spLocks/>
          </p:cNvSpPr>
          <p:nvPr/>
        </p:nvSpPr>
        <p:spPr>
          <a:xfrm>
            <a:off x="1980111" y="107087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</a:pPr>
            <a:r>
              <a:rPr lang="en-AU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1 &amp; 2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85;p40">
            <a:extLst>
              <a:ext uri="{FF2B5EF4-FFF2-40B4-BE49-F238E27FC236}">
                <a16:creationId xmlns:a16="http://schemas.microsoft.com/office/drawing/2014/main" id="{5F04E389-635D-40BF-B555-B64624AD1CBA}"/>
              </a:ext>
            </a:extLst>
          </p:cNvPr>
          <p:cNvSpPr txBox="1">
            <a:spLocks/>
          </p:cNvSpPr>
          <p:nvPr/>
        </p:nvSpPr>
        <p:spPr>
          <a:xfrm>
            <a:off x="-895233" y="227952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US" b="1" dirty="0">
                <a:sym typeface="Arial"/>
              </a:rPr>
              <a:t>Unit 1: Energy</a:t>
            </a:r>
            <a:endParaRPr lang="en-US" dirty="0"/>
          </a:p>
          <a:p>
            <a:pPr>
              <a:buSzPts val="1900"/>
            </a:pPr>
            <a:r>
              <a:rPr lang="en-US" dirty="0"/>
              <a:t>Electromagnetism</a:t>
            </a:r>
          </a:p>
          <a:p>
            <a:pPr>
              <a:buSzPts val="1900"/>
            </a:pPr>
            <a:r>
              <a:rPr lang="en-US" dirty="0"/>
              <a:t>Thermodynamics.</a:t>
            </a:r>
          </a:p>
          <a:p>
            <a:pPr>
              <a:buSzPts val="1900"/>
            </a:pPr>
            <a:r>
              <a:rPr lang="en-US" dirty="0"/>
              <a:t>Nuclear Physics</a:t>
            </a:r>
          </a:p>
          <a:p>
            <a:pPr>
              <a:buSzPts val="1900"/>
            </a:pPr>
            <a:r>
              <a:rPr lang="en-US" dirty="0"/>
              <a:t>Electricity</a:t>
            </a:r>
          </a:p>
          <a:p>
            <a:pPr marL="139700">
              <a:buSzPts val="1900"/>
            </a:pPr>
            <a:r>
              <a:rPr lang="en-US" b="1" dirty="0">
                <a:sym typeface="Arial"/>
              </a:rPr>
              <a:t>Unit 2: Movement</a:t>
            </a:r>
            <a:endParaRPr lang="en-US" dirty="0"/>
          </a:p>
          <a:p>
            <a:pPr marL="342900" indent="-342900">
              <a:buSzPts val="1900"/>
            </a:pPr>
            <a:r>
              <a:rPr lang="en-US" dirty="0">
                <a:sym typeface="Arial"/>
              </a:rPr>
              <a:t>Motion</a:t>
            </a:r>
          </a:p>
          <a:p>
            <a:pPr marL="342900" indent="-342900">
              <a:buSzPts val="1900"/>
            </a:pPr>
            <a:r>
              <a:rPr lang="en-US" dirty="0">
                <a:sym typeface="Arial"/>
              </a:rPr>
              <a:t>Energy</a:t>
            </a:r>
          </a:p>
          <a:p>
            <a:pPr marL="342900" indent="-342900">
              <a:buSzPts val="1900"/>
            </a:pPr>
            <a:r>
              <a:rPr lang="en-US" dirty="0">
                <a:sym typeface="Arial"/>
              </a:rPr>
              <a:t>Science Investigation</a:t>
            </a:r>
            <a:endParaRPr lang="en-US" dirty="0"/>
          </a:p>
          <a:p>
            <a:pPr marL="609600" indent="-609600">
              <a:buSzPts val="1900"/>
              <a:buFont typeface="Arial"/>
              <a:buChar char="●"/>
            </a:pPr>
            <a:endParaRPr lang="en-US" sz="3200" dirty="0">
              <a:latin typeface="Calibri"/>
              <a:ea typeface="Calibri"/>
              <a:cs typeface="Calibri"/>
            </a:endParaRPr>
          </a:p>
          <a:p>
            <a:pPr marL="609600" indent="-488950">
              <a:spcBef>
                <a:spcPts val="640"/>
              </a:spcBef>
              <a:buClr>
                <a:schemeClr val="dk1"/>
              </a:buClr>
              <a:buSzPts val="190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Professor's milestone in nuclear physics seeks to understand the universe  itself">
            <a:extLst>
              <a:ext uri="{FF2B5EF4-FFF2-40B4-BE49-F238E27FC236}">
                <a16:creationId xmlns:a16="http://schemas.microsoft.com/office/drawing/2014/main" id="{DD4D4924-8D54-413B-BC19-86177BE1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39" y="2213873"/>
            <a:ext cx="5841300" cy="254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35FF4F-258F-4EA3-8BA4-5852E521F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9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8"/>
    </mc:Choice>
    <mc:Fallback xmlns="">
      <p:transition spd="slow" advTm="2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544D5-F69A-4C3D-856C-E90DE760E064}"/>
              </a:ext>
            </a:extLst>
          </p:cNvPr>
          <p:cNvSpPr txBox="1"/>
          <p:nvPr/>
        </p:nvSpPr>
        <p:spPr>
          <a:xfrm>
            <a:off x="3793069" y="3321888"/>
            <a:ext cx="214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School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Office</a:t>
            </a:r>
            <a:r>
              <a:rPr lang="en-AU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7DF7-BD8E-4612-80E6-A184A08A1B11}"/>
              </a:ext>
            </a:extLst>
          </p:cNvPr>
          <p:cNvSpPr txBox="1"/>
          <p:nvPr/>
        </p:nvSpPr>
        <p:spPr>
          <a:xfrm>
            <a:off x="6095999" y="3284195"/>
            <a:ext cx="229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Gymnasium</a:t>
            </a:r>
            <a:endParaRPr lang="en-AU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A2BCB-B8A0-4FBE-A825-24A6969DA418}"/>
              </a:ext>
            </a:extLst>
          </p:cNvPr>
          <p:cNvSpPr txBox="1"/>
          <p:nvPr/>
        </p:nvSpPr>
        <p:spPr>
          <a:xfrm>
            <a:off x="1116448" y="6001124"/>
            <a:ext cx="473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 outside Gym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CE02D-2E49-42CA-9609-D8FD51CF506B}"/>
              </a:ext>
            </a:extLst>
          </p:cNvPr>
          <p:cNvSpPr txBox="1"/>
          <p:nvPr/>
        </p:nvSpPr>
        <p:spPr>
          <a:xfrm>
            <a:off x="6213064" y="6001124"/>
            <a:ext cx="249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Sports grounds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C097C-23B8-4CD4-8B2D-04CDBA4B9A85}"/>
              </a:ext>
            </a:extLst>
          </p:cNvPr>
          <p:cNvSpPr/>
          <p:nvPr/>
        </p:nvSpPr>
        <p:spPr>
          <a:xfrm>
            <a:off x="-2177" y="-49946"/>
            <a:ext cx="12194177" cy="1155805"/>
          </a:xfrm>
          <a:prstGeom prst="rect">
            <a:avLst/>
          </a:prstGeom>
          <a:gradFill flip="none" rotWithShape="1">
            <a:gsLst>
              <a:gs pos="0">
                <a:srgbClr val="A80532">
                  <a:shade val="30000"/>
                  <a:satMod val="115000"/>
                </a:srgbClr>
              </a:gs>
              <a:gs pos="50000">
                <a:srgbClr val="A80532">
                  <a:shade val="67500"/>
                  <a:satMod val="115000"/>
                </a:srgbClr>
              </a:gs>
              <a:gs pos="100000">
                <a:srgbClr val="A80532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9F4AFC-2F39-CBEB-2A6F-8BFAC93CAC95}"/>
              </a:ext>
            </a:extLst>
          </p:cNvPr>
          <p:cNvSpPr/>
          <p:nvPr/>
        </p:nvSpPr>
        <p:spPr>
          <a:xfrm>
            <a:off x="545431" y="323525"/>
            <a:ext cx="5202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Europa-Bold" panose="02000000000000000000" pitchFamily="50" charset="0"/>
                <a:cs typeface="Adobe Devanagari" panose="02040503050201020203" pitchFamily="18" charset="0"/>
              </a:rPr>
              <a:t>VCE SUBJECT INFO</a:t>
            </a:r>
            <a:endParaRPr lang="en-AU" sz="4000" b="1" dirty="0">
              <a:solidFill>
                <a:schemeClr val="bg1"/>
              </a:solidFill>
              <a:latin typeface="Europa-Bold" panose="020000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picture containing graphics, graphic design, logo, clipart&#10;&#10;Description automatically generated">
            <a:extLst>
              <a:ext uri="{FF2B5EF4-FFF2-40B4-BE49-F238E27FC236}">
                <a16:creationId xmlns:a16="http://schemas.microsoft.com/office/drawing/2014/main" id="{09508141-333C-0C47-A142-EBDA27F7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246" y="5083628"/>
            <a:ext cx="1692375" cy="1698171"/>
          </a:xfrm>
          <a:prstGeom prst="rect">
            <a:avLst/>
          </a:prstGeom>
        </p:spPr>
      </p:pic>
      <p:sp>
        <p:nvSpPr>
          <p:cNvPr id="9" name="Google Shape;384;p40">
            <a:extLst>
              <a:ext uri="{FF2B5EF4-FFF2-40B4-BE49-F238E27FC236}">
                <a16:creationId xmlns:a16="http://schemas.microsoft.com/office/drawing/2014/main" id="{CA594E2A-E7D8-435D-84DD-02905EC6C8F0}"/>
              </a:ext>
            </a:extLst>
          </p:cNvPr>
          <p:cNvSpPr txBox="1">
            <a:spLocks/>
          </p:cNvSpPr>
          <p:nvPr/>
        </p:nvSpPr>
        <p:spPr>
          <a:xfrm>
            <a:off x="1821402" y="112817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</a:pPr>
            <a:r>
              <a:rPr lang="en-AU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 3 &amp; 4 Assessment</a:t>
            </a:r>
            <a:endParaRPr lang="en-A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85;p40">
            <a:extLst>
              <a:ext uri="{FF2B5EF4-FFF2-40B4-BE49-F238E27FC236}">
                <a16:creationId xmlns:a16="http://schemas.microsoft.com/office/drawing/2014/main" id="{23DC5375-8628-4669-BA3B-D9C174C117A9}"/>
              </a:ext>
            </a:extLst>
          </p:cNvPr>
          <p:cNvSpPr txBox="1">
            <a:spLocks/>
          </p:cNvSpPr>
          <p:nvPr/>
        </p:nvSpPr>
        <p:spPr>
          <a:xfrm>
            <a:off x="-630079" y="212407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SzPts val="1900"/>
            </a:pPr>
            <a:r>
              <a:rPr lang="en-US" b="1">
                <a:sym typeface="Arial"/>
              </a:rPr>
              <a:t>Unit 3: Movement and motion</a:t>
            </a:r>
            <a:endParaRPr lang="en-US"/>
          </a:p>
          <a:p>
            <a:pPr>
              <a:buSzPts val="1900"/>
            </a:pPr>
            <a:r>
              <a:rPr lang="en-US">
                <a:sym typeface="Arial"/>
              </a:rPr>
              <a:t>Relativity</a:t>
            </a:r>
          </a:p>
          <a:p>
            <a:pPr>
              <a:buSzPts val="1900"/>
            </a:pPr>
            <a:r>
              <a:rPr lang="en-US">
                <a:sym typeface="Arial"/>
              </a:rPr>
              <a:t>Fields</a:t>
            </a:r>
          </a:p>
          <a:p>
            <a:pPr>
              <a:buSzPts val="1900"/>
            </a:pPr>
            <a:r>
              <a:rPr lang="en-US">
                <a:sym typeface="Arial"/>
              </a:rPr>
              <a:t>Electricity Transmission and Generation</a:t>
            </a:r>
          </a:p>
          <a:p>
            <a:pPr>
              <a:buSzPts val="1900"/>
            </a:pPr>
            <a:r>
              <a:rPr lang="en-US">
                <a:sym typeface="Arial"/>
              </a:rPr>
              <a:t>Motion</a:t>
            </a:r>
            <a:endParaRPr lang="en-US"/>
          </a:p>
          <a:p>
            <a:pPr marL="139700">
              <a:buSzPts val="1900"/>
            </a:pPr>
            <a:r>
              <a:rPr lang="en-US" b="1">
                <a:sym typeface="Arial"/>
              </a:rPr>
              <a:t>Unit 4: Wave Particle Duality</a:t>
            </a:r>
            <a:endParaRPr lang="en-US"/>
          </a:p>
          <a:p>
            <a:pPr marL="342900" indent="-342900">
              <a:buSzPts val="1900"/>
            </a:pPr>
            <a:r>
              <a:rPr lang="en-US">
                <a:sym typeface="Arial"/>
              </a:rPr>
              <a:t>Waves</a:t>
            </a:r>
          </a:p>
          <a:p>
            <a:pPr marL="342900" indent="-342900">
              <a:buSzPts val="1900"/>
            </a:pPr>
            <a:r>
              <a:rPr lang="en-US">
                <a:sym typeface="Arial"/>
              </a:rPr>
              <a:t>Particles</a:t>
            </a:r>
          </a:p>
          <a:p>
            <a:pPr marL="342900" indent="-342900">
              <a:buSzPts val="1900"/>
            </a:pPr>
            <a:r>
              <a:rPr lang="en-US">
                <a:sym typeface="Arial"/>
              </a:rPr>
              <a:t>Practical Investigation</a:t>
            </a:r>
            <a:endParaRPr lang="en-US"/>
          </a:p>
          <a:p>
            <a:pPr marL="609600" indent="-609600">
              <a:buSzPts val="1900"/>
              <a:buFont typeface="Arial"/>
              <a:buChar char="●"/>
            </a:pPr>
            <a:endParaRPr lang="en-US" sz="3200">
              <a:latin typeface="Calibri"/>
              <a:ea typeface="Calibri"/>
              <a:cs typeface="Calibri"/>
            </a:endParaRPr>
          </a:p>
          <a:p>
            <a:pPr marL="609600" indent="-488950">
              <a:spcBef>
                <a:spcPts val="640"/>
              </a:spcBef>
              <a:buClr>
                <a:schemeClr val="dk1"/>
              </a:buClr>
              <a:buSzPts val="1900"/>
            </a:pP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Einstein's general relativity theory is questioned but still stands 'for  now,' team reports | UCLA">
            <a:extLst>
              <a:ext uri="{FF2B5EF4-FFF2-40B4-BE49-F238E27FC236}">
                <a16:creationId xmlns:a16="http://schemas.microsoft.com/office/drawing/2014/main" id="{7F532FC2-65FF-49BF-85DB-858233C11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08" y="2308625"/>
            <a:ext cx="3805508" cy="272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6EF317-80D2-4660-B829-833DDCB63F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0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0"/>
    </mc:Choice>
    <mc:Fallback xmlns="">
      <p:transition spd="slow" advTm="5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1|0.7|0.5|0.6|0.6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0.5|0.5|0.7|0.6|0.6|0.6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d272ca-09c8-4e66-af52-f43572f3dcaa">
      <Terms xmlns="http://schemas.microsoft.com/office/infopath/2007/PartnerControls"/>
    </lcf76f155ced4ddcb4097134ff3c332f>
    <TaxCatchAll xmlns="f1df83aa-51a4-4a62-a357-f95cbe9678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D0B7B4FF09646A0F20BD720997E84" ma:contentTypeVersion="17" ma:contentTypeDescription="Create a new document." ma:contentTypeScope="" ma:versionID="e49e3702caaf28e28bd94baa75c01884">
  <xsd:schema xmlns:xsd="http://www.w3.org/2001/XMLSchema" xmlns:xs="http://www.w3.org/2001/XMLSchema" xmlns:p="http://schemas.microsoft.com/office/2006/metadata/properties" xmlns:ns2="7dd272ca-09c8-4e66-af52-f43572f3dcaa" xmlns:ns3="f1df83aa-51a4-4a62-a357-f95cbe967878" targetNamespace="http://schemas.microsoft.com/office/2006/metadata/properties" ma:root="true" ma:fieldsID="81ab82ca8d38c7e35449f69c2f28198d" ns2:_="" ns3:_="">
    <xsd:import namespace="7dd272ca-09c8-4e66-af52-f43572f3dcaa"/>
    <xsd:import namespace="f1df83aa-51a4-4a62-a357-f95cbe9678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272ca-09c8-4e66-af52-f43572f3dc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5db9a0a-e9c3-4ed2-a5c4-10b9df93b8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f83aa-51a4-4a62-a357-f95cbe967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7f5aa1-dc01-4dc6-8e7a-67a7fc249b66}" ma:internalName="TaxCatchAll" ma:showField="CatchAllData" ma:web="f1df83aa-51a4-4a62-a357-f95cbe9678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0B7953-2CE1-4AE7-95F2-7B4CF00FB0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798034-C626-4387-9F27-C55D871AB3A8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83bedef8-b978-4aa7-93f1-a34f55bdd75b"/>
    <ds:schemaRef ds:uri="f6baea9f-91d5-4093-9759-8fe63dfee2f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65CF5E-14AB-458A-A297-71C6EB0A786E}"/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536</Words>
  <Application>Microsoft Office PowerPoint</Application>
  <PresentationFormat>Widescreen</PresentationFormat>
  <Paragraphs>142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Adobe Devanagari</vt:lpstr>
      <vt:lpstr>Arial</vt:lpstr>
      <vt:lpstr>Calibri</vt:lpstr>
      <vt:lpstr>Calibri Light</vt:lpstr>
      <vt:lpstr>Europa-Bold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Dixon</dc:creator>
  <cp:lastModifiedBy>Melissa Robinson</cp:lastModifiedBy>
  <cp:revision>57</cp:revision>
  <dcterms:created xsi:type="dcterms:W3CDTF">2021-09-03T00:41:33Z</dcterms:created>
  <dcterms:modified xsi:type="dcterms:W3CDTF">2024-06-19T01:54:40Z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0x0101000C1D0B7B4FF09646A0F20BD720997E84</vt:lpwstr>
  </property>
</Properties>
</file>