
<file path=[Content_Types].xml><?xml version="1.0" encoding="utf-8"?>
<Types xmlns="http://schemas.openxmlformats.org/package/2006/content-types">
  <Default Extension="bin" ContentType="image/unknown"/>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sldIdLst>
    <p:sldId id="272" r:id="rId2"/>
    <p:sldId id="257" r:id="rId3"/>
    <p:sldId id="258" r:id="rId4"/>
    <p:sldId id="260" r:id="rId5"/>
    <p:sldId id="262" r:id="rId6"/>
    <p:sldId id="271" r:id="rId7"/>
    <p:sldId id="263" r:id="rId8"/>
    <p:sldId id="264" r:id="rId9"/>
    <p:sldId id="266" r:id="rId10"/>
    <p:sldId id="269" r:id="rId11"/>
    <p:sldId id="268" r:id="rId12"/>
    <p:sldId id="267"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67" d="100"/>
          <a:sy n="67" d="100"/>
        </p:scale>
        <p:origin x="5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Lst>
  <dgm:cxnLst>
    <dgm:cxn modelId="{DC951A47-D712-4DDF-BC45-034C400F587A}" type="presOf" srcId="{08F627ED-A304-4697-8C44-18E45D3D2B1A}" destId="{D6614DDC-66DE-4E26-A0E6-8B5D4F611437}" srcOrd="0" destOrd="0" presId="urn:microsoft.com/office/officeart/2016/7/layout/Hexago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5/21/2023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5/21/2023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5/21/2023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5/21/2023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5/21/2023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bin"/><Relationship Id="rId3" Type="http://schemas.openxmlformats.org/officeDocument/2006/relationships/slideLayout" Target="../slideLayouts/slideLayout6.xml"/><Relationship Id="rId7" Type="http://schemas.openxmlformats.org/officeDocument/2006/relationships/image" Target="../media/image28.jpeg"/><Relationship Id="rId12" Type="http://schemas.openxmlformats.org/officeDocument/2006/relationships/image" Target="../media/image33.bin"/><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bin"/><Relationship Id="rId11" Type="http://schemas.openxmlformats.org/officeDocument/2006/relationships/image" Target="../media/image32.bin"/><Relationship Id="rId5" Type="http://schemas.openxmlformats.org/officeDocument/2006/relationships/image" Target="../media/image26.jpeg"/><Relationship Id="rId15" Type="http://schemas.openxmlformats.org/officeDocument/2006/relationships/image" Target="../media/image6.png"/><Relationship Id="rId10" Type="http://schemas.openxmlformats.org/officeDocument/2006/relationships/image" Target="../media/image31.bin"/><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image" Target="../media/image39.jpe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7.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slideLayout" Target="../slideLayouts/slideLayout9.xml"/><Relationship Id="rId7" Type="http://schemas.openxmlformats.org/officeDocument/2006/relationships/image" Target="../media/image11.jpeg"/><Relationship Id="rId12" Type="http://schemas.openxmlformats.org/officeDocument/2006/relationships/image" Target="../media/image16.jpg"/><Relationship Id="rId17" Type="http://schemas.openxmlformats.org/officeDocument/2006/relationships/image" Target="../media/image6.png"/><Relationship Id="rId2" Type="http://schemas.openxmlformats.org/officeDocument/2006/relationships/audio" Target="../media/media4.m4a"/><Relationship Id="rId16" Type="http://schemas.openxmlformats.org/officeDocument/2006/relationships/image" Target="../media/image20.png"/><Relationship Id="rId1" Type="http://schemas.microsoft.com/office/2007/relationships/media" Target="../media/media4.m4a"/><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A1862F-A6F9-4D1B-A7C0-650B15FF23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14"/>
          <a:stretch/>
        </p:blipFill>
        <p:spPr>
          <a:xfrm>
            <a:off x="0" y="-533400"/>
            <a:ext cx="12192000" cy="7364896"/>
          </a:xfrm>
          <a:prstGeom prst="rect">
            <a:avLst/>
          </a:prstGeom>
        </p:spPr>
      </p:pic>
      <p:sp>
        <p:nvSpPr>
          <p:cNvPr id="3" name="Rectangle 2">
            <a:extLst>
              <a:ext uri="{FF2B5EF4-FFF2-40B4-BE49-F238E27FC236}">
                <a16:creationId xmlns:a16="http://schemas.microsoft.com/office/drawing/2014/main" id="{4B752845-A238-4AD1-BF62-472A8AD6FB5D}"/>
              </a:ext>
            </a:extLst>
          </p:cNvPr>
          <p:cNvSpPr/>
          <p:nvPr/>
        </p:nvSpPr>
        <p:spPr>
          <a:xfrm>
            <a:off x="0" y="4996070"/>
            <a:ext cx="12192000" cy="186192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A219D5BE-08E1-42F3-ACBE-F5889AC2B183}"/>
              </a:ext>
            </a:extLst>
          </p:cNvPr>
          <p:cNvSpPr txBox="1"/>
          <p:nvPr/>
        </p:nvSpPr>
        <p:spPr>
          <a:xfrm>
            <a:off x="2530928" y="5665424"/>
            <a:ext cx="7130144" cy="707886"/>
          </a:xfrm>
          <a:prstGeom prst="rect">
            <a:avLst/>
          </a:prstGeom>
          <a:noFill/>
          <a:ln>
            <a:noFill/>
          </a:ln>
        </p:spPr>
        <p:txBody>
          <a:bodyPr wrap="square" rtlCol="0">
            <a:spAutoFit/>
          </a:bodyPr>
          <a:lstStyle/>
          <a:p>
            <a:pPr algn="ctr"/>
            <a:r>
              <a:rPr lang="en-AU" sz="4000" b="1" dirty="0">
                <a:latin typeface="Europa-Bold" panose="02000000000000000000" pitchFamily="50" charset="0"/>
                <a:cs typeface="Adobe Devanagari" panose="02040503050201020203" pitchFamily="18" charset="0"/>
              </a:rPr>
              <a:t>Visual Communication Design</a:t>
            </a:r>
          </a:p>
        </p:txBody>
      </p:sp>
      <p:pic>
        <p:nvPicPr>
          <p:cNvPr id="14" name="Picture 13" descr="A picture containing graphics, text, graphic design, clipart&#10;&#10;Description automatically generated">
            <a:extLst>
              <a:ext uri="{FF2B5EF4-FFF2-40B4-BE49-F238E27FC236}">
                <a16:creationId xmlns:a16="http://schemas.microsoft.com/office/drawing/2014/main" id="{29A4004E-A403-35B4-B08F-B4893DA79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038" y="5004590"/>
            <a:ext cx="2634866" cy="1861930"/>
          </a:xfrm>
          <a:prstGeom prst="rect">
            <a:avLst/>
          </a:prstGeom>
        </p:spPr>
      </p:pic>
      <p:pic>
        <p:nvPicPr>
          <p:cNvPr id="5" name="Picture 4">
            <a:extLst>
              <a:ext uri="{FF2B5EF4-FFF2-40B4-BE49-F238E27FC236}">
                <a16:creationId xmlns:a16="http://schemas.microsoft.com/office/drawing/2014/main" id="{D99CEAE2-9F1D-707D-AAAC-EE0917F7119C}"/>
              </a:ext>
            </a:extLst>
          </p:cNvPr>
          <p:cNvPicPr>
            <a:picLocks noChangeAspect="1"/>
          </p:cNvPicPr>
          <p:nvPr/>
        </p:nvPicPr>
        <p:blipFill>
          <a:blip r:embed="rId6"/>
          <a:stretch>
            <a:fillRect/>
          </a:stretch>
        </p:blipFill>
        <p:spPr>
          <a:xfrm>
            <a:off x="10274" y="5014114"/>
            <a:ext cx="12191999" cy="1826907"/>
          </a:xfrm>
          <a:prstGeom prst="rect">
            <a:avLst/>
          </a:prstGeom>
        </p:spPr>
      </p:pic>
      <p:pic>
        <p:nvPicPr>
          <p:cNvPr id="6" name="Picture 5">
            <a:extLst>
              <a:ext uri="{FF2B5EF4-FFF2-40B4-BE49-F238E27FC236}">
                <a16:creationId xmlns:a16="http://schemas.microsoft.com/office/drawing/2014/main" id="{FA475F6B-6AB6-E4FD-7734-96652FE03F7A}"/>
              </a:ext>
            </a:extLst>
          </p:cNvPr>
          <p:cNvPicPr>
            <a:picLocks noChangeAspect="1"/>
          </p:cNvPicPr>
          <p:nvPr/>
        </p:nvPicPr>
        <p:blipFill>
          <a:blip r:embed="rId7"/>
          <a:stretch>
            <a:fillRect/>
          </a:stretch>
        </p:blipFill>
        <p:spPr>
          <a:xfrm>
            <a:off x="68480" y="5086964"/>
            <a:ext cx="1694835" cy="1694835"/>
          </a:xfrm>
          <a:prstGeom prst="rect">
            <a:avLst/>
          </a:prstGeom>
        </p:spPr>
      </p:pic>
      <p:sp>
        <p:nvSpPr>
          <p:cNvPr id="7" name="TextBox 6">
            <a:extLst>
              <a:ext uri="{FF2B5EF4-FFF2-40B4-BE49-F238E27FC236}">
                <a16:creationId xmlns:a16="http://schemas.microsoft.com/office/drawing/2014/main" id="{E7C511D3-E6CE-43D1-2B1B-C4825D7EA605}"/>
              </a:ext>
            </a:extLst>
          </p:cNvPr>
          <p:cNvSpPr txBox="1"/>
          <p:nvPr/>
        </p:nvSpPr>
        <p:spPr>
          <a:xfrm>
            <a:off x="2287777" y="5540701"/>
            <a:ext cx="7616444" cy="707886"/>
          </a:xfrm>
          <a:prstGeom prst="rect">
            <a:avLst/>
          </a:prstGeom>
          <a:noFill/>
        </p:spPr>
        <p:txBody>
          <a:bodyPr wrap="none" rtlCol="0">
            <a:spAutoFit/>
          </a:bodyPr>
          <a:lstStyle/>
          <a:p>
            <a:r>
              <a:rPr lang="en-US" sz="4000" b="1" dirty="0"/>
              <a:t>Visual Communication Design</a:t>
            </a:r>
            <a:endParaRPr lang="en-AU" sz="4000" b="1" dirty="0"/>
          </a:p>
        </p:txBody>
      </p:sp>
      <p:sp>
        <p:nvSpPr>
          <p:cNvPr id="4" name="Title 1">
            <a:extLst>
              <a:ext uri="{FF2B5EF4-FFF2-40B4-BE49-F238E27FC236}">
                <a16:creationId xmlns:a16="http://schemas.microsoft.com/office/drawing/2014/main" id="{B7BE4A10-81D9-675A-A85C-35AB171C696A}"/>
              </a:ext>
            </a:extLst>
          </p:cNvPr>
          <p:cNvSpPr>
            <a:spLocks noGrp="1"/>
          </p:cNvSpPr>
          <p:nvPr>
            <p:ph type="ctrTitle"/>
          </p:nvPr>
        </p:nvSpPr>
        <p:spPr>
          <a:xfrm>
            <a:off x="1925989" y="5514198"/>
            <a:ext cx="9486900" cy="771526"/>
          </a:xfrm>
          <a:solidFill>
            <a:schemeClr val="accent1">
              <a:lumMod val="40000"/>
              <a:lumOff val="60000"/>
            </a:schemeClr>
          </a:solidFill>
          <a:effectLst>
            <a:softEdge rad="31750"/>
          </a:effectLst>
        </p:spPr>
        <p:txBody>
          <a:bodyPr>
            <a:normAutofit/>
          </a:bodyPr>
          <a:lstStyle/>
          <a:p>
            <a:r>
              <a:rPr lang="en-US" sz="4400" b="1" dirty="0">
                <a:solidFill>
                  <a:schemeClr val="tx1"/>
                </a:solidFill>
                <a:latin typeface="+mn-lt"/>
              </a:rPr>
              <a:t>Visual Communication Design</a:t>
            </a:r>
          </a:p>
        </p:txBody>
      </p:sp>
      <p:sp>
        <p:nvSpPr>
          <p:cNvPr id="8" name="TextBox 7">
            <a:extLst>
              <a:ext uri="{FF2B5EF4-FFF2-40B4-BE49-F238E27FC236}">
                <a16:creationId xmlns:a16="http://schemas.microsoft.com/office/drawing/2014/main" id="{6E0059B8-164B-8A47-5598-84E2E37D62B8}"/>
              </a:ext>
            </a:extLst>
          </p:cNvPr>
          <p:cNvSpPr txBox="1"/>
          <p:nvPr/>
        </p:nvSpPr>
        <p:spPr>
          <a:xfrm>
            <a:off x="-75758" y="4614911"/>
            <a:ext cx="5898218" cy="523220"/>
          </a:xfrm>
          <a:prstGeom prst="rect">
            <a:avLst/>
          </a:prstGeom>
          <a:noFill/>
        </p:spPr>
        <p:txBody>
          <a:bodyPr wrap="none" rtlCol="0">
            <a:spAutoFit/>
          </a:bodyPr>
          <a:lstStyle/>
          <a:p>
            <a:r>
              <a:rPr lang="en-US" sz="2800" b="1" dirty="0">
                <a:solidFill>
                  <a:schemeClr val="bg1"/>
                </a:solidFill>
              </a:rPr>
              <a:t>Wheelers Hill Secondary College</a:t>
            </a:r>
            <a:endParaRPr lang="en-AU" sz="2800" b="1" dirty="0">
              <a:solidFill>
                <a:schemeClr val="bg1"/>
              </a:solidFill>
            </a:endParaRPr>
          </a:p>
        </p:txBody>
      </p:sp>
      <p:pic>
        <p:nvPicPr>
          <p:cNvPr id="21" name="Audio 20">
            <a:hlinkClick r:id="" action="ppaction://media"/>
            <a:extLst>
              <a:ext uri="{FF2B5EF4-FFF2-40B4-BE49-F238E27FC236}">
                <a16:creationId xmlns:a16="http://schemas.microsoft.com/office/drawing/2014/main" id="{EED80497-B648-3FA6-9686-857CCE254B1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8478775"/>
      </p:ext>
    </p:extLst>
  </p:cSld>
  <p:clrMapOvr>
    <a:masterClrMapping/>
  </p:clrMapOvr>
  <mc:AlternateContent xmlns:mc="http://schemas.openxmlformats.org/markup-compatibility/2006">
    <mc:Choice xmlns:p14="http://schemas.microsoft.com/office/powerpoint/2010/main" Requires="p14">
      <p:transition spd="slow" p14:dur="2000" advTm="8464"/>
    </mc:Choice>
    <mc:Fallback>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985FEC-81E6-07AD-4B47-179316BB0797}"/>
              </a:ext>
            </a:extLst>
          </p:cNvPr>
          <p:cNvPicPr>
            <a:picLocks noChangeAspect="1"/>
          </p:cNvPicPr>
          <p:nvPr/>
        </p:nvPicPr>
        <p:blipFill>
          <a:blip r:embed="rId4"/>
          <a:stretch>
            <a:fillRect/>
          </a:stretch>
        </p:blipFill>
        <p:spPr>
          <a:xfrm>
            <a:off x="-5492" y="0"/>
            <a:ext cx="1556209" cy="6858000"/>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72792" y="3570982"/>
            <a:ext cx="1882042" cy="2660910"/>
          </a:xfrm>
          <a:prstGeom prst="rect">
            <a:avLst/>
          </a:prstGeom>
        </p:spPr>
      </p:pic>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61307" y="3025671"/>
            <a:ext cx="2422233" cy="1614418"/>
          </a:xfrm>
          <a:prstGeom prst="rect">
            <a:avLst/>
          </a:prstGeom>
        </p:spPr>
      </p:pic>
      <p:sp>
        <p:nvSpPr>
          <p:cNvPr id="2" name="Title 1"/>
          <p:cNvSpPr>
            <a:spLocks noGrp="1"/>
          </p:cNvSpPr>
          <p:nvPr>
            <p:ph type="title"/>
          </p:nvPr>
        </p:nvSpPr>
        <p:spPr>
          <a:xfrm>
            <a:off x="1083924" y="1020186"/>
            <a:ext cx="10058400" cy="1371600"/>
          </a:xfrm>
          <a:solidFill>
            <a:schemeClr val="accent1">
              <a:lumMod val="40000"/>
              <a:lumOff val="60000"/>
            </a:schemeClr>
          </a:solidFill>
          <a:effectLst>
            <a:softEdge rad="31750"/>
          </a:effectLst>
        </p:spPr>
        <p:txBody>
          <a:bodyPr>
            <a:normAutofit fontScale="90000"/>
          </a:bodyPr>
          <a:lstStyle/>
          <a:p>
            <a:pPr algn="ctr"/>
            <a:r>
              <a:rPr lang="en-US" b="1" dirty="0"/>
              <a:t>SAT – School Assessed Task</a:t>
            </a:r>
            <a:br>
              <a:rPr lang="en-US" b="1" dirty="0"/>
            </a:br>
            <a:r>
              <a:rPr lang="en-US" sz="3100" b="1" dirty="0">
                <a:latin typeface="+mn-lt"/>
              </a:rPr>
              <a:t>Development of Design FOLIO and Final PRESENTATION</a:t>
            </a:r>
            <a:endParaRPr lang="en-AU" sz="3100" b="1" dirty="0">
              <a:latin typeface="+mn-lt"/>
            </a:endParaRPr>
          </a:p>
        </p:txBody>
      </p:sp>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10232" y="4443411"/>
            <a:ext cx="2519641" cy="1679341"/>
          </a:xfrm>
          <a:prstGeom prst="rect">
            <a:avLst/>
          </a:prstGeom>
        </p:spPr>
      </p:pic>
      <p:sp>
        <p:nvSpPr>
          <p:cNvPr id="4" name="TextBox 3"/>
          <p:cNvSpPr txBox="1"/>
          <p:nvPr/>
        </p:nvSpPr>
        <p:spPr>
          <a:xfrm>
            <a:off x="1083924" y="2287153"/>
            <a:ext cx="10058400" cy="646331"/>
          </a:xfrm>
          <a:prstGeom prst="rect">
            <a:avLst/>
          </a:prstGeom>
          <a:solidFill>
            <a:schemeClr val="accent1">
              <a:lumMod val="20000"/>
              <a:lumOff val="80000"/>
            </a:schemeClr>
          </a:solidFill>
          <a:effectLst>
            <a:softEdge rad="31750"/>
          </a:effectLst>
        </p:spPr>
        <p:txBody>
          <a:bodyPr wrap="square" rtlCol="0">
            <a:spAutoFit/>
          </a:bodyPr>
          <a:lstStyle/>
          <a:p>
            <a:pPr algn="ctr"/>
            <a:r>
              <a:rPr lang="en-US" b="1" dirty="0"/>
              <a:t>Congratulations. You've made it!</a:t>
            </a:r>
            <a:br>
              <a:rPr lang="en-US" b="1" dirty="0"/>
            </a:br>
            <a:r>
              <a:rPr lang="en-US" b="1" dirty="0"/>
              <a:t>Finally, you have reached the stage where you can design exactly what you want in class.</a:t>
            </a:r>
            <a:endParaRPr lang="en-AU" b="1" dirty="0"/>
          </a:p>
        </p:txBody>
      </p:sp>
      <p:pic>
        <p:nvPicPr>
          <p:cNvPr id="7" name="Pictur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34732" y="4552550"/>
            <a:ext cx="2373929" cy="1679342"/>
          </a:xfrm>
          <a:prstGeom prst="rect">
            <a:avLst/>
          </a:prstGeom>
        </p:spPr>
      </p:pic>
      <p:pic>
        <p:nvPicPr>
          <p:cNvPr id="8" name="Picture 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95318" y="4530759"/>
            <a:ext cx="2525662" cy="1683354"/>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3373447" y="3034866"/>
            <a:ext cx="1387755" cy="1971243"/>
          </a:xfrm>
          <a:prstGeom prst="rect">
            <a:avLst/>
          </a:prstGeom>
        </p:spPr>
      </p:pic>
      <p:pic>
        <p:nvPicPr>
          <p:cNvPr id="9" name="Picture 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08714" y="3034866"/>
            <a:ext cx="3069477" cy="1626823"/>
          </a:xfrm>
          <a:prstGeom prst="rect">
            <a:avLst/>
          </a:prstGeom>
        </p:spPr>
      </p:pic>
      <p:pic>
        <p:nvPicPr>
          <p:cNvPr id="10" name="Picture 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278465" y="3034866"/>
            <a:ext cx="1979684" cy="1408545"/>
          </a:xfrm>
          <a:prstGeom prst="rect">
            <a:avLst/>
          </a:prstGeom>
        </p:spPr>
      </p:pic>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20378" y="4443411"/>
            <a:ext cx="1302002" cy="1953491"/>
          </a:xfrm>
          <a:prstGeom prst="rect">
            <a:avLst/>
          </a:prstGeom>
        </p:spPr>
      </p:pic>
      <p:pic>
        <p:nvPicPr>
          <p:cNvPr id="15" name="Picture 14">
            <a:extLst>
              <a:ext uri="{FF2B5EF4-FFF2-40B4-BE49-F238E27FC236}">
                <a16:creationId xmlns:a16="http://schemas.microsoft.com/office/drawing/2014/main" id="{8C7C3F0A-1CCD-7028-E46E-CB9618D7BA60}"/>
              </a:ext>
            </a:extLst>
          </p:cNvPr>
          <p:cNvPicPr>
            <a:picLocks noChangeAspect="1"/>
          </p:cNvPicPr>
          <p:nvPr/>
        </p:nvPicPr>
        <p:blipFill>
          <a:blip r:embed="rId14"/>
          <a:stretch>
            <a:fillRect/>
          </a:stretch>
        </p:blipFill>
        <p:spPr>
          <a:xfrm>
            <a:off x="-205484" y="-170289"/>
            <a:ext cx="12585843" cy="1519566"/>
          </a:xfrm>
          <a:prstGeom prst="rect">
            <a:avLst/>
          </a:prstGeom>
        </p:spPr>
      </p:pic>
      <p:pic>
        <p:nvPicPr>
          <p:cNvPr id="34" name="Audio 33">
            <a:hlinkClick r:id="" action="ppaction://media"/>
            <a:extLst>
              <a:ext uri="{FF2B5EF4-FFF2-40B4-BE49-F238E27FC236}">
                <a16:creationId xmlns:a16="http://schemas.microsoft.com/office/drawing/2014/main" id="{8F52A6BD-0BA8-ED29-CCAD-D0B6FFFB6400}"/>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7032377"/>
      </p:ext>
    </p:extLst>
  </p:cSld>
  <p:clrMapOvr>
    <a:masterClrMapping/>
  </p:clrMapOvr>
  <mc:AlternateContent xmlns:mc="http://schemas.openxmlformats.org/markup-compatibility/2006">
    <mc:Choice xmlns:p14="http://schemas.microsoft.com/office/powerpoint/2010/main" Requires="p14">
      <p:transition spd="slow" p14:dur="2000" advTm="21669"/>
    </mc:Choice>
    <mc:Fallback>
      <p:transition spd="slow" advTm="2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2230" y="1273833"/>
            <a:ext cx="10058400" cy="1042030"/>
          </a:xfrm>
          <a:solidFill>
            <a:schemeClr val="accent1">
              <a:lumMod val="40000"/>
              <a:lumOff val="60000"/>
            </a:schemeClr>
          </a:solidFill>
          <a:effectLst>
            <a:softEdge rad="31750"/>
          </a:effectLst>
        </p:spPr>
        <p:txBody>
          <a:bodyPr>
            <a:normAutofit fontScale="90000"/>
          </a:bodyPr>
          <a:lstStyle/>
          <a:p>
            <a:pPr algn="ctr"/>
            <a:br>
              <a:rPr lang="en-AU" b="1" cap="all" dirty="0"/>
            </a:br>
            <a:r>
              <a:rPr lang="en-AU" sz="5300" b="1" cap="all" dirty="0">
                <a:latin typeface="+mn-lt"/>
              </a:rPr>
              <a:t>Folio Development</a:t>
            </a:r>
            <a:br>
              <a:rPr lang="en-AU" b="1" cap="all" dirty="0"/>
            </a:br>
            <a:endParaRPr lang="en-AU" sz="1800" dirty="0"/>
          </a:p>
        </p:txBody>
      </p:sp>
      <p:sp>
        <p:nvSpPr>
          <p:cNvPr id="3" name="Text Placeholder 2"/>
          <p:cNvSpPr>
            <a:spLocks noGrp="1"/>
          </p:cNvSpPr>
          <p:nvPr>
            <p:ph type="body" idx="1"/>
          </p:nvPr>
        </p:nvSpPr>
        <p:spPr>
          <a:xfrm>
            <a:off x="3764280" y="2947467"/>
            <a:ext cx="4663440" cy="773045"/>
          </a:xfrm>
          <a:solidFill>
            <a:schemeClr val="bg1"/>
          </a:solidFill>
          <a:effectLst>
            <a:softEdge rad="31750"/>
          </a:effectLst>
        </p:spPr>
        <p:txBody>
          <a:bodyPr>
            <a:noAutofit/>
          </a:bodyPr>
          <a:lstStyle/>
          <a:p>
            <a:pPr algn="ctr"/>
            <a:r>
              <a:rPr lang="en-US" sz="2000" dirty="0"/>
              <a:t>UNIT 4 </a:t>
            </a:r>
            <a:br>
              <a:rPr lang="en-US" sz="2000" dirty="0"/>
            </a:br>
            <a:r>
              <a:rPr lang="en-US" sz="2000" dirty="0">
                <a:solidFill>
                  <a:schemeClr val="accent1">
                    <a:lumMod val="75000"/>
                  </a:schemeClr>
                </a:solidFill>
              </a:rPr>
              <a:t>Delivering design solutions</a:t>
            </a:r>
            <a:endParaRPr lang="en-AU" sz="2000" dirty="0">
              <a:solidFill>
                <a:schemeClr val="accent1">
                  <a:lumMod val="75000"/>
                </a:schemeClr>
              </a:solidFill>
            </a:endParaRPr>
          </a:p>
        </p:txBody>
      </p:sp>
      <p:sp>
        <p:nvSpPr>
          <p:cNvPr id="4" name="Rectangle 3"/>
          <p:cNvSpPr/>
          <p:nvPr/>
        </p:nvSpPr>
        <p:spPr>
          <a:xfrm>
            <a:off x="1065278" y="2196076"/>
            <a:ext cx="10055352" cy="646331"/>
          </a:xfrm>
          <a:prstGeom prst="rect">
            <a:avLst/>
          </a:prstGeom>
          <a:solidFill>
            <a:schemeClr val="accent1">
              <a:lumMod val="20000"/>
              <a:lumOff val="80000"/>
            </a:schemeClr>
          </a:solidFill>
          <a:effectLst>
            <a:softEdge rad="31750"/>
          </a:effectLst>
        </p:spPr>
        <p:txBody>
          <a:bodyPr wrap="square">
            <a:spAutoFit/>
          </a:bodyPr>
          <a:lstStyle/>
          <a:p>
            <a:pPr algn="ctr"/>
            <a:r>
              <a:rPr lang="en-US" dirty="0"/>
              <a:t>This part of VCD, spread over Unit 3 and 4 and It is the big, practical design component </a:t>
            </a:r>
          </a:p>
          <a:p>
            <a:pPr algn="ctr"/>
            <a:r>
              <a:rPr lang="en-US" dirty="0"/>
              <a:t>of  your course</a:t>
            </a:r>
            <a:endParaRPr lang="en-AU" dirty="0"/>
          </a:p>
        </p:txBody>
      </p:sp>
      <p:sp>
        <p:nvSpPr>
          <p:cNvPr id="22" name="Rectangle 21"/>
          <p:cNvSpPr/>
          <p:nvPr/>
        </p:nvSpPr>
        <p:spPr>
          <a:xfrm>
            <a:off x="1062230" y="3844486"/>
            <a:ext cx="4829175" cy="2631490"/>
          </a:xfrm>
          <a:prstGeom prst="rect">
            <a:avLst/>
          </a:prstGeom>
          <a:solidFill>
            <a:schemeClr val="bg1"/>
          </a:solidFill>
          <a:effectLst>
            <a:softEdge rad="31750"/>
          </a:effectLst>
        </p:spPr>
        <p:txBody>
          <a:bodyPr wrap="square">
            <a:spAutoFit/>
          </a:bodyPr>
          <a:lstStyle/>
          <a:p>
            <a:r>
              <a:rPr lang="en-US" sz="1500" b="1" dirty="0"/>
              <a:t>Area Study 1 </a:t>
            </a:r>
            <a:r>
              <a:rPr lang="en-US" sz="1500" dirty="0"/>
              <a:t>-	</a:t>
            </a:r>
            <a:r>
              <a:rPr lang="en-US" sz="1500" b="1" u="sng" dirty="0"/>
              <a:t>Design process: refining</a:t>
            </a:r>
            <a:br>
              <a:rPr lang="en-US" sz="1500" b="1" dirty="0"/>
            </a:br>
            <a:r>
              <a:rPr lang="en-US" sz="1500" dirty="0"/>
              <a:t>Outcome 1</a:t>
            </a:r>
            <a:r>
              <a:rPr lang="en-US" sz="1500" b="1" dirty="0"/>
              <a:t>	</a:t>
            </a:r>
            <a:r>
              <a:rPr lang="en-US" sz="1500" b="1" u="sng" dirty="0"/>
              <a:t>and resolving design</a:t>
            </a:r>
            <a:br>
              <a:rPr lang="en-US" sz="1500" b="1" dirty="0"/>
            </a:br>
            <a:r>
              <a:rPr lang="en-US" sz="1500" b="1" dirty="0"/>
              <a:t> 		</a:t>
            </a:r>
            <a:r>
              <a:rPr lang="en-US" sz="1500" b="1" u="sng" dirty="0"/>
              <a:t>concepts</a:t>
            </a:r>
            <a:br>
              <a:rPr lang="en-US" sz="1500" dirty="0"/>
            </a:br>
            <a:r>
              <a:rPr lang="en-US" sz="1500" dirty="0"/>
              <a:t>		</a:t>
            </a:r>
            <a:br>
              <a:rPr lang="en-US" sz="1500" dirty="0"/>
            </a:br>
            <a:r>
              <a:rPr lang="en-US" sz="1500" dirty="0"/>
              <a:t>On completion of this unit the student should be able to</a:t>
            </a:r>
            <a:r>
              <a:rPr lang="en-US" sz="1500" b="1" dirty="0"/>
              <a:t> refine and resolve distinct design concepts for each communication need, and devise and deliver a pitch to communicate concepts to an audience or users, evaluating the extent to which these meet the requirements of the brief.</a:t>
            </a:r>
          </a:p>
          <a:p>
            <a:endParaRPr lang="en-US" sz="1500" b="1" dirty="0"/>
          </a:p>
        </p:txBody>
      </p:sp>
      <p:sp>
        <p:nvSpPr>
          <p:cNvPr id="23" name="Rectangle 22"/>
          <p:cNvSpPr/>
          <p:nvPr/>
        </p:nvSpPr>
        <p:spPr>
          <a:xfrm>
            <a:off x="6291455" y="3844486"/>
            <a:ext cx="4829175" cy="2631490"/>
          </a:xfrm>
          <a:prstGeom prst="rect">
            <a:avLst/>
          </a:prstGeom>
          <a:solidFill>
            <a:schemeClr val="bg1"/>
          </a:solidFill>
          <a:effectLst>
            <a:softEdge rad="31750"/>
          </a:effectLst>
        </p:spPr>
        <p:txBody>
          <a:bodyPr wrap="square">
            <a:spAutoFit/>
          </a:bodyPr>
          <a:lstStyle/>
          <a:p>
            <a:r>
              <a:rPr lang="en-US" sz="1500" b="1" dirty="0"/>
              <a:t>Area Study 1 -	</a:t>
            </a:r>
            <a:r>
              <a:rPr lang="en-US" sz="1500" b="1" u="sng" dirty="0"/>
              <a:t>Presenting design solutions</a:t>
            </a:r>
            <a:br>
              <a:rPr lang="en-US" sz="1500" b="1" dirty="0"/>
            </a:br>
            <a:r>
              <a:rPr lang="en-US" sz="1500" dirty="0"/>
              <a:t>Outcome 2 	</a:t>
            </a:r>
            <a:br>
              <a:rPr lang="en-US" sz="1500" dirty="0"/>
            </a:br>
            <a:endParaRPr lang="en-US" sz="1500" dirty="0"/>
          </a:p>
          <a:p>
            <a:endParaRPr lang="en-US" sz="1500" dirty="0"/>
          </a:p>
          <a:p>
            <a:r>
              <a:rPr lang="en-US" sz="1500" dirty="0"/>
              <a:t>On completion of this unit the student should be able to </a:t>
            </a:r>
            <a:r>
              <a:rPr lang="en-US" sz="1500" b="1" dirty="0"/>
              <a:t>the student should be able to; develop</a:t>
            </a:r>
            <a:br>
              <a:rPr lang="en-US" sz="1500" b="1" dirty="0"/>
            </a:br>
            <a:r>
              <a:rPr lang="en-US" sz="1500" b="1" dirty="0"/>
              <a:t>distinctly different concepts for each</a:t>
            </a:r>
            <a:br>
              <a:rPr lang="en-US" sz="1500" b="1" dirty="0"/>
            </a:br>
            <a:r>
              <a:rPr lang="en-US" sz="1500" b="1" dirty="0"/>
              <a:t>communication need and devise a pitch to present concepts to an audience, evaluating the extent to which these concepts meet the requirements of the brief.</a:t>
            </a:r>
          </a:p>
        </p:txBody>
      </p:sp>
      <p:pic>
        <p:nvPicPr>
          <p:cNvPr id="5" name="Picture 4">
            <a:extLst>
              <a:ext uri="{FF2B5EF4-FFF2-40B4-BE49-F238E27FC236}">
                <a16:creationId xmlns:a16="http://schemas.microsoft.com/office/drawing/2014/main" id="{4DD93F27-60D5-25BA-8342-E0AD2337262F}"/>
              </a:ext>
            </a:extLst>
          </p:cNvPr>
          <p:cNvPicPr>
            <a:picLocks noChangeAspect="1"/>
          </p:cNvPicPr>
          <p:nvPr/>
        </p:nvPicPr>
        <p:blipFill>
          <a:blip r:embed="rId6"/>
          <a:stretch>
            <a:fillRect/>
          </a:stretch>
        </p:blipFill>
        <p:spPr>
          <a:xfrm>
            <a:off x="-204595" y="-145260"/>
            <a:ext cx="12574680" cy="1519566"/>
          </a:xfrm>
          <a:prstGeom prst="rect">
            <a:avLst/>
          </a:prstGeom>
        </p:spPr>
      </p:pic>
      <p:pic>
        <p:nvPicPr>
          <p:cNvPr id="18" name="Audio 17">
            <a:hlinkClick r:id="" action="ppaction://media"/>
            <a:extLst>
              <a:ext uri="{FF2B5EF4-FFF2-40B4-BE49-F238E27FC236}">
                <a16:creationId xmlns:a16="http://schemas.microsoft.com/office/drawing/2014/main" id="{8FD94F73-A8EA-22E8-F906-31164127744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8549711"/>
      </p:ext>
    </p:extLst>
  </p:cSld>
  <p:clrMapOvr>
    <a:masterClrMapping/>
  </p:clrMapOvr>
  <mc:AlternateContent xmlns:mc="http://schemas.openxmlformats.org/markup-compatibility/2006">
    <mc:Choice xmlns:p14="http://schemas.microsoft.com/office/powerpoint/2010/main" Requires="p14">
      <p:transition spd="slow" p14:dur="2000" advTm="21999"/>
    </mc:Choice>
    <mc:Fallback>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0E64D-7682-B941-3B48-FD9B7471F794}"/>
              </a:ext>
            </a:extLst>
          </p:cNvPr>
          <p:cNvPicPr>
            <a:picLocks noChangeAspect="1"/>
          </p:cNvPicPr>
          <p:nvPr/>
        </p:nvPicPr>
        <p:blipFill>
          <a:blip r:embed="rId4"/>
          <a:stretch>
            <a:fillRect/>
          </a:stretch>
        </p:blipFill>
        <p:spPr>
          <a:xfrm>
            <a:off x="-4354" y="0"/>
            <a:ext cx="1556209" cy="6858000"/>
          </a:xfrm>
          <a:prstGeom prst="rect">
            <a:avLst/>
          </a:prstGeom>
        </p:spPr>
      </p:pic>
      <p:sp>
        <p:nvSpPr>
          <p:cNvPr id="2" name="Title 1"/>
          <p:cNvSpPr>
            <a:spLocks noGrp="1"/>
          </p:cNvSpPr>
          <p:nvPr>
            <p:ph type="title"/>
          </p:nvPr>
        </p:nvSpPr>
        <p:spPr>
          <a:xfrm>
            <a:off x="1094198" y="1178645"/>
            <a:ext cx="10058400" cy="916628"/>
          </a:xfrm>
          <a:solidFill>
            <a:schemeClr val="accent1">
              <a:lumMod val="40000"/>
              <a:lumOff val="60000"/>
            </a:schemeClr>
          </a:solidFill>
          <a:effectLst>
            <a:softEdge rad="31750"/>
          </a:effectLst>
        </p:spPr>
        <p:txBody>
          <a:bodyPr>
            <a:normAutofit/>
          </a:bodyPr>
          <a:lstStyle/>
          <a:p>
            <a:pPr algn="ctr"/>
            <a:r>
              <a:rPr lang="en-US" sz="6000" b="1" dirty="0">
                <a:latin typeface="+mn-lt"/>
              </a:rPr>
              <a:t>Folio Presentation</a:t>
            </a:r>
            <a:endParaRPr lang="en-AU" sz="6000" b="1" dirty="0">
              <a:latin typeface="+mn-lt"/>
            </a:endParaRPr>
          </a:p>
        </p:txBody>
      </p:sp>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4752" y="2216727"/>
            <a:ext cx="2859866" cy="2022763"/>
          </a:xfrm>
          <a:prstGeom prst="rect">
            <a:avLst/>
          </a:prstGeom>
        </p:spPr>
      </p:pic>
      <p:pic>
        <p:nvPicPr>
          <p:cNvPr id="18" name="Picture 1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34691" y="2216728"/>
            <a:ext cx="2262909" cy="3199395"/>
          </a:xfrm>
          <a:prstGeom prst="rect">
            <a:avLst/>
          </a:prstGeom>
        </p:spPr>
      </p:pic>
      <p:pic>
        <p:nvPicPr>
          <p:cNvPr id="19" name="Pictur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17673" y="2216728"/>
            <a:ext cx="2859867" cy="2022763"/>
          </a:xfrm>
          <a:prstGeom prst="rect">
            <a:avLst/>
          </a:prstGeom>
        </p:spPr>
      </p:pic>
      <p:pic>
        <p:nvPicPr>
          <p:cNvPr id="20" name="Picture 1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97613" y="2209121"/>
            <a:ext cx="2024019" cy="2861643"/>
          </a:xfrm>
          <a:prstGeom prst="rect">
            <a:avLst/>
          </a:prstGeom>
        </p:spPr>
      </p:pic>
      <p:pic>
        <p:nvPicPr>
          <p:cNvPr id="21" name="Picture 2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97699" y="3228108"/>
            <a:ext cx="2054427" cy="2905837"/>
          </a:xfrm>
          <a:prstGeom prst="rect">
            <a:avLst/>
          </a:prstGeom>
        </p:spPr>
      </p:pic>
      <p:pic>
        <p:nvPicPr>
          <p:cNvPr id="22" name="Picture 2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284252" y="2848592"/>
            <a:ext cx="2323706" cy="3285353"/>
          </a:xfrm>
          <a:prstGeom prst="rect">
            <a:avLst/>
          </a:prstGeom>
        </p:spPr>
      </p:pic>
      <p:pic>
        <p:nvPicPr>
          <p:cNvPr id="23" name="Picture 2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028251" y="3408218"/>
            <a:ext cx="2020857" cy="2857173"/>
          </a:xfrm>
          <a:prstGeom prst="rect">
            <a:avLst/>
          </a:prstGeom>
        </p:spPr>
      </p:pic>
      <p:pic>
        <p:nvPicPr>
          <p:cNvPr id="3" name="Picture 2">
            <a:extLst>
              <a:ext uri="{FF2B5EF4-FFF2-40B4-BE49-F238E27FC236}">
                <a16:creationId xmlns:a16="http://schemas.microsoft.com/office/drawing/2014/main" id="{3D945503-16AD-9EB7-16CF-4A77D9FF3342}"/>
              </a:ext>
            </a:extLst>
          </p:cNvPr>
          <p:cNvPicPr>
            <a:picLocks noChangeAspect="1"/>
          </p:cNvPicPr>
          <p:nvPr/>
        </p:nvPicPr>
        <p:blipFill>
          <a:blip r:embed="rId12"/>
          <a:stretch>
            <a:fillRect/>
          </a:stretch>
        </p:blipFill>
        <p:spPr>
          <a:xfrm>
            <a:off x="10196746" y="4855854"/>
            <a:ext cx="1694835" cy="1694835"/>
          </a:xfrm>
          <a:prstGeom prst="rect">
            <a:avLst/>
          </a:prstGeom>
        </p:spPr>
      </p:pic>
      <p:pic>
        <p:nvPicPr>
          <p:cNvPr id="6" name="Picture 5">
            <a:extLst>
              <a:ext uri="{FF2B5EF4-FFF2-40B4-BE49-F238E27FC236}">
                <a16:creationId xmlns:a16="http://schemas.microsoft.com/office/drawing/2014/main" id="{341D6DD7-A5C4-5835-6450-09D70D53A773}"/>
              </a:ext>
            </a:extLst>
          </p:cNvPr>
          <p:cNvPicPr>
            <a:picLocks noChangeAspect="1"/>
          </p:cNvPicPr>
          <p:nvPr/>
        </p:nvPicPr>
        <p:blipFill>
          <a:blip r:embed="rId13"/>
          <a:stretch>
            <a:fillRect/>
          </a:stretch>
        </p:blipFill>
        <p:spPr>
          <a:xfrm>
            <a:off x="-184936" y="-134300"/>
            <a:ext cx="12575569" cy="1519566"/>
          </a:xfrm>
          <a:prstGeom prst="rect">
            <a:avLst/>
          </a:prstGeom>
        </p:spPr>
      </p:pic>
      <p:pic>
        <p:nvPicPr>
          <p:cNvPr id="16" name="Audio 15">
            <a:hlinkClick r:id="" action="ppaction://media"/>
            <a:extLst>
              <a:ext uri="{FF2B5EF4-FFF2-40B4-BE49-F238E27FC236}">
                <a16:creationId xmlns:a16="http://schemas.microsoft.com/office/drawing/2014/main" id="{5F811A4D-9C35-9BBB-401C-536FE5531E37}"/>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6319597"/>
      </p:ext>
    </p:extLst>
  </p:cSld>
  <p:clrMapOvr>
    <a:masterClrMapping/>
  </p:clrMapOvr>
  <mc:AlternateContent xmlns:mc="http://schemas.openxmlformats.org/markup-compatibility/2006">
    <mc:Choice xmlns:p14="http://schemas.microsoft.com/office/powerpoint/2010/main" Requires="p14">
      <p:transition spd="slow" p14:dur="2000" advTm="32833"/>
    </mc:Choice>
    <mc:Fallback>
      <p:transition spd="slow" advTm="3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EE338-485E-51A8-E7B5-CE31628415A8}"/>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0" y="5238750"/>
            <a:ext cx="12192000" cy="1619250"/>
          </a:xfrm>
          <a:prstGeom prst="rect">
            <a:avLst/>
          </a:prstGeom>
        </p:spPr>
      </p:pic>
      <p:sp>
        <p:nvSpPr>
          <p:cNvPr id="2" name="Title 1"/>
          <p:cNvSpPr>
            <a:spLocks noGrp="1"/>
          </p:cNvSpPr>
          <p:nvPr>
            <p:ph type="title"/>
          </p:nvPr>
        </p:nvSpPr>
        <p:spPr>
          <a:xfrm>
            <a:off x="1160127" y="1089945"/>
            <a:ext cx="10058400" cy="1371600"/>
          </a:xfrm>
          <a:solidFill>
            <a:schemeClr val="accent1">
              <a:lumMod val="40000"/>
              <a:lumOff val="60000"/>
            </a:schemeClr>
          </a:solidFill>
          <a:effectLst>
            <a:softEdge rad="31750"/>
          </a:effectLst>
        </p:spPr>
        <p:txBody>
          <a:bodyPr>
            <a:normAutofit/>
          </a:bodyPr>
          <a:lstStyle/>
          <a:p>
            <a:pPr algn="ctr"/>
            <a:r>
              <a:rPr lang="en-US" b="1" dirty="0">
                <a:latin typeface="+mn-lt"/>
              </a:rPr>
              <a:t>Careers in </a:t>
            </a:r>
            <a:br>
              <a:rPr lang="en-US" b="1" dirty="0">
                <a:latin typeface="+mn-lt"/>
              </a:rPr>
            </a:br>
            <a:r>
              <a:rPr lang="en-US" b="1" dirty="0">
                <a:latin typeface="+mn-lt"/>
              </a:rPr>
              <a:t>Visual Communication Design</a:t>
            </a:r>
            <a:endParaRPr lang="en-AU" b="1" dirty="0">
              <a:latin typeface="+mn-lt"/>
            </a:endParaRPr>
          </a:p>
        </p:txBody>
      </p:sp>
      <p:sp>
        <p:nvSpPr>
          <p:cNvPr id="5" name="Rectangle 4"/>
          <p:cNvSpPr/>
          <p:nvPr/>
        </p:nvSpPr>
        <p:spPr>
          <a:xfrm>
            <a:off x="1066800" y="2372185"/>
            <a:ext cx="3321743" cy="369332"/>
          </a:xfrm>
          <a:prstGeom prst="rect">
            <a:avLst/>
          </a:prstGeom>
          <a:solidFill>
            <a:schemeClr val="accent1">
              <a:lumMod val="20000"/>
              <a:lumOff val="80000"/>
            </a:schemeClr>
          </a:solidFill>
        </p:spPr>
        <p:txBody>
          <a:bodyPr wrap="none">
            <a:spAutoFit/>
          </a:bodyPr>
          <a:lstStyle/>
          <a:p>
            <a:r>
              <a:rPr lang="en-AU" b="1" dirty="0"/>
              <a:t>COMMUNICATION DESIGN</a:t>
            </a:r>
          </a:p>
        </p:txBody>
      </p:sp>
      <p:sp>
        <p:nvSpPr>
          <p:cNvPr id="6" name="Rectangle 5"/>
          <p:cNvSpPr/>
          <p:nvPr/>
        </p:nvSpPr>
        <p:spPr>
          <a:xfrm>
            <a:off x="4875506" y="2387157"/>
            <a:ext cx="2627642" cy="369332"/>
          </a:xfrm>
          <a:prstGeom prst="rect">
            <a:avLst/>
          </a:prstGeom>
          <a:solidFill>
            <a:schemeClr val="accent1">
              <a:lumMod val="20000"/>
              <a:lumOff val="80000"/>
            </a:schemeClr>
          </a:solidFill>
        </p:spPr>
        <p:txBody>
          <a:bodyPr wrap="none">
            <a:spAutoFit/>
          </a:bodyPr>
          <a:lstStyle/>
          <a:p>
            <a:r>
              <a:rPr lang="en-AU" b="1" dirty="0"/>
              <a:t>INDUSTRIAL DESIGN</a:t>
            </a:r>
          </a:p>
        </p:txBody>
      </p:sp>
      <p:sp>
        <p:nvSpPr>
          <p:cNvPr id="7" name="Rectangle 6"/>
          <p:cNvSpPr/>
          <p:nvPr/>
        </p:nvSpPr>
        <p:spPr>
          <a:xfrm>
            <a:off x="7990111" y="2387157"/>
            <a:ext cx="3308213" cy="369332"/>
          </a:xfrm>
          <a:prstGeom prst="rect">
            <a:avLst/>
          </a:prstGeom>
          <a:solidFill>
            <a:schemeClr val="accent1">
              <a:lumMod val="20000"/>
              <a:lumOff val="80000"/>
            </a:schemeClr>
          </a:solidFill>
        </p:spPr>
        <p:txBody>
          <a:bodyPr wrap="none">
            <a:spAutoFit/>
          </a:bodyPr>
          <a:lstStyle/>
          <a:p>
            <a:r>
              <a:rPr lang="en-AU" b="1" dirty="0"/>
              <a:t>ENVIRONMENTAL DESIGN</a:t>
            </a:r>
          </a:p>
        </p:txBody>
      </p:sp>
      <p:sp>
        <p:nvSpPr>
          <p:cNvPr id="8" name="Rectangle 7"/>
          <p:cNvSpPr/>
          <p:nvPr/>
        </p:nvSpPr>
        <p:spPr>
          <a:xfrm>
            <a:off x="1066800" y="2783222"/>
            <a:ext cx="3135089" cy="3416320"/>
          </a:xfrm>
          <a:prstGeom prst="rect">
            <a:avLst/>
          </a:prstGeom>
        </p:spPr>
        <p:txBody>
          <a:bodyPr wrap="square">
            <a:spAutoFit/>
          </a:bodyPr>
          <a:lstStyle/>
          <a:p>
            <a:r>
              <a:rPr lang="en-AU" b="1" dirty="0"/>
              <a:t>JOBS IN THIS FIELD</a:t>
            </a:r>
          </a:p>
          <a:p>
            <a:pPr marL="285750" indent="-285750">
              <a:buFont typeface="Arial" panose="020B0604020202020204" pitchFamily="34" charset="0"/>
              <a:buChar char="•"/>
            </a:pPr>
            <a:r>
              <a:rPr lang="en-AU" dirty="0"/>
              <a:t>Graphic design</a:t>
            </a:r>
          </a:p>
          <a:p>
            <a:pPr marL="285750" indent="-285750">
              <a:buFont typeface="Arial" panose="020B0604020202020204" pitchFamily="34" charset="0"/>
              <a:buChar char="•"/>
            </a:pPr>
            <a:r>
              <a:rPr lang="en-AU" dirty="0"/>
              <a:t>Art director</a:t>
            </a:r>
          </a:p>
          <a:p>
            <a:pPr marL="285750" indent="-285750">
              <a:buFont typeface="Arial" panose="020B0604020202020204" pitchFamily="34" charset="0"/>
              <a:buChar char="•"/>
            </a:pPr>
            <a:r>
              <a:rPr lang="en-AU" dirty="0"/>
              <a:t>Information design</a:t>
            </a:r>
          </a:p>
          <a:p>
            <a:pPr marL="285750" indent="-285750">
              <a:buFont typeface="Arial" panose="020B0604020202020204" pitchFamily="34" charset="0"/>
              <a:buChar char="•"/>
            </a:pPr>
            <a:r>
              <a:rPr lang="en-AU" dirty="0"/>
              <a:t>Digital and Web design</a:t>
            </a:r>
          </a:p>
          <a:p>
            <a:pPr marL="285750" indent="-285750">
              <a:buFont typeface="Arial" panose="020B0604020202020204" pitchFamily="34" charset="0"/>
              <a:buChar char="•"/>
            </a:pPr>
            <a:r>
              <a:rPr lang="en-AU" dirty="0"/>
              <a:t>Advertising</a:t>
            </a:r>
          </a:p>
          <a:p>
            <a:pPr marL="285750" indent="-285750">
              <a:buFont typeface="Arial" panose="020B0604020202020204" pitchFamily="34" charset="0"/>
              <a:buChar char="•"/>
            </a:pPr>
            <a:r>
              <a:rPr lang="en-AU" dirty="0"/>
              <a:t>Illustration</a:t>
            </a:r>
          </a:p>
          <a:p>
            <a:pPr marL="285750" indent="-285750">
              <a:buFont typeface="Arial" panose="020B0604020202020204" pitchFamily="34" charset="0"/>
              <a:buChar char="•"/>
            </a:pPr>
            <a:r>
              <a:rPr lang="en-AU" dirty="0"/>
              <a:t>Book design</a:t>
            </a:r>
          </a:p>
          <a:p>
            <a:pPr marL="285750" indent="-285750">
              <a:buFont typeface="Arial" panose="020B0604020202020204" pitchFamily="34" charset="0"/>
              <a:buChar char="•"/>
            </a:pPr>
            <a:r>
              <a:rPr lang="en-AU" dirty="0"/>
              <a:t>Typographic design</a:t>
            </a:r>
          </a:p>
          <a:p>
            <a:pPr marL="285750" indent="-285750">
              <a:buFont typeface="Arial" panose="020B0604020202020204" pitchFamily="34" charset="0"/>
              <a:buChar char="•"/>
            </a:pPr>
            <a:r>
              <a:rPr lang="en-AU" dirty="0"/>
              <a:t>Package/ surface design</a:t>
            </a:r>
          </a:p>
          <a:p>
            <a:pPr marL="285750" indent="-285750">
              <a:buFont typeface="Arial" panose="020B0604020202020204" pitchFamily="34" charset="0"/>
              <a:buChar char="•"/>
            </a:pPr>
            <a:r>
              <a:rPr lang="en-AU" dirty="0"/>
              <a:t>Logo, Corporate and Brand Identity design</a:t>
            </a:r>
          </a:p>
        </p:txBody>
      </p:sp>
      <p:sp>
        <p:nvSpPr>
          <p:cNvPr id="9" name="Rectangle 8"/>
          <p:cNvSpPr/>
          <p:nvPr/>
        </p:nvSpPr>
        <p:spPr>
          <a:xfrm>
            <a:off x="4851109" y="2764549"/>
            <a:ext cx="2988073" cy="3970318"/>
          </a:xfrm>
          <a:prstGeom prst="rect">
            <a:avLst/>
          </a:prstGeom>
        </p:spPr>
        <p:txBody>
          <a:bodyPr wrap="square">
            <a:spAutoFit/>
          </a:bodyPr>
          <a:lstStyle/>
          <a:p>
            <a:r>
              <a:rPr lang="en-US" b="1" dirty="0"/>
              <a:t>JOBS IN THIS FIELD</a:t>
            </a:r>
          </a:p>
          <a:p>
            <a:pPr marL="285750" indent="-285750">
              <a:buFont typeface="Arial" panose="020B0604020202020204" pitchFamily="34" charset="0"/>
              <a:buChar char="•"/>
            </a:pPr>
            <a:r>
              <a:rPr lang="en-US" dirty="0"/>
              <a:t>Product/ Industrial design</a:t>
            </a:r>
          </a:p>
          <a:p>
            <a:pPr marL="285750" indent="-285750">
              <a:buFont typeface="Arial" panose="020B0604020202020204" pitchFamily="34" charset="0"/>
              <a:buChar char="•"/>
            </a:pPr>
            <a:r>
              <a:rPr lang="en-US" dirty="0"/>
              <a:t>Engineering design</a:t>
            </a:r>
          </a:p>
          <a:p>
            <a:pPr marL="285750" indent="-285750">
              <a:buFont typeface="Arial" panose="020B0604020202020204" pitchFamily="34" charset="0"/>
              <a:buChar char="•"/>
            </a:pPr>
            <a:r>
              <a:rPr lang="en-US" dirty="0"/>
              <a:t>Furniture design</a:t>
            </a:r>
          </a:p>
          <a:p>
            <a:pPr marL="285750" indent="-285750">
              <a:buFont typeface="Arial" panose="020B0604020202020204" pitchFamily="34" charset="0"/>
              <a:buChar char="•"/>
            </a:pPr>
            <a:r>
              <a:rPr lang="en-US" dirty="0"/>
              <a:t>Automotive design</a:t>
            </a:r>
          </a:p>
          <a:p>
            <a:pPr marL="285750" indent="-285750">
              <a:buFont typeface="Arial" panose="020B0604020202020204" pitchFamily="34" charset="0"/>
              <a:buChar char="•"/>
            </a:pPr>
            <a:r>
              <a:rPr lang="en-US" dirty="0"/>
              <a:t>Aeronautic design</a:t>
            </a:r>
          </a:p>
          <a:p>
            <a:pPr marL="285750" indent="-285750">
              <a:buFont typeface="Arial" panose="020B0604020202020204" pitchFamily="34" charset="0"/>
              <a:buChar char="•"/>
            </a:pPr>
            <a:r>
              <a:rPr lang="en-AU" dirty="0"/>
              <a:t>CAD engineer</a:t>
            </a:r>
          </a:p>
          <a:p>
            <a:pPr marL="285750" indent="-285750">
              <a:buFont typeface="Arial" panose="020B0604020202020204" pitchFamily="34" charset="0"/>
              <a:buChar char="•"/>
            </a:pPr>
            <a:r>
              <a:rPr lang="en-AU" dirty="0"/>
              <a:t>Model maker</a:t>
            </a:r>
          </a:p>
          <a:p>
            <a:pPr marL="285750" indent="-285750">
              <a:buFont typeface="Arial" panose="020B0604020202020204" pitchFamily="34" charset="0"/>
              <a:buChar char="•"/>
            </a:pPr>
            <a:r>
              <a:rPr lang="en-AU" dirty="0"/>
              <a:t>3D printer</a:t>
            </a:r>
          </a:p>
          <a:p>
            <a:pPr marL="285750" indent="-285750">
              <a:buFont typeface="Arial" panose="020B0604020202020204" pitchFamily="34" charset="0"/>
              <a:buChar char="•"/>
            </a:pPr>
            <a:r>
              <a:rPr lang="en-AU" dirty="0"/>
              <a:t>Computer programmer</a:t>
            </a:r>
          </a:p>
          <a:p>
            <a:pPr marL="285750" indent="-285750">
              <a:buFont typeface="Arial" panose="020B0604020202020204" pitchFamily="34" charset="0"/>
              <a:buChar char="•"/>
            </a:pPr>
            <a:r>
              <a:rPr lang="en-AU" dirty="0"/>
              <a:t>Software developer</a:t>
            </a:r>
          </a:p>
          <a:p>
            <a:pPr marL="285750" indent="-285750">
              <a:buFont typeface="Arial" panose="020B0604020202020204" pitchFamily="34" charset="0"/>
              <a:buChar char="•"/>
            </a:pPr>
            <a:r>
              <a:rPr lang="en-AU" dirty="0"/>
              <a:t>Engineer</a:t>
            </a:r>
          </a:p>
          <a:p>
            <a:endParaRPr lang="en-AU" dirty="0"/>
          </a:p>
        </p:txBody>
      </p:sp>
      <p:sp>
        <p:nvSpPr>
          <p:cNvPr id="10" name="Rectangle 9"/>
          <p:cNvSpPr/>
          <p:nvPr/>
        </p:nvSpPr>
        <p:spPr>
          <a:xfrm>
            <a:off x="7990111" y="2764549"/>
            <a:ext cx="3308213" cy="3693319"/>
          </a:xfrm>
          <a:prstGeom prst="rect">
            <a:avLst/>
          </a:prstGeom>
        </p:spPr>
        <p:txBody>
          <a:bodyPr wrap="square">
            <a:spAutoFit/>
          </a:bodyPr>
          <a:lstStyle/>
          <a:p>
            <a:r>
              <a:rPr lang="en-US" b="1" dirty="0"/>
              <a:t>JOBS IN THIS FIELD</a:t>
            </a:r>
          </a:p>
          <a:p>
            <a:pPr marL="285750" indent="-285750">
              <a:buFont typeface="Arial" panose="020B0604020202020204" pitchFamily="34" charset="0"/>
              <a:buChar char="•"/>
            </a:pPr>
            <a:r>
              <a:rPr lang="en-US" dirty="0"/>
              <a:t>Architectural design</a:t>
            </a:r>
          </a:p>
          <a:p>
            <a:pPr marL="285750" indent="-285750">
              <a:buFont typeface="Arial" panose="020B0604020202020204" pitchFamily="34" charset="0"/>
              <a:buChar char="•"/>
            </a:pPr>
            <a:r>
              <a:rPr lang="en-US" dirty="0"/>
              <a:t>Interior design</a:t>
            </a:r>
          </a:p>
          <a:p>
            <a:pPr marL="285750" indent="-285750">
              <a:buFont typeface="Arial" panose="020B0604020202020204" pitchFamily="34" charset="0"/>
              <a:buChar char="•"/>
            </a:pPr>
            <a:r>
              <a:rPr lang="en-US" dirty="0"/>
              <a:t>Landscape design</a:t>
            </a:r>
          </a:p>
          <a:p>
            <a:pPr marL="285750" indent="-285750">
              <a:buFont typeface="Arial" panose="020B0604020202020204" pitchFamily="34" charset="0"/>
              <a:buChar char="•"/>
            </a:pPr>
            <a:r>
              <a:rPr lang="en-US" dirty="0"/>
              <a:t>Theatre set design</a:t>
            </a:r>
          </a:p>
          <a:p>
            <a:pPr marL="285750" indent="-285750">
              <a:buFont typeface="Arial" panose="020B0604020202020204" pitchFamily="34" charset="0"/>
              <a:buChar char="•"/>
            </a:pPr>
            <a:r>
              <a:rPr lang="en-US" dirty="0"/>
              <a:t>Exhibition/ display design</a:t>
            </a:r>
          </a:p>
          <a:p>
            <a:pPr marL="285750" indent="-285750">
              <a:buFont typeface="Arial" panose="020B0604020202020204" pitchFamily="34" charset="0"/>
              <a:buChar char="•"/>
            </a:pPr>
            <a:r>
              <a:rPr lang="en-US" dirty="0"/>
              <a:t>Nautical architecture</a:t>
            </a:r>
          </a:p>
          <a:p>
            <a:pPr marL="285750" indent="-285750">
              <a:buFont typeface="Arial" panose="020B0604020202020204" pitchFamily="34" charset="0"/>
              <a:buChar char="•"/>
            </a:pPr>
            <a:r>
              <a:rPr lang="en-AU" dirty="0"/>
              <a:t>Draftsperson</a:t>
            </a:r>
          </a:p>
          <a:p>
            <a:pPr marL="285750" indent="-285750">
              <a:buFont typeface="Arial" panose="020B0604020202020204" pitchFamily="34" charset="0"/>
              <a:buChar char="•"/>
            </a:pPr>
            <a:r>
              <a:rPr lang="en-AU" dirty="0"/>
              <a:t>Illustrator, Renderer</a:t>
            </a:r>
          </a:p>
          <a:p>
            <a:pPr marL="285750" indent="-285750">
              <a:buFont typeface="Arial" panose="020B0604020202020204" pitchFamily="34" charset="0"/>
              <a:buChar char="•"/>
            </a:pPr>
            <a:r>
              <a:rPr lang="en-AU" dirty="0"/>
              <a:t>Model maker,</a:t>
            </a:r>
          </a:p>
          <a:p>
            <a:pPr marL="285750" indent="-285750">
              <a:buFont typeface="Arial" panose="020B0604020202020204" pitchFamily="34" charset="0"/>
              <a:buChar char="•"/>
            </a:pPr>
            <a:r>
              <a:rPr lang="en-AU" dirty="0"/>
              <a:t>Laser cutter</a:t>
            </a:r>
          </a:p>
          <a:p>
            <a:pPr marL="285750" indent="-285750">
              <a:buFont typeface="Arial" panose="020B0604020202020204" pitchFamily="34" charset="0"/>
              <a:buChar char="•"/>
            </a:pPr>
            <a:r>
              <a:rPr lang="en-AU" dirty="0"/>
              <a:t>Photographer</a:t>
            </a:r>
          </a:p>
          <a:p>
            <a:endParaRPr lang="en-AU" dirty="0"/>
          </a:p>
        </p:txBody>
      </p:sp>
      <p:pic>
        <p:nvPicPr>
          <p:cNvPr id="3" name="Picture 2">
            <a:extLst>
              <a:ext uri="{FF2B5EF4-FFF2-40B4-BE49-F238E27FC236}">
                <a16:creationId xmlns:a16="http://schemas.microsoft.com/office/drawing/2014/main" id="{6D23F373-90E7-D678-BF89-F0AC6C740AE0}"/>
              </a:ext>
            </a:extLst>
          </p:cNvPr>
          <p:cNvPicPr>
            <a:picLocks noChangeAspect="1"/>
          </p:cNvPicPr>
          <p:nvPr/>
        </p:nvPicPr>
        <p:blipFill>
          <a:blip r:embed="rId6"/>
          <a:stretch>
            <a:fillRect/>
          </a:stretch>
        </p:blipFill>
        <p:spPr>
          <a:xfrm>
            <a:off x="10527106" y="5239057"/>
            <a:ext cx="1694835" cy="1694835"/>
          </a:xfrm>
          <a:prstGeom prst="rect">
            <a:avLst/>
          </a:prstGeom>
        </p:spPr>
      </p:pic>
      <p:pic>
        <p:nvPicPr>
          <p:cNvPr id="12" name="Picture 11">
            <a:extLst>
              <a:ext uri="{FF2B5EF4-FFF2-40B4-BE49-F238E27FC236}">
                <a16:creationId xmlns:a16="http://schemas.microsoft.com/office/drawing/2014/main" id="{188E195F-A1CB-7395-ABF9-F6C345CEA113}"/>
              </a:ext>
            </a:extLst>
          </p:cNvPr>
          <p:cNvPicPr>
            <a:picLocks noChangeAspect="1"/>
          </p:cNvPicPr>
          <p:nvPr/>
        </p:nvPicPr>
        <p:blipFill>
          <a:blip r:embed="rId7"/>
          <a:stretch>
            <a:fillRect/>
          </a:stretch>
        </p:blipFill>
        <p:spPr>
          <a:xfrm>
            <a:off x="-184935" y="-143619"/>
            <a:ext cx="12555020" cy="1519566"/>
          </a:xfrm>
          <a:prstGeom prst="rect">
            <a:avLst/>
          </a:prstGeom>
        </p:spPr>
      </p:pic>
      <p:pic>
        <p:nvPicPr>
          <p:cNvPr id="18" name="Audio 17">
            <a:hlinkClick r:id="" action="ppaction://media"/>
            <a:extLst>
              <a:ext uri="{FF2B5EF4-FFF2-40B4-BE49-F238E27FC236}">
                <a16:creationId xmlns:a16="http://schemas.microsoft.com/office/drawing/2014/main" id="{0091613B-8D62-12F6-2B44-D62BA8E4A48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9549591"/>
      </p:ext>
    </p:extLst>
  </p:cSld>
  <p:clrMapOvr>
    <a:masterClrMapping/>
  </p:clrMapOvr>
  <mc:AlternateContent xmlns:mc="http://schemas.openxmlformats.org/markup-compatibility/2006">
    <mc:Choice xmlns:p14="http://schemas.microsoft.com/office/powerpoint/2010/main" Requires="p14">
      <p:transition spd="slow" p14:dur="2000" advTm="57146"/>
    </mc:Choice>
    <mc:Fallback>
      <p:transition spd="slow" advTm="5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5" name="Picture 4" descr="A picture containing fabric, table, red, covered&#10;&#10;Description automatically generated">
            <a:extLst>
              <a:ext uri="{FF2B5EF4-FFF2-40B4-BE49-F238E27FC236}">
                <a16:creationId xmlns:a16="http://schemas.microsoft.com/office/drawing/2014/main" id="{6D3BA21E-E6C8-4E14-8E53-C5DF567E9DFF}"/>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105860"/>
            <a:ext cx="12191979" cy="57521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020299" y="1920274"/>
            <a:ext cx="5286584" cy="2283534"/>
          </a:xfrm>
          <a:solidFill>
            <a:schemeClr val="accent1">
              <a:lumMod val="40000"/>
              <a:lumOff val="60000"/>
            </a:schemeClr>
          </a:solidFill>
          <a:effectLst>
            <a:softEdge rad="31750"/>
          </a:effectLst>
        </p:spPr>
        <p:txBody>
          <a:bodyPr>
            <a:normAutofit/>
          </a:bodyPr>
          <a:lstStyle/>
          <a:p>
            <a:r>
              <a:rPr lang="en-US" sz="4400" b="1" dirty="0">
                <a:solidFill>
                  <a:schemeClr val="tx1"/>
                </a:solidFill>
                <a:latin typeface="+mn-lt"/>
              </a:rPr>
              <a:t>Visual Communication Design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020298" y="3964732"/>
            <a:ext cx="5286584" cy="1001450"/>
          </a:xfrm>
          <a:solidFill>
            <a:schemeClr val="accent1">
              <a:lumMod val="20000"/>
              <a:lumOff val="80000"/>
            </a:schemeClr>
          </a:solidFill>
          <a:effectLst>
            <a:softEdge rad="31750"/>
          </a:effectLst>
        </p:spPr>
        <p:txBody>
          <a:bodyPr>
            <a:normAutofit/>
          </a:bodyPr>
          <a:lstStyle/>
          <a:p>
            <a:r>
              <a:rPr lang="en-US" b="1" dirty="0">
                <a:solidFill>
                  <a:schemeClr val="tx1"/>
                </a:solidFill>
              </a:rPr>
              <a:t>2024 - 2028</a:t>
            </a:r>
          </a:p>
        </p:txBody>
      </p:sp>
      <p:sp>
        <p:nvSpPr>
          <p:cNvPr id="4" name="Rectangle 3">
            <a:extLst>
              <a:ext uri="{FF2B5EF4-FFF2-40B4-BE49-F238E27FC236}">
                <a16:creationId xmlns:a16="http://schemas.microsoft.com/office/drawing/2014/main" id="{2881A3F1-A70F-5C62-E86E-C3BD2F86C7FD}"/>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pic>
        <p:nvPicPr>
          <p:cNvPr id="6" name="Picture 5">
            <a:extLst>
              <a:ext uri="{FF2B5EF4-FFF2-40B4-BE49-F238E27FC236}">
                <a16:creationId xmlns:a16="http://schemas.microsoft.com/office/drawing/2014/main" id="{977B4F56-9D1F-56D8-3C9A-C9563FDD7676}"/>
              </a:ext>
            </a:extLst>
          </p:cNvPr>
          <p:cNvPicPr>
            <a:picLocks noChangeAspect="1"/>
          </p:cNvPicPr>
          <p:nvPr/>
        </p:nvPicPr>
        <p:blipFill>
          <a:blip r:embed="rId5"/>
          <a:stretch>
            <a:fillRect/>
          </a:stretch>
        </p:blipFill>
        <p:spPr>
          <a:xfrm>
            <a:off x="10436710" y="5116143"/>
            <a:ext cx="1694835" cy="1694835"/>
          </a:xfrm>
          <a:prstGeom prst="rect">
            <a:avLst/>
          </a:prstGeom>
        </p:spPr>
      </p:pic>
      <p:sp>
        <p:nvSpPr>
          <p:cNvPr id="8" name="TextBox 7">
            <a:extLst>
              <a:ext uri="{FF2B5EF4-FFF2-40B4-BE49-F238E27FC236}">
                <a16:creationId xmlns:a16="http://schemas.microsoft.com/office/drawing/2014/main" id="{59DBF731-EB5E-91A5-1320-79F395C53A9C}"/>
              </a:ext>
            </a:extLst>
          </p:cNvPr>
          <p:cNvSpPr txBox="1"/>
          <p:nvPr/>
        </p:nvSpPr>
        <p:spPr>
          <a:xfrm>
            <a:off x="-68852" y="-152164"/>
            <a:ext cx="5936252"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9" name="TextBox 8">
            <a:extLst>
              <a:ext uri="{FF2B5EF4-FFF2-40B4-BE49-F238E27FC236}">
                <a16:creationId xmlns:a16="http://schemas.microsoft.com/office/drawing/2014/main" id="{703F85BF-03E2-11FC-8623-46DBB6E11AAC}"/>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9" name="Audio 18">
            <a:hlinkClick r:id="" action="ppaction://media"/>
            <a:extLst>
              <a:ext uri="{FF2B5EF4-FFF2-40B4-BE49-F238E27FC236}">
                <a16:creationId xmlns:a16="http://schemas.microsoft.com/office/drawing/2014/main" id="{8FCE6A14-5990-2DDA-DC98-BF92B4BC3A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4474"/>
    </mc:Choice>
    <mc:Fallback>
      <p:transition spd="slow" advTm="4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fabric, table, red, covered&#10;&#10;Description automatically generated">
            <a:extLst>
              <a:ext uri="{FF2B5EF4-FFF2-40B4-BE49-F238E27FC236}">
                <a16:creationId xmlns:a16="http://schemas.microsoft.com/office/drawing/2014/main" id="{AB098A00-B8B4-8561-D29B-7C3AF1382EBE}"/>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105860"/>
            <a:ext cx="12191979" cy="57521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75017" y="899525"/>
            <a:ext cx="6862825" cy="1746504"/>
          </a:xfrm>
        </p:spPr>
        <p:txBody>
          <a:bodyPr>
            <a:normAutofit/>
          </a:bodyPr>
          <a:lstStyle/>
          <a:p>
            <a:pPr algn="ctr"/>
            <a:r>
              <a:rPr lang="en-US" sz="3600" b="1" dirty="0">
                <a:solidFill>
                  <a:schemeClr val="tx1">
                    <a:lumMod val="75000"/>
                    <a:lumOff val="25000"/>
                  </a:schemeClr>
                </a:solidFill>
                <a:latin typeface="+mn-lt"/>
              </a:rPr>
              <a:t>What is </a:t>
            </a:r>
            <a:br>
              <a:rPr lang="en-US" sz="3600" b="1" dirty="0">
                <a:solidFill>
                  <a:schemeClr val="tx1">
                    <a:lumMod val="75000"/>
                    <a:lumOff val="25000"/>
                  </a:schemeClr>
                </a:solidFill>
                <a:latin typeface="+mn-lt"/>
              </a:rPr>
            </a:br>
            <a:r>
              <a:rPr lang="en-US" sz="3600" b="1" dirty="0">
                <a:solidFill>
                  <a:schemeClr val="tx1">
                    <a:lumMod val="75000"/>
                    <a:lumOff val="25000"/>
                  </a:schemeClr>
                </a:solidFill>
                <a:latin typeface="+mn-lt"/>
              </a:rPr>
              <a:t>Visual Communication Design</a:t>
            </a:r>
          </a:p>
        </p:txBody>
      </p:sp>
      <p:graphicFrame>
        <p:nvGraphicFramePr>
          <p:cNvPr id="31" name="Content Placeholder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260989335"/>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7774914" y="3058554"/>
            <a:ext cx="3671482" cy="2708434"/>
          </a:xfrm>
          <a:prstGeom prst="rect">
            <a:avLst/>
          </a:prstGeom>
          <a:noFill/>
        </p:spPr>
        <p:txBody>
          <a:bodyPr wrap="square" rtlCol="0">
            <a:spAutoFit/>
          </a:bodyPr>
          <a:lstStyle/>
          <a:p>
            <a:r>
              <a:rPr lang="en-US" sz="1700" b="1" dirty="0"/>
              <a:t>In our study we sort them into three different categories. </a:t>
            </a:r>
          </a:p>
          <a:p>
            <a:r>
              <a:rPr lang="en-US" sz="1700" b="1" dirty="0"/>
              <a:t>They are known as fields of design. Each design field has a set of distinguishing characteristics. </a:t>
            </a:r>
          </a:p>
          <a:p>
            <a:r>
              <a:rPr lang="en-US" sz="1700" b="1" dirty="0"/>
              <a:t>These characteristics that distinguish between each field, refer to the ways designers work, the conventions they follow and the kinds of designs they produce.</a:t>
            </a:r>
            <a:endParaRPr lang="en-AU" sz="1700" b="1" dirty="0"/>
          </a:p>
        </p:txBody>
      </p:sp>
      <p:sp>
        <p:nvSpPr>
          <p:cNvPr id="11" name="TextBox 10"/>
          <p:cNvSpPr txBox="1"/>
          <p:nvPr/>
        </p:nvSpPr>
        <p:spPr>
          <a:xfrm>
            <a:off x="4442680" y="3093879"/>
            <a:ext cx="3253896"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Communications Field</a:t>
            </a:r>
            <a:endParaRPr lang="en-AU" sz="2200" b="1" dirty="0"/>
          </a:p>
        </p:txBody>
      </p:sp>
      <p:sp>
        <p:nvSpPr>
          <p:cNvPr id="12" name="TextBox 11"/>
          <p:cNvSpPr txBox="1"/>
          <p:nvPr/>
        </p:nvSpPr>
        <p:spPr>
          <a:xfrm>
            <a:off x="4740752" y="4048958"/>
            <a:ext cx="2955823"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Industrial Field</a:t>
            </a:r>
            <a:endParaRPr lang="en-AU" sz="2200" b="1" dirty="0"/>
          </a:p>
        </p:txBody>
      </p:sp>
      <p:sp>
        <p:nvSpPr>
          <p:cNvPr id="13" name="TextBox 12"/>
          <p:cNvSpPr txBox="1"/>
          <p:nvPr/>
        </p:nvSpPr>
        <p:spPr>
          <a:xfrm>
            <a:off x="4727964" y="5044545"/>
            <a:ext cx="2968611" cy="430887"/>
          </a:xfrm>
          <a:prstGeom prst="rect">
            <a:avLst/>
          </a:prstGeom>
          <a:solidFill>
            <a:schemeClr val="accent1">
              <a:lumMod val="20000"/>
              <a:lumOff val="80000"/>
            </a:schemeClr>
          </a:solidFill>
          <a:effectLst>
            <a:softEdge rad="31750"/>
          </a:effectLst>
        </p:spPr>
        <p:txBody>
          <a:bodyPr wrap="square" rtlCol="0">
            <a:spAutoFit/>
          </a:bodyPr>
          <a:lstStyle/>
          <a:p>
            <a:pPr algn="ctr"/>
            <a:r>
              <a:rPr lang="en-US" sz="2200" b="1" dirty="0"/>
              <a:t>Environmental Field</a:t>
            </a:r>
            <a:endParaRPr lang="en-AU" sz="2200" b="1" dirty="0"/>
          </a:p>
        </p:txBody>
      </p:sp>
      <p:sp>
        <p:nvSpPr>
          <p:cNvPr id="5" name="TextBox 4"/>
          <p:cNvSpPr txBox="1"/>
          <p:nvPr/>
        </p:nvSpPr>
        <p:spPr>
          <a:xfrm>
            <a:off x="4442746" y="2381320"/>
            <a:ext cx="7327368" cy="477054"/>
          </a:xfrm>
          <a:prstGeom prst="rect">
            <a:avLst/>
          </a:prstGeom>
          <a:solidFill>
            <a:schemeClr val="accent1">
              <a:lumMod val="40000"/>
              <a:lumOff val="60000"/>
            </a:schemeClr>
          </a:solidFill>
          <a:effectLst>
            <a:softEdge rad="3175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a:t>The 3 different forms of Visual Communication</a:t>
            </a:r>
            <a:endParaRPr lang="en-AU" sz="2500" b="1" dirty="0"/>
          </a:p>
        </p:txBody>
      </p:sp>
      <p:sp>
        <p:nvSpPr>
          <p:cNvPr id="6" name="Rectangle 5">
            <a:extLst>
              <a:ext uri="{FF2B5EF4-FFF2-40B4-BE49-F238E27FC236}">
                <a16:creationId xmlns:a16="http://schemas.microsoft.com/office/drawing/2014/main" id="{F188F01C-1205-EE45-10C6-B0C663D8BDE9}"/>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2CFE615D-B947-DAC5-5B67-89CF3D6AA7E2}"/>
              </a:ext>
            </a:extLst>
          </p:cNvPr>
          <p:cNvSpPr txBox="1"/>
          <p:nvPr/>
        </p:nvSpPr>
        <p:spPr>
          <a:xfrm>
            <a:off x="-68852" y="-152164"/>
            <a:ext cx="5923397"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46AAD93A-E5B0-6083-CC95-CD95AF3E5EC3}"/>
              </a:ext>
            </a:extLst>
          </p:cNvPr>
          <p:cNvSpPr txBox="1"/>
          <p:nvPr/>
        </p:nvSpPr>
        <p:spPr>
          <a:xfrm>
            <a:off x="5867400" y="746412"/>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9" name="Picture 8">
            <a:extLst>
              <a:ext uri="{FF2B5EF4-FFF2-40B4-BE49-F238E27FC236}">
                <a16:creationId xmlns:a16="http://schemas.microsoft.com/office/drawing/2014/main" id="{EA0BEA78-5588-592B-A216-A6474F1C94DA}"/>
              </a:ext>
            </a:extLst>
          </p:cNvPr>
          <p:cNvPicPr>
            <a:picLocks noChangeAspect="1"/>
          </p:cNvPicPr>
          <p:nvPr/>
        </p:nvPicPr>
        <p:blipFill>
          <a:blip r:embed="rId10"/>
          <a:stretch>
            <a:fillRect/>
          </a:stretch>
        </p:blipFill>
        <p:spPr>
          <a:xfrm>
            <a:off x="57936" y="5117212"/>
            <a:ext cx="1694835" cy="1694835"/>
          </a:xfrm>
          <a:prstGeom prst="rect">
            <a:avLst/>
          </a:prstGeom>
        </p:spPr>
      </p:pic>
      <p:pic>
        <p:nvPicPr>
          <p:cNvPr id="17" name="Audio 16">
            <a:hlinkClick r:id="" action="ppaction://media"/>
            <a:extLst>
              <a:ext uri="{FF2B5EF4-FFF2-40B4-BE49-F238E27FC236}">
                <a16:creationId xmlns:a16="http://schemas.microsoft.com/office/drawing/2014/main" id="{A94B5539-D12A-3BA7-CBE7-F9B66282669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5085"/>
    </mc:Choice>
    <mc:Fallback>
      <p:transition spd="slow" advTm="4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A331937E-7BB7-344A-AD61-F1CE2416CBD0}"/>
              </a:ext>
            </a:extLst>
          </p:cNvPr>
          <p:cNvPicPr>
            <a:picLocks noChangeAspect="1"/>
          </p:cNvPicPr>
          <p:nvPr/>
        </p:nvPicPr>
        <p:blipFill>
          <a:blip r:embed="rId4"/>
          <a:stretch>
            <a:fillRect/>
          </a:stretch>
        </p:blipFill>
        <p:spPr>
          <a:xfrm>
            <a:off x="-2178" y="1114460"/>
            <a:ext cx="12194177" cy="5754624"/>
          </a:xfrm>
          <a:prstGeom prst="rect">
            <a:avLst/>
          </a:prstGeom>
        </p:spPr>
      </p:pic>
      <p:pic>
        <p:nvPicPr>
          <p:cNvPr id="28" name="Picture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920751" y="4951599"/>
            <a:ext cx="1519628" cy="2026171"/>
          </a:xfrm>
          <a:prstGeom prst="rect">
            <a:avLst/>
          </a:prstGeom>
        </p:spPr>
      </p:pic>
      <p:sp>
        <p:nvSpPr>
          <p:cNvPr id="38" name="Title 2">
            <a:extLst>
              <a:ext uri="{FF2B5EF4-FFF2-40B4-BE49-F238E27FC236}">
                <a16:creationId xmlns:a16="http://schemas.microsoft.com/office/drawing/2014/main" id="{51E3F656-07A8-9C5A-93D3-E1DF76D466AD}"/>
              </a:ext>
            </a:extLst>
          </p:cNvPr>
          <p:cNvSpPr txBox="1">
            <a:spLocks/>
          </p:cNvSpPr>
          <p:nvPr/>
        </p:nvSpPr>
        <p:spPr>
          <a:xfrm>
            <a:off x="8300988" y="1324173"/>
            <a:ext cx="3144774" cy="884156"/>
          </a:xfrm>
          <a:prstGeom prst="rect">
            <a:avLst/>
          </a:prstGeom>
          <a:solidFill>
            <a:schemeClr val="accent1">
              <a:lumMod val="40000"/>
              <a:lumOff val="60000"/>
            </a:schemeClr>
          </a:solidFill>
          <a:effectLst>
            <a:softEdge rad="31750"/>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dirty="0"/>
              <a:t>Design Fields</a:t>
            </a:r>
            <a:endParaRPr lang="en-AU" sz="3800" b="1" dirty="0"/>
          </a:p>
        </p:txBody>
      </p:sp>
      <p:sp>
        <p:nvSpPr>
          <p:cNvPr id="39" name="Text Placeholder 4">
            <a:extLst>
              <a:ext uri="{FF2B5EF4-FFF2-40B4-BE49-F238E27FC236}">
                <a16:creationId xmlns:a16="http://schemas.microsoft.com/office/drawing/2014/main" id="{268E7DF2-0234-9E05-4F27-5527AB06D011}"/>
              </a:ext>
            </a:extLst>
          </p:cNvPr>
          <p:cNvSpPr txBox="1">
            <a:spLocks/>
          </p:cNvSpPr>
          <p:nvPr/>
        </p:nvSpPr>
        <p:spPr>
          <a:xfrm>
            <a:off x="8316259" y="2325107"/>
            <a:ext cx="3144774" cy="2879763"/>
          </a:xfrm>
          <a:prstGeom prst="rect">
            <a:avLst/>
          </a:prstGeom>
          <a:solidFill>
            <a:schemeClr val="accent1">
              <a:lumMod val="20000"/>
              <a:lumOff val="80000"/>
            </a:schemeClr>
          </a:solidFill>
          <a:effectLst>
            <a:softEdge rad="31750"/>
          </a:effectLst>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The study of Visual Communication Design looks at a variety of design areas. </a:t>
            </a:r>
          </a:p>
          <a:p>
            <a:r>
              <a:rPr lang="en-US" sz="1600" b="1" dirty="0"/>
              <a:t>This means everything from tickets, posters, mobile phone apps, web sites, dispensers, packaging,  kitchen appliances, tools, furniture, cars, boats to houses, offices and sky scrapers.</a:t>
            </a:r>
            <a:endParaRPr lang="en-AU" sz="1600" b="1" dirty="0"/>
          </a:p>
        </p:txBody>
      </p:sp>
      <p:pic>
        <p:nvPicPr>
          <p:cNvPr id="40" name="Picture 39">
            <a:extLst>
              <a:ext uri="{FF2B5EF4-FFF2-40B4-BE49-F238E27FC236}">
                <a16:creationId xmlns:a16="http://schemas.microsoft.com/office/drawing/2014/main" id="{1FFE09AD-B692-DB38-C664-61C07AAC08EA}"/>
              </a:ext>
            </a:extLst>
          </p:cNvPr>
          <p:cNvPicPr>
            <a:picLocks noChangeAspect="1"/>
          </p:cNvPicPr>
          <p:nvPr/>
        </p:nvPicPr>
        <p:blipFill>
          <a:blip r:embed="rId6"/>
          <a:stretch>
            <a:fillRect/>
          </a:stretch>
        </p:blipFill>
        <p:spPr>
          <a:xfrm>
            <a:off x="667480" y="1185693"/>
            <a:ext cx="1931576" cy="1056331"/>
          </a:xfrm>
          <a:prstGeom prst="rect">
            <a:avLst/>
          </a:prstGeom>
        </p:spPr>
      </p:pic>
      <p:pic>
        <p:nvPicPr>
          <p:cNvPr id="41" name="Picture 40">
            <a:extLst>
              <a:ext uri="{FF2B5EF4-FFF2-40B4-BE49-F238E27FC236}">
                <a16:creationId xmlns:a16="http://schemas.microsoft.com/office/drawing/2014/main" id="{CEF7923A-CC9F-FC12-DAA3-974C8A4044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480" y="2366402"/>
            <a:ext cx="1907079" cy="2696945"/>
          </a:xfrm>
          <a:prstGeom prst="rect">
            <a:avLst/>
          </a:prstGeom>
        </p:spPr>
      </p:pic>
      <p:pic>
        <p:nvPicPr>
          <p:cNvPr id="42" name="Picture 41">
            <a:extLst>
              <a:ext uri="{FF2B5EF4-FFF2-40B4-BE49-F238E27FC236}">
                <a16:creationId xmlns:a16="http://schemas.microsoft.com/office/drawing/2014/main" id="{52161C8D-B1A1-90C3-D8BE-6DD918093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7657" y="2727502"/>
            <a:ext cx="2335845" cy="2335845"/>
          </a:xfrm>
          <a:prstGeom prst="rect">
            <a:avLst/>
          </a:prstGeom>
        </p:spPr>
      </p:pic>
      <p:pic>
        <p:nvPicPr>
          <p:cNvPr id="43" name="Picture 42">
            <a:extLst>
              <a:ext uri="{FF2B5EF4-FFF2-40B4-BE49-F238E27FC236}">
                <a16:creationId xmlns:a16="http://schemas.microsoft.com/office/drawing/2014/main" id="{B99D4FEB-6A20-82D6-C7F9-EFCA8BC3554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06213" y="1373030"/>
            <a:ext cx="2262324" cy="2262324"/>
          </a:xfrm>
          <a:prstGeom prst="rect">
            <a:avLst/>
          </a:prstGeom>
        </p:spPr>
      </p:pic>
      <p:pic>
        <p:nvPicPr>
          <p:cNvPr id="44" name="Picture 43">
            <a:extLst>
              <a:ext uri="{FF2B5EF4-FFF2-40B4-BE49-F238E27FC236}">
                <a16:creationId xmlns:a16="http://schemas.microsoft.com/office/drawing/2014/main" id="{8EA679E8-CBE5-AA59-DFE5-84FF7CAB88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6344" y="5217322"/>
            <a:ext cx="2280870" cy="1519629"/>
          </a:xfrm>
          <a:prstGeom prst="rect">
            <a:avLst/>
          </a:prstGeom>
        </p:spPr>
      </p:pic>
      <p:pic>
        <p:nvPicPr>
          <p:cNvPr id="45" name="Picture 44">
            <a:extLst>
              <a:ext uri="{FF2B5EF4-FFF2-40B4-BE49-F238E27FC236}">
                <a16:creationId xmlns:a16="http://schemas.microsoft.com/office/drawing/2014/main" id="{49F6FA07-2264-1927-A804-C70B615178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264477" y="3776414"/>
            <a:ext cx="2704060" cy="1432307"/>
          </a:xfrm>
          <a:prstGeom prst="rect">
            <a:avLst/>
          </a:prstGeom>
        </p:spPr>
      </p:pic>
      <p:pic>
        <p:nvPicPr>
          <p:cNvPr id="46" name="Picture 45">
            <a:extLst>
              <a:ext uri="{FF2B5EF4-FFF2-40B4-BE49-F238E27FC236}">
                <a16:creationId xmlns:a16="http://schemas.microsoft.com/office/drawing/2014/main" id="{60DF5EC5-D9CC-990E-8A18-D1BD627B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8537" y="5321647"/>
            <a:ext cx="2526451" cy="1286837"/>
          </a:xfrm>
          <a:prstGeom prst="rect">
            <a:avLst/>
          </a:prstGeom>
        </p:spPr>
      </p:pic>
      <p:pic>
        <p:nvPicPr>
          <p:cNvPr id="47" name="Picture 46">
            <a:extLst>
              <a:ext uri="{FF2B5EF4-FFF2-40B4-BE49-F238E27FC236}">
                <a16:creationId xmlns:a16="http://schemas.microsoft.com/office/drawing/2014/main" id="{BCC4FAE7-0595-75CD-C6FD-19E84C8620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6402" y="5328078"/>
            <a:ext cx="2206113" cy="1396421"/>
          </a:xfrm>
          <a:prstGeom prst="rect">
            <a:avLst/>
          </a:prstGeom>
        </p:spPr>
      </p:pic>
      <p:pic>
        <p:nvPicPr>
          <p:cNvPr id="48" name="Picture 47">
            <a:extLst>
              <a:ext uri="{FF2B5EF4-FFF2-40B4-BE49-F238E27FC236}">
                <a16:creationId xmlns:a16="http://schemas.microsoft.com/office/drawing/2014/main" id="{0B57119A-F6FF-D4F3-8BEF-A2E7E5EB12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07266" y="1208077"/>
            <a:ext cx="2781152" cy="1328925"/>
          </a:xfrm>
          <a:prstGeom prst="rect">
            <a:avLst/>
          </a:prstGeom>
        </p:spPr>
      </p:pic>
      <p:pic>
        <p:nvPicPr>
          <p:cNvPr id="60" name="Picture 59">
            <a:extLst>
              <a:ext uri="{FF2B5EF4-FFF2-40B4-BE49-F238E27FC236}">
                <a16:creationId xmlns:a16="http://schemas.microsoft.com/office/drawing/2014/main" id="{51D57D30-7635-58AF-6274-ECA4C90309F1}"/>
              </a:ext>
            </a:extLst>
          </p:cNvPr>
          <p:cNvPicPr>
            <a:picLocks noChangeAspect="1"/>
          </p:cNvPicPr>
          <p:nvPr/>
        </p:nvPicPr>
        <p:blipFill>
          <a:blip r:embed="rId15"/>
          <a:stretch>
            <a:fillRect/>
          </a:stretch>
        </p:blipFill>
        <p:spPr>
          <a:xfrm>
            <a:off x="10449540" y="5135225"/>
            <a:ext cx="1694835" cy="1694835"/>
          </a:xfrm>
          <a:prstGeom prst="rect">
            <a:avLst/>
          </a:prstGeom>
        </p:spPr>
      </p:pic>
      <p:pic>
        <p:nvPicPr>
          <p:cNvPr id="3" name="Picture 2">
            <a:extLst>
              <a:ext uri="{FF2B5EF4-FFF2-40B4-BE49-F238E27FC236}">
                <a16:creationId xmlns:a16="http://schemas.microsoft.com/office/drawing/2014/main" id="{0F5A9183-318F-CBA8-133D-04264F77B914}"/>
              </a:ext>
            </a:extLst>
          </p:cNvPr>
          <p:cNvPicPr>
            <a:picLocks noChangeAspect="1"/>
          </p:cNvPicPr>
          <p:nvPr/>
        </p:nvPicPr>
        <p:blipFill>
          <a:blip r:embed="rId16"/>
          <a:stretch>
            <a:fillRect/>
          </a:stretch>
        </p:blipFill>
        <p:spPr>
          <a:xfrm>
            <a:off x="-195209" y="-177358"/>
            <a:ext cx="12565294" cy="1519566"/>
          </a:xfrm>
          <a:prstGeom prst="rect">
            <a:avLst/>
          </a:prstGeom>
        </p:spPr>
      </p:pic>
      <p:pic>
        <p:nvPicPr>
          <p:cNvPr id="7" name="Audio 6">
            <a:hlinkClick r:id="" action="ppaction://media"/>
            <a:extLst>
              <a:ext uri="{FF2B5EF4-FFF2-40B4-BE49-F238E27FC236}">
                <a16:creationId xmlns:a16="http://schemas.microsoft.com/office/drawing/2014/main" id="{974AF6FA-A1F2-9791-1EBE-83AC2169D092}"/>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5312716"/>
      </p:ext>
    </p:extLst>
  </p:cSld>
  <p:clrMapOvr>
    <a:masterClrMapping/>
  </p:clrMapOvr>
  <mc:AlternateContent xmlns:mc="http://schemas.openxmlformats.org/markup-compatibility/2006">
    <mc:Choice xmlns:p14="http://schemas.microsoft.com/office/powerpoint/2010/main" Requires="p14">
      <p:transition spd="slow" p14:dur="2000" advTm="56237"/>
    </mc:Choice>
    <mc:Fallback>
      <p:transition spd="slow" advTm="5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88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6800" y="1115384"/>
            <a:ext cx="10058400" cy="898810"/>
          </a:xfrm>
          <a:solidFill>
            <a:schemeClr val="accent1">
              <a:lumMod val="40000"/>
              <a:lumOff val="60000"/>
            </a:schemeClr>
          </a:solidFill>
          <a:effectLst>
            <a:softEdge rad="31750"/>
          </a:effectLst>
        </p:spPr>
        <p:txBody>
          <a:bodyPr>
            <a:normAutofit fontScale="90000"/>
          </a:bodyPr>
          <a:lstStyle/>
          <a:p>
            <a:pPr algn="ctr"/>
            <a:br>
              <a:rPr lang="en-AU" b="1" cap="all" dirty="0"/>
            </a:br>
            <a:r>
              <a:rPr lang="en-AU" b="1" cap="all" dirty="0">
                <a:latin typeface="+mn-lt"/>
              </a:rPr>
              <a:t>HOW DESIGNERS WORK</a:t>
            </a:r>
            <a:br>
              <a:rPr lang="en-AU" b="1" cap="all" dirty="0"/>
            </a:br>
            <a:endParaRPr lang="en-AU" dirty="0"/>
          </a:p>
        </p:txBody>
      </p:sp>
      <p:sp>
        <p:nvSpPr>
          <p:cNvPr id="3" name="Text Placeholder 2"/>
          <p:cNvSpPr>
            <a:spLocks noGrp="1"/>
          </p:cNvSpPr>
          <p:nvPr>
            <p:ph type="body" idx="1"/>
          </p:nvPr>
        </p:nvSpPr>
        <p:spPr>
          <a:xfrm>
            <a:off x="1203432" y="2063844"/>
            <a:ext cx="4663440" cy="640080"/>
          </a:xfrm>
          <a:solidFill>
            <a:schemeClr val="accent1">
              <a:lumMod val="20000"/>
              <a:lumOff val="80000"/>
            </a:schemeClr>
          </a:solidFill>
          <a:effectLst>
            <a:softEdge rad="31750"/>
          </a:effectLst>
        </p:spPr>
        <p:txBody>
          <a:bodyPr>
            <a:normAutofit fontScale="92500" lnSpcReduction="10000"/>
          </a:bodyPr>
          <a:lstStyle/>
          <a:p>
            <a:pPr algn="ctr"/>
            <a:r>
              <a:rPr lang="en-AU" dirty="0"/>
              <a:t>OUR DESIGN PROCESS</a:t>
            </a:r>
          </a:p>
        </p:txBody>
      </p:sp>
      <p:pic>
        <p:nvPicPr>
          <p:cNvPr id="8" name="Content Placeholder 7"/>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2026262" y="2764064"/>
            <a:ext cx="3840610" cy="3892946"/>
          </a:xfrm>
          <a:solidFill>
            <a:schemeClr val="bg1"/>
          </a:solidFill>
          <a:effectLst>
            <a:softEdge rad="31750"/>
          </a:effectLst>
        </p:spPr>
      </p:pic>
      <p:sp>
        <p:nvSpPr>
          <p:cNvPr id="5" name="Text Placeholder 4"/>
          <p:cNvSpPr>
            <a:spLocks noGrp="1"/>
          </p:cNvSpPr>
          <p:nvPr>
            <p:ph type="body" sz="quarter" idx="3"/>
          </p:nvPr>
        </p:nvSpPr>
        <p:spPr>
          <a:xfrm>
            <a:off x="6317508" y="2063844"/>
            <a:ext cx="4663440" cy="640080"/>
          </a:xfrm>
          <a:solidFill>
            <a:schemeClr val="accent1">
              <a:lumMod val="20000"/>
              <a:lumOff val="80000"/>
            </a:schemeClr>
          </a:solidFill>
          <a:effectLst>
            <a:softEdge rad="31750"/>
          </a:effectLst>
        </p:spPr>
        <p:txBody>
          <a:bodyPr>
            <a:normAutofit fontScale="92500" lnSpcReduction="10000"/>
          </a:bodyPr>
          <a:lstStyle/>
          <a:p>
            <a:pPr algn="ctr"/>
            <a:r>
              <a:rPr lang="en-US" dirty="0"/>
              <a:t>The 6 stages of Design Thinking Journey</a:t>
            </a:r>
            <a:endParaRPr lang="en-AU" dirty="0"/>
          </a:p>
        </p:txBody>
      </p:sp>
      <p:sp>
        <p:nvSpPr>
          <p:cNvPr id="6" name="Content Placeholder 5"/>
          <p:cNvSpPr>
            <a:spLocks noGrp="1"/>
          </p:cNvSpPr>
          <p:nvPr>
            <p:ph sz="quarter" idx="4"/>
          </p:nvPr>
        </p:nvSpPr>
        <p:spPr>
          <a:xfrm>
            <a:off x="6317508" y="2753574"/>
            <a:ext cx="3969109" cy="3892946"/>
          </a:xfrm>
          <a:solidFill>
            <a:schemeClr val="bg1"/>
          </a:solidFill>
          <a:effectLst>
            <a:softEdge rad="31750"/>
          </a:effectLst>
        </p:spPr>
        <p:txBody>
          <a:bodyPr>
            <a:normAutofit fontScale="92500" lnSpcReduction="20000"/>
          </a:bodyPr>
          <a:lstStyle/>
          <a:p>
            <a:r>
              <a:rPr lang="en-US" sz="1700" b="1" dirty="0"/>
              <a:t>Students of Visual Communication Design study the ways designers work. </a:t>
            </a:r>
          </a:p>
          <a:p>
            <a:r>
              <a:rPr lang="en-US" sz="1700" b="1" dirty="0"/>
              <a:t>Although there are many different kinds of designers who work in the different design fields, they all seem to follow a similar pathway to propose solutions to problems posed by their clients. </a:t>
            </a:r>
          </a:p>
          <a:p>
            <a:r>
              <a:rPr lang="en-US" sz="1700" b="1" dirty="0"/>
              <a:t>This pathway is called the Design Process. </a:t>
            </a:r>
          </a:p>
          <a:p>
            <a:r>
              <a:rPr lang="en-US" sz="1700" b="1" dirty="0"/>
              <a:t>In our study, there is a formal model that students must use in both their practical work and in written analysis.</a:t>
            </a:r>
            <a:endParaRPr lang="en-AU" sz="1700" b="1" dirty="0"/>
          </a:p>
        </p:txBody>
      </p:sp>
      <p:sp>
        <p:nvSpPr>
          <p:cNvPr id="4" name="Rectangle 3">
            <a:extLst>
              <a:ext uri="{FF2B5EF4-FFF2-40B4-BE49-F238E27FC236}">
                <a16:creationId xmlns:a16="http://schemas.microsoft.com/office/drawing/2014/main" id="{53A5FFCD-FC26-CF40-0A08-D20104D1E430}"/>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9" name="TextBox 8">
            <a:extLst>
              <a:ext uri="{FF2B5EF4-FFF2-40B4-BE49-F238E27FC236}">
                <a16:creationId xmlns:a16="http://schemas.microsoft.com/office/drawing/2014/main" id="{14CAD632-79C3-5C0D-2868-328E56135736}"/>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0" name="TextBox 9">
            <a:extLst>
              <a:ext uri="{FF2B5EF4-FFF2-40B4-BE49-F238E27FC236}">
                <a16:creationId xmlns:a16="http://schemas.microsoft.com/office/drawing/2014/main" id="{26B086AE-DC7F-4389-A21F-34F6239EF0A7}"/>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1" name="Picture 10">
            <a:extLst>
              <a:ext uri="{FF2B5EF4-FFF2-40B4-BE49-F238E27FC236}">
                <a16:creationId xmlns:a16="http://schemas.microsoft.com/office/drawing/2014/main" id="{C14764E8-9FCD-3DB0-03A2-435D476761F4}"/>
              </a:ext>
            </a:extLst>
          </p:cNvPr>
          <p:cNvPicPr>
            <a:picLocks noChangeAspect="1"/>
          </p:cNvPicPr>
          <p:nvPr/>
        </p:nvPicPr>
        <p:blipFill>
          <a:blip r:embed="rId7"/>
          <a:stretch>
            <a:fillRect/>
          </a:stretch>
        </p:blipFill>
        <p:spPr>
          <a:xfrm>
            <a:off x="10442449" y="5124757"/>
            <a:ext cx="1694835" cy="1694835"/>
          </a:xfrm>
          <a:prstGeom prst="rect">
            <a:avLst/>
          </a:prstGeom>
        </p:spPr>
      </p:pic>
      <p:pic>
        <p:nvPicPr>
          <p:cNvPr id="16" name="Audio 15">
            <a:hlinkClick r:id="" action="ppaction://media"/>
            <a:extLst>
              <a:ext uri="{FF2B5EF4-FFF2-40B4-BE49-F238E27FC236}">
                <a16:creationId xmlns:a16="http://schemas.microsoft.com/office/drawing/2014/main" id="{8504F56C-8367-388F-2093-5151FBE84D4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4119312"/>
      </p:ext>
    </p:extLst>
  </p:cSld>
  <p:clrMapOvr>
    <a:masterClrMapping/>
  </p:clrMapOvr>
  <mc:AlternateContent xmlns:mc="http://schemas.openxmlformats.org/markup-compatibility/2006">
    <mc:Choice xmlns:p14="http://schemas.microsoft.com/office/powerpoint/2010/main" Requires="p14">
      <p:transition spd="slow" p14:dur="2000" advTm="24080"/>
    </mc:Choice>
    <mc:Fallback>
      <p:transition spd="slow" advTm="2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2" name="Title 1"/>
          <p:cNvSpPr>
            <a:spLocks noGrp="1"/>
          </p:cNvSpPr>
          <p:nvPr>
            <p:ph type="title"/>
          </p:nvPr>
        </p:nvSpPr>
        <p:spPr>
          <a:xfrm>
            <a:off x="1066800" y="1115384"/>
            <a:ext cx="10058400" cy="898810"/>
          </a:xfrm>
          <a:solidFill>
            <a:schemeClr val="accent1">
              <a:lumMod val="40000"/>
              <a:lumOff val="60000"/>
            </a:schemeClr>
          </a:solidFill>
          <a:effectLst>
            <a:softEdge rad="31750"/>
          </a:effectLst>
        </p:spPr>
        <p:txBody>
          <a:bodyPr>
            <a:normAutofit fontScale="90000"/>
          </a:bodyPr>
          <a:lstStyle/>
          <a:p>
            <a:pPr algn="ctr"/>
            <a:br>
              <a:rPr lang="en-AU" b="1" cap="all" dirty="0"/>
            </a:br>
            <a:r>
              <a:rPr lang="en-AU" b="1" cap="all" dirty="0">
                <a:latin typeface="+mn-lt"/>
              </a:rPr>
              <a:t>HOW DESIGNERS WORK</a:t>
            </a:r>
            <a:br>
              <a:rPr lang="en-AU" b="1" cap="all" dirty="0"/>
            </a:br>
            <a:endParaRPr lang="en-AU" dirty="0"/>
          </a:p>
        </p:txBody>
      </p:sp>
      <p:sp>
        <p:nvSpPr>
          <p:cNvPr id="3" name="Text Placeholder 2"/>
          <p:cNvSpPr>
            <a:spLocks noGrp="1"/>
          </p:cNvSpPr>
          <p:nvPr>
            <p:ph type="body" idx="1"/>
          </p:nvPr>
        </p:nvSpPr>
        <p:spPr>
          <a:xfrm>
            <a:off x="1069848" y="2065558"/>
            <a:ext cx="4808220" cy="640080"/>
          </a:xfrm>
          <a:solidFill>
            <a:schemeClr val="accent1">
              <a:lumMod val="20000"/>
              <a:lumOff val="80000"/>
            </a:schemeClr>
          </a:solidFill>
          <a:effectLst>
            <a:softEdge rad="31750"/>
          </a:effectLst>
        </p:spPr>
        <p:txBody>
          <a:bodyPr>
            <a:normAutofit/>
          </a:bodyPr>
          <a:lstStyle/>
          <a:p>
            <a:pPr algn="ctr">
              <a:lnSpc>
                <a:spcPts val="2400"/>
              </a:lnSpc>
              <a:spcBef>
                <a:spcPts val="2000"/>
              </a:spcBef>
              <a:spcAft>
                <a:spcPts val="600"/>
              </a:spcAft>
            </a:pPr>
            <a:r>
              <a:rPr lang="en-GB" sz="1800" dirty="0">
                <a:effectLst/>
                <a:ea typeface="Arial" panose="020B0604020202020204" pitchFamily="34" charset="0"/>
              </a:rPr>
              <a:t>The VCD Design </a:t>
            </a:r>
            <a:r>
              <a:rPr lang="en-GB" sz="1800" dirty="0">
                <a:ea typeface="Arial" panose="020B0604020202020204" pitchFamily="34" charset="0"/>
              </a:rPr>
              <a:t>P</a:t>
            </a:r>
            <a:r>
              <a:rPr lang="en-GB" sz="1800" dirty="0">
                <a:effectLst/>
                <a:ea typeface="Arial" panose="020B0604020202020204" pitchFamily="34" charset="0"/>
              </a:rPr>
              <a:t>rocess</a:t>
            </a:r>
            <a:endParaRPr lang="en-AU" sz="1800" dirty="0">
              <a:effectLst/>
              <a:ea typeface="Arial" panose="020B0604020202020204" pitchFamily="34" charset="0"/>
            </a:endParaRPr>
          </a:p>
        </p:txBody>
      </p:sp>
      <p:sp>
        <p:nvSpPr>
          <p:cNvPr id="6" name="Content Placeholder 5"/>
          <p:cNvSpPr>
            <a:spLocks noGrp="1"/>
          </p:cNvSpPr>
          <p:nvPr>
            <p:ph sz="quarter" idx="4"/>
          </p:nvPr>
        </p:nvSpPr>
        <p:spPr>
          <a:xfrm>
            <a:off x="6313931" y="2074334"/>
            <a:ext cx="5525644" cy="4669365"/>
          </a:xfrm>
          <a:solidFill>
            <a:schemeClr val="bg1"/>
          </a:solidFill>
          <a:effectLst>
            <a:softEdge rad="31750"/>
          </a:effectLst>
        </p:spPr>
        <p:txBody>
          <a:bodyPr>
            <a:noAutofit/>
          </a:bodyPr>
          <a:lstStyle/>
          <a:p>
            <a:r>
              <a:rPr lang="en-US" sz="1600" b="1" dirty="0"/>
              <a:t>A design process is both relational and situational, and designers tailor their approach in response to the problem at hand. </a:t>
            </a:r>
          </a:p>
          <a:p>
            <a:r>
              <a:rPr lang="en-US" sz="1600" b="1" dirty="0"/>
              <a:t>However, there are modes of thinking and phases of development common to the practice of design, and these have been captured in various design process models devised by academics, companies and professional </a:t>
            </a:r>
            <a:r>
              <a:rPr lang="en-US" sz="1600" b="1" dirty="0" err="1"/>
              <a:t>organisations</a:t>
            </a:r>
            <a:r>
              <a:rPr lang="en-US" sz="1600" b="1" dirty="0"/>
              <a:t>. </a:t>
            </a:r>
          </a:p>
          <a:p>
            <a:r>
              <a:rPr lang="en-US" sz="1600" b="1" dirty="0"/>
              <a:t>Students of VCE Visual Communication Design apply an iterative design process based on the Double Diamond model, passing through and revisiting the four distinct phases of Discover, Define, Develop and Deliver. </a:t>
            </a:r>
          </a:p>
          <a:p>
            <a:r>
              <a:rPr lang="en-US" sz="1600" b="1" dirty="0"/>
              <a:t>In the context of this study, this process is referred to as the VCD design process.</a:t>
            </a:r>
          </a:p>
        </p:txBody>
      </p:sp>
      <p:sp>
        <p:nvSpPr>
          <p:cNvPr id="9" name="Content Placeholder 8">
            <a:extLst>
              <a:ext uri="{FF2B5EF4-FFF2-40B4-BE49-F238E27FC236}">
                <a16:creationId xmlns:a16="http://schemas.microsoft.com/office/drawing/2014/main" id="{093CC01C-40E9-9933-B6AD-376895327C92}"/>
              </a:ext>
            </a:extLst>
          </p:cNvPr>
          <p:cNvSpPr>
            <a:spLocks noGrp="1"/>
          </p:cNvSpPr>
          <p:nvPr>
            <p:ph sz="half" idx="2"/>
          </p:nvPr>
        </p:nvSpPr>
        <p:spPr>
          <a:xfrm>
            <a:off x="352425" y="2735322"/>
            <a:ext cx="5743575" cy="3951228"/>
          </a:xfrm>
          <a:solidFill>
            <a:schemeClr val="bg1"/>
          </a:solidFill>
        </p:spPr>
        <p:txBody>
          <a:bodyPr>
            <a:normAutofit/>
          </a:bodyPr>
          <a:lstStyle/>
          <a:p>
            <a:pPr marL="0" indent="0">
              <a:buNone/>
            </a:pPr>
            <a:endParaRPr lang="en-AU" dirty="0"/>
          </a:p>
        </p:txBody>
      </p:sp>
      <p:sp>
        <p:nvSpPr>
          <p:cNvPr id="16" name="TextBox 15">
            <a:extLst>
              <a:ext uri="{FF2B5EF4-FFF2-40B4-BE49-F238E27FC236}">
                <a16:creationId xmlns:a16="http://schemas.microsoft.com/office/drawing/2014/main" id="{0EA57D35-2832-276F-D629-705D0D407D0C}"/>
              </a:ext>
            </a:extLst>
          </p:cNvPr>
          <p:cNvSpPr txBox="1"/>
          <p:nvPr/>
        </p:nvSpPr>
        <p:spPr>
          <a:xfrm>
            <a:off x="352425" y="2678172"/>
            <a:ext cx="5743575" cy="3951228"/>
          </a:xfrm>
          <a:prstGeom prst="rect">
            <a:avLst/>
          </a:prstGeom>
          <a:solidFill>
            <a:schemeClr val="bg1"/>
          </a:solidFill>
          <a:effectLst>
            <a:softEdge rad="63500"/>
          </a:effectLst>
        </p:spPr>
        <p:txBody>
          <a:bodyPr wrap="square" rtlCol="0">
            <a:spAutoFit/>
          </a:bodyPr>
          <a:lstStyle/>
          <a:p>
            <a:endParaRPr lang="en-AU" dirty="0"/>
          </a:p>
        </p:txBody>
      </p:sp>
      <p:pic>
        <p:nvPicPr>
          <p:cNvPr id="10" name="Picture 9">
            <a:extLst>
              <a:ext uri="{FF2B5EF4-FFF2-40B4-BE49-F238E27FC236}">
                <a16:creationId xmlns:a16="http://schemas.microsoft.com/office/drawing/2014/main" id="{1A79521E-13A4-8C48-C2C0-4F82F559667E}"/>
              </a:ext>
            </a:extLst>
          </p:cNvPr>
          <p:cNvPicPr>
            <a:picLocks noChangeAspect="1"/>
          </p:cNvPicPr>
          <p:nvPr/>
        </p:nvPicPr>
        <p:blipFill rotWithShape="1">
          <a:blip r:embed="rId6">
            <a:extLst>
              <a:ext uri="{28A0092B-C50C-407E-A947-70E740481C1C}">
                <a14:useLocalDpi xmlns:a14="http://schemas.microsoft.com/office/drawing/2010/main" val="0"/>
              </a:ext>
            </a:extLst>
          </a:blip>
          <a:srcRect b="6446"/>
          <a:stretch/>
        </p:blipFill>
        <p:spPr bwMode="auto">
          <a:xfrm>
            <a:off x="378870" y="2818234"/>
            <a:ext cx="5717130" cy="3780910"/>
          </a:xfrm>
          <a:prstGeom prst="rect">
            <a:avLst/>
          </a:prstGeom>
          <a:noFill/>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9AFAFA7C-7C31-81F2-440F-F51B81BB8310}"/>
              </a:ext>
            </a:extLst>
          </p:cNvPr>
          <p:cNvSpPr/>
          <p:nvPr/>
        </p:nvSpPr>
        <p:spPr>
          <a:xfrm>
            <a:off x="0" y="-144135"/>
            <a:ext cx="12192001"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12" name="TextBox 11">
            <a:extLst>
              <a:ext uri="{FF2B5EF4-FFF2-40B4-BE49-F238E27FC236}">
                <a16:creationId xmlns:a16="http://schemas.microsoft.com/office/drawing/2014/main" id="{01B1651A-E548-7C0D-8BAF-C7F97758A01E}"/>
              </a:ext>
            </a:extLst>
          </p:cNvPr>
          <p:cNvSpPr txBox="1"/>
          <p:nvPr/>
        </p:nvSpPr>
        <p:spPr>
          <a:xfrm>
            <a:off x="-31351" y="-236077"/>
            <a:ext cx="5902992"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3" name="TextBox 12">
            <a:extLst>
              <a:ext uri="{FF2B5EF4-FFF2-40B4-BE49-F238E27FC236}">
                <a16:creationId xmlns:a16="http://schemas.microsoft.com/office/drawing/2014/main" id="{5DCD6060-5B05-9DA3-9810-5AB9AAB56AA8}"/>
              </a:ext>
            </a:extLst>
          </p:cNvPr>
          <p:cNvSpPr txBox="1"/>
          <p:nvPr/>
        </p:nvSpPr>
        <p:spPr>
          <a:xfrm>
            <a:off x="5863805" y="661750"/>
            <a:ext cx="6451771" cy="461665"/>
          </a:xfrm>
          <a:prstGeom prst="rect">
            <a:avLst/>
          </a:prstGeom>
          <a:noFill/>
        </p:spPr>
        <p:txBody>
          <a:bodyPr wrap="squar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5" name="Audio 14">
            <a:hlinkClick r:id="" action="ppaction://media"/>
            <a:extLst>
              <a:ext uri="{FF2B5EF4-FFF2-40B4-BE49-F238E27FC236}">
                <a16:creationId xmlns:a16="http://schemas.microsoft.com/office/drawing/2014/main" id="{6488466E-FEFE-5E7E-E593-00851DFB857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1591159"/>
      </p:ext>
    </p:extLst>
  </p:cSld>
  <p:clrMapOvr>
    <a:masterClrMapping/>
  </p:clrMapOvr>
  <mc:AlternateContent xmlns:mc="http://schemas.openxmlformats.org/markup-compatibility/2006">
    <mc:Choice xmlns:p14="http://schemas.microsoft.com/office/powerpoint/2010/main" Requires="p14">
      <p:transition spd="slow" p14:dur="2000" advTm="33404"/>
    </mc:Choice>
    <mc:Fallback>
      <p:transition spd="slow" advTm="3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546516" y="1176939"/>
            <a:ext cx="6640712" cy="5626135"/>
          </a:xfrm>
          <a:effectLst>
            <a:softEdge rad="31750"/>
          </a:effectLst>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br>
              <a:rPr lang="en-US" sz="2400" b="1" dirty="0">
                <a:solidFill>
                  <a:schemeClr val="accent1">
                    <a:lumMod val="75000"/>
                  </a:schemeClr>
                </a:solidFill>
              </a:rPr>
            </a:br>
            <a:r>
              <a:rPr lang="en-US" sz="2400" b="1" dirty="0">
                <a:solidFill>
                  <a:schemeClr val="accent1">
                    <a:lumMod val="75000"/>
                  </a:schemeClr>
                </a:solidFill>
              </a:rPr>
              <a:t>Unit 1 </a:t>
            </a:r>
            <a:r>
              <a:rPr lang="en-US" sz="2400" dirty="0">
                <a:solidFill>
                  <a:schemeClr val="accent1">
                    <a:lumMod val="75000"/>
                  </a:schemeClr>
                </a:solidFill>
              </a:rPr>
              <a:t>– </a:t>
            </a:r>
            <a:r>
              <a:rPr lang="en-US" sz="2400" b="1" dirty="0">
                <a:solidFill>
                  <a:schemeClr val="accent1">
                    <a:lumMod val="75000"/>
                  </a:schemeClr>
                </a:solidFill>
              </a:rPr>
              <a:t>Finding, Reframing and </a:t>
            </a:r>
            <a:br>
              <a:rPr lang="en-US" sz="2400" b="1" dirty="0">
                <a:solidFill>
                  <a:schemeClr val="accent1">
                    <a:lumMod val="75000"/>
                  </a:schemeClr>
                </a:solidFill>
              </a:rPr>
            </a:br>
            <a:r>
              <a:rPr lang="en-US" sz="2400" b="1" dirty="0">
                <a:solidFill>
                  <a:schemeClr val="accent1">
                    <a:lumMod val="75000"/>
                  </a:schemeClr>
                </a:solidFill>
              </a:rPr>
              <a:t>               Resolving Design Problems</a:t>
            </a:r>
          </a:p>
          <a:p>
            <a:pPr marL="0" indent="0">
              <a:buNone/>
            </a:pPr>
            <a:br>
              <a:rPr lang="en-US" b="1" dirty="0"/>
            </a:br>
            <a:r>
              <a:rPr lang="en-US" b="1" dirty="0"/>
              <a:t>Area study 1 </a:t>
            </a:r>
            <a:r>
              <a:rPr lang="en-US" dirty="0"/>
              <a:t>– 	</a:t>
            </a:r>
            <a:r>
              <a:rPr lang="en-US" b="1" u="sng" dirty="0"/>
              <a:t>Reframing Design</a:t>
            </a:r>
            <a:br>
              <a:rPr lang="en-AU" dirty="0"/>
            </a:br>
            <a:r>
              <a:rPr lang="en-AU" sz="1800" dirty="0"/>
              <a:t>Outcome 1 – 	On completion of this unit student should be</a:t>
            </a:r>
            <a:br>
              <a:rPr lang="en-AU" sz="1800" dirty="0"/>
            </a:br>
            <a:r>
              <a:rPr lang="en-AU" sz="1800" dirty="0"/>
              <a:t> 		able to </a:t>
            </a:r>
            <a:r>
              <a:rPr lang="en-US" sz="1800" b="1" dirty="0"/>
              <a:t>to use human-</a:t>
            </a:r>
            <a:r>
              <a:rPr lang="en-US" sz="1800" b="1" dirty="0" err="1"/>
              <a:t>centred</a:t>
            </a:r>
            <a:r>
              <a:rPr lang="en-US" sz="1800" b="1" dirty="0"/>
              <a:t> research</a:t>
            </a:r>
            <a:br>
              <a:rPr lang="en-US" sz="1800" b="1" dirty="0"/>
            </a:br>
            <a:r>
              <a:rPr lang="en-US" sz="1800" b="1" dirty="0"/>
              <a:t> 		methods to reframe a design problem and</a:t>
            </a:r>
            <a:br>
              <a:rPr lang="en-US" sz="1800" b="1" dirty="0"/>
            </a:br>
            <a:r>
              <a:rPr lang="en-US" sz="1800" b="1" dirty="0"/>
              <a:t> 		identify a communication need. </a:t>
            </a:r>
            <a:br>
              <a:rPr lang="en-US" sz="1800" b="1" dirty="0"/>
            </a:br>
            <a:br>
              <a:rPr lang="en-US" sz="1800" b="1" dirty="0"/>
            </a:br>
            <a:r>
              <a:rPr lang="en-US" b="1" dirty="0"/>
              <a:t>Area Study 2 </a:t>
            </a:r>
            <a:r>
              <a:rPr lang="en-US" dirty="0"/>
              <a:t>– 	</a:t>
            </a:r>
            <a:r>
              <a:rPr lang="en-US" b="1" u="sng" dirty="0"/>
              <a:t>Solving Communication Design Problem</a:t>
            </a:r>
            <a:br>
              <a:rPr lang="en-US" dirty="0"/>
            </a:br>
            <a:r>
              <a:rPr lang="en-US" sz="1800" dirty="0"/>
              <a:t>Outcome 2 – 	On completion of this unit the student should</a:t>
            </a:r>
            <a:br>
              <a:rPr lang="en-US" sz="1800" dirty="0"/>
            </a:br>
            <a:r>
              <a:rPr lang="en-US" sz="1800" dirty="0"/>
              <a:t> 		be able to </a:t>
            </a:r>
            <a:r>
              <a:rPr lang="en-US" sz="1800" b="1" dirty="0"/>
              <a:t>create visual language for a</a:t>
            </a:r>
            <a:br>
              <a:rPr lang="en-US" sz="1800" b="1" dirty="0"/>
            </a:br>
            <a:r>
              <a:rPr lang="en-US" sz="1800" b="1" dirty="0"/>
              <a:t>      		business or brand using the Develop and</a:t>
            </a:r>
            <a:br>
              <a:rPr lang="en-US" sz="1800" b="1" dirty="0"/>
            </a:br>
            <a:r>
              <a:rPr lang="en-US" sz="1800" b="1" dirty="0"/>
              <a:t> 		Deliver stages of the VCD design process.</a:t>
            </a:r>
          </a:p>
          <a:p>
            <a:pPr marL="0" indent="0">
              <a:buNone/>
            </a:pPr>
            <a:r>
              <a:rPr lang="en-US" b="1" dirty="0"/>
              <a:t>Area Study 3 </a:t>
            </a:r>
            <a:r>
              <a:rPr lang="en-US" dirty="0"/>
              <a:t>– 	</a:t>
            </a:r>
            <a:r>
              <a:rPr lang="en-US" b="1" u="sng" dirty="0"/>
              <a:t>Design’s influence and influences on</a:t>
            </a:r>
            <a:br>
              <a:rPr lang="en-US" b="1" u="sng" dirty="0"/>
            </a:br>
            <a:r>
              <a:rPr lang="en-US" b="1" dirty="0"/>
              <a:t> 		</a:t>
            </a:r>
            <a:r>
              <a:rPr lang="en-US" b="1" u="sng" dirty="0"/>
              <a:t>design</a:t>
            </a:r>
            <a:br>
              <a:rPr lang="en-US" dirty="0"/>
            </a:br>
            <a:r>
              <a:rPr lang="en-US" sz="1800" dirty="0"/>
              <a:t>Outcome 3 – 	On completion of this unit student should be</a:t>
            </a:r>
            <a:br>
              <a:rPr lang="en-US" sz="1800" dirty="0"/>
            </a:br>
            <a:r>
              <a:rPr lang="en-US" sz="1800" dirty="0"/>
              <a:t> 		able to </a:t>
            </a:r>
            <a:r>
              <a:rPr lang="en-US" sz="1800" b="1" dirty="0"/>
              <a:t>develop a sustainable object,</a:t>
            </a:r>
            <a:br>
              <a:rPr lang="en-US" sz="1800" b="1" dirty="0"/>
            </a:br>
            <a:r>
              <a:rPr lang="en-US" sz="1800" b="1" dirty="0"/>
              <a:t> 		considering design’s influence and factors</a:t>
            </a:r>
            <a:br>
              <a:rPr lang="en-US" sz="1800" b="1" dirty="0"/>
            </a:br>
            <a:r>
              <a:rPr lang="en-US" sz="1800" b="1" dirty="0"/>
              <a:t> 		that influence design.</a:t>
            </a:r>
          </a:p>
        </p:txBody>
      </p:sp>
      <p:sp>
        <p:nvSpPr>
          <p:cNvPr id="8" name="Rectangle 7">
            <a:extLst>
              <a:ext uri="{FF2B5EF4-FFF2-40B4-BE49-F238E27FC236}">
                <a16:creationId xmlns:a16="http://schemas.microsoft.com/office/drawing/2014/main" id="{BD9BE769-BA05-557B-B980-FF59963B67E5}"/>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9" name="TextBox 8">
            <a:extLst>
              <a:ext uri="{FF2B5EF4-FFF2-40B4-BE49-F238E27FC236}">
                <a16:creationId xmlns:a16="http://schemas.microsoft.com/office/drawing/2014/main" id="{6B6E7CA9-C6A1-AD16-4B8C-2E2D8A30A56F}"/>
              </a:ext>
            </a:extLst>
          </p:cNvPr>
          <p:cNvSpPr txBox="1"/>
          <p:nvPr/>
        </p:nvSpPr>
        <p:spPr>
          <a:xfrm>
            <a:off x="-38030"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10" name="TextBox 9">
            <a:extLst>
              <a:ext uri="{FF2B5EF4-FFF2-40B4-BE49-F238E27FC236}">
                <a16:creationId xmlns:a16="http://schemas.microsoft.com/office/drawing/2014/main" id="{754A898E-667D-7876-1ABA-F5504FDF469C}"/>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1" name="Picture 10">
            <a:extLst>
              <a:ext uri="{FF2B5EF4-FFF2-40B4-BE49-F238E27FC236}">
                <a16:creationId xmlns:a16="http://schemas.microsoft.com/office/drawing/2014/main" id="{BD7C4FCA-C676-388C-4632-94D91E34F12A}"/>
              </a:ext>
            </a:extLst>
          </p:cNvPr>
          <p:cNvPicPr>
            <a:picLocks noChangeAspect="1"/>
          </p:cNvPicPr>
          <p:nvPr/>
        </p:nvPicPr>
        <p:blipFill>
          <a:blip r:embed="rId6"/>
          <a:stretch>
            <a:fillRect/>
          </a:stretch>
        </p:blipFill>
        <p:spPr>
          <a:xfrm>
            <a:off x="10421413" y="5086965"/>
            <a:ext cx="1694835" cy="1694835"/>
          </a:xfrm>
          <a:prstGeom prst="rect">
            <a:avLst/>
          </a:prstGeom>
        </p:spPr>
      </p:pic>
      <p:pic>
        <p:nvPicPr>
          <p:cNvPr id="12" name="Audio 11">
            <a:hlinkClick r:id="" action="ppaction://media"/>
            <a:extLst>
              <a:ext uri="{FF2B5EF4-FFF2-40B4-BE49-F238E27FC236}">
                <a16:creationId xmlns:a16="http://schemas.microsoft.com/office/drawing/2014/main" id="{E2CF2F15-DDD3-2643-5E33-F0FD5C66C07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7967092"/>
      </p:ext>
    </p:extLst>
  </p:cSld>
  <p:clrMapOvr>
    <a:masterClrMapping/>
  </p:clrMapOvr>
  <mc:AlternateContent xmlns:mc="http://schemas.openxmlformats.org/markup-compatibility/2006">
    <mc:Choice xmlns:p14="http://schemas.microsoft.com/office/powerpoint/2010/main" Requires="p14">
      <p:transition spd="slow" p14:dur="2000" advTm="68305"/>
    </mc:Choice>
    <mc:Fallback>
      <p:transition spd="slow" advTm="68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775541" y="1212579"/>
            <a:ext cx="6638739" cy="5562069"/>
          </a:xfrm>
          <a:effectLst>
            <a:softEdge rad="31750"/>
          </a:effectLst>
        </p:spPr>
        <p:style>
          <a:lnRef idx="2">
            <a:schemeClr val="accent1"/>
          </a:lnRef>
          <a:fillRef idx="1">
            <a:schemeClr val="lt1"/>
          </a:fillRef>
          <a:effectRef idx="0">
            <a:schemeClr val="accent1"/>
          </a:effectRef>
          <a:fontRef idx="minor">
            <a:schemeClr val="dk1"/>
          </a:fontRef>
        </p:style>
        <p:txBody>
          <a:bodyPr>
            <a:noAutofit/>
          </a:bodyPr>
          <a:lstStyle/>
          <a:p>
            <a:r>
              <a:rPr lang="en-US" sz="2200" b="1" dirty="0">
                <a:solidFill>
                  <a:schemeClr val="accent1">
                    <a:lumMod val="75000"/>
                  </a:schemeClr>
                </a:solidFill>
              </a:rPr>
              <a:t>Unit 2 </a:t>
            </a:r>
            <a:r>
              <a:rPr lang="en-US" sz="2200" dirty="0">
                <a:solidFill>
                  <a:schemeClr val="accent1">
                    <a:lumMod val="75000"/>
                  </a:schemeClr>
                </a:solidFill>
              </a:rPr>
              <a:t>– </a:t>
            </a:r>
            <a:r>
              <a:rPr lang="en-US" sz="2200" b="1" dirty="0">
                <a:solidFill>
                  <a:schemeClr val="accent1">
                    <a:lumMod val="75000"/>
                  </a:schemeClr>
                </a:solidFill>
              </a:rPr>
              <a:t>Design contexts and connections</a:t>
            </a:r>
          </a:p>
          <a:p>
            <a:pPr marL="0" indent="0">
              <a:buNone/>
            </a:pPr>
            <a:r>
              <a:rPr lang="en-US" sz="1700" b="1" dirty="0"/>
              <a:t>Area study 1 </a:t>
            </a:r>
            <a:r>
              <a:rPr lang="en-US" sz="1700" dirty="0"/>
              <a:t>– 	</a:t>
            </a:r>
            <a:r>
              <a:rPr lang="en-US" sz="1700" b="1" u="sng" dirty="0"/>
              <a:t>Design, place and time</a:t>
            </a:r>
            <a:br>
              <a:rPr lang="en-AU" sz="1700" dirty="0"/>
            </a:br>
            <a:r>
              <a:rPr lang="en-AU" sz="1700" dirty="0"/>
              <a:t>Outcome 1 – 	On completion of this unit student should be</a:t>
            </a:r>
            <a:br>
              <a:rPr lang="en-AU" sz="1700" dirty="0"/>
            </a:br>
            <a:r>
              <a:rPr lang="en-AU" sz="1700" dirty="0"/>
              <a:t> 		able to </a:t>
            </a:r>
            <a:r>
              <a:rPr lang="en-US" sz="1700" b="1" dirty="0"/>
              <a:t>present an environmental design</a:t>
            </a:r>
            <a:br>
              <a:rPr lang="en-US" sz="1700" b="1" dirty="0"/>
            </a:br>
            <a:r>
              <a:rPr lang="en-US" sz="1700" b="1" dirty="0"/>
              <a:t> 		solution that draws inspiration from its</a:t>
            </a:r>
            <a:br>
              <a:rPr lang="en-US" sz="1700" b="1" dirty="0"/>
            </a:br>
            <a:r>
              <a:rPr lang="en-US" sz="1700" b="1" dirty="0"/>
              <a:t> 		context and a chosen design style. </a:t>
            </a:r>
          </a:p>
          <a:p>
            <a:pPr marL="0" indent="0">
              <a:buNone/>
            </a:pPr>
            <a:r>
              <a:rPr lang="en-US" sz="1700" b="1" dirty="0"/>
              <a:t>Area Study 2 </a:t>
            </a:r>
            <a:r>
              <a:rPr lang="en-US" sz="1700" dirty="0"/>
              <a:t>– 	</a:t>
            </a:r>
            <a:r>
              <a:rPr lang="en-US" sz="1700" b="1" u="sng" dirty="0"/>
              <a:t>Cultural ownership and design</a:t>
            </a:r>
            <a:br>
              <a:rPr lang="en-US" sz="1700" dirty="0"/>
            </a:br>
            <a:r>
              <a:rPr lang="en-US" sz="1700" dirty="0"/>
              <a:t>Outcome 2 – 	On completion of this unit student should be</a:t>
            </a:r>
            <a:br>
              <a:rPr lang="en-US" sz="1700" dirty="0"/>
            </a:br>
            <a:r>
              <a:rPr lang="en-US" sz="1700" dirty="0"/>
              <a:t> 		able to </a:t>
            </a:r>
            <a:r>
              <a:rPr lang="en-US" sz="1700" b="1" dirty="0"/>
              <a:t>apply culturally appropriate design</a:t>
            </a:r>
            <a:br>
              <a:rPr lang="en-US" sz="1700" b="1" dirty="0"/>
            </a:br>
            <a:r>
              <a:rPr lang="en-US" sz="1700" b="1" dirty="0"/>
              <a:t> 		practices and an understanding of the</a:t>
            </a:r>
            <a:br>
              <a:rPr lang="en-US" sz="1700" b="1" dirty="0"/>
            </a:br>
            <a:r>
              <a:rPr lang="en-US" sz="1700" b="1" dirty="0"/>
              <a:t> 		designer’s ethical and legal responsibilities</a:t>
            </a:r>
            <a:br>
              <a:rPr lang="en-US" sz="1700" b="1" dirty="0"/>
            </a:br>
            <a:r>
              <a:rPr lang="en-US" sz="1700" b="1" dirty="0"/>
              <a:t> 		when designing persona iconography.</a:t>
            </a:r>
          </a:p>
          <a:p>
            <a:pPr marL="0" indent="0">
              <a:buNone/>
            </a:pPr>
            <a:r>
              <a:rPr lang="en-US" sz="1700" b="1" dirty="0"/>
              <a:t>Area Study 3 </a:t>
            </a:r>
            <a:r>
              <a:rPr lang="en-US" sz="1700" dirty="0"/>
              <a:t>– 	</a:t>
            </a:r>
            <a:r>
              <a:rPr lang="en-US" sz="1700" b="1" u="sng" dirty="0"/>
              <a:t>Designing interactive experiences</a:t>
            </a:r>
            <a:br>
              <a:rPr lang="en-US" sz="1700" dirty="0"/>
            </a:br>
            <a:r>
              <a:rPr lang="en-US" sz="1700" dirty="0"/>
              <a:t>Outcome 3 – 	On completion of this unit student should be</a:t>
            </a:r>
            <a:br>
              <a:rPr lang="en-US" sz="1700" dirty="0"/>
            </a:br>
            <a:r>
              <a:rPr lang="en-US" sz="1700" dirty="0"/>
              <a:t> 		able to </a:t>
            </a:r>
            <a:r>
              <a:rPr lang="en-US" sz="1700" b="1" dirty="0"/>
              <a:t>apply the VCD design process to</a:t>
            </a:r>
            <a:br>
              <a:rPr lang="en-US" sz="1700" b="1" dirty="0"/>
            </a:br>
            <a:r>
              <a:rPr lang="en-US" sz="1700" b="1" dirty="0"/>
              <a:t> 		design an interface for a digital product,</a:t>
            </a:r>
            <a:br>
              <a:rPr lang="en-US" sz="1700" b="1" dirty="0"/>
            </a:br>
            <a:r>
              <a:rPr lang="en-US" sz="1700" b="1" dirty="0"/>
              <a:t> 		environment or service.</a:t>
            </a:r>
          </a:p>
        </p:txBody>
      </p:sp>
      <p:sp>
        <p:nvSpPr>
          <p:cNvPr id="6" name="Rectangle 5">
            <a:extLst>
              <a:ext uri="{FF2B5EF4-FFF2-40B4-BE49-F238E27FC236}">
                <a16:creationId xmlns:a16="http://schemas.microsoft.com/office/drawing/2014/main" id="{AE21AC8A-7499-756D-4A50-1FF52FADC3DA}"/>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99B8A6B1-DCC3-D81E-B822-954414A18A5B}"/>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E67E4015-F4AD-6A49-39E4-EAD52E990D23}"/>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3" name="Picture 12">
            <a:extLst>
              <a:ext uri="{FF2B5EF4-FFF2-40B4-BE49-F238E27FC236}">
                <a16:creationId xmlns:a16="http://schemas.microsoft.com/office/drawing/2014/main" id="{FD20A51C-D750-0F22-5629-FC46C7A60A0D}"/>
              </a:ext>
            </a:extLst>
          </p:cNvPr>
          <p:cNvPicPr>
            <a:picLocks noChangeAspect="1"/>
          </p:cNvPicPr>
          <p:nvPr/>
        </p:nvPicPr>
        <p:blipFill>
          <a:blip r:embed="rId6"/>
          <a:stretch>
            <a:fillRect/>
          </a:stretch>
        </p:blipFill>
        <p:spPr>
          <a:xfrm>
            <a:off x="10419266" y="5086965"/>
            <a:ext cx="1694835" cy="1694835"/>
          </a:xfrm>
          <a:prstGeom prst="rect">
            <a:avLst/>
          </a:prstGeom>
        </p:spPr>
      </p:pic>
      <p:pic>
        <p:nvPicPr>
          <p:cNvPr id="11" name="Audio 10">
            <a:hlinkClick r:id="" action="ppaction://media"/>
            <a:extLst>
              <a:ext uri="{FF2B5EF4-FFF2-40B4-BE49-F238E27FC236}">
                <a16:creationId xmlns:a16="http://schemas.microsoft.com/office/drawing/2014/main" id="{231A6E3D-83D0-5A87-3D40-D62BCAB2F0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6525816"/>
      </p:ext>
    </p:extLst>
  </p:cSld>
  <p:clrMapOvr>
    <a:masterClrMapping/>
  </p:clrMapOvr>
  <mc:AlternateContent xmlns:mc="http://schemas.openxmlformats.org/markup-compatibility/2006">
    <mc:Choice xmlns:p14="http://schemas.microsoft.com/office/powerpoint/2010/main" Requires="p14">
      <p:transition spd="slow" p14:dur="2000" advTm="95204"/>
    </mc:Choice>
    <mc:Fallback>
      <p:transition spd="slow" advTm="9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2788478" y="1167000"/>
            <a:ext cx="6530183" cy="5671930"/>
          </a:xfrm>
          <a:effectLst>
            <a:softEdge rad="31750"/>
          </a:effectLst>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r>
              <a:rPr lang="en-US" sz="2600" b="1" dirty="0">
                <a:solidFill>
                  <a:schemeClr val="accent1">
                    <a:lumMod val="75000"/>
                  </a:schemeClr>
                </a:solidFill>
              </a:rPr>
              <a:t>Unit 3 </a:t>
            </a:r>
            <a:r>
              <a:rPr lang="en-US" sz="2600" dirty="0">
                <a:solidFill>
                  <a:schemeClr val="accent1">
                    <a:lumMod val="75000"/>
                  </a:schemeClr>
                </a:solidFill>
              </a:rPr>
              <a:t>– </a:t>
            </a:r>
            <a:r>
              <a:rPr lang="en-US" sz="2600" b="1" dirty="0">
                <a:solidFill>
                  <a:schemeClr val="accent1">
                    <a:lumMod val="75000"/>
                  </a:schemeClr>
                </a:solidFill>
              </a:rPr>
              <a:t>Visual Communication Design</a:t>
            </a:r>
            <a:br>
              <a:rPr lang="en-US" sz="2600" b="1" dirty="0">
                <a:solidFill>
                  <a:schemeClr val="accent1">
                    <a:lumMod val="75000"/>
                  </a:schemeClr>
                </a:solidFill>
              </a:rPr>
            </a:br>
            <a:r>
              <a:rPr lang="en-US" sz="2600" b="1" dirty="0">
                <a:solidFill>
                  <a:schemeClr val="accent1">
                    <a:lumMod val="75000"/>
                  </a:schemeClr>
                </a:solidFill>
              </a:rPr>
              <a:t> 	    Practices</a:t>
            </a:r>
          </a:p>
          <a:p>
            <a:pPr marL="0" indent="0">
              <a:buNone/>
            </a:pPr>
            <a:br>
              <a:rPr lang="en-US" dirty="0"/>
            </a:br>
            <a:r>
              <a:rPr lang="en-US" b="1" dirty="0"/>
              <a:t>Area study 1 </a:t>
            </a:r>
            <a:r>
              <a:rPr lang="en-US" dirty="0"/>
              <a:t>– 	</a:t>
            </a:r>
            <a:r>
              <a:rPr lang="en-US" b="1" u="sng" dirty="0"/>
              <a:t>Professional design practice</a:t>
            </a:r>
            <a:br>
              <a:rPr lang="en-AU" dirty="0"/>
            </a:br>
            <a:r>
              <a:rPr lang="en-AU" sz="1800" dirty="0"/>
              <a:t>Outcome 1 – 	On completion of this unit student should be able</a:t>
            </a:r>
            <a:br>
              <a:rPr lang="en-AU" sz="1800" dirty="0"/>
            </a:br>
            <a:r>
              <a:rPr lang="en-AU" sz="1800" dirty="0"/>
              <a:t> 		to </a:t>
            </a:r>
            <a:r>
              <a:rPr lang="en-US" sz="1800" b="1" dirty="0"/>
              <a:t>compare the ways in which visual</a:t>
            </a:r>
            <a:br>
              <a:rPr lang="en-US" sz="1800" b="1" dirty="0"/>
            </a:br>
            <a:r>
              <a:rPr lang="en-US" sz="1800" b="1" dirty="0"/>
              <a:t> 		communication practices are used</a:t>
            </a:r>
            <a:br>
              <a:rPr lang="en-US" sz="1800" b="1" dirty="0"/>
            </a:br>
            <a:r>
              <a:rPr lang="en-US" sz="1800" b="1" dirty="0"/>
              <a:t>		by contemporary designers, using research</a:t>
            </a:r>
            <a:br>
              <a:rPr lang="en-US" sz="1800" b="1" dirty="0"/>
            </a:br>
            <a:r>
              <a:rPr lang="en-US" sz="1800" b="1" dirty="0"/>
              <a:t> 		methods and practical exploration.</a:t>
            </a:r>
            <a:endParaRPr lang="en-AU" sz="1800" b="1" dirty="0"/>
          </a:p>
          <a:p>
            <a:pPr marL="0" indent="0">
              <a:buNone/>
            </a:pPr>
            <a:r>
              <a:rPr lang="en-US" b="1" dirty="0"/>
              <a:t>Area Study 2 </a:t>
            </a:r>
            <a:r>
              <a:rPr lang="en-US" dirty="0"/>
              <a:t>– 	</a:t>
            </a:r>
            <a:r>
              <a:rPr lang="en-US" b="1" u="sng" dirty="0"/>
              <a:t>Design analysis</a:t>
            </a:r>
            <a:br>
              <a:rPr lang="en-US" dirty="0"/>
            </a:br>
            <a:r>
              <a:rPr lang="en-US" sz="1800" dirty="0"/>
              <a:t>Outcome 2 – 	On completion of this unit student should be able 		to </a:t>
            </a:r>
            <a:r>
              <a:rPr lang="en-US" sz="1800" b="1" dirty="0"/>
              <a:t>compare and </a:t>
            </a:r>
            <a:r>
              <a:rPr lang="en-US" sz="1800" b="1" dirty="0" err="1"/>
              <a:t>analyse</a:t>
            </a:r>
            <a:r>
              <a:rPr lang="en-US" sz="1800" b="1" dirty="0"/>
              <a:t> design examples from</a:t>
            </a:r>
            <a:br>
              <a:rPr lang="en-US" sz="1800" b="1" dirty="0"/>
            </a:br>
            <a:r>
              <a:rPr lang="en-US" sz="1800" b="1" dirty="0"/>
              <a:t> 		selected field(s) of design practice, describing</a:t>
            </a:r>
            <a:br>
              <a:rPr lang="en-US" sz="1800" b="1" dirty="0"/>
            </a:br>
            <a:r>
              <a:rPr lang="en-US" sz="1800" b="1" dirty="0"/>
              <a:t> 		how aesthetic considerations contribute to the</a:t>
            </a:r>
            <a:br>
              <a:rPr lang="en-US" sz="1800" b="1" dirty="0"/>
            </a:br>
            <a:r>
              <a:rPr lang="en-US" sz="1800" b="1" dirty="0"/>
              <a:t> 		effective communication of information or</a:t>
            </a:r>
            <a:br>
              <a:rPr lang="en-US" sz="1800" b="1" dirty="0"/>
            </a:br>
            <a:r>
              <a:rPr lang="en-US" sz="1800" b="1" dirty="0"/>
              <a:t> 		ideas.</a:t>
            </a:r>
          </a:p>
          <a:p>
            <a:pPr marL="0" indent="0">
              <a:buNone/>
            </a:pPr>
            <a:r>
              <a:rPr lang="en-US" b="1" dirty="0"/>
              <a:t>Area Study 3 </a:t>
            </a:r>
            <a:r>
              <a:rPr lang="en-US" dirty="0"/>
              <a:t>– 	</a:t>
            </a:r>
            <a:r>
              <a:rPr lang="en-US" b="1" u="sng" dirty="0"/>
              <a:t>Design process: defining problems and</a:t>
            </a:r>
            <a:br>
              <a:rPr lang="en-US" b="1" u="sng" dirty="0"/>
            </a:br>
            <a:r>
              <a:rPr lang="en-US" b="1" dirty="0"/>
              <a:t> 		</a:t>
            </a:r>
            <a:r>
              <a:rPr lang="en-US" b="1" u="sng" dirty="0"/>
              <a:t>developing ideas</a:t>
            </a:r>
            <a:br>
              <a:rPr lang="en-US" dirty="0"/>
            </a:br>
            <a:r>
              <a:rPr lang="en-US" sz="1800" dirty="0"/>
              <a:t>Outcome 3 – 	On completion of this unit student should be able 		to </a:t>
            </a:r>
            <a:r>
              <a:rPr lang="en-US" sz="1800" b="1" dirty="0"/>
              <a:t>identify two communication needs for a</a:t>
            </a:r>
            <a:br>
              <a:rPr lang="en-US" sz="1800" b="1" dirty="0"/>
            </a:br>
            <a:r>
              <a:rPr lang="en-US" sz="1800" b="1" dirty="0"/>
              <a:t> 		client, prepare a brief and develop design ideas,</a:t>
            </a:r>
            <a:br>
              <a:rPr lang="en-US" sz="1800" b="1" dirty="0"/>
            </a:br>
            <a:r>
              <a:rPr lang="en-US" sz="1800" b="1" dirty="0"/>
              <a:t> 		while applying the VCD design process and</a:t>
            </a:r>
            <a:br>
              <a:rPr lang="en-US" sz="1800" b="1" dirty="0"/>
            </a:br>
            <a:r>
              <a:rPr lang="en-US" sz="1800" b="1" dirty="0"/>
              <a:t> 		design thinking strategies. </a:t>
            </a:r>
          </a:p>
        </p:txBody>
      </p:sp>
      <p:sp>
        <p:nvSpPr>
          <p:cNvPr id="6" name="Rectangle 5">
            <a:extLst>
              <a:ext uri="{FF2B5EF4-FFF2-40B4-BE49-F238E27FC236}">
                <a16:creationId xmlns:a16="http://schemas.microsoft.com/office/drawing/2014/main" id="{FF99A1D9-6C1C-2C6E-F985-0257B05B89C2}"/>
              </a:ext>
            </a:extLst>
          </p:cNvPr>
          <p:cNvSpPr/>
          <p:nvPr/>
        </p:nvSpPr>
        <p:spPr>
          <a:xfrm>
            <a:off x="-2177" y="-49946"/>
            <a:ext cx="12194177" cy="1155805"/>
          </a:xfrm>
          <a:prstGeom prst="rect">
            <a:avLst/>
          </a:prstGeom>
          <a:gradFill flip="none" rotWithShape="1">
            <a:gsLst>
              <a:gs pos="0">
                <a:srgbClr val="A80532">
                  <a:shade val="30000"/>
                  <a:satMod val="115000"/>
                </a:srgbClr>
              </a:gs>
              <a:gs pos="50000">
                <a:srgbClr val="A80532">
                  <a:shade val="67500"/>
                  <a:satMod val="115000"/>
                </a:srgbClr>
              </a:gs>
              <a:gs pos="100000">
                <a:srgbClr val="A80532">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p:txBody>
      </p:sp>
      <p:sp>
        <p:nvSpPr>
          <p:cNvPr id="7" name="TextBox 6">
            <a:extLst>
              <a:ext uri="{FF2B5EF4-FFF2-40B4-BE49-F238E27FC236}">
                <a16:creationId xmlns:a16="http://schemas.microsoft.com/office/drawing/2014/main" id="{437DA2EB-8F10-EF39-7B63-63AB730A8535}"/>
              </a:ext>
            </a:extLst>
          </p:cNvPr>
          <p:cNvSpPr txBox="1"/>
          <p:nvPr/>
        </p:nvSpPr>
        <p:spPr>
          <a:xfrm>
            <a:off x="-68852" y="-152164"/>
            <a:ext cx="5935724" cy="523220"/>
          </a:xfrm>
          <a:prstGeom prst="rect">
            <a:avLst/>
          </a:prstGeom>
          <a:noFill/>
        </p:spPr>
        <p:txBody>
          <a:bodyPr wrap="square" rtlCol="0">
            <a:spAutoFit/>
          </a:bodyPr>
          <a:lstStyle/>
          <a:p>
            <a:r>
              <a:rPr lang="en-US" sz="2800" b="1" dirty="0">
                <a:solidFill>
                  <a:schemeClr val="bg1"/>
                </a:solidFill>
              </a:rPr>
              <a:t>Wheelers Hill Secondary College</a:t>
            </a:r>
            <a:endParaRPr lang="en-AU" sz="2800" b="1" dirty="0">
              <a:solidFill>
                <a:schemeClr val="bg1"/>
              </a:solidFill>
            </a:endParaRPr>
          </a:p>
        </p:txBody>
      </p:sp>
      <p:sp>
        <p:nvSpPr>
          <p:cNvPr id="8" name="TextBox 7">
            <a:extLst>
              <a:ext uri="{FF2B5EF4-FFF2-40B4-BE49-F238E27FC236}">
                <a16:creationId xmlns:a16="http://schemas.microsoft.com/office/drawing/2014/main" id="{BDD72802-AE0A-8CE5-21CD-B46AB4896881}"/>
              </a:ext>
            </a:extLst>
          </p:cNvPr>
          <p:cNvSpPr txBox="1"/>
          <p:nvPr/>
        </p:nvSpPr>
        <p:spPr>
          <a:xfrm>
            <a:off x="5867400" y="755937"/>
            <a:ext cx="6488123" cy="461665"/>
          </a:xfrm>
          <a:prstGeom prst="rect">
            <a:avLst/>
          </a:prstGeom>
          <a:noFill/>
        </p:spPr>
        <p:txBody>
          <a:bodyPr wrap="none" rtlCol="0">
            <a:spAutoFit/>
          </a:bodyPr>
          <a:lstStyle/>
          <a:p>
            <a:r>
              <a:rPr lang="en-US" sz="2400" b="1" dirty="0">
                <a:solidFill>
                  <a:schemeClr val="accent2">
                    <a:lumMod val="60000"/>
                    <a:lumOff val="40000"/>
                  </a:schemeClr>
                </a:solidFill>
              </a:rPr>
              <a:t>Visual Communication Design 2024 -2028</a:t>
            </a:r>
            <a:endParaRPr lang="en-AU" sz="2400" b="1" dirty="0">
              <a:solidFill>
                <a:schemeClr val="accent2">
                  <a:lumMod val="60000"/>
                  <a:lumOff val="40000"/>
                </a:schemeClr>
              </a:solidFill>
            </a:endParaRPr>
          </a:p>
        </p:txBody>
      </p:sp>
      <p:pic>
        <p:nvPicPr>
          <p:cNvPr id="13" name="Picture 12">
            <a:extLst>
              <a:ext uri="{FF2B5EF4-FFF2-40B4-BE49-F238E27FC236}">
                <a16:creationId xmlns:a16="http://schemas.microsoft.com/office/drawing/2014/main" id="{E4A182D6-86A0-A4CD-BE6A-0820289E5D85}"/>
              </a:ext>
            </a:extLst>
          </p:cNvPr>
          <p:cNvPicPr>
            <a:picLocks noChangeAspect="1"/>
          </p:cNvPicPr>
          <p:nvPr/>
        </p:nvPicPr>
        <p:blipFill>
          <a:blip r:embed="rId6"/>
          <a:stretch>
            <a:fillRect/>
          </a:stretch>
        </p:blipFill>
        <p:spPr>
          <a:xfrm>
            <a:off x="10416269" y="5086945"/>
            <a:ext cx="1694835" cy="1694835"/>
          </a:xfrm>
          <a:prstGeom prst="rect">
            <a:avLst/>
          </a:prstGeom>
        </p:spPr>
      </p:pic>
      <p:pic>
        <p:nvPicPr>
          <p:cNvPr id="16" name="Audio 15">
            <a:hlinkClick r:id="" action="ppaction://media"/>
            <a:extLst>
              <a:ext uri="{FF2B5EF4-FFF2-40B4-BE49-F238E27FC236}">
                <a16:creationId xmlns:a16="http://schemas.microsoft.com/office/drawing/2014/main" id="{26FB7B63-4846-5ACD-052B-4CB443C05B8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0957357"/>
      </p:ext>
    </p:extLst>
  </p:cSld>
  <p:clrMapOvr>
    <a:masterClrMapping/>
  </p:clrMapOvr>
  <mc:AlternateContent xmlns:mc="http://schemas.openxmlformats.org/markup-compatibility/2006">
    <mc:Choice xmlns:p14="http://schemas.microsoft.com/office/powerpoint/2010/main" Requires="p14">
      <p:transition spd="slow" p14:dur="2000" advTm="84479"/>
    </mc:Choice>
    <mc:Fallback>
      <p:transition spd="slow" advTm="8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NE.pptx" id="{5330A5D3-B581-4B4A-9313-9275B6EF2E52}" vid="{516C64E9-C0AA-46DA-9991-9C0EC881A8B4}"/>
    </a:ext>
  </a:extLst>
</a:theme>
</file>

<file path=docProps/app.xml><?xml version="1.0" encoding="utf-8"?>
<Properties xmlns="http://schemas.openxmlformats.org/officeDocument/2006/extended-properties" xmlns:vt="http://schemas.openxmlformats.org/officeDocument/2006/docPropsVTypes">
  <Template>Floral flourish</Template>
  <TotalTime>0</TotalTime>
  <Words>1308</Words>
  <Application>Microsoft Office PowerPoint</Application>
  <PresentationFormat>Widescreen</PresentationFormat>
  <Paragraphs>105</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LT Pro</vt:lpstr>
      <vt:lpstr>Avenir Next LT Pro Light</vt:lpstr>
      <vt:lpstr>Europa-Bold</vt:lpstr>
      <vt:lpstr>Garamond</vt:lpstr>
      <vt:lpstr>SavonVTI</vt:lpstr>
      <vt:lpstr>Visual Communication Design</vt:lpstr>
      <vt:lpstr>Visual Communication Design</vt:lpstr>
      <vt:lpstr>What is  Visual Communication Design</vt:lpstr>
      <vt:lpstr>PowerPoint Presentation</vt:lpstr>
      <vt:lpstr> HOW DESIGNERS WORK </vt:lpstr>
      <vt:lpstr> HOW DESIGNERS WORK </vt:lpstr>
      <vt:lpstr>PowerPoint Presentation</vt:lpstr>
      <vt:lpstr>PowerPoint Presentation</vt:lpstr>
      <vt:lpstr>PowerPoint Presentation</vt:lpstr>
      <vt:lpstr>SAT – School Assessed Task Development of Design FOLIO and Final PRESENTATION</vt:lpstr>
      <vt:lpstr> Folio Development </vt:lpstr>
      <vt:lpstr>Folio Presentation</vt:lpstr>
      <vt:lpstr>Careers in  Visual Communication Design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2021-07-26T08:35:12Z</dcterms:created>
  <dcterms:modified xsi:type="dcterms:W3CDTF">2023-05-21T10:31:39Z</dcterms:modified>
</cp:coreProperties>
</file>