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9"/>
  </p:notesMasterIdLst>
  <p:sldIdLst>
    <p:sldId id="259" r:id="rId5"/>
    <p:sldId id="260" r:id="rId6"/>
    <p:sldId id="261" r:id="rId7"/>
    <p:sldId id="262" r:id="rId8"/>
  </p:sldIdLst>
  <p:sldSz cx="6858000" cy="9906000" type="A4"/>
  <p:notesSz cx="6858000" cy="9144000"/>
  <p:embeddedFontLst>
    <p:embeddedFont>
      <p:font typeface="Abadi" panose="020B0604020104020204" pitchFamily="34" charset="0"/>
      <p:regular r:id="rId10"/>
    </p:embeddedFont>
    <p:embeddedFont>
      <p:font typeface="Arial Nova" panose="020B0504020202020204" pitchFamily="34" charset="0"/>
      <p:regular r:id="rId11"/>
      <p:bold r:id="rId12"/>
      <p:italic r:id="rId13"/>
      <p:boldItalic r:id="rId14"/>
    </p:embeddedFont>
    <p:embeddedFont>
      <p:font typeface="Arial Nova Light" panose="020B0304020202020204" pitchFamily="34" charset="0"/>
      <p:regular r:id="rId15"/>
      <p:italic r:id="rId16"/>
    </p:embeddedFont>
    <p:embeddedFont>
      <p:font typeface="Barlow Condensed" panose="00000506000000000000" pitchFamily="2" charset="0"/>
      <p:regular r:id="rId17"/>
      <p:bold r:id="rId18"/>
      <p:italic r:id="rId19"/>
      <p:boldItalic r:id="rId20"/>
    </p:embeddedFont>
    <p:embeddedFont>
      <p:font typeface="Futura Std Book" panose="020B0502020204020303" charset="0"/>
      <p:regular r:id="rId21"/>
      <p:bold r:id="rId22"/>
    </p:embeddedFont>
    <p:embeddedFont>
      <p:font typeface="Futura Std Medium" panose="020B0502020204020303"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0DA6CD-6D50-4BA8-854E-9D4CAE53DD32}" v="42" dt="2025-03-05T00:58:56.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32"/>
    <p:restoredTop sz="94887"/>
  </p:normalViewPr>
  <p:slideViewPr>
    <p:cSldViewPr snapToGrid="0" snapToObjects="1">
      <p:cViewPr>
        <p:scale>
          <a:sx n="99" d="100"/>
          <a:sy n="99" d="100"/>
        </p:scale>
        <p:origin x="1546" y="-1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6.fntdata"/><Relationship Id="rId23" Type="http://schemas.openxmlformats.org/officeDocument/2006/relationships/font" Target="fonts/font14.fntdata"/><Relationship Id="rId28" Type="http://schemas.microsoft.com/office/2015/10/relationships/revisionInfo" Target="revisionInfo.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3/4/2025</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Picture 89" descr="A picture containing room&#10;&#10;Description automatically generated">
            <a:extLst>
              <a:ext uri="{FF2B5EF4-FFF2-40B4-BE49-F238E27FC236}">
                <a16:creationId xmlns:a16="http://schemas.microsoft.com/office/drawing/2014/main" id="{61D12FCA-2E2E-4E4A-AEDF-CF6530164D69}"/>
              </a:ext>
            </a:extLst>
          </p:cNvPr>
          <p:cNvPicPr>
            <a:picLocks noChangeAspect="1"/>
          </p:cNvPicPr>
          <p:nvPr/>
        </p:nvPicPr>
        <p:blipFill>
          <a:blip r:embed="rId2"/>
          <a:stretch>
            <a:fillRect/>
          </a:stretch>
        </p:blipFill>
        <p:spPr>
          <a:xfrm>
            <a:off x="5350731" y="4622871"/>
            <a:ext cx="474187" cy="474187"/>
          </a:xfrm>
          <a:prstGeom prst="rect">
            <a:avLst/>
          </a:prstGeom>
        </p:spPr>
      </p:pic>
      <p:sp>
        <p:nvSpPr>
          <p:cNvPr id="108" name="TextBox 107">
            <a:extLst>
              <a:ext uri="{FF2B5EF4-FFF2-40B4-BE49-F238E27FC236}">
                <a16:creationId xmlns:a16="http://schemas.microsoft.com/office/drawing/2014/main" id="{EB90D8BB-1984-AD41-8730-B2B8C5EEE5F0}"/>
              </a:ext>
            </a:extLst>
          </p:cNvPr>
          <p:cNvSpPr txBox="1"/>
          <p:nvPr/>
        </p:nvSpPr>
        <p:spPr>
          <a:xfrm>
            <a:off x="4189061" y="4987426"/>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0478752381</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189061" y="9133840"/>
            <a:ext cx="3037238" cy="261610"/>
          </a:xfrm>
          <a:prstGeom prst="rect">
            <a:avLst/>
          </a:prstGeom>
          <a:noFill/>
        </p:spPr>
        <p:txBody>
          <a:bodyPr wrap="square" rtlCol="0">
            <a:spAutoFit/>
          </a:bodyPr>
          <a:lstStyle/>
          <a:p>
            <a:r>
              <a:rPr lang="en-US" sz="1100" dirty="0">
                <a:solidFill>
                  <a:schemeClr val="tx1">
                    <a:lumMod val="65000"/>
                    <a:lumOff val="35000"/>
                  </a:schemeClr>
                </a:solidFill>
                <a:latin typeface="Arial Nova Light" panose="020B0304020202020204" pitchFamily="34" charset="0"/>
              </a:rPr>
              <a:t>Wyndhamvalepsjunior@teamholiday.com.au</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194395" y="9367053"/>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14" name="AutoShape 6">
            <a:extLst>
              <a:ext uri="{FF2B5EF4-FFF2-40B4-BE49-F238E27FC236}">
                <a16:creationId xmlns:a16="http://schemas.microsoft.com/office/drawing/2014/main" id="{01BFF025-203C-46AE-F97E-CEE93FD94B80}"/>
              </a:ext>
            </a:extLst>
          </p:cNvPr>
          <p:cNvSpPr>
            <a:spLocks noChangeAspect="1" noChangeArrowheads="1"/>
          </p:cNvSpPr>
          <p:nvPr/>
        </p:nvSpPr>
        <p:spPr bwMode="auto">
          <a:xfrm>
            <a:off x="3276600" y="4800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7" name="Picture 16" descr="A picture containing room&#10;&#10;Description automatically generated">
            <a:extLst>
              <a:ext uri="{FF2B5EF4-FFF2-40B4-BE49-F238E27FC236}">
                <a16:creationId xmlns:a16="http://schemas.microsoft.com/office/drawing/2014/main" id="{87683C09-09DB-D4AA-E146-59EE849925D4}"/>
              </a:ext>
            </a:extLst>
          </p:cNvPr>
          <p:cNvPicPr>
            <a:picLocks noChangeAspect="1"/>
          </p:cNvPicPr>
          <p:nvPr/>
        </p:nvPicPr>
        <p:blipFill>
          <a:blip r:embed="rId3"/>
          <a:stretch>
            <a:fillRect/>
          </a:stretch>
        </p:blipFill>
        <p:spPr>
          <a:xfrm>
            <a:off x="5231232" y="2634223"/>
            <a:ext cx="541453" cy="541453"/>
          </a:xfrm>
          <a:prstGeom prst="rect">
            <a:avLst/>
          </a:prstGeom>
        </p:spPr>
      </p:pic>
      <p:sp>
        <p:nvSpPr>
          <p:cNvPr id="106" name="TextBox 105">
            <a:extLst>
              <a:ext uri="{FF2B5EF4-FFF2-40B4-BE49-F238E27FC236}">
                <a16:creationId xmlns:a16="http://schemas.microsoft.com/office/drawing/2014/main" id="{84DAAA64-5C55-1748-96EB-BC686E64F533}"/>
              </a:ext>
            </a:extLst>
          </p:cNvPr>
          <p:cNvSpPr txBox="1"/>
          <p:nvPr/>
        </p:nvSpPr>
        <p:spPr>
          <a:xfrm>
            <a:off x="4141818" y="3095148"/>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pic>
        <p:nvPicPr>
          <p:cNvPr id="97" name="Picture 96" descr="A close up of a logo&#10;&#10;Description automatically generated">
            <a:extLst>
              <a:ext uri="{FF2B5EF4-FFF2-40B4-BE49-F238E27FC236}">
                <a16:creationId xmlns:a16="http://schemas.microsoft.com/office/drawing/2014/main" id="{83F86D1A-3032-D447-A033-F03D2CDEF66A}"/>
              </a:ext>
            </a:extLst>
          </p:cNvPr>
          <p:cNvPicPr>
            <a:picLocks noChangeAspect="1"/>
          </p:cNvPicPr>
          <p:nvPr/>
        </p:nvPicPr>
        <p:blipFill>
          <a:blip r:embed="rId4"/>
          <a:stretch>
            <a:fillRect/>
          </a:stretch>
        </p:blipFill>
        <p:spPr>
          <a:xfrm>
            <a:off x="5255618" y="3270440"/>
            <a:ext cx="541453" cy="543359"/>
          </a:xfrm>
          <a:prstGeom prst="rect">
            <a:avLst/>
          </a:prstGeom>
        </p:spPr>
      </p:pic>
      <p:sp>
        <p:nvSpPr>
          <p:cNvPr id="102" name="TextBox 101">
            <a:extLst>
              <a:ext uri="{FF2B5EF4-FFF2-40B4-BE49-F238E27FC236}">
                <a16:creationId xmlns:a16="http://schemas.microsoft.com/office/drawing/2014/main" id="{3D2CF23A-9CAE-174D-986B-B4FA52A7F802}"/>
              </a:ext>
            </a:extLst>
          </p:cNvPr>
          <p:cNvSpPr txBox="1"/>
          <p:nvPr/>
        </p:nvSpPr>
        <p:spPr>
          <a:xfrm>
            <a:off x="4194395" y="3767602"/>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pic>
        <p:nvPicPr>
          <p:cNvPr id="95" name="Picture 94" descr="A picture containing room, drawing&#10;&#10;Description automatically generated">
            <a:extLst>
              <a:ext uri="{FF2B5EF4-FFF2-40B4-BE49-F238E27FC236}">
                <a16:creationId xmlns:a16="http://schemas.microsoft.com/office/drawing/2014/main" id="{65A3F066-3D12-6541-80A8-B87C69BC4166}"/>
              </a:ext>
            </a:extLst>
          </p:cNvPr>
          <p:cNvPicPr>
            <a:picLocks noChangeAspect="1"/>
          </p:cNvPicPr>
          <p:nvPr/>
        </p:nvPicPr>
        <p:blipFill>
          <a:blip r:embed="rId5"/>
          <a:stretch>
            <a:fillRect/>
          </a:stretch>
        </p:blipFill>
        <p:spPr>
          <a:xfrm>
            <a:off x="5443436" y="3965869"/>
            <a:ext cx="474187" cy="474187"/>
          </a:xfrm>
          <a:prstGeom prst="rect">
            <a:avLst/>
          </a:prstGeom>
        </p:spPr>
      </p:pic>
      <p:sp>
        <p:nvSpPr>
          <p:cNvPr id="99" name="TextBox 98">
            <a:extLst>
              <a:ext uri="{FF2B5EF4-FFF2-40B4-BE49-F238E27FC236}">
                <a16:creationId xmlns:a16="http://schemas.microsoft.com/office/drawing/2014/main" id="{E702E534-4AC4-9346-A6B3-421EBC75979F}"/>
              </a:ext>
            </a:extLst>
          </p:cNvPr>
          <p:cNvSpPr txBox="1"/>
          <p:nvPr/>
        </p:nvSpPr>
        <p:spPr>
          <a:xfrm>
            <a:off x="4194395" y="4409635"/>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pic>
        <p:nvPicPr>
          <p:cNvPr id="19" name="Picture 18" descr="A picture containing room&#10;&#10;Description automatically generated">
            <a:extLst>
              <a:ext uri="{FF2B5EF4-FFF2-40B4-BE49-F238E27FC236}">
                <a16:creationId xmlns:a16="http://schemas.microsoft.com/office/drawing/2014/main" id="{2D21071A-CA71-7F87-CF14-D654DA167C11}"/>
              </a:ext>
            </a:extLst>
          </p:cNvPr>
          <p:cNvPicPr>
            <a:picLocks noChangeAspect="1"/>
          </p:cNvPicPr>
          <p:nvPr/>
        </p:nvPicPr>
        <p:blipFill>
          <a:blip r:embed="rId6"/>
          <a:stretch>
            <a:fillRect/>
          </a:stretch>
        </p:blipFill>
        <p:spPr>
          <a:xfrm>
            <a:off x="5051782" y="5228659"/>
            <a:ext cx="538798" cy="538798"/>
          </a:xfrm>
          <a:prstGeom prst="rect">
            <a:avLst/>
          </a:prstGeom>
        </p:spPr>
      </p:pic>
      <p:sp>
        <p:nvSpPr>
          <p:cNvPr id="20" name="TextBox 19">
            <a:extLst>
              <a:ext uri="{FF2B5EF4-FFF2-40B4-BE49-F238E27FC236}">
                <a16:creationId xmlns:a16="http://schemas.microsoft.com/office/drawing/2014/main" id="{D5CE7856-1F76-AC4D-AFEF-342313E7F2E5}"/>
              </a:ext>
            </a:extLst>
          </p:cNvPr>
          <p:cNvSpPr txBox="1"/>
          <p:nvPr/>
        </p:nvSpPr>
        <p:spPr>
          <a:xfrm>
            <a:off x="4141818" y="5572486"/>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 </a:t>
            </a:r>
          </a:p>
        </p:txBody>
      </p:sp>
      <p:sp>
        <p:nvSpPr>
          <p:cNvPr id="23" name="Rectangle 22">
            <a:extLst>
              <a:ext uri="{FF2B5EF4-FFF2-40B4-BE49-F238E27FC236}">
                <a16:creationId xmlns:a16="http://schemas.microsoft.com/office/drawing/2014/main" id="{93E062E3-F86D-3F2C-F5D0-69C5DB6811A9}"/>
              </a:ext>
            </a:extLst>
          </p:cNvPr>
          <p:cNvSpPr/>
          <p:nvPr/>
        </p:nvSpPr>
        <p:spPr>
          <a:xfrm>
            <a:off x="220444" y="2634223"/>
            <a:ext cx="3688080" cy="593078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200" dirty="0">
              <a:solidFill>
                <a:schemeClr val="tx1"/>
              </a:solidFill>
              <a:latin typeface="Abadi" panose="020F0502020204030204" pitchFamily="34" charset="0"/>
            </a:endParaRPr>
          </a:p>
          <a:p>
            <a:pPr algn="ctr"/>
            <a:endParaRPr lang="en-US" sz="1400" dirty="0">
              <a:solidFill>
                <a:schemeClr val="tx1"/>
              </a:solidFill>
              <a:latin typeface="Abadi" panose="020F0502020204030204" pitchFamily="34" charset="0"/>
            </a:endParaRPr>
          </a:p>
          <a:p>
            <a:pPr algn="ctr"/>
            <a:endParaRPr lang="en-US" sz="1400" dirty="0">
              <a:solidFill>
                <a:schemeClr val="tx1"/>
              </a:solidFill>
              <a:latin typeface="Abadi" panose="020F0502020204030204" pitchFamily="34" charset="0"/>
            </a:endParaRPr>
          </a:p>
          <a:p>
            <a:pPr algn="ctr"/>
            <a:endParaRPr lang="en-US" sz="1400" dirty="0">
              <a:solidFill>
                <a:schemeClr val="tx1"/>
              </a:solidFill>
              <a:latin typeface="Abadi" panose="020F0502020204030204" pitchFamily="34" charset="0"/>
            </a:endParaRPr>
          </a:p>
          <a:p>
            <a:pPr algn="ctr"/>
            <a:r>
              <a:rPr lang="en-US" sz="1400" dirty="0">
                <a:solidFill>
                  <a:schemeClr val="tx1"/>
                </a:solidFill>
                <a:latin typeface="Abadi" panose="020F0502020204030204" pitchFamily="34" charset="0"/>
              </a:rPr>
              <a:t>Hello, Families, </a:t>
            </a:r>
          </a:p>
          <a:p>
            <a:pPr algn="ctr"/>
            <a:r>
              <a:rPr lang="en-US" sz="1400" dirty="0">
                <a:solidFill>
                  <a:schemeClr val="tx1"/>
                </a:solidFill>
                <a:latin typeface="Abadi" panose="020F0502020204030204" pitchFamily="34" charset="0"/>
              </a:rPr>
              <a:t>Welcome back to another wonderful bright week. </a:t>
            </a:r>
          </a:p>
          <a:p>
            <a:pPr algn="ctr"/>
            <a:r>
              <a:rPr lang="en-US" sz="1200" dirty="0">
                <a:solidFill>
                  <a:schemeClr val="tx1"/>
                </a:solidFill>
                <a:latin typeface="Abadi" panose="020F0502020204030204" pitchFamily="34" charset="0"/>
              </a:rPr>
              <a:t>_____________________________________________</a:t>
            </a:r>
          </a:p>
          <a:p>
            <a:endParaRPr lang="en-US" sz="1100" b="1" u="sng" dirty="0"/>
          </a:p>
          <a:p>
            <a:endParaRPr lang="en-US" sz="1100" b="1" u="sng" dirty="0"/>
          </a:p>
          <a:p>
            <a:r>
              <a:rPr lang="en-US" sz="1400" b="1" dirty="0"/>
              <a:t>                         </a:t>
            </a:r>
            <a:r>
              <a:rPr lang="en-US" sz="1600" b="1" u="sng" dirty="0"/>
              <a:t>Lunch Time Legends</a:t>
            </a:r>
          </a:p>
          <a:p>
            <a:r>
              <a:rPr lang="en-US" sz="1600" dirty="0"/>
              <a:t>We’re excited to invite you to our upcoming </a:t>
            </a:r>
            <a:r>
              <a:rPr lang="en-US" sz="1600" b="1" dirty="0"/>
              <a:t>Lunchtime Legends</a:t>
            </a:r>
            <a:r>
              <a:rPr lang="en-US" sz="1600" dirty="0"/>
              <a:t> event on </a:t>
            </a:r>
            <a:r>
              <a:rPr lang="en-US" sz="1600" b="1" dirty="0"/>
              <a:t>March 7th</a:t>
            </a:r>
            <a:r>
              <a:rPr lang="en-US" sz="1600" dirty="0"/>
              <a:t> at the </a:t>
            </a:r>
            <a:r>
              <a:rPr lang="en-US" sz="1600" b="1" dirty="0"/>
              <a:t>TeamKids Portable</a:t>
            </a:r>
            <a:r>
              <a:rPr lang="en-US" sz="1600" dirty="0"/>
              <a:t>! This fun-filled event will take place from </a:t>
            </a:r>
            <a:r>
              <a:rPr lang="en-US" sz="1600" b="1" dirty="0"/>
              <a:t>1:25 PM to 1:55 PM</a:t>
            </a:r>
            <a:r>
              <a:rPr lang="en-US" sz="1600" dirty="0"/>
              <a:t>, where kids will have the chance to get creative with 3D ornaments or crafts.</a:t>
            </a:r>
          </a:p>
          <a:p>
            <a:r>
              <a:rPr lang="en-US" sz="1600" dirty="0"/>
              <a:t>At the end of the event, they'll get to take home their unique creations as a memorable keepsake.</a:t>
            </a:r>
          </a:p>
          <a:p>
            <a:r>
              <a:rPr lang="en-US" sz="1600" dirty="0"/>
              <a:t>Don’t miss out on this exciting and interactive experience. We look forward to seeing you there!</a:t>
            </a:r>
          </a:p>
          <a:p>
            <a:endParaRPr lang="en-US" sz="1200" dirty="0"/>
          </a:p>
          <a:p>
            <a:endParaRPr lang="en-US" sz="1200" dirty="0"/>
          </a:p>
          <a:p>
            <a:endParaRPr lang="en-US" sz="1200" dirty="0"/>
          </a:p>
          <a:p>
            <a:endParaRPr lang="en-US" sz="1050" b="1" u="sng" dirty="0"/>
          </a:p>
          <a:p>
            <a:r>
              <a:rPr lang="en-US" sz="1050" b="1" dirty="0"/>
              <a:t>	</a:t>
            </a:r>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050" dirty="0"/>
          </a:p>
          <a:p>
            <a:r>
              <a:rPr lang="en-US" sz="1050" b="1" dirty="0"/>
              <a:t>	</a:t>
            </a:r>
            <a:endParaRPr lang="en-US" sz="1050" b="1" u="sng" dirty="0"/>
          </a:p>
          <a:p>
            <a:endParaRPr lang="en-US" sz="1050" b="1" u="sng" dirty="0"/>
          </a:p>
          <a:p>
            <a:endParaRPr lang="en-US" sz="1050" b="1" u="sng" dirty="0"/>
          </a:p>
          <a:p>
            <a:endParaRPr lang="en-US" sz="1050" b="1" u="sng" dirty="0"/>
          </a:p>
          <a:p>
            <a:endParaRPr lang="en-US" sz="1050" b="1" u="sng" dirty="0"/>
          </a:p>
          <a:p>
            <a:endParaRPr lang="en-US" sz="1050" b="1" u="sng" dirty="0"/>
          </a:p>
          <a:p>
            <a:endParaRPr lang="en-US" sz="1100" dirty="0"/>
          </a:p>
          <a:p>
            <a:r>
              <a:rPr lang="en-US" sz="1100" dirty="0"/>
              <a:t>                                   </a:t>
            </a:r>
          </a:p>
          <a:p>
            <a:endParaRPr lang="en-US" sz="1200" b="1" u="sng" dirty="0"/>
          </a:p>
        </p:txBody>
      </p:sp>
      <p:pic>
        <p:nvPicPr>
          <p:cNvPr id="9" name="Picture 8">
            <a:extLst>
              <a:ext uri="{FF2B5EF4-FFF2-40B4-BE49-F238E27FC236}">
                <a16:creationId xmlns:a16="http://schemas.microsoft.com/office/drawing/2014/main" id="{F19FC618-4D98-8562-20DC-FE2CFC57F8B3}"/>
              </a:ext>
            </a:extLst>
          </p:cNvPr>
          <p:cNvPicPr>
            <a:picLocks noChangeAspect="1"/>
          </p:cNvPicPr>
          <p:nvPr/>
        </p:nvPicPr>
        <p:blipFill>
          <a:blip r:embed="rId7"/>
          <a:stretch>
            <a:fillRect/>
          </a:stretch>
        </p:blipFill>
        <p:spPr>
          <a:xfrm>
            <a:off x="4018792" y="6195239"/>
            <a:ext cx="2604777" cy="2615837"/>
          </a:xfrm>
          <a:prstGeom prst="rect">
            <a:avLst/>
          </a:prstGeom>
        </p:spPr>
      </p:pic>
    </p:spTree>
    <p:extLst>
      <p:ext uri="{BB962C8B-B14F-4D97-AF65-F5344CB8AC3E}">
        <p14:creationId xmlns:p14="http://schemas.microsoft.com/office/powerpoint/2010/main" val="3452162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room&#10;&#10;Description automatically generated">
            <a:extLst>
              <a:ext uri="{FF2B5EF4-FFF2-40B4-BE49-F238E27FC236}">
                <a16:creationId xmlns:a16="http://schemas.microsoft.com/office/drawing/2014/main" id="{948BD0EB-284D-DA96-EC3B-8A1F82418522}"/>
              </a:ext>
            </a:extLst>
          </p:cNvPr>
          <p:cNvPicPr>
            <a:picLocks noChangeAspect="1"/>
          </p:cNvPicPr>
          <p:nvPr/>
        </p:nvPicPr>
        <p:blipFill>
          <a:blip r:embed="rId2"/>
          <a:stretch>
            <a:fillRect/>
          </a:stretch>
        </p:blipFill>
        <p:spPr>
          <a:xfrm>
            <a:off x="5267564" y="5292174"/>
            <a:ext cx="541452" cy="541452"/>
          </a:xfrm>
          <a:prstGeom prst="rect">
            <a:avLst/>
          </a:prstGeom>
        </p:spPr>
      </p:pic>
      <p:sp>
        <p:nvSpPr>
          <p:cNvPr id="9" name="TextBox 8">
            <a:extLst>
              <a:ext uri="{FF2B5EF4-FFF2-40B4-BE49-F238E27FC236}">
                <a16:creationId xmlns:a16="http://schemas.microsoft.com/office/drawing/2014/main" id="{38CDAA0D-D8D2-98B3-3B2F-4315F3F6CC94}"/>
              </a:ext>
            </a:extLst>
          </p:cNvPr>
          <p:cNvSpPr txBox="1"/>
          <p:nvPr/>
        </p:nvSpPr>
        <p:spPr>
          <a:xfrm>
            <a:off x="4189061" y="5576863"/>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pic>
        <p:nvPicPr>
          <p:cNvPr id="10" name="Picture 9" descr="A picture containing room&#10;&#10;Description automatically generated">
            <a:extLst>
              <a:ext uri="{FF2B5EF4-FFF2-40B4-BE49-F238E27FC236}">
                <a16:creationId xmlns:a16="http://schemas.microsoft.com/office/drawing/2014/main" id="{B9FEEC19-0197-6FD3-2194-B91B1E965E05}"/>
              </a:ext>
            </a:extLst>
          </p:cNvPr>
          <p:cNvPicPr>
            <a:picLocks noChangeAspect="1"/>
          </p:cNvPicPr>
          <p:nvPr/>
        </p:nvPicPr>
        <p:blipFill>
          <a:blip r:embed="rId3"/>
          <a:stretch>
            <a:fillRect/>
          </a:stretch>
        </p:blipFill>
        <p:spPr>
          <a:xfrm>
            <a:off x="5367649" y="4559516"/>
            <a:ext cx="541452" cy="541452"/>
          </a:xfrm>
          <a:prstGeom prst="rect">
            <a:avLst/>
          </a:prstGeom>
        </p:spPr>
      </p:pic>
      <p:sp>
        <p:nvSpPr>
          <p:cNvPr id="11" name="TextBox 10">
            <a:extLst>
              <a:ext uri="{FF2B5EF4-FFF2-40B4-BE49-F238E27FC236}">
                <a16:creationId xmlns:a16="http://schemas.microsoft.com/office/drawing/2014/main" id="{E0B4DC06-9D11-D007-B55E-9F6B7ABBD50F}"/>
              </a:ext>
            </a:extLst>
          </p:cNvPr>
          <p:cNvSpPr txBox="1"/>
          <p:nvPr/>
        </p:nvSpPr>
        <p:spPr>
          <a:xfrm>
            <a:off x="4189061" y="4987426"/>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15" name="TextBox 14">
            <a:extLst>
              <a:ext uri="{FF2B5EF4-FFF2-40B4-BE49-F238E27FC236}">
                <a16:creationId xmlns:a16="http://schemas.microsoft.com/office/drawing/2014/main" id="{A02E400E-A6C1-50A8-12FB-4D7F0A4FB722}"/>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0478752381</a:t>
            </a:r>
          </a:p>
        </p:txBody>
      </p:sp>
      <p:sp>
        <p:nvSpPr>
          <p:cNvPr id="16" name="AutoShape 6">
            <a:extLst>
              <a:ext uri="{FF2B5EF4-FFF2-40B4-BE49-F238E27FC236}">
                <a16:creationId xmlns:a16="http://schemas.microsoft.com/office/drawing/2014/main" id="{15290F17-FF7F-6F6E-4225-66179C7763DC}"/>
              </a:ext>
            </a:extLst>
          </p:cNvPr>
          <p:cNvSpPr>
            <a:spLocks noChangeAspect="1" noChangeArrowheads="1"/>
          </p:cNvSpPr>
          <p:nvPr/>
        </p:nvSpPr>
        <p:spPr bwMode="auto">
          <a:xfrm>
            <a:off x="3276600" y="4800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7" name="TextBox 16">
            <a:extLst>
              <a:ext uri="{FF2B5EF4-FFF2-40B4-BE49-F238E27FC236}">
                <a16:creationId xmlns:a16="http://schemas.microsoft.com/office/drawing/2014/main" id="{891AEA9A-6564-0922-5AF0-F6AC5BA318EB}"/>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18" name="TextBox 17">
            <a:extLst>
              <a:ext uri="{FF2B5EF4-FFF2-40B4-BE49-F238E27FC236}">
                <a16:creationId xmlns:a16="http://schemas.microsoft.com/office/drawing/2014/main" id="{650ECD87-DA91-7862-9774-34317C939AF7}"/>
              </a:ext>
            </a:extLst>
          </p:cNvPr>
          <p:cNvSpPr txBox="1"/>
          <p:nvPr/>
        </p:nvSpPr>
        <p:spPr>
          <a:xfrm>
            <a:off x="4189061" y="9133840"/>
            <a:ext cx="3037238" cy="261610"/>
          </a:xfrm>
          <a:prstGeom prst="rect">
            <a:avLst/>
          </a:prstGeom>
          <a:noFill/>
        </p:spPr>
        <p:txBody>
          <a:bodyPr wrap="square" rtlCol="0">
            <a:spAutoFit/>
          </a:bodyPr>
          <a:lstStyle/>
          <a:p>
            <a:r>
              <a:rPr lang="en-US" sz="1100" dirty="0">
                <a:solidFill>
                  <a:schemeClr val="tx1">
                    <a:lumMod val="65000"/>
                    <a:lumOff val="35000"/>
                  </a:schemeClr>
                </a:solidFill>
                <a:latin typeface="Arial Nova Light" panose="020B0304020202020204" pitchFamily="34" charset="0"/>
              </a:rPr>
              <a:t>Wyndhamvalepsjunior@teamholiday.com.au</a:t>
            </a:r>
          </a:p>
        </p:txBody>
      </p:sp>
      <p:sp>
        <p:nvSpPr>
          <p:cNvPr id="19" name="TextBox 18">
            <a:extLst>
              <a:ext uri="{FF2B5EF4-FFF2-40B4-BE49-F238E27FC236}">
                <a16:creationId xmlns:a16="http://schemas.microsoft.com/office/drawing/2014/main" id="{BA3C9778-5566-D7C0-A501-662512B4AE01}"/>
              </a:ext>
            </a:extLst>
          </p:cNvPr>
          <p:cNvSpPr txBox="1"/>
          <p:nvPr/>
        </p:nvSpPr>
        <p:spPr>
          <a:xfrm>
            <a:off x="4194395" y="9367053"/>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pic>
        <p:nvPicPr>
          <p:cNvPr id="4" name="Picture 3" descr="A picture containing room&#10;&#10;Description automatically generated">
            <a:extLst>
              <a:ext uri="{FF2B5EF4-FFF2-40B4-BE49-F238E27FC236}">
                <a16:creationId xmlns:a16="http://schemas.microsoft.com/office/drawing/2014/main" id="{9130C54D-14A2-1AF8-2A4E-B0D2F2756CB9}"/>
              </a:ext>
            </a:extLst>
          </p:cNvPr>
          <p:cNvPicPr>
            <a:picLocks noChangeAspect="1"/>
          </p:cNvPicPr>
          <p:nvPr/>
        </p:nvPicPr>
        <p:blipFill>
          <a:blip r:embed="rId4"/>
          <a:stretch>
            <a:fillRect/>
          </a:stretch>
        </p:blipFill>
        <p:spPr>
          <a:xfrm>
            <a:off x="5231232" y="2634223"/>
            <a:ext cx="541453" cy="541453"/>
          </a:xfrm>
          <a:prstGeom prst="rect">
            <a:avLst/>
          </a:prstGeom>
        </p:spPr>
      </p:pic>
      <p:sp>
        <p:nvSpPr>
          <p:cNvPr id="13" name="TextBox 12">
            <a:extLst>
              <a:ext uri="{FF2B5EF4-FFF2-40B4-BE49-F238E27FC236}">
                <a16:creationId xmlns:a16="http://schemas.microsoft.com/office/drawing/2014/main" id="{E6B4CA11-2F63-4CD5-F2DD-88DF206289B1}"/>
              </a:ext>
            </a:extLst>
          </p:cNvPr>
          <p:cNvSpPr txBox="1"/>
          <p:nvPr/>
        </p:nvSpPr>
        <p:spPr>
          <a:xfrm>
            <a:off x="4141818" y="313049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pic>
        <p:nvPicPr>
          <p:cNvPr id="20" name="Picture 19" descr="A close up of a logo&#10;&#10;Description automatically generated">
            <a:extLst>
              <a:ext uri="{FF2B5EF4-FFF2-40B4-BE49-F238E27FC236}">
                <a16:creationId xmlns:a16="http://schemas.microsoft.com/office/drawing/2014/main" id="{9857F00A-5127-6D33-594D-7E6DE70C7B52}"/>
              </a:ext>
            </a:extLst>
          </p:cNvPr>
          <p:cNvPicPr>
            <a:picLocks noChangeAspect="1"/>
          </p:cNvPicPr>
          <p:nvPr/>
        </p:nvPicPr>
        <p:blipFill>
          <a:blip r:embed="rId5"/>
          <a:stretch>
            <a:fillRect/>
          </a:stretch>
        </p:blipFill>
        <p:spPr>
          <a:xfrm>
            <a:off x="5255618" y="3270440"/>
            <a:ext cx="541453" cy="543359"/>
          </a:xfrm>
          <a:prstGeom prst="rect">
            <a:avLst/>
          </a:prstGeom>
        </p:spPr>
      </p:pic>
      <p:sp>
        <p:nvSpPr>
          <p:cNvPr id="22" name="TextBox 21">
            <a:extLst>
              <a:ext uri="{FF2B5EF4-FFF2-40B4-BE49-F238E27FC236}">
                <a16:creationId xmlns:a16="http://schemas.microsoft.com/office/drawing/2014/main" id="{630CD740-71DB-5AE9-A154-55ECDE076361}"/>
              </a:ext>
            </a:extLst>
          </p:cNvPr>
          <p:cNvSpPr txBox="1"/>
          <p:nvPr/>
        </p:nvSpPr>
        <p:spPr>
          <a:xfrm>
            <a:off x="4194395" y="3767602"/>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pic>
        <p:nvPicPr>
          <p:cNvPr id="23" name="Picture 22" descr="A picture containing room, drawing&#10;&#10;Description automatically generated">
            <a:extLst>
              <a:ext uri="{FF2B5EF4-FFF2-40B4-BE49-F238E27FC236}">
                <a16:creationId xmlns:a16="http://schemas.microsoft.com/office/drawing/2014/main" id="{F00869C2-504C-65BD-F752-379399823C05}"/>
              </a:ext>
            </a:extLst>
          </p:cNvPr>
          <p:cNvPicPr>
            <a:picLocks noChangeAspect="1"/>
          </p:cNvPicPr>
          <p:nvPr/>
        </p:nvPicPr>
        <p:blipFill>
          <a:blip r:embed="rId6"/>
          <a:stretch>
            <a:fillRect/>
          </a:stretch>
        </p:blipFill>
        <p:spPr>
          <a:xfrm>
            <a:off x="5443436" y="3965869"/>
            <a:ext cx="474187" cy="474187"/>
          </a:xfrm>
          <a:prstGeom prst="rect">
            <a:avLst/>
          </a:prstGeom>
        </p:spPr>
      </p:pic>
      <p:sp>
        <p:nvSpPr>
          <p:cNvPr id="24" name="TextBox 23">
            <a:extLst>
              <a:ext uri="{FF2B5EF4-FFF2-40B4-BE49-F238E27FC236}">
                <a16:creationId xmlns:a16="http://schemas.microsoft.com/office/drawing/2014/main" id="{CF42D62E-3301-0514-2327-EBA54A8198A5}"/>
              </a:ext>
            </a:extLst>
          </p:cNvPr>
          <p:cNvSpPr txBox="1"/>
          <p:nvPr/>
        </p:nvSpPr>
        <p:spPr>
          <a:xfrm>
            <a:off x="4194395" y="4409635"/>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6" name="Rectangle 5">
            <a:extLst>
              <a:ext uri="{FF2B5EF4-FFF2-40B4-BE49-F238E27FC236}">
                <a16:creationId xmlns:a16="http://schemas.microsoft.com/office/drawing/2014/main" id="{365FEDB5-A317-6376-461F-4C034686BA65}"/>
              </a:ext>
            </a:extLst>
          </p:cNvPr>
          <p:cNvSpPr/>
          <p:nvPr/>
        </p:nvSpPr>
        <p:spPr>
          <a:xfrm>
            <a:off x="145435" y="2410817"/>
            <a:ext cx="3673230" cy="39976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A Fun-Filled Pancake Decorating Event at TeamKids!</a:t>
            </a:r>
            <a:endParaRPr lang="en-US" sz="1600" dirty="0">
              <a:solidFill>
                <a:schemeClr val="tx1"/>
              </a:solidFill>
            </a:endParaRPr>
          </a:p>
          <a:p>
            <a:r>
              <a:rPr lang="en-US" sz="1600" dirty="0">
                <a:solidFill>
                  <a:schemeClr val="tx1"/>
                </a:solidFill>
              </a:rPr>
              <a:t>We had an amazing time at TeamKids with our recent </a:t>
            </a:r>
            <a:r>
              <a:rPr lang="en-US" sz="1600" b="1" dirty="0">
                <a:solidFill>
                  <a:schemeClr val="tx1"/>
                </a:solidFill>
              </a:rPr>
              <a:t>Pancake Decorating event</a:t>
            </a:r>
            <a:r>
              <a:rPr lang="en-US" sz="1600" dirty="0">
                <a:solidFill>
                  <a:schemeClr val="tx1"/>
                </a:solidFill>
              </a:rPr>
              <a:t>! The children had the opportunity to decorate their very own pancakes, and it was an absolute blast. The excitement and joy on their faces were truly priceless as they got creative with toppings and designs.</a:t>
            </a:r>
          </a:p>
          <a:p>
            <a:r>
              <a:rPr lang="en-US" sz="1600" dirty="0">
                <a:solidFill>
                  <a:schemeClr val="tx1"/>
                </a:solidFill>
              </a:rPr>
              <a:t>It was a wonderful, fun-filled experience that the kids won’t soon forget! We can’t wait for the next one!</a:t>
            </a:r>
          </a:p>
        </p:txBody>
      </p:sp>
      <p:pic>
        <p:nvPicPr>
          <p:cNvPr id="12" name="Picture 11" descr="A collage of food on a towel&#10;&#10;AI-generated content may be incorrect.">
            <a:extLst>
              <a:ext uri="{FF2B5EF4-FFF2-40B4-BE49-F238E27FC236}">
                <a16:creationId xmlns:a16="http://schemas.microsoft.com/office/drawing/2014/main" id="{C87013FF-46DB-C376-21C8-F4A7E4CCA994}"/>
              </a:ext>
            </a:extLst>
          </p:cNvPr>
          <p:cNvPicPr>
            <a:picLocks noChangeAspect="1"/>
          </p:cNvPicPr>
          <p:nvPr/>
        </p:nvPicPr>
        <p:blipFill>
          <a:blip r:embed="rId7"/>
          <a:stretch>
            <a:fillRect/>
          </a:stretch>
        </p:blipFill>
        <p:spPr>
          <a:xfrm>
            <a:off x="180202" y="6009299"/>
            <a:ext cx="3673230" cy="3027947"/>
          </a:xfrm>
          <a:prstGeom prst="rect">
            <a:avLst/>
          </a:prstGeom>
        </p:spPr>
      </p:pic>
    </p:spTree>
    <p:extLst>
      <p:ext uri="{BB962C8B-B14F-4D97-AF65-F5344CB8AC3E}">
        <p14:creationId xmlns:p14="http://schemas.microsoft.com/office/powerpoint/2010/main" val="1042638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47EDED1-A614-9837-E678-C2B1F6460161}"/>
              </a:ext>
            </a:extLst>
          </p:cNvPr>
          <p:cNvSpPr>
            <a:spLocks noGrp="1"/>
          </p:cNvSpPr>
          <p:nvPr>
            <p:ph type="pic" sz="quarter" idx="10"/>
          </p:nvPr>
        </p:nvSpPr>
        <p:spPr/>
        <p:txBody>
          <a:bodyPr/>
          <a:lstStyle/>
          <a:p>
            <a:endParaRPr lang="en-AU"/>
          </a:p>
        </p:txBody>
      </p:sp>
      <p:sp>
        <p:nvSpPr>
          <p:cNvPr id="3" name="Picture Placeholder 2">
            <a:extLst>
              <a:ext uri="{FF2B5EF4-FFF2-40B4-BE49-F238E27FC236}">
                <a16:creationId xmlns:a16="http://schemas.microsoft.com/office/drawing/2014/main" id="{C71F7A8A-82DC-798B-E8D4-1AF4A71335FE}"/>
              </a:ext>
            </a:extLst>
          </p:cNvPr>
          <p:cNvSpPr>
            <a:spLocks noGrp="1"/>
          </p:cNvSpPr>
          <p:nvPr>
            <p:ph type="pic" sz="quarter" idx="11"/>
          </p:nvPr>
        </p:nvSpPr>
        <p:spPr/>
        <p:txBody>
          <a:bodyPr/>
          <a:lstStyle/>
          <a:p>
            <a:endParaRPr lang="en-AU"/>
          </a:p>
        </p:txBody>
      </p:sp>
      <p:sp>
        <p:nvSpPr>
          <p:cNvPr id="4" name="Picture Placeholder 3">
            <a:extLst>
              <a:ext uri="{FF2B5EF4-FFF2-40B4-BE49-F238E27FC236}">
                <a16:creationId xmlns:a16="http://schemas.microsoft.com/office/drawing/2014/main" id="{9EA105D3-6EE6-3F55-6D9E-32776D4F362A}"/>
              </a:ext>
            </a:extLst>
          </p:cNvPr>
          <p:cNvSpPr>
            <a:spLocks noGrp="1"/>
          </p:cNvSpPr>
          <p:nvPr>
            <p:ph type="pic" sz="quarter" idx="12"/>
          </p:nvPr>
        </p:nvSpPr>
        <p:spPr/>
        <p:txBody>
          <a:bodyPr/>
          <a:lstStyle/>
          <a:p>
            <a:endParaRPr lang="en-AU"/>
          </a:p>
        </p:txBody>
      </p:sp>
      <p:sp>
        <p:nvSpPr>
          <p:cNvPr id="7" name="Rectangle 6">
            <a:extLst>
              <a:ext uri="{FF2B5EF4-FFF2-40B4-BE49-F238E27FC236}">
                <a16:creationId xmlns:a16="http://schemas.microsoft.com/office/drawing/2014/main" id="{33431E83-3EA1-4F48-2574-A4738BA8CFB1}"/>
              </a:ext>
            </a:extLst>
          </p:cNvPr>
          <p:cNvSpPr/>
          <p:nvPr/>
        </p:nvSpPr>
        <p:spPr>
          <a:xfrm>
            <a:off x="263471" y="1782304"/>
            <a:ext cx="6509288" cy="71029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chemeClr val="tx1"/>
                </a:solidFill>
              </a:rPr>
              <a:t>Parent Involvement </a:t>
            </a:r>
          </a:p>
          <a:p>
            <a:pPr algn="ctr"/>
            <a:r>
              <a:rPr lang="en-US" sz="1600" dirty="0">
                <a:solidFill>
                  <a:schemeClr val="tx1"/>
                </a:solidFill>
              </a:rPr>
              <a:t>TEAMKIDS CLUBS We’re excited to offer an opportunity for you to be part of our </a:t>
            </a:r>
            <a:r>
              <a:rPr lang="en-US" sz="1600" dirty="0">
                <a:solidFill>
                  <a:schemeClr val="tx1"/>
                </a:solidFill>
                <a:highlight>
                  <a:srgbClr val="FFFF00"/>
                </a:highlight>
              </a:rPr>
              <a:t>Community Club </a:t>
            </a:r>
            <a:r>
              <a:rPr lang="en-US" sz="1600" dirty="0">
                <a:solidFill>
                  <a:schemeClr val="tx1"/>
                </a:solidFill>
              </a:rPr>
              <a:t>here at TK! We believe that parent involvement enhances the experiences of our children and strengthens the community within our program. There are many ways you can contribute, whether it’s volunteering for special events, hosting a workshop, or even sharing your culture or skills with the children. Your participation will not only enrich the children’s learning but also help create a more connected and supportive environment. If you’re interested in getting involved, please let us know by contacting us directly. Whether you’re available for a one-time event or can contribute in other ways, we’d love to have you! Thank you for your continued support, and we look forward to working together to create a fantastic term for the children! </a:t>
            </a:r>
          </a:p>
          <a:p>
            <a:pPr algn="ctr"/>
            <a:endParaRPr lang="en-US" dirty="0">
              <a:solidFill>
                <a:schemeClr val="tx1"/>
              </a:solidFill>
            </a:endParaRPr>
          </a:p>
          <a:p>
            <a:pPr algn="ctr"/>
            <a:r>
              <a:rPr lang="en-US" sz="2000" b="1" u="sng" dirty="0">
                <a:solidFill>
                  <a:schemeClr val="tx1"/>
                </a:solidFill>
              </a:rPr>
              <a:t>Process for Sign in /Sign out </a:t>
            </a:r>
          </a:p>
          <a:p>
            <a:pPr algn="ctr"/>
            <a:r>
              <a:rPr lang="en-US" sz="1600" dirty="0">
                <a:solidFill>
                  <a:schemeClr val="tx1"/>
                </a:solidFill>
              </a:rPr>
              <a:t>Please note that staffs cannot sign in or out a child instead of families.(Of course we can sign out children during BSC and sign in children in ASC) </a:t>
            </a:r>
          </a:p>
          <a:p>
            <a:pPr algn="ctr"/>
            <a:endParaRPr lang="en-US" dirty="0">
              <a:solidFill>
                <a:schemeClr val="tx1"/>
              </a:solidFill>
            </a:endParaRPr>
          </a:p>
          <a:p>
            <a:pPr algn="ctr"/>
            <a:r>
              <a:rPr lang="en-US" sz="2000" b="1" u="sng" dirty="0">
                <a:solidFill>
                  <a:schemeClr val="tx1"/>
                </a:solidFill>
              </a:rPr>
              <a:t>Non-Arrival</a:t>
            </a:r>
            <a:r>
              <a:rPr lang="en-US" sz="1800" b="1" dirty="0">
                <a:solidFill>
                  <a:schemeClr val="tx1"/>
                </a:solidFill>
              </a:rPr>
              <a:t> </a:t>
            </a:r>
          </a:p>
          <a:p>
            <a:r>
              <a:rPr lang="en-US" sz="1600" dirty="0">
                <a:solidFill>
                  <a:schemeClr val="tx1"/>
                </a:solidFill>
              </a:rPr>
              <a:t>If your child will not be attending afterschool on any of their scheduled days, please inform us by calling or texting. If we are unable to answer, kindly leave a message. This will help us avoid unnecessary follow-ups, allowing us to dedicate more time to engaging with the children. As you may know, we are a large service, and keeping track of absences can be time-consuming.</a:t>
            </a:r>
          </a:p>
          <a:p>
            <a:r>
              <a:rPr lang="en-US" sz="1600" dirty="0">
                <a:solidFill>
                  <a:schemeClr val="tx1"/>
                </a:solidFill>
              </a:rPr>
              <a:t>Thank you for your cooperation!</a:t>
            </a:r>
          </a:p>
          <a:p>
            <a:pPr algn="ctr"/>
            <a:endParaRPr lang="en-US" dirty="0">
              <a:solidFill>
                <a:schemeClr val="tx1"/>
              </a:solidFill>
            </a:endParaRPr>
          </a:p>
          <a:p>
            <a:pPr algn="ctr"/>
            <a:endParaRPr lang="en-AU" dirty="0">
              <a:solidFill>
                <a:schemeClr val="tx1"/>
              </a:solidFill>
            </a:endParaRPr>
          </a:p>
        </p:txBody>
      </p:sp>
      <p:sp>
        <p:nvSpPr>
          <p:cNvPr id="10" name="TextBox 9">
            <a:extLst>
              <a:ext uri="{FF2B5EF4-FFF2-40B4-BE49-F238E27FC236}">
                <a16:creationId xmlns:a16="http://schemas.microsoft.com/office/drawing/2014/main" id="{6F823007-0F9C-EA87-CE6E-0D77DA312E8C}"/>
              </a:ext>
            </a:extLst>
          </p:cNvPr>
          <p:cNvSpPr txBox="1"/>
          <p:nvPr/>
        </p:nvSpPr>
        <p:spPr>
          <a:xfrm>
            <a:off x="4194395" y="9367053"/>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11" name="TextBox 10">
            <a:extLst>
              <a:ext uri="{FF2B5EF4-FFF2-40B4-BE49-F238E27FC236}">
                <a16:creationId xmlns:a16="http://schemas.microsoft.com/office/drawing/2014/main" id="{DFECB4D6-C486-40DC-9E79-AAC23322C8C0}"/>
              </a:ext>
            </a:extLst>
          </p:cNvPr>
          <p:cNvSpPr txBox="1"/>
          <p:nvPr/>
        </p:nvSpPr>
        <p:spPr>
          <a:xfrm>
            <a:off x="4189061" y="9133840"/>
            <a:ext cx="3037238" cy="261610"/>
          </a:xfrm>
          <a:prstGeom prst="rect">
            <a:avLst/>
          </a:prstGeom>
          <a:noFill/>
        </p:spPr>
        <p:txBody>
          <a:bodyPr wrap="square" rtlCol="0">
            <a:spAutoFit/>
          </a:bodyPr>
          <a:lstStyle/>
          <a:p>
            <a:r>
              <a:rPr lang="en-US" sz="1100" dirty="0">
                <a:solidFill>
                  <a:schemeClr val="tx1">
                    <a:lumMod val="65000"/>
                    <a:lumOff val="35000"/>
                  </a:schemeClr>
                </a:solidFill>
                <a:latin typeface="Arial Nova Light" panose="020B0304020202020204" pitchFamily="34" charset="0"/>
              </a:rPr>
              <a:t>Wyndhamvalepsjunior@teamholiday.com.au</a:t>
            </a:r>
          </a:p>
        </p:txBody>
      </p:sp>
      <p:sp>
        <p:nvSpPr>
          <p:cNvPr id="13" name="TextBox 12">
            <a:extLst>
              <a:ext uri="{FF2B5EF4-FFF2-40B4-BE49-F238E27FC236}">
                <a16:creationId xmlns:a16="http://schemas.microsoft.com/office/drawing/2014/main" id="{54357F18-ADDA-7944-D906-D4FEEB7FFAA6}"/>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0478752381</a:t>
            </a:r>
          </a:p>
        </p:txBody>
      </p:sp>
      <p:sp>
        <p:nvSpPr>
          <p:cNvPr id="14" name="TextBox 13">
            <a:extLst>
              <a:ext uri="{FF2B5EF4-FFF2-40B4-BE49-F238E27FC236}">
                <a16:creationId xmlns:a16="http://schemas.microsoft.com/office/drawing/2014/main" id="{D3BFBF00-B29C-17F8-060A-2A9BA3AD78CD}"/>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Tree>
    <p:extLst>
      <p:ext uri="{BB962C8B-B14F-4D97-AF65-F5344CB8AC3E}">
        <p14:creationId xmlns:p14="http://schemas.microsoft.com/office/powerpoint/2010/main" val="1197134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092B98EE-FFB3-0AD7-D138-253F5DC280E6}"/>
              </a:ext>
            </a:extLst>
          </p:cNvPr>
          <p:cNvPicPr>
            <a:picLocks noGrp="1" noChangeAspect="1"/>
          </p:cNvPicPr>
          <p:nvPr>
            <p:ph type="pic" sz="quarter" idx="11"/>
          </p:nvPr>
        </p:nvPicPr>
        <p:blipFill>
          <a:blip r:embed="rId2"/>
          <a:srcRect t="10186" b="10186"/>
          <a:stretch>
            <a:fillRect/>
          </a:stretch>
        </p:blipFill>
        <p:spPr>
          <a:xfrm>
            <a:off x="290006" y="1906291"/>
            <a:ext cx="6386478" cy="45555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1" name="Picture Placeholder 20" descr="A collage of children sitting at a table&#10;&#10;AI-generated content may be incorrect.">
            <a:extLst>
              <a:ext uri="{FF2B5EF4-FFF2-40B4-BE49-F238E27FC236}">
                <a16:creationId xmlns:a16="http://schemas.microsoft.com/office/drawing/2014/main" id="{28C6A30D-79E9-38F2-DEBF-3B544AC35D15}"/>
              </a:ext>
            </a:extLst>
          </p:cNvPr>
          <p:cNvPicPr>
            <a:picLocks noGrp="1" noChangeAspect="1"/>
          </p:cNvPicPr>
          <p:nvPr>
            <p:ph type="pic" sz="quarter" idx="12"/>
          </p:nvPr>
        </p:nvPicPr>
        <p:blipFill>
          <a:blip r:embed="rId3"/>
          <a:srcRect t="3721" b="3721"/>
          <a:stretch>
            <a:fillRect/>
          </a:stretch>
        </p:blipFill>
        <p:spPr>
          <a:xfrm>
            <a:off x="181517" y="6569523"/>
            <a:ext cx="4235381" cy="3078172"/>
          </a:xfrm>
        </p:spPr>
      </p:pic>
      <p:pic>
        <p:nvPicPr>
          <p:cNvPr id="23" name="Picture 22" descr="A collage of a group of children playing with toys&#10;&#10;AI-generated content may be incorrect.">
            <a:extLst>
              <a:ext uri="{FF2B5EF4-FFF2-40B4-BE49-F238E27FC236}">
                <a16:creationId xmlns:a16="http://schemas.microsoft.com/office/drawing/2014/main" id="{7063D174-1517-D0FB-BD2C-365F28FD2B61}"/>
              </a:ext>
            </a:extLst>
          </p:cNvPr>
          <p:cNvPicPr>
            <a:picLocks noChangeAspect="1"/>
          </p:cNvPicPr>
          <p:nvPr/>
        </p:nvPicPr>
        <p:blipFill>
          <a:blip r:embed="rId4"/>
          <a:stretch>
            <a:fillRect/>
          </a:stretch>
        </p:blipFill>
        <p:spPr>
          <a:xfrm>
            <a:off x="3629684" y="6569523"/>
            <a:ext cx="3228316" cy="3228316"/>
          </a:xfrm>
          <a:prstGeom prst="rect">
            <a:avLst/>
          </a:prstGeom>
        </p:spPr>
      </p:pic>
    </p:spTree>
    <p:extLst>
      <p:ext uri="{BB962C8B-B14F-4D97-AF65-F5344CB8AC3E}">
        <p14:creationId xmlns:p14="http://schemas.microsoft.com/office/powerpoint/2010/main" val="4163267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80e643d-90f3-4ee7-9171-b9e50498ee26" xsi:nil="true"/>
    <lcf76f155ced4ddcb4097134ff3c332f xmlns="c7342673-4cc9-4df8-849e-5959b50ec1be">
      <Terms xmlns="http://schemas.microsoft.com/office/infopath/2007/PartnerControls"/>
    </lcf76f155ced4ddcb4097134ff3c332f>
    <_ModernAudienceTargetUserField xmlns="c7342673-4cc9-4df8-849e-5959b50ec1be">
      <UserInfo>
        <DisplayName/>
        <AccountId xsi:nil="true"/>
        <AccountType/>
      </UserInfo>
    </_ModernAudienceTargetUserFiel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3186F5B2D2C8645A99F3836E25EDB59" ma:contentTypeVersion="17" ma:contentTypeDescription="Create a new document." ma:contentTypeScope="" ma:versionID="d99aa440c1f7cf74885cb9f8bfc5ab4d">
  <xsd:schema xmlns:xsd="http://www.w3.org/2001/XMLSchema" xmlns:xs="http://www.w3.org/2001/XMLSchema" xmlns:p="http://schemas.microsoft.com/office/2006/metadata/properties" xmlns:ns2="c7342673-4cc9-4df8-849e-5959b50ec1be" xmlns:ns3="c80e643d-90f3-4ee7-9171-b9e50498ee26" targetNamespace="http://schemas.microsoft.com/office/2006/metadata/properties" ma:root="true" ma:fieldsID="91444f3537d9b9208b842832cc35e305" ns2:_="" ns3:_="">
    <xsd:import namespace="c7342673-4cc9-4df8-849e-5959b50ec1be"/>
    <xsd:import namespace="c80e643d-90f3-4ee7-9171-b9e50498ee26"/>
    <xsd:element name="properties">
      <xsd:complexType>
        <xsd:sequence>
          <xsd:element name="documentManagement">
            <xsd:complexType>
              <xsd:all>
                <xsd:element ref="ns2:_ModernAudienceTargetUserField" minOccurs="0"/>
                <xsd:element ref="ns2:_ModernAudienceAadObjectIds" minOccurs="0"/>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342673-4cc9-4df8-849e-5959b50ec1be" elementFormDefault="qualified">
    <xsd:import namespace="http://schemas.microsoft.com/office/2006/documentManagement/types"/>
    <xsd:import namespace="http://schemas.microsoft.com/office/infopath/2007/PartnerControls"/>
    <xsd:element name="_ModernAudienceTargetUserField" ma:index="8" nillable="true" ma:displayName="Audience" ma:list="UserInfo" ma:SharePointGroup="0" ma:internalName="_ModernAudienceTargetUserField"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ModernAudienceAadObjectIds" ma:index="9" nillable="true" ma:displayName="AudienceIds" ma:list="{4e341459-7d95-41f9-8e58-97812c904b46}" ma:internalName="_ModernAudienceAadObjectIds" ma:readOnly="true" ma:showField="_AadObjectIdForUser" ma:web="c80e643d-90f3-4ee7-9171-b9e50498ee26">
      <xsd:complexType>
        <xsd:complexContent>
          <xsd:extension base="dms:MultiChoiceLookup">
            <xsd:sequence>
              <xsd:element name="Value" type="dms:Lookup" maxOccurs="unbounded" minOccurs="0" nillable="true"/>
            </xsd:sequence>
          </xsd:extension>
        </xsd:complexContent>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1d541f90-fa6d-4a6d-9680-2165315a52b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0e643d-90f3-4ee7-9171-b9e50498ee2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c98d2f3-2b29-4022-bcaf-adf2c416cb2c}" ma:internalName="TaxCatchAll" ma:showField="CatchAllData" ma:web="c80e643d-90f3-4ee7-9171-b9e50498ee26">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F59FE7-D992-4226-A3EC-D86A56A18ADA}">
  <ds:schemaRefs>
    <ds:schemaRef ds:uri="http://schemas.microsoft.com/sharepoint/v3/contenttype/forms"/>
  </ds:schemaRefs>
</ds:datastoreItem>
</file>

<file path=customXml/itemProps2.xml><?xml version="1.0" encoding="utf-8"?>
<ds:datastoreItem xmlns:ds="http://schemas.openxmlformats.org/officeDocument/2006/customXml" ds:itemID="{C7EBF049-F7CA-4DB5-9DCF-2329EA138F77}">
  <ds:schemaRefs>
    <ds:schemaRef ds:uri="http://schemas.microsoft.com/office/2006/metadata/properties"/>
    <ds:schemaRef ds:uri="http://schemas.microsoft.com/office/infopath/2007/PartnerControls"/>
    <ds:schemaRef ds:uri="c80e643d-90f3-4ee7-9171-b9e50498ee26"/>
    <ds:schemaRef ds:uri="c7342673-4cc9-4df8-849e-5959b50ec1be"/>
  </ds:schemaRefs>
</ds:datastoreItem>
</file>

<file path=customXml/itemProps3.xml><?xml version="1.0" encoding="utf-8"?>
<ds:datastoreItem xmlns:ds="http://schemas.openxmlformats.org/officeDocument/2006/customXml" ds:itemID="{2585116A-7676-4ED7-AEEE-B66BA35A2F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342673-4cc9-4df8-849e-5959b50ec1be"/>
    <ds:schemaRef ds:uri="c80e643d-90f3-4ee7-9171-b9e50498ee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12057</TotalTime>
  <Words>522</Words>
  <Application>Microsoft Office PowerPoint</Application>
  <PresentationFormat>A4 Paper (210x297 mm)</PresentationFormat>
  <Paragraphs>77</Paragraphs>
  <Slides>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Barlow Condensed</vt:lpstr>
      <vt:lpstr>Futura Std Book</vt:lpstr>
      <vt:lpstr>Futura Std Medium</vt:lpstr>
      <vt:lpstr>Arial</vt:lpstr>
      <vt:lpstr>Abadi</vt:lpstr>
      <vt:lpstr>Calibri</vt:lpstr>
      <vt:lpstr>Arial Nova</vt:lpstr>
      <vt:lpstr>Arial Nova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Wyndham Vale Primary Program Manager</cp:lastModifiedBy>
  <cp:revision>46</cp:revision>
  <dcterms:created xsi:type="dcterms:W3CDTF">2019-04-12T06:09:32Z</dcterms:created>
  <dcterms:modified xsi:type="dcterms:W3CDTF">2025-03-05T01:01:17Z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0x01010083186F5B2D2C8645A99F3836E25EDB59</vt:lpwstr>
  </property>
</Properties>
</file>