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6373ED5-D826-4BCA-AA89-E32D7F8278BB}">
  <a:tblStyle styleId="{B6373ED5-D826-4BCA-AA89-E32D7F8278B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21"/>
  </p:normalViewPr>
  <p:slideViewPr>
    <p:cSldViewPr snapToGrid="0">
      <p:cViewPr varScale="1">
        <p:scale>
          <a:sx n="122" d="100"/>
          <a:sy n="122" d="100"/>
        </p:scale>
        <p:origin x="824" y="19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5d8ad9bd6e37801c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5d8ad9bd6e37801c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49a33f53525427ea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49a33f53525427ea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5d8ad9bd6e37801c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5d8ad9bd6e37801c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5d8ad9bd6e37801c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5d8ad9bd6e37801c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1f8d43693c215e9d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1f8d43693c215e9d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5d8ad9bd6e37801c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5d8ad9bd6e37801c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5d8ad9bd6e37801c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5d8ad9bd6e37801c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hyperlink" Target="http://tiny.cc/CallingOnYouCHP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0" y="-530483"/>
            <a:ext cx="9144000" cy="1892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They’re calling on YOU</a:t>
            </a:r>
            <a:endParaRPr/>
          </a:p>
        </p:txBody>
      </p:sp>
      <p:pic>
        <p:nvPicPr>
          <p:cNvPr id="55" name="Google Shape;55;p13"/>
          <p:cNvPicPr preferRelativeResize="0"/>
          <p:nvPr/>
        </p:nvPicPr>
        <p:blipFill>
          <a:blip r:embed="rId3">
            <a:alphaModFix/>
          </a:blip>
          <a:stretch>
            <a:fillRect/>
          </a:stretch>
        </p:blipFill>
        <p:spPr>
          <a:xfrm>
            <a:off x="1700563" y="1361925"/>
            <a:ext cx="5742882" cy="37815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39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Save. The. Gorillas.</a:t>
            </a:r>
            <a:endParaRPr/>
          </a:p>
        </p:txBody>
      </p:sp>
      <p:sp>
        <p:nvSpPr>
          <p:cNvPr id="61" name="Google Shape;61;p14"/>
          <p:cNvSpPr txBox="1">
            <a:spLocks noGrp="1"/>
          </p:cNvSpPr>
          <p:nvPr>
            <p:ph type="body" idx="1"/>
          </p:nvPr>
        </p:nvSpPr>
        <p:spPr>
          <a:xfrm>
            <a:off x="410075" y="1152475"/>
            <a:ext cx="4632300" cy="3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Wild Gorillas are losing their rainforest homes! Some are dying because they cannot find a home! But. For every good story, there’s always a twist. Here is the twist… there are people who try to save them!!! The Gorilla Doctors!! </a:t>
            </a:r>
            <a:endParaRPr/>
          </a:p>
          <a:p>
            <a:pPr marL="0" lvl="0" indent="0" algn="l" rtl="0">
              <a:spcBef>
                <a:spcPts val="1600"/>
              </a:spcBef>
              <a:spcAft>
                <a:spcPts val="1600"/>
              </a:spcAft>
              <a:buNone/>
            </a:pPr>
            <a:r>
              <a:rPr lang="en"/>
              <a:t>They will try their very best to cure the gorillas’ diseases! To help them do this Melbourne Zoo is asking if we can donate old mobile phones for collection. Funds raised through the recycling of donated mobile phones will support Zoos Victoria and their conservation partners Gorilla Doctors.</a:t>
            </a:r>
            <a:endParaRPr/>
          </a:p>
        </p:txBody>
      </p:sp>
      <p:pic>
        <p:nvPicPr>
          <p:cNvPr id="62" name="Google Shape;62;p14"/>
          <p:cNvPicPr preferRelativeResize="0"/>
          <p:nvPr/>
        </p:nvPicPr>
        <p:blipFill>
          <a:blip r:embed="rId3">
            <a:alphaModFix/>
          </a:blip>
          <a:stretch>
            <a:fillRect/>
          </a:stretch>
        </p:blipFill>
        <p:spPr>
          <a:xfrm>
            <a:off x="5315372" y="1152475"/>
            <a:ext cx="3516928" cy="1080625"/>
          </a:xfrm>
          <a:prstGeom prst="rect">
            <a:avLst/>
          </a:prstGeom>
          <a:noFill/>
          <a:ln>
            <a:noFill/>
          </a:ln>
        </p:spPr>
      </p:pic>
      <p:pic>
        <p:nvPicPr>
          <p:cNvPr id="63" name="Google Shape;63;p14"/>
          <p:cNvPicPr preferRelativeResize="0"/>
          <p:nvPr/>
        </p:nvPicPr>
        <p:blipFill>
          <a:blip r:embed="rId4">
            <a:alphaModFix/>
          </a:blip>
          <a:stretch>
            <a:fillRect/>
          </a:stretch>
        </p:blipFill>
        <p:spPr>
          <a:xfrm>
            <a:off x="5315375" y="3447150"/>
            <a:ext cx="3764899" cy="994187"/>
          </a:xfrm>
          <a:prstGeom prst="rect">
            <a:avLst/>
          </a:prstGeom>
          <a:noFill/>
          <a:ln>
            <a:noFill/>
          </a:ln>
        </p:spPr>
      </p:pic>
      <p:pic>
        <p:nvPicPr>
          <p:cNvPr id="64" name="Google Shape;64;p14"/>
          <p:cNvPicPr preferRelativeResize="0"/>
          <p:nvPr/>
        </p:nvPicPr>
        <p:blipFill>
          <a:blip r:embed="rId5">
            <a:alphaModFix/>
          </a:blip>
          <a:stretch>
            <a:fillRect/>
          </a:stretch>
        </p:blipFill>
        <p:spPr>
          <a:xfrm>
            <a:off x="5315375" y="2391525"/>
            <a:ext cx="3516925" cy="95590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can you do to help?</a:t>
            </a:r>
            <a:endParaRPr/>
          </a:p>
        </p:txBody>
      </p:sp>
      <p:sp>
        <p:nvSpPr>
          <p:cNvPr id="70" name="Google Shape;70;p15"/>
          <p:cNvSpPr txBox="1">
            <a:spLocks noGrp="1"/>
          </p:cNvSpPr>
          <p:nvPr>
            <p:ph type="body" idx="1"/>
          </p:nvPr>
        </p:nvSpPr>
        <p:spPr>
          <a:xfrm>
            <a:off x="311705" y="1782850"/>
            <a:ext cx="4424400" cy="3158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t>Let’s help by collecting mobile phones. Every time we get at least ten phones, PhoneCycle will pick it up from my house for recycling! Funds generated by PhoneCycle will be transferred into the gorilla doctors’ bank account!! And that’s how it all works!</a:t>
            </a:r>
            <a:endParaRPr/>
          </a:p>
          <a:p>
            <a:pPr marL="0" lvl="0" indent="0" algn="l" rtl="0">
              <a:spcBef>
                <a:spcPts val="0"/>
              </a:spcBef>
              <a:spcAft>
                <a:spcPts val="1600"/>
              </a:spcAft>
              <a:buNone/>
            </a:pPr>
            <a:endParaRPr/>
          </a:p>
        </p:txBody>
      </p:sp>
      <p:pic>
        <p:nvPicPr>
          <p:cNvPr id="71" name="Google Shape;71;p15"/>
          <p:cNvPicPr preferRelativeResize="0"/>
          <p:nvPr/>
        </p:nvPicPr>
        <p:blipFill>
          <a:blip r:embed="rId3">
            <a:alphaModFix/>
          </a:blip>
          <a:stretch>
            <a:fillRect/>
          </a:stretch>
        </p:blipFill>
        <p:spPr>
          <a:xfrm>
            <a:off x="4719600" y="1782850"/>
            <a:ext cx="4424401" cy="258812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b="1" u="sng"/>
              <a:t>Things they need most!</a:t>
            </a:r>
            <a:endParaRPr b="1" u="sng"/>
          </a:p>
        </p:txBody>
      </p:sp>
      <p:sp>
        <p:nvSpPr>
          <p:cNvPr id="77" name="Google Shape;77;p16"/>
          <p:cNvSpPr txBox="1">
            <a:spLocks noGrp="1"/>
          </p:cNvSpPr>
          <p:nvPr>
            <p:ph type="body" idx="1"/>
          </p:nvPr>
        </p:nvSpPr>
        <p:spPr>
          <a:xfrm>
            <a:off x="311700" y="1086848"/>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MOBILE PHONES</a:t>
            </a:r>
            <a:endParaRPr/>
          </a:p>
          <a:p>
            <a:pPr marL="0" lvl="0" indent="0" algn="l" rtl="0">
              <a:spcBef>
                <a:spcPts val="1600"/>
              </a:spcBef>
              <a:spcAft>
                <a:spcPts val="0"/>
              </a:spcAft>
              <a:buNone/>
            </a:pPr>
            <a:r>
              <a:rPr lang="en"/>
              <a:t>SMART PHONES</a:t>
            </a:r>
            <a:endParaRPr/>
          </a:p>
          <a:p>
            <a:pPr marL="0" lvl="0" indent="0" algn="l" rtl="0">
              <a:spcBef>
                <a:spcPts val="1600"/>
              </a:spcBef>
              <a:spcAft>
                <a:spcPts val="0"/>
              </a:spcAft>
              <a:buNone/>
            </a:pPr>
            <a:r>
              <a:rPr lang="en"/>
              <a:t>TABLETS (Such as iPads)</a:t>
            </a:r>
            <a:endParaRPr/>
          </a:p>
          <a:p>
            <a:pPr marL="0" lvl="0" indent="0" algn="l" rtl="0">
              <a:spcBef>
                <a:spcPts val="1600"/>
              </a:spcBef>
              <a:spcAft>
                <a:spcPts val="0"/>
              </a:spcAft>
              <a:buNone/>
            </a:pPr>
            <a:r>
              <a:rPr lang="en"/>
              <a:t>ACCESSORIES (Such as chargers)</a:t>
            </a:r>
            <a:endParaRPr/>
          </a:p>
          <a:p>
            <a:pPr marL="0" lvl="0" indent="0" algn="l" rtl="0">
              <a:spcBef>
                <a:spcPts val="1600"/>
              </a:spcBef>
              <a:spcAft>
                <a:spcPts val="0"/>
              </a:spcAft>
              <a:buNone/>
            </a:pPr>
            <a:r>
              <a:rPr lang="en"/>
              <a:t>[They need accessories more than anything!]</a:t>
            </a:r>
            <a:endParaRPr/>
          </a:p>
          <a:p>
            <a:pPr marL="0" lvl="0" indent="0" algn="l" rtl="0">
              <a:spcBef>
                <a:spcPts val="1600"/>
              </a:spcBef>
              <a:spcAft>
                <a:spcPts val="1600"/>
              </a:spcAft>
              <a:buNone/>
            </a:pPr>
            <a:endParaRPr/>
          </a:p>
        </p:txBody>
      </p:sp>
      <p:pic>
        <p:nvPicPr>
          <p:cNvPr id="78" name="Google Shape;78;p16"/>
          <p:cNvPicPr preferRelativeResize="0"/>
          <p:nvPr/>
        </p:nvPicPr>
        <p:blipFill>
          <a:blip r:embed="rId3">
            <a:alphaModFix/>
          </a:blip>
          <a:stretch>
            <a:fillRect/>
          </a:stretch>
        </p:blipFill>
        <p:spPr>
          <a:xfrm>
            <a:off x="6793693" y="734200"/>
            <a:ext cx="1850576" cy="1837550"/>
          </a:xfrm>
          <a:prstGeom prst="rect">
            <a:avLst/>
          </a:prstGeom>
          <a:noFill/>
          <a:ln>
            <a:noFill/>
          </a:ln>
        </p:spPr>
      </p:pic>
      <p:pic>
        <p:nvPicPr>
          <p:cNvPr id="79" name="Google Shape;79;p16"/>
          <p:cNvPicPr preferRelativeResize="0"/>
          <p:nvPr/>
        </p:nvPicPr>
        <p:blipFill>
          <a:blip r:embed="rId4">
            <a:alphaModFix/>
          </a:blip>
          <a:stretch>
            <a:fillRect/>
          </a:stretch>
        </p:blipFill>
        <p:spPr>
          <a:xfrm>
            <a:off x="6793692" y="2571745"/>
            <a:ext cx="2273035" cy="2253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you can do for them by donating!</a:t>
            </a:r>
            <a:endParaRPr/>
          </a:p>
        </p:txBody>
      </p:sp>
      <p:sp>
        <p:nvSpPr>
          <p:cNvPr id="85" name="Google Shape;85;p17"/>
          <p:cNvSpPr txBox="1"/>
          <p:nvPr/>
        </p:nvSpPr>
        <p:spPr>
          <a:xfrm>
            <a:off x="158600" y="1115650"/>
            <a:ext cx="8340000" cy="402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graphicFrame>
        <p:nvGraphicFramePr>
          <p:cNvPr id="86" name="Google Shape;86;p17"/>
          <p:cNvGraphicFramePr/>
          <p:nvPr/>
        </p:nvGraphicFramePr>
        <p:xfrm>
          <a:off x="952500" y="1619250"/>
          <a:ext cx="3000000" cy="3000000"/>
        </p:xfrm>
        <a:graphic>
          <a:graphicData uri="http://schemas.openxmlformats.org/drawingml/2006/table">
            <a:tbl>
              <a:tblPr>
                <a:noFill/>
                <a:tableStyleId>{B6373ED5-D826-4BCA-AA89-E32D7F8278BB}</a:tableStyleId>
              </a:tblPr>
              <a:tblGrid>
                <a:gridCol w="361950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r>
                        <a:rPr lang="en" sz="1800" b="1" u="sng"/>
                        <a:t>5 Phones </a:t>
                      </a:r>
                      <a:endParaRPr sz="1800" b="1" u="sng"/>
                    </a:p>
                  </a:txBody>
                  <a:tcPr marL="91425" marR="91425" marT="91425" marB="91425"/>
                </a:tc>
                <a:tc>
                  <a:txBody>
                    <a:bodyPr/>
                    <a:lstStyle/>
                    <a:p>
                      <a:pPr marL="0" lvl="0" indent="0" algn="l" rtl="0">
                        <a:spcBef>
                          <a:spcPts val="0"/>
                        </a:spcBef>
                        <a:spcAft>
                          <a:spcPts val="0"/>
                        </a:spcAft>
                        <a:buNone/>
                      </a:pPr>
                      <a:r>
                        <a:rPr lang="en"/>
                        <a:t>A life-saving dose of antibiotics for an ill baby gorilla</a:t>
                      </a:r>
                      <a:endParaRPr/>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sz="1700" b="1" u="sng"/>
                        <a:t>10 Phones </a:t>
                      </a:r>
                      <a:endParaRPr sz="1700" b="1" u="sng"/>
                    </a:p>
                  </a:txBody>
                  <a:tcPr marL="91425" marR="91425" marT="91425" marB="91425"/>
                </a:tc>
                <a:tc>
                  <a:txBody>
                    <a:bodyPr/>
                    <a:lstStyle/>
                    <a:p>
                      <a:pPr marL="0" lvl="0" indent="0" algn="l" rtl="0">
                        <a:spcBef>
                          <a:spcPts val="0"/>
                        </a:spcBef>
                        <a:spcAft>
                          <a:spcPts val="0"/>
                        </a:spcAft>
                        <a:buNone/>
                      </a:pPr>
                      <a:r>
                        <a:rPr lang="en"/>
                        <a:t>Petrol needed for the Gorilla Doctors to reach the forest to monitor the health of gorillas</a:t>
                      </a:r>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sz="1800" b="1" u="sng"/>
                        <a:t>50 Phones </a:t>
                      </a:r>
                      <a:endParaRPr sz="1800" b="1" u="sng"/>
                    </a:p>
                  </a:txBody>
                  <a:tcPr marL="91425" marR="91425" marT="91425" marB="91425"/>
                </a:tc>
                <a:tc>
                  <a:txBody>
                    <a:bodyPr/>
                    <a:lstStyle/>
                    <a:p>
                      <a:pPr marL="0" lvl="0" indent="0" algn="l" rtl="0">
                        <a:spcBef>
                          <a:spcPts val="0"/>
                        </a:spcBef>
                        <a:spcAft>
                          <a:spcPts val="0"/>
                        </a:spcAft>
                        <a:buNone/>
                      </a:pPr>
                      <a:r>
                        <a:rPr lang="en"/>
                        <a:t>Anaesthetic to help provide veterinary care to an ill or injured gorilla</a:t>
                      </a:r>
                      <a:endParaRPr/>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 sz="1900" b="1" u="sng"/>
                        <a:t>100 Phones</a:t>
                      </a:r>
                      <a:endParaRPr sz="1900" b="1" u="sng"/>
                    </a:p>
                  </a:txBody>
                  <a:tcPr marL="91425" marR="91425" marT="91425" marB="91425"/>
                </a:tc>
                <a:tc>
                  <a:txBody>
                    <a:bodyPr/>
                    <a:lstStyle/>
                    <a:p>
                      <a:pPr marL="0" lvl="0" indent="0" algn="l" rtl="0">
                        <a:spcBef>
                          <a:spcPts val="0"/>
                        </a:spcBef>
                        <a:spcAft>
                          <a:spcPts val="0"/>
                        </a:spcAft>
                        <a:buNone/>
                      </a:pPr>
                      <a:r>
                        <a:rPr lang="en"/>
                        <a:t>A full set of rain gear, allowing the Gorilla Doctors to work in bad weather</a:t>
                      </a:r>
                      <a:endParaRPr/>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 sz="1700" b="1" u="sng"/>
                        <a:t>500 Phones</a:t>
                      </a:r>
                      <a:endParaRPr sz="1700" b="1" u="sng"/>
                    </a:p>
                  </a:txBody>
                  <a:tcPr marL="91425" marR="91425" marT="91425" marB="91425"/>
                </a:tc>
                <a:tc>
                  <a:txBody>
                    <a:bodyPr/>
                    <a:lstStyle/>
                    <a:p>
                      <a:pPr marL="0" lvl="0" indent="0" algn="l" rtl="0">
                        <a:spcBef>
                          <a:spcPts val="0"/>
                        </a:spcBef>
                        <a:spcAft>
                          <a:spcPts val="0"/>
                        </a:spcAft>
                        <a:buNone/>
                      </a:pPr>
                      <a:r>
                        <a:rPr lang="en"/>
                        <a:t>A computer for the gorilla doctors, helping to study health trends and predict diseases and their outbreaks </a:t>
                      </a:r>
                      <a:endParaRPr/>
                    </a:p>
                  </a:txBody>
                  <a:tcPr marL="91425" marR="91425" marT="91425" marB="91425"/>
                </a:tc>
                <a:extLst>
                  <a:ext uri="{0D108BD9-81ED-4DB2-BD59-A6C34878D82A}">
                    <a16:rowId xmlns:a16="http://schemas.microsoft.com/office/drawing/2014/main" val="10004"/>
                  </a:ext>
                </a:extLst>
              </a:tr>
            </a:tbl>
          </a:graphicData>
        </a:graphic>
      </p:graphicFrame>
      <p:pic>
        <p:nvPicPr>
          <p:cNvPr id="87" name="Google Shape;87;p17"/>
          <p:cNvPicPr preferRelativeResize="0"/>
          <p:nvPr/>
        </p:nvPicPr>
        <p:blipFill>
          <a:blip r:embed="rId3">
            <a:alphaModFix/>
          </a:blip>
          <a:stretch>
            <a:fillRect/>
          </a:stretch>
        </p:blipFill>
        <p:spPr>
          <a:xfrm>
            <a:off x="2248005" y="1619245"/>
            <a:ext cx="701426" cy="572700"/>
          </a:xfrm>
          <a:prstGeom prst="rect">
            <a:avLst/>
          </a:prstGeom>
          <a:noFill/>
          <a:ln>
            <a:noFill/>
          </a:ln>
        </p:spPr>
      </p:pic>
      <p:pic>
        <p:nvPicPr>
          <p:cNvPr id="88" name="Google Shape;88;p17"/>
          <p:cNvPicPr preferRelativeResize="0"/>
          <p:nvPr/>
        </p:nvPicPr>
        <p:blipFill>
          <a:blip r:embed="rId4">
            <a:alphaModFix/>
          </a:blip>
          <a:stretch>
            <a:fillRect/>
          </a:stretch>
        </p:blipFill>
        <p:spPr>
          <a:xfrm>
            <a:off x="2471955" y="2154737"/>
            <a:ext cx="792975" cy="834025"/>
          </a:xfrm>
          <a:prstGeom prst="rect">
            <a:avLst/>
          </a:prstGeom>
          <a:noFill/>
          <a:ln>
            <a:noFill/>
          </a:ln>
        </p:spPr>
      </p:pic>
      <p:pic>
        <p:nvPicPr>
          <p:cNvPr id="89" name="Google Shape;89;p17"/>
          <p:cNvPicPr preferRelativeResize="0"/>
          <p:nvPr/>
        </p:nvPicPr>
        <p:blipFill>
          <a:blip r:embed="rId5">
            <a:alphaModFix/>
          </a:blip>
          <a:stretch>
            <a:fillRect/>
          </a:stretch>
        </p:blipFill>
        <p:spPr>
          <a:xfrm>
            <a:off x="2625935" y="3084550"/>
            <a:ext cx="701425" cy="550094"/>
          </a:xfrm>
          <a:prstGeom prst="rect">
            <a:avLst/>
          </a:prstGeom>
          <a:noFill/>
          <a:ln>
            <a:noFill/>
          </a:ln>
        </p:spPr>
      </p:pic>
      <p:pic>
        <p:nvPicPr>
          <p:cNvPr id="90" name="Google Shape;90;p17"/>
          <p:cNvPicPr preferRelativeResize="0"/>
          <p:nvPr/>
        </p:nvPicPr>
        <p:blipFill>
          <a:blip r:embed="rId6">
            <a:alphaModFix/>
          </a:blip>
          <a:stretch>
            <a:fillRect/>
          </a:stretch>
        </p:blipFill>
        <p:spPr>
          <a:xfrm>
            <a:off x="2580150" y="3634650"/>
            <a:ext cx="792975" cy="640115"/>
          </a:xfrm>
          <a:prstGeom prst="rect">
            <a:avLst/>
          </a:prstGeom>
          <a:noFill/>
          <a:ln>
            <a:noFill/>
          </a:ln>
        </p:spPr>
      </p:pic>
      <p:pic>
        <p:nvPicPr>
          <p:cNvPr id="91" name="Google Shape;91;p17"/>
          <p:cNvPicPr preferRelativeResize="0"/>
          <p:nvPr/>
        </p:nvPicPr>
        <p:blipFill>
          <a:blip r:embed="rId7">
            <a:alphaModFix/>
          </a:blip>
          <a:stretch>
            <a:fillRect/>
          </a:stretch>
        </p:blipFill>
        <p:spPr>
          <a:xfrm>
            <a:off x="2712582" y="4360813"/>
            <a:ext cx="792976" cy="60483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body" idx="1"/>
          </p:nvPr>
        </p:nvSpPr>
        <p:spPr>
          <a:xfrm>
            <a:off x="0" y="1389600"/>
            <a:ext cx="5559900" cy="233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Oh, and make sure that the phone you bring in has NO PASSCODE ON IT!!</a:t>
            </a:r>
            <a:endParaRPr/>
          </a:p>
          <a:p>
            <a:pPr marL="0" lvl="0" indent="0" algn="l" rtl="0">
              <a:spcBef>
                <a:spcPts val="1600"/>
              </a:spcBef>
              <a:spcAft>
                <a:spcPts val="0"/>
              </a:spcAft>
              <a:buNone/>
            </a:pPr>
            <a:r>
              <a:rPr lang="en"/>
              <a:t>The phone cannot have a passcode on it because PhoneCycle has to conduct a factory reset so personal information can stay personal. If you want to, you can reset your settings at home before you bring in the phone, but still, make sure the phone still has no passcode on it.</a:t>
            </a:r>
            <a:endParaRPr/>
          </a:p>
          <a:p>
            <a:pPr marL="0" lvl="0" indent="0" algn="l" rtl="0">
              <a:spcBef>
                <a:spcPts val="1600"/>
              </a:spcBef>
              <a:spcAft>
                <a:spcPts val="1600"/>
              </a:spcAft>
              <a:buNone/>
            </a:pPr>
            <a:endParaRPr/>
          </a:p>
        </p:txBody>
      </p:sp>
      <p:pic>
        <p:nvPicPr>
          <p:cNvPr id="97" name="Google Shape;97;p18"/>
          <p:cNvPicPr preferRelativeResize="0"/>
          <p:nvPr/>
        </p:nvPicPr>
        <p:blipFill>
          <a:blip r:embed="rId3">
            <a:alphaModFix/>
          </a:blip>
          <a:stretch>
            <a:fillRect/>
          </a:stretch>
        </p:blipFill>
        <p:spPr>
          <a:xfrm>
            <a:off x="5712300" y="152400"/>
            <a:ext cx="3279299" cy="322258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9"/>
          <p:cNvSpPr txBox="1">
            <a:spLocks noGrp="1"/>
          </p:cNvSpPr>
          <p:nvPr>
            <p:ph type="title"/>
          </p:nvPr>
        </p:nvSpPr>
        <p:spPr>
          <a:xfrm>
            <a:off x="490250" y="450150"/>
            <a:ext cx="2873100" cy="4090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Where??</a:t>
            </a:r>
            <a:endParaRPr/>
          </a:p>
          <a:p>
            <a:pPr marL="0" lvl="0" indent="0" algn="l" rtl="0">
              <a:spcBef>
                <a:spcPts val="0"/>
              </a:spcBef>
              <a:spcAft>
                <a:spcPts val="0"/>
              </a:spcAft>
              <a:buNone/>
            </a:pPr>
            <a:endParaRPr/>
          </a:p>
        </p:txBody>
      </p:sp>
      <p:sp>
        <p:nvSpPr>
          <p:cNvPr id="103" name="Google Shape;103;p19"/>
          <p:cNvSpPr txBox="1"/>
          <p:nvPr/>
        </p:nvSpPr>
        <p:spPr>
          <a:xfrm>
            <a:off x="0" y="2696031"/>
            <a:ext cx="3657600" cy="67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At the office window. You will often see the poster first.</a:t>
            </a:r>
            <a:endParaRPr/>
          </a:p>
        </p:txBody>
      </p:sp>
      <p:pic>
        <p:nvPicPr>
          <p:cNvPr id="104" name="Google Shape;104;p19"/>
          <p:cNvPicPr preferRelativeResize="0"/>
          <p:nvPr/>
        </p:nvPicPr>
        <p:blipFill rotWithShape="1">
          <a:blip r:embed="rId3">
            <a:alphaModFix/>
          </a:blip>
          <a:srcRect t="29" b="29"/>
          <a:stretch/>
        </p:blipFill>
        <p:spPr>
          <a:xfrm>
            <a:off x="3810000" y="152400"/>
            <a:ext cx="5181600" cy="3883734"/>
          </a:xfrm>
          <a:prstGeom prst="rect">
            <a:avLst/>
          </a:prstGeom>
          <a:noFill/>
          <a:ln>
            <a:noFill/>
          </a:ln>
        </p:spPr>
      </p:pic>
      <p:cxnSp>
        <p:nvCxnSpPr>
          <p:cNvPr id="105" name="Google Shape;105;p19"/>
          <p:cNvCxnSpPr/>
          <p:nvPr/>
        </p:nvCxnSpPr>
        <p:spPr>
          <a:xfrm>
            <a:off x="7547705" y="3461814"/>
            <a:ext cx="1443900" cy="1443900"/>
          </a:xfrm>
          <a:prstGeom prst="straightConnector1">
            <a:avLst/>
          </a:prstGeom>
          <a:noFill/>
          <a:ln w="9525" cap="flat" cmpd="sng">
            <a:solidFill>
              <a:srgbClr val="00FF00"/>
            </a:solidFill>
            <a:prstDash val="solid"/>
            <a:round/>
            <a:headEnd type="none" w="med" len="med"/>
            <a:tailEnd type="none" w="med" len="med"/>
          </a:ln>
        </p:spPr>
      </p:cxnSp>
      <p:sp>
        <p:nvSpPr>
          <p:cNvPr id="106" name="Google Shape;106;p19"/>
          <p:cNvSpPr txBox="1"/>
          <p:nvPr/>
        </p:nvSpPr>
        <p:spPr>
          <a:xfrm>
            <a:off x="6421582" y="4232825"/>
            <a:ext cx="1792800" cy="67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Here is the drive!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0"/>
          <p:cNvSpPr txBox="1">
            <a:spLocks noGrp="1"/>
          </p:cNvSpPr>
          <p:nvPr>
            <p:ph type="title"/>
          </p:nvPr>
        </p:nvSpPr>
        <p:spPr>
          <a:xfrm>
            <a:off x="112050" y="60158"/>
            <a:ext cx="5190000" cy="3713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THANK YOU</a:t>
            </a:r>
            <a:endParaRPr/>
          </a:p>
          <a:p>
            <a:pPr marL="0" lvl="0" indent="0" algn="ctr" rtl="0">
              <a:spcBef>
                <a:spcPts val="0"/>
              </a:spcBef>
              <a:spcAft>
                <a:spcPts val="0"/>
              </a:spcAft>
              <a:buNone/>
            </a:pPr>
            <a:r>
              <a:rPr lang="en"/>
              <a:t>for answering their call </a:t>
            </a:r>
            <a:endParaRPr sz="1400">
              <a:solidFill>
                <a:srgbClr val="000000"/>
              </a:solidFill>
            </a:endParaRPr>
          </a:p>
          <a:p>
            <a:pPr marL="0" lvl="0" indent="0" algn="ctr" rtl="0">
              <a:spcBef>
                <a:spcPts val="0"/>
              </a:spcBef>
              <a:spcAft>
                <a:spcPts val="0"/>
              </a:spcAft>
              <a:buNone/>
            </a:pPr>
            <a:endParaRPr/>
          </a:p>
        </p:txBody>
      </p:sp>
      <p:pic>
        <p:nvPicPr>
          <p:cNvPr id="112" name="Google Shape;112;p20"/>
          <p:cNvPicPr preferRelativeResize="0"/>
          <p:nvPr/>
        </p:nvPicPr>
        <p:blipFill>
          <a:blip r:embed="rId3">
            <a:alphaModFix/>
          </a:blip>
          <a:stretch>
            <a:fillRect/>
          </a:stretch>
        </p:blipFill>
        <p:spPr>
          <a:xfrm>
            <a:off x="5518059" y="0"/>
            <a:ext cx="3625942" cy="5143499"/>
          </a:xfrm>
          <a:prstGeom prst="rect">
            <a:avLst/>
          </a:prstGeom>
          <a:noFill/>
          <a:ln>
            <a:noFill/>
          </a:ln>
        </p:spPr>
      </p:pic>
      <p:sp>
        <p:nvSpPr>
          <p:cNvPr id="113" name="Google Shape;113;p20">
            <a:hlinkClick r:id="rId4"/>
          </p:cNvPr>
          <p:cNvSpPr txBox="1"/>
          <p:nvPr/>
        </p:nvSpPr>
        <p:spPr>
          <a:xfrm>
            <a:off x="11" y="4104300"/>
            <a:ext cx="5414100" cy="1039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600" u="sng">
                <a:solidFill>
                  <a:schemeClr val="hlink"/>
                </a:solidFill>
                <a:hlinkClick r:id="rId4"/>
              </a:rPr>
              <a:t>http://tiny.cc/CallingOnYouCHPS</a:t>
            </a:r>
            <a:endParaRPr sz="26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392</Words>
  <Application>Microsoft Macintosh PowerPoint</Application>
  <PresentationFormat>On-screen Show (16:9)</PresentationFormat>
  <Paragraphs>31</Paragraphs>
  <Slides>8</Slides>
  <Notes>8</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8</vt:i4>
      </vt:variant>
    </vt:vector>
  </HeadingPairs>
  <TitlesOfParts>
    <vt:vector size="10" baseType="lpstr">
      <vt:lpstr>Arial</vt:lpstr>
      <vt:lpstr>Simple Light</vt:lpstr>
      <vt:lpstr>They’re calling on YOU</vt:lpstr>
      <vt:lpstr>Save. The. Gorillas.</vt:lpstr>
      <vt:lpstr>What can you do to help?</vt:lpstr>
      <vt:lpstr>Things they need most!</vt:lpstr>
      <vt:lpstr>What you can do for them by donating!</vt:lpstr>
      <vt:lpstr>PowerPoint Presentation</vt:lpstr>
      <vt:lpstr>Where?? </vt:lpstr>
      <vt:lpstr>THANK YOU for answering their call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They’re calling on YOU</dc:title>
  <cp:lastModifiedBy>Microsoft Office User</cp:lastModifiedBy>
  <cp:revision>1</cp:revision>
  <dcterms:modified xsi:type="dcterms:W3CDTF">2019-05-16T06:54:18Z</dcterms:modified>
</cp:coreProperties>
</file>