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99" r:id="rId2"/>
    <p:sldId id="257" r:id="rId3"/>
    <p:sldId id="296" r:id="rId4"/>
    <p:sldId id="258" r:id="rId5"/>
    <p:sldId id="259" r:id="rId6"/>
    <p:sldId id="261" r:id="rId7"/>
    <p:sldId id="277" r:id="rId8"/>
    <p:sldId id="273" r:id="rId9"/>
    <p:sldId id="300" r:id="rId10"/>
    <p:sldId id="302" r:id="rId11"/>
    <p:sldId id="301" r:id="rId12"/>
    <p:sldId id="272" r:id="rId13"/>
    <p:sldId id="269" r:id="rId14"/>
    <p:sldId id="274" r:id="rId15"/>
    <p:sldId id="275" r:id="rId16"/>
    <p:sldId id="276" r:id="rId17"/>
    <p:sldId id="267" r:id="rId18"/>
    <p:sldId id="268" r:id="rId19"/>
    <p:sldId id="278" r:id="rId20"/>
    <p:sldId id="303" r:id="rId21"/>
    <p:sldId id="305" r:id="rId22"/>
    <p:sldId id="279" r:id="rId23"/>
    <p:sldId id="280" r:id="rId24"/>
    <p:sldId id="297" r:id="rId25"/>
    <p:sldId id="256" r:id="rId26"/>
    <p:sldId id="291" r:id="rId27"/>
    <p:sldId id="295" r:id="rId28"/>
    <p:sldId id="294" r:id="rId29"/>
    <p:sldId id="290" r:id="rId30"/>
    <p:sldId id="298" r:id="rId31"/>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F7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265C19-CF05-4764-8DBC-EF1281B40C64}" v="69" dt="2025-05-05T23:57:35.4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447" autoAdjust="0"/>
  </p:normalViewPr>
  <p:slideViewPr>
    <p:cSldViewPr snapToGrid="0">
      <p:cViewPr>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ata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DE3A74-9D2B-45A3-B19B-4B309E10C58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187E780-A3FF-436F-89A9-E2486401A97A}">
      <dgm:prSet/>
      <dgm:spPr>
        <a:solidFill>
          <a:schemeClr val="accent1">
            <a:lumMod val="75000"/>
          </a:schemeClr>
        </a:solidFill>
      </dgm:spPr>
      <dgm:t>
        <a:bodyPr/>
        <a:lstStyle/>
        <a:p>
          <a:pPr>
            <a:lnSpc>
              <a:spcPct val="100000"/>
            </a:lnSpc>
          </a:pPr>
          <a:r>
            <a:rPr lang="en-AU" dirty="0">
              <a:solidFill>
                <a:schemeClr val="bg1"/>
              </a:solidFill>
            </a:rPr>
            <a:t>R</a:t>
          </a:r>
          <a:r>
            <a:rPr lang="en-AU" i="0" dirty="0">
              <a:solidFill>
                <a:schemeClr val="bg1"/>
              </a:solidFill>
            </a:rPr>
            <a:t>educe the amount of students in Grade 3 'Developing' from 13% in 2024 to 8% in 2025</a:t>
          </a:r>
          <a:r>
            <a:rPr lang="en-AU" i="0" dirty="0"/>
            <a:t>.</a:t>
          </a:r>
          <a:endParaRPr lang="en-US" dirty="0"/>
        </a:p>
      </dgm:t>
    </dgm:pt>
    <dgm:pt modelId="{9689452D-3194-4B7F-B537-CA6005056738}" type="parTrans" cxnId="{203C8825-DEED-4251-ABCF-B883389ABC9A}">
      <dgm:prSet/>
      <dgm:spPr/>
      <dgm:t>
        <a:bodyPr/>
        <a:lstStyle/>
        <a:p>
          <a:endParaRPr lang="en-US"/>
        </a:p>
      </dgm:t>
    </dgm:pt>
    <dgm:pt modelId="{EF8BC101-D441-491E-8FB0-07B11FDD81F6}" type="sibTrans" cxnId="{203C8825-DEED-4251-ABCF-B883389ABC9A}">
      <dgm:prSet/>
      <dgm:spPr/>
      <dgm:t>
        <a:bodyPr/>
        <a:lstStyle/>
        <a:p>
          <a:endParaRPr lang="en-US"/>
        </a:p>
      </dgm:t>
    </dgm:pt>
    <dgm:pt modelId="{A127210B-2073-4A39-BAAB-97D1295EFCEE}">
      <dgm:prSet/>
      <dgm:spPr/>
      <dgm:t>
        <a:bodyPr/>
        <a:lstStyle/>
        <a:p>
          <a:pPr>
            <a:lnSpc>
              <a:spcPct val="100000"/>
            </a:lnSpc>
          </a:pPr>
          <a:r>
            <a:rPr lang="en-AU" dirty="0">
              <a:solidFill>
                <a:schemeClr val="bg1"/>
              </a:solidFill>
            </a:rPr>
            <a:t>Raise the amount of students in Grade 5 'Exceeding' from 14% in 2024 to 20% in 2025.</a:t>
          </a:r>
          <a:endParaRPr lang="en-US" dirty="0">
            <a:solidFill>
              <a:schemeClr val="bg1"/>
            </a:solidFill>
          </a:endParaRPr>
        </a:p>
      </dgm:t>
    </dgm:pt>
    <dgm:pt modelId="{8C151898-88EF-425D-B498-30041687AD9E}" type="parTrans" cxnId="{80DD0245-4B7B-415F-8BF8-5F739F43AFB7}">
      <dgm:prSet/>
      <dgm:spPr/>
      <dgm:t>
        <a:bodyPr/>
        <a:lstStyle/>
        <a:p>
          <a:endParaRPr lang="en-US"/>
        </a:p>
      </dgm:t>
    </dgm:pt>
    <dgm:pt modelId="{727A906F-89BC-4D41-B43D-24650C2197CD}" type="sibTrans" cxnId="{80DD0245-4B7B-415F-8BF8-5F739F43AFB7}">
      <dgm:prSet/>
      <dgm:spPr/>
      <dgm:t>
        <a:bodyPr/>
        <a:lstStyle/>
        <a:p>
          <a:endParaRPr lang="en-US"/>
        </a:p>
      </dgm:t>
    </dgm:pt>
    <dgm:pt modelId="{A2DC148C-E6CC-4AE2-8288-2059A67257D1}" type="pres">
      <dgm:prSet presAssocID="{DBDE3A74-9D2B-45A3-B19B-4B309E10C589}" presName="root" presStyleCnt="0">
        <dgm:presLayoutVars>
          <dgm:dir/>
          <dgm:resizeHandles val="exact"/>
        </dgm:presLayoutVars>
      </dgm:prSet>
      <dgm:spPr/>
    </dgm:pt>
    <dgm:pt modelId="{831F0515-05E6-4DA8-8FE4-EE5ADCC71012}" type="pres">
      <dgm:prSet presAssocID="{A187E780-A3FF-436F-89A9-E2486401A97A}" presName="compNode" presStyleCnt="0"/>
      <dgm:spPr/>
    </dgm:pt>
    <dgm:pt modelId="{247F1537-BC44-4102-99CE-1250209D2C4B}" type="pres">
      <dgm:prSet presAssocID="{A187E780-A3FF-436F-89A9-E2486401A97A}" presName="bgRect" presStyleLbl="bgShp" presStyleIdx="0" presStyleCnt="2"/>
      <dgm:spPr>
        <a:solidFill>
          <a:schemeClr val="accent1">
            <a:lumMod val="75000"/>
          </a:schemeClr>
        </a:solidFill>
      </dgm:spPr>
    </dgm:pt>
    <dgm:pt modelId="{7014D882-A451-41F3-BCFF-66397F6E24B2}" type="pres">
      <dgm:prSet presAssocID="{A187E780-A3FF-436F-89A9-E2486401A97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aduation Cap"/>
        </a:ext>
      </dgm:extLst>
    </dgm:pt>
    <dgm:pt modelId="{D4EA04B2-7F8E-4BA1-A2F6-764FED24738D}" type="pres">
      <dgm:prSet presAssocID="{A187E780-A3FF-436F-89A9-E2486401A97A}" presName="spaceRect" presStyleCnt="0"/>
      <dgm:spPr/>
    </dgm:pt>
    <dgm:pt modelId="{FC181D83-2379-4B7C-8E68-310647FBD01E}" type="pres">
      <dgm:prSet presAssocID="{A187E780-A3FF-436F-89A9-E2486401A97A}" presName="parTx" presStyleLbl="revTx" presStyleIdx="0" presStyleCnt="2">
        <dgm:presLayoutVars>
          <dgm:chMax val="0"/>
          <dgm:chPref val="0"/>
        </dgm:presLayoutVars>
      </dgm:prSet>
      <dgm:spPr/>
    </dgm:pt>
    <dgm:pt modelId="{7A8E5380-1DA5-4588-8453-1A18297037F9}" type="pres">
      <dgm:prSet presAssocID="{EF8BC101-D441-491E-8FB0-07B11FDD81F6}" presName="sibTrans" presStyleCnt="0"/>
      <dgm:spPr/>
    </dgm:pt>
    <dgm:pt modelId="{39A172C8-17F7-4F62-8188-3F13B59F2124}" type="pres">
      <dgm:prSet presAssocID="{A127210B-2073-4A39-BAAB-97D1295EFCEE}" presName="compNode" presStyleCnt="0"/>
      <dgm:spPr/>
    </dgm:pt>
    <dgm:pt modelId="{78DB2439-A8E2-4292-923E-95BC0AF7C1B0}" type="pres">
      <dgm:prSet presAssocID="{A127210B-2073-4A39-BAAB-97D1295EFCEE}" presName="bgRect" presStyleLbl="bgShp" presStyleIdx="1" presStyleCnt="2"/>
      <dgm:spPr>
        <a:solidFill>
          <a:schemeClr val="accent1">
            <a:lumMod val="75000"/>
          </a:schemeClr>
        </a:solidFill>
      </dgm:spPr>
    </dgm:pt>
    <dgm:pt modelId="{9193A495-28CD-4F0F-B900-B84C88DED1D0}" type="pres">
      <dgm:prSet presAssocID="{A127210B-2073-4A39-BAAB-97D1295EFCE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52AB2029-5165-42CE-B027-4CD2D19FEDD3}" type="pres">
      <dgm:prSet presAssocID="{A127210B-2073-4A39-BAAB-97D1295EFCEE}" presName="spaceRect" presStyleCnt="0"/>
      <dgm:spPr/>
    </dgm:pt>
    <dgm:pt modelId="{931142E0-F6D9-4A4E-AD55-A25C1169FB60}" type="pres">
      <dgm:prSet presAssocID="{A127210B-2073-4A39-BAAB-97D1295EFCEE}" presName="parTx" presStyleLbl="revTx" presStyleIdx="1" presStyleCnt="2">
        <dgm:presLayoutVars>
          <dgm:chMax val="0"/>
          <dgm:chPref val="0"/>
        </dgm:presLayoutVars>
      </dgm:prSet>
      <dgm:spPr/>
    </dgm:pt>
  </dgm:ptLst>
  <dgm:cxnLst>
    <dgm:cxn modelId="{B90E1203-5DD1-486C-8CFA-A7AF9CAC8960}" type="presOf" srcId="{A187E780-A3FF-436F-89A9-E2486401A97A}" destId="{FC181D83-2379-4B7C-8E68-310647FBD01E}" srcOrd="0" destOrd="0" presId="urn:microsoft.com/office/officeart/2018/2/layout/IconVerticalSolidList"/>
    <dgm:cxn modelId="{11DF801B-1447-40CA-BFEA-52E396DB0151}" type="presOf" srcId="{DBDE3A74-9D2B-45A3-B19B-4B309E10C589}" destId="{A2DC148C-E6CC-4AE2-8288-2059A67257D1}" srcOrd="0" destOrd="0" presId="urn:microsoft.com/office/officeart/2018/2/layout/IconVerticalSolidList"/>
    <dgm:cxn modelId="{203C8825-DEED-4251-ABCF-B883389ABC9A}" srcId="{DBDE3A74-9D2B-45A3-B19B-4B309E10C589}" destId="{A187E780-A3FF-436F-89A9-E2486401A97A}" srcOrd="0" destOrd="0" parTransId="{9689452D-3194-4B7F-B537-CA6005056738}" sibTransId="{EF8BC101-D441-491E-8FB0-07B11FDD81F6}"/>
    <dgm:cxn modelId="{80DD0245-4B7B-415F-8BF8-5F739F43AFB7}" srcId="{DBDE3A74-9D2B-45A3-B19B-4B309E10C589}" destId="{A127210B-2073-4A39-BAAB-97D1295EFCEE}" srcOrd="1" destOrd="0" parTransId="{8C151898-88EF-425D-B498-30041687AD9E}" sibTransId="{727A906F-89BC-4D41-B43D-24650C2197CD}"/>
    <dgm:cxn modelId="{481DBACD-60D3-437E-8C2F-997AA5F0875B}" type="presOf" srcId="{A127210B-2073-4A39-BAAB-97D1295EFCEE}" destId="{931142E0-F6D9-4A4E-AD55-A25C1169FB60}" srcOrd="0" destOrd="0" presId="urn:microsoft.com/office/officeart/2018/2/layout/IconVerticalSolidList"/>
    <dgm:cxn modelId="{9A7B20EC-0715-417B-AA45-162F7B9BB27D}" type="presParOf" srcId="{A2DC148C-E6CC-4AE2-8288-2059A67257D1}" destId="{831F0515-05E6-4DA8-8FE4-EE5ADCC71012}" srcOrd="0" destOrd="0" presId="urn:microsoft.com/office/officeart/2018/2/layout/IconVerticalSolidList"/>
    <dgm:cxn modelId="{42818404-D5D4-4663-A3A1-36162353619E}" type="presParOf" srcId="{831F0515-05E6-4DA8-8FE4-EE5ADCC71012}" destId="{247F1537-BC44-4102-99CE-1250209D2C4B}" srcOrd="0" destOrd="0" presId="urn:microsoft.com/office/officeart/2018/2/layout/IconVerticalSolidList"/>
    <dgm:cxn modelId="{183009FD-AE9F-4604-8DBC-01A8E5BDE9B0}" type="presParOf" srcId="{831F0515-05E6-4DA8-8FE4-EE5ADCC71012}" destId="{7014D882-A451-41F3-BCFF-66397F6E24B2}" srcOrd="1" destOrd="0" presId="urn:microsoft.com/office/officeart/2018/2/layout/IconVerticalSolidList"/>
    <dgm:cxn modelId="{5F4B97ED-14A8-42B1-9CEC-9B8C8230DF3F}" type="presParOf" srcId="{831F0515-05E6-4DA8-8FE4-EE5ADCC71012}" destId="{D4EA04B2-7F8E-4BA1-A2F6-764FED24738D}" srcOrd="2" destOrd="0" presId="urn:microsoft.com/office/officeart/2018/2/layout/IconVerticalSolidList"/>
    <dgm:cxn modelId="{7E7ED827-D2C5-49B7-A639-4A05D84F2F3A}" type="presParOf" srcId="{831F0515-05E6-4DA8-8FE4-EE5ADCC71012}" destId="{FC181D83-2379-4B7C-8E68-310647FBD01E}" srcOrd="3" destOrd="0" presId="urn:microsoft.com/office/officeart/2018/2/layout/IconVerticalSolidList"/>
    <dgm:cxn modelId="{C68814C5-47FD-445F-BA2C-8D9FB8869CE4}" type="presParOf" srcId="{A2DC148C-E6CC-4AE2-8288-2059A67257D1}" destId="{7A8E5380-1DA5-4588-8453-1A18297037F9}" srcOrd="1" destOrd="0" presId="urn:microsoft.com/office/officeart/2018/2/layout/IconVerticalSolidList"/>
    <dgm:cxn modelId="{EC7C868B-D667-495D-8A6D-DBF51C05BC1D}" type="presParOf" srcId="{A2DC148C-E6CC-4AE2-8288-2059A67257D1}" destId="{39A172C8-17F7-4F62-8188-3F13B59F2124}" srcOrd="2" destOrd="0" presId="urn:microsoft.com/office/officeart/2018/2/layout/IconVerticalSolidList"/>
    <dgm:cxn modelId="{B4CB4B4A-C2C7-492A-B181-7E2237EC0076}" type="presParOf" srcId="{39A172C8-17F7-4F62-8188-3F13B59F2124}" destId="{78DB2439-A8E2-4292-923E-95BC0AF7C1B0}" srcOrd="0" destOrd="0" presId="urn:microsoft.com/office/officeart/2018/2/layout/IconVerticalSolidList"/>
    <dgm:cxn modelId="{4BA10EA0-3DA4-4FB9-A9C8-3CCB254CF334}" type="presParOf" srcId="{39A172C8-17F7-4F62-8188-3F13B59F2124}" destId="{9193A495-28CD-4F0F-B900-B84C88DED1D0}" srcOrd="1" destOrd="0" presId="urn:microsoft.com/office/officeart/2018/2/layout/IconVerticalSolidList"/>
    <dgm:cxn modelId="{EAE0359F-756F-4E65-8550-9DB84B836AFC}" type="presParOf" srcId="{39A172C8-17F7-4F62-8188-3F13B59F2124}" destId="{52AB2029-5165-42CE-B027-4CD2D19FEDD3}" srcOrd="2" destOrd="0" presId="urn:microsoft.com/office/officeart/2018/2/layout/IconVerticalSolidList"/>
    <dgm:cxn modelId="{CD4CD681-BC00-4160-9479-B698708D7275}" type="presParOf" srcId="{39A172C8-17F7-4F62-8188-3F13B59F2124}" destId="{931142E0-F6D9-4A4E-AD55-A25C1169FB6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DE3A74-9D2B-45A3-B19B-4B309E10C58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187E780-A3FF-436F-89A9-E2486401A97A}">
      <dgm:prSet/>
      <dgm:spPr>
        <a:solidFill>
          <a:schemeClr val="accent1">
            <a:lumMod val="75000"/>
          </a:schemeClr>
        </a:solidFill>
      </dgm:spPr>
      <dgm:t>
        <a:bodyPr/>
        <a:lstStyle/>
        <a:p>
          <a:pPr>
            <a:lnSpc>
              <a:spcPct val="100000"/>
            </a:lnSpc>
          </a:pPr>
          <a:r>
            <a:rPr lang="en-AU" i="0" dirty="0">
              <a:solidFill>
                <a:schemeClr val="bg1"/>
              </a:solidFill>
            </a:rPr>
            <a:t>Raise the amount of students in Grade 3 'Exceeding' from 21% in 2024 to 30% in 2025. </a:t>
          </a:r>
          <a:endParaRPr lang="en-US" dirty="0">
            <a:solidFill>
              <a:schemeClr val="bg1"/>
            </a:solidFill>
          </a:endParaRPr>
        </a:p>
      </dgm:t>
    </dgm:pt>
    <dgm:pt modelId="{9689452D-3194-4B7F-B537-CA6005056738}" type="parTrans" cxnId="{203C8825-DEED-4251-ABCF-B883389ABC9A}">
      <dgm:prSet/>
      <dgm:spPr/>
      <dgm:t>
        <a:bodyPr/>
        <a:lstStyle/>
        <a:p>
          <a:endParaRPr lang="en-US"/>
        </a:p>
      </dgm:t>
    </dgm:pt>
    <dgm:pt modelId="{EF8BC101-D441-491E-8FB0-07B11FDD81F6}" type="sibTrans" cxnId="{203C8825-DEED-4251-ABCF-B883389ABC9A}">
      <dgm:prSet/>
      <dgm:spPr/>
      <dgm:t>
        <a:bodyPr/>
        <a:lstStyle/>
        <a:p>
          <a:endParaRPr lang="en-US"/>
        </a:p>
      </dgm:t>
    </dgm:pt>
    <dgm:pt modelId="{A127210B-2073-4A39-BAAB-97D1295EFCEE}">
      <dgm:prSet/>
      <dgm:spPr/>
      <dgm:t>
        <a:bodyPr/>
        <a:lstStyle/>
        <a:p>
          <a:pPr>
            <a:lnSpc>
              <a:spcPct val="100000"/>
            </a:lnSpc>
          </a:pPr>
          <a:r>
            <a:rPr lang="en-AU" dirty="0">
              <a:solidFill>
                <a:schemeClr val="bg1"/>
              </a:solidFill>
            </a:rPr>
            <a:t>Raise the amount of students in Grade 5 'Exceeding' from 17% in 2024 to 23% in 2025. </a:t>
          </a:r>
          <a:endParaRPr lang="en-US" dirty="0">
            <a:solidFill>
              <a:schemeClr val="bg1"/>
            </a:solidFill>
          </a:endParaRPr>
        </a:p>
      </dgm:t>
    </dgm:pt>
    <dgm:pt modelId="{8C151898-88EF-425D-B498-30041687AD9E}" type="parTrans" cxnId="{80DD0245-4B7B-415F-8BF8-5F739F43AFB7}">
      <dgm:prSet/>
      <dgm:spPr/>
      <dgm:t>
        <a:bodyPr/>
        <a:lstStyle/>
        <a:p>
          <a:endParaRPr lang="en-US"/>
        </a:p>
      </dgm:t>
    </dgm:pt>
    <dgm:pt modelId="{727A906F-89BC-4D41-B43D-24650C2197CD}" type="sibTrans" cxnId="{80DD0245-4B7B-415F-8BF8-5F739F43AFB7}">
      <dgm:prSet/>
      <dgm:spPr/>
      <dgm:t>
        <a:bodyPr/>
        <a:lstStyle/>
        <a:p>
          <a:endParaRPr lang="en-US"/>
        </a:p>
      </dgm:t>
    </dgm:pt>
    <dgm:pt modelId="{A2DC148C-E6CC-4AE2-8288-2059A67257D1}" type="pres">
      <dgm:prSet presAssocID="{DBDE3A74-9D2B-45A3-B19B-4B309E10C589}" presName="root" presStyleCnt="0">
        <dgm:presLayoutVars>
          <dgm:dir/>
          <dgm:resizeHandles val="exact"/>
        </dgm:presLayoutVars>
      </dgm:prSet>
      <dgm:spPr/>
    </dgm:pt>
    <dgm:pt modelId="{831F0515-05E6-4DA8-8FE4-EE5ADCC71012}" type="pres">
      <dgm:prSet presAssocID="{A187E780-A3FF-436F-89A9-E2486401A97A}" presName="compNode" presStyleCnt="0"/>
      <dgm:spPr/>
    </dgm:pt>
    <dgm:pt modelId="{247F1537-BC44-4102-99CE-1250209D2C4B}" type="pres">
      <dgm:prSet presAssocID="{A187E780-A3FF-436F-89A9-E2486401A97A}" presName="bgRect" presStyleLbl="bgShp" presStyleIdx="0" presStyleCnt="2"/>
      <dgm:spPr>
        <a:solidFill>
          <a:schemeClr val="accent1">
            <a:lumMod val="75000"/>
          </a:schemeClr>
        </a:solidFill>
      </dgm:spPr>
    </dgm:pt>
    <dgm:pt modelId="{7014D882-A451-41F3-BCFF-66397F6E24B2}" type="pres">
      <dgm:prSet presAssocID="{A187E780-A3FF-436F-89A9-E2486401A97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aduation Cap"/>
        </a:ext>
      </dgm:extLst>
    </dgm:pt>
    <dgm:pt modelId="{D4EA04B2-7F8E-4BA1-A2F6-764FED24738D}" type="pres">
      <dgm:prSet presAssocID="{A187E780-A3FF-436F-89A9-E2486401A97A}" presName="spaceRect" presStyleCnt="0"/>
      <dgm:spPr/>
    </dgm:pt>
    <dgm:pt modelId="{FC181D83-2379-4B7C-8E68-310647FBD01E}" type="pres">
      <dgm:prSet presAssocID="{A187E780-A3FF-436F-89A9-E2486401A97A}" presName="parTx" presStyleLbl="revTx" presStyleIdx="0" presStyleCnt="2">
        <dgm:presLayoutVars>
          <dgm:chMax val="0"/>
          <dgm:chPref val="0"/>
        </dgm:presLayoutVars>
      </dgm:prSet>
      <dgm:spPr/>
    </dgm:pt>
    <dgm:pt modelId="{7A8E5380-1DA5-4588-8453-1A18297037F9}" type="pres">
      <dgm:prSet presAssocID="{EF8BC101-D441-491E-8FB0-07B11FDD81F6}" presName="sibTrans" presStyleCnt="0"/>
      <dgm:spPr/>
    </dgm:pt>
    <dgm:pt modelId="{39A172C8-17F7-4F62-8188-3F13B59F2124}" type="pres">
      <dgm:prSet presAssocID="{A127210B-2073-4A39-BAAB-97D1295EFCEE}" presName="compNode" presStyleCnt="0"/>
      <dgm:spPr/>
    </dgm:pt>
    <dgm:pt modelId="{78DB2439-A8E2-4292-923E-95BC0AF7C1B0}" type="pres">
      <dgm:prSet presAssocID="{A127210B-2073-4A39-BAAB-97D1295EFCEE}" presName="bgRect" presStyleLbl="bgShp" presStyleIdx="1" presStyleCnt="2"/>
      <dgm:spPr>
        <a:solidFill>
          <a:schemeClr val="accent1">
            <a:lumMod val="75000"/>
          </a:schemeClr>
        </a:solidFill>
      </dgm:spPr>
    </dgm:pt>
    <dgm:pt modelId="{9193A495-28CD-4F0F-B900-B84C88DED1D0}" type="pres">
      <dgm:prSet presAssocID="{A127210B-2073-4A39-BAAB-97D1295EFCE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52AB2029-5165-42CE-B027-4CD2D19FEDD3}" type="pres">
      <dgm:prSet presAssocID="{A127210B-2073-4A39-BAAB-97D1295EFCEE}" presName="spaceRect" presStyleCnt="0"/>
      <dgm:spPr/>
    </dgm:pt>
    <dgm:pt modelId="{931142E0-F6D9-4A4E-AD55-A25C1169FB60}" type="pres">
      <dgm:prSet presAssocID="{A127210B-2073-4A39-BAAB-97D1295EFCEE}" presName="parTx" presStyleLbl="revTx" presStyleIdx="1" presStyleCnt="2">
        <dgm:presLayoutVars>
          <dgm:chMax val="0"/>
          <dgm:chPref val="0"/>
        </dgm:presLayoutVars>
      </dgm:prSet>
      <dgm:spPr/>
    </dgm:pt>
  </dgm:ptLst>
  <dgm:cxnLst>
    <dgm:cxn modelId="{B90E1203-5DD1-486C-8CFA-A7AF9CAC8960}" type="presOf" srcId="{A187E780-A3FF-436F-89A9-E2486401A97A}" destId="{FC181D83-2379-4B7C-8E68-310647FBD01E}" srcOrd="0" destOrd="0" presId="urn:microsoft.com/office/officeart/2018/2/layout/IconVerticalSolidList"/>
    <dgm:cxn modelId="{11DF801B-1447-40CA-BFEA-52E396DB0151}" type="presOf" srcId="{DBDE3A74-9D2B-45A3-B19B-4B309E10C589}" destId="{A2DC148C-E6CC-4AE2-8288-2059A67257D1}" srcOrd="0" destOrd="0" presId="urn:microsoft.com/office/officeart/2018/2/layout/IconVerticalSolidList"/>
    <dgm:cxn modelId="{203C8825-DEED-4251-ABCF-B883389ABC9A}" srcId="{DBDE3A74-9D2B-45A3-B19B-4B309E10C589}" destId="{A187E780-A3FF-436F-89A9-E2486401A97A}" srcOrd="0" destOrd="0" parTransId="{9689452D-3194-4B7F-B537-CA6005056738}" sibTransId="{EF8BC101-D441-491E-8FB0-07B11FDD81F6}"/>
    <dgm:cxn modelId="{80DD0245-4B7B-415F-8BF8-5F739F43AFB7}" srcId="{DBDE3A74-9D2B-45A3-B19B-4B309E10C589}" destId="{A127210B-2073-4A39-BAAB-97D1295EFCEE}" srcOrd="1" destOrd="0" parTransId="{8C151898-88EF-425D-B498-30041687AD9E}" sibTransId="{727A906F-89BC-4D41-B43D-24650C2197CD}"/>
    <dgm:cxn modelId="{481DBACD-60D3-437E-8C2F-997AA5F0875B}" type="presOf" srcId="{A127210B-2073-4A39-BAAB-97D1295EFCEE}" destId="{931142E0-F6D9-4A4E-AD55-A25C1169FB60}" srcOrd="0" destOrd="0" presId="urn:microsoft.com/office/officeart/2018/2/layout/IconVerticalSolidList"/>
    <dgm:cxn modelId="{9A7B20EC-0715-417B-AA45-162F7B9BB27D}" type="presParOf" srcId="{A2DC148C-E6CC-4AE2-8288-2059A67257D1}" destId="{831F0515-05E6-4DA8-8FE4-EE5ADCC71012}" srcOrd="0" destOrd="0" presId="urn:microsoft.com/office/officeart/2018/2/layout/IconVerticalSolidList"/>
    <dgm:cxn modelId="{42818404-D5D4-4663-A3A1-36162353619E}" type="presParOf" srcId="{831F0515-05E6-4DA8-8FE4-EE5ADCC71012}" destId="{247F1537-BC44-4102-99CE-1250209D2C4B}" srcOrd="0" destOrd="0" presId="urn:microsoft.com/office/officeart/2018/2/layout/IconVerticalSolidList"/>
    <dgm:cxn modelId="{183009FD-AE9F-4604-8DBC-01A8E5BDE9B0}" type="presParOf" srcId="{831F0515-05E6-4DA8-8FE4-EE5ADCC71012}" destId="{7014D882-A451-41F3-BCFF-66397F6E24B2}" srcOrd="1" destOrd="0" presId="urn:microsoft.com/office/officeart/2018/2/layout/IconVerticalSolidList"/>
    <dgm:cxn modelId="{5F4B97ED-14A8-42B1-9CEC-9B8C8230DF3F}" type="presParOf" srcId="{831F0515-05E6-4DA8-8FE4-EE5ADCC71012}" destId="{D4EA04B2-7F8E-4BA1-A2F6-764FED24738D}" srcOrd="2" destOrd="0" presId="urn:microsoft.com/office/officeart/2018/2/layout/IconVerticalSolidList"/>
    <dgm:cxn modelId="{7E7ED827-D2C5-49B7-A639-4A05D84F2F3A}" type="presParOf" srcId="{831F0515-05E6-4DA8-8FE4-EE5ADCC71012}" destId="{FC181D83-2379-4B7C-8E68-310647FBD01E}" srcOrd="3" destOrd="0" presId="urn:microsoft.com/office/officeart/2018/2/layout/IconVerticalSolidList"/>
    <dgm:cxn modelId="{C68814C5-47FD-445F-BA2C-8D9FB8869CE4}" type="presParOf" srcId="{A2DC148C-E6CC-4AE2-8288-2059A67257D1}" destId="{7A8E5380-1DA5-4588-8453-1A18297037F9}" srcOrd="1" destOrd="0" presId="urn:microsoft.com/office/officeart/2018/2/layout/IconVerticalSolidList"/>
    <dgm:cxn modelId="{EC7C868B-D667-495D-8A6D-DBF51C05BC1D}" type="presParOf" srcId="{A2DC148C-E6CC-4AE2-8288-2059A67257D1}" destId="{39A172C8-17F7-4F62-8188-3F13B59F2124}" srcOrd="2" destOrd="0" presId="urn:microsoft.com/office/officeart/2018/2/layout/IconVerticalSolidList"/>
    <dgm:cxn modelId="{B4CB4B4A-C2C7-492A-B181-7E2237EC0076}" type="presParOf" srcId="{39A172C8-17F7-4F62-8188-3F13B59F2124}" destId="{78DB2439-A8E2-4292-923E-95BC0AF7C1B0}" srcOrd="0" destOrd="0" presId="urn:microsoft.com/office/officeart/2018/2/layout/IconVerticalSolidList"/>
    <dgm:cxn modelId="{4BA10EA0-3DA4-4FB9-A9C8-3CCB254CF334}" type="presParOf" srcId="{39A172C8-17F7-4F62-8188-3F13B59F2124}" destId="{9193A495-28CD-4F0F-B900-B84C88DED1D0}" srcOrd="1" destOrd="0" presId="urn:microsoft.com/office/officeart/2018/2/layout/IconVerticalSolidList"/>
    <dgm:cxn modelId="{EAE0359F-756F-4E65-8550-9DB84B836AFC}" type="presParOf" srcId="{39A172C8-17F7-4F62-8188-3F13B59F2124}" destId="{52AB2029-5165-42CE-B027-4CD2D19FEDD3}" srcOrd="2" destOrd="0" presId="urn:microsoft.com/office/officeart/2018/2/layout/IconVerticalSolidList"/>
    <dgm:cxn modelId="{CD4CD681-BC00-4160-9479-B698708D7275}" type="presParOf" srcId="{39A172C8-17F7-4F62-8188-3F13B59F2124}" destId="{931142E0-F6D9-4A4E-AD55-A25C1169FB6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92AF1B-7828-4B50-88CB-31A82589B3E0}" type="doc">
      <dgm:prSet loTypeId="urn:microsoft.com/office/officeart/2018/5/layout/IconCircle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36FB63E-5EEC-49AA-8B4A-10D2FFDFD59F}">
      <dgm:prSet/>
      <dgm:spPr/>
      <dgm:t>
        <a:bodyPr/>
        <a:lstStyle/>
        <a:p>
          <a:pPr>
            <a:lnSpc>
              <a:spcPct val="100000"/>
            </a:lnSpc>
            <a:defRPr cap="all"/>
          </a:pPr>
          <a:r>
            <a:rPr lang="en-AU" b="1" dirty="0"/>
            <a:t>Decrease in students reporting low 'Resilience' from 35% in 2024 to 20% in 2025.</a:t>
          </a:r>
          <a:endParaRPr lang="en-US" b="1" dirty="0"/>
        </a:p>
      </dgm:t>
    </dgm:pt>
    <dgm:pt modelId="{002626DD-E822-4003-8F47-5DDD9337B3C3}" type="parTrans" cxnId="{FAF4AD63-CFD3-4AD2-8F59-27AEFF70F767}">
      <dgm:prSet/>
      <dgm:spPr/>
      <dgm:t>
        <a:bodyPr/>
        <a:lstStyle/>
        <a:p>
          <a:endParaRPr lang="en-US"/>
        </a:p>
      </dgm:t>
    </dgm:pt>
    <dgm:pt modelId="{AC022741-BA5E-45E4-8E39-5F95D8940758}" type="sibTrans" cxnId="{FAF4AD63-CFD3-4AD2-8F59-27AEFF70F767}">
      <dgm:prSet/>
      <dgm:spPr/>
      <dgm:t>
        <a:bodyPr/>
        <a:lstStyle/>
        <a:p>
          <a:endParaRPr lang="en-US"/>
        </a:p>
      </dgm:t>
    </dgm:pt>
    <dgm:pt modelId="{1A94E669-F88F-43FF-A337-B8697D2F062F}">
      <dgm:prSet/>
      <dgm:spPr/>
      <dgm:t>
        <a:bodyPr/>
        <a:lstStyle/>
        <a:p>
          <a:pPr>
            <a:lnSpc>
              <a:spcPct val="100000"/>
            </a:lnSpc>
            <a:defRPr cap="all"/>
          </a:pPr>
          <a:r>
            <a:rPr lang="en-AU" b="1" dirty="0"/>
            <a:t>Increase in 'Student Voice and Agency' factor from 70% in 2024 to 80% in 2025</a:t>
          </a:r>
          <a:r>
            <a:rPr lang="en-AU" dirty="0"/>
            <a:t>.</a:t>
          </a:r>
          <a:endParaRPr lang="en-US" dirty="0"/>
        </a:p>
      </dgm:t>
    </dgm:pt>
    <dgm:pt modelId="{6B5F376D-1B3D-4651-90B8-02DC97DA468A}" type="parTrans" cxnId="{E63244CB-4B44-4D83-BF49-80C056645D50}">
      <dgm:prSet/>
      <dgm:spPr/>
      <dgm:t>
        <a:bodyPr/>
        <a:lstStyle/>
        <a:p>
          <a:endParaRPr lang="en-US"/>
        </a:p>
      </dgm:t>
    </dgm:pt>
    <dgm:pt modelId="{0D6A3904-8407-4F85-B89A-DDA037997438}" type="sibTrans" cxnId="{E63244CB-4B44-4D83-BF49-80C056645D50}">
      <dgm:prSet/>
      <dgm:spPr/>
      <dgm:t>
        <a:bodyPr/>
        <a:lstStyle/>
        <a:p>
          <a:endParaRPr lang="en-US"/>
        </a:p>
      </dgm:t>
    </dgm:pt>
    <dgm:pt modelId="{9EB15FDA-1DCC-4273-84CC-91774F256C93}">
      <dgm:prSet/>
      <dgm:spPr/>
      <dgm:t>
        <a:bodyPr/>
        <a:lstStyle/>
        <a:p>
          <a:pPr>
            <a:lnSpc>
              <a:spcPct val="100000"/>
            </a:lnSpc>
            <a:defRPr cap="all"/>
          </a:pPr>
          <a:r>
            <a:rPr lang="en-AU" b="1" dirty="0"/>
            <a:t>The percentage of students being absent from school for over 20 days in a calendar year will have decreased from 34% to 25%.</a:t>
          </a:r>
          <a:endParaRPr lang="en-US" b="1" dirty="0"/>
        </a:p>
      </dgm:t>
    </dgm:pt>
    <dgm:pt modelId="{38AA51A8-90DA-4442-B316-6E335D0C0F18}" type="parTrans" cxnId="{E8B11AB8-0E6E-4F16-98CF-3B42B07A2C69}">
      <dgm:prSet/>
      <dgm:spPr/>
      <dgm:t>
        <a:bodyPr/>
        <a:lstStyle/>
        <a:p>
          <a:endParaRPr lang="en-US"/>
        </a:p>
      </dgm:t>
    </dgm:pt>
    <dgm:pt modelId="{9A5FF5F7-B261-4015-BB12-3218259EF181}" type="sibTrans" cxnId="{E8B11AB8-0E6E-4F16-98CF-3B42B07A2C69}">
      <dgm:prSet/>
      <dgm:spPr/>
      <dgm:t>
        <a:bodyPr/>
        <a:lstStyle/>
        <a:p>
          <a:endParaRPr lang="en-US"/>
        </a:p>
      </dgm:t>
    </dgm:pt>
    <dgm:pt modelId="{8251A835-49EA-4863-B7E1-AEFDEC765DFB}" type="pres">
      <dgm:prSet presAssocID="{F092AF1B-7828-4B50-88CB-31A82589B3E0}" presName="root" presStyleCnt="0">
        <dgm:presLayoutVars>
          <dgm:dir/>
          <dgm:resizeHandles val="exact"/>
        </dgm:presLayoutVars>
      </dgm:prSet>
      <dgm:spPr/>
    </dgm:pt>
    <dgm:pt modelId="{671BA909-81CD-4E17-9717-02E7B087616F}" type="pres">
      <dgm:prSet presAssocID="{C36FB63E-5EEC-49AA-8B4A-10D2FFDFD59F}" presName="compNode" presStyleCnt="0"/>
      <dgm:spPr/>
    </dgm:pt>
    <dgm:pt modelId="{72014A42-8343-4C7A-B52E-7F83AAA7E1FC}" type="pres">
      <dgm:prSet presAssocID="{C36FB63E-5EEC-49AA-8B4A-10D2FFDFD59F}" presName="iconBgRect" presStyleLbl="bgShp" presStyleIdx="0" presStyleCnt="3"/>
      <dgm:spPr/>
    </dgm:pt>
    <dgm:pt modelId="{643296DC-6FC1-4CAD-9779-CC1D748BD814}" type="pres">
      <dgm:prSet presAssocID="{C36FB63E-5EEC-49AA-8B4A-10D2FFDFD59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ning"/>
        </a:ext>
      </dgm:extLst>
    </dgm:pt>
    <dgm:pt modelId="{F47EFCBC-02CB-48DD-86C1-96DF46019CBB}" type="pres">
      <dgm:prSet presAssocID="{C36FB63E-5EEC-49AA-8B4A-10D2FFDFD59F}" presName="spaceRect" presStyleCnt="0"/>
      <dgm:spPr/>
    </dgm:pt>
    <dgm:pt modelId="{5C491B1F-EDD8-4558-B60A-53C4589CF873}" type="pres">
      <dgm:prSet presAssocID="{C36FB63E-5EEC-49AA-8B4A-10D2FFDFD59F}" presName="textRect" presStyleLbl="revTx" presStyleIdx="0" presStyleCnt="3">
        <dgm:presLayoutVars>
          <dgm:chMax val="1"/>
          <dgm:chPref val="1"/>
        </dgm:presLayoutVars>
      </dgm:prSet>
      <dgm:spPr/>
    </dgm:pt>
    <dgm:pt modelId="{A53DBDEB-4CAE-423D-81D4-84CB4BD1ABBA}" type="pres">
      <dgm:prSet presAssocID="{AC022741-BA5E-45E4-8E39-5F95D8940758}" presName="sibTrans" presStyleCnt="0"/>
      <dgm:spPr/>
    </dgm:pt>
    <dgm:pt modelId="{F066BAEC-D6A7-4062-A839-04D85627ADA2}" type="pres">
      <dgm:prSet presAssocID="{1A94E669-F88F-43FF-A337-B8697D2F062F}" presName="compNode" presStyleCnt="0"/>
      <dgm:spPr/>
    </dgm:pt>
    <dgm:pt modelId="{C9DF8502-A481-4091-ABDB-D69F2E797933}" type="pres">
      <dgm:prSet presAssocID="{1A94E669-F88F-43FF-A337-B8697D2F062F}" presName="iconBgRect" presStyleLbl="bgShp" presStyleIdx="1" presStyleCnt="3"/>
      <dgm:spPr/>
    </dgm:pt>
    <dgm:pt modelId="{83FC5FDE-9631-4E5C-BDC0-DAF604AA1A62}" type="pres">
      <dgm:prSet presAssocID="{1A94E669-F88F-43FF-A337-B8697D2F062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0D1471D5-2F29-4F0B-AC18-86AA1ED4B8ED}" type="pres">
      <dgm:prSet presAssocID="{1A94E669-F88F-43FF-A337-B8697D2F062F}" presName="spaceRect" presStyleCnt="0"/>
      <dgm:spPr/>
    </dgm:pt>
    <dgm:pt modelId="{860E78C1-EC00-4D0D-854E-E31AFAC1FED9}" type="pres">
      <dgm:prSet presAssocID="{1A94E669-F88F-43FF-A337-B8697D2F062F}" presName="textRect" presStyleLbl="revTx" presStyleIdx="1" presStyleCnt="3">
        <dgm:presLayoutVars>
          <dgm:chMax val="1"/>
          <dgm:chPref val="1"/>
        </dgm:presLayoutVars>
      </dgm:prSet>
      <dgm:spPr/>
    </dgm:pt>
    <dgm:pt modelId="{85FF8372-F349-4866-8B1D-762A757EBC81}" type="pres">
      <dgm:prSet presAssocID="{0D6A3904-8407-4F85-B89A-DDA037997438}" presName="sibTrans" presStyleCnt="0"/>
      <dgm:spPr/>
    </dgm:pt>
    <dgm:pt modelId="{D246616E-4E26-4190-BF22-74621904A4F4}" type="pres">
      <dgm:prSet presAssocID="{9EB15FDA-1DCC-4273-84CC-91774F256C93}" presName="compNode" presStyleCnt="0"/>
      <dgm:spPr/>
    </dgm:pt>
    <dgm:pt modelId="{B3DDB380-626F-4A14-84C3-C60912BEC451}" type="pres">
      <dgm:prSet presAssocID="{9EB15FDA-1DCC-4273-84CC-91774F256C93}" presName="iconBgRect" presStyleLbl="bgShp" presStyleIdx="2" presStyleCnt="3"/>
      <dgm:spPr/>
    </dgm:pt>
    <dgm:pt modelId="{3B171287-99B0-493A-BB0A-698D45D2AAB5}" type="pres">
      <dgm:prSet presAssocID="{9EB15FDA-1DCC-4273-84CC-91774F256C9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thly calendar"/>
        </a:ext>
      </dgm:extLst>
    </dgm:pt>
    <dgm:pt modelId="{0CEEB6B0-7CD3-4873-8828-1E2B68AAE2CE}" type="pres">
      <dgm:prSet presAssocID="{9EB15FDA-1DCC-4273-84CC-91774F256C93}" presName="spaceRect" presStyleCnt="0"/>
      <dgm:spPr/>
    </dgm:pt>
    <dgm:pt modelId="{8931FA36-A87B-4506-8463-D2FCCE47A077}" type="pres">
      <dgm:prSet presAssocID="{9EB15FDA-1DCC-4273-84CC-91774F256C93}" presName="textRect" presStyleLbl="revTx" presStyleIdx="2" presStyleCnt="3">
        <dgm:presLayoutVars>
          <dgm:chMax val="1"/>
          <dgm:chPref val="1"/>
        </dgm:presLayoutVars>
      </dgm:prSet>
      <dgm:spPr/>
    </dgm:pt>
  </dgm:ptLst>
  <dgm:cxnLst>
    <dgm:cxn modelId="{CEA6350B-960D-4DD2-93B4-005581EB2AB2}" type="presOf" srcId="{1A94E669-F88F-43FF-A337-B8697D2F062F}" destId="{860E78C1-EC00-4D0D-854E-E31AFAC1FED9}" srcOrd="0" destOrd="0" presId="urn:microsoft.com/office/officeart/2018/5/layout/IconCircleLabelList"/>
    <dgm:cxn modelId="{2B194720-F06B-452B-B1F4-00BE960508ED}" type="presOf" srcId="{F092AF1B-7828-4B50-88CB-31A82589B3E0}" destId="{8251A835-49EA-4863-B7E1-AEFDEC765DFB}" srcOrd="0" destOrd="0" presId="urn:microsoft.com/office/officeart/2018/5/layout/IconCircleLabelList"/>
    <dgm:cxn modelId="{FAF4AD63-CFD3-4AD2-8F59-27AEFF70F767}" srcId="{F092AF1B-7828-4B50-88CB-31A82589B3E0}" destId="{C36FB63E-5EEC-49AA-8B4A-10D2FFDFD59F}" srcOrd="0" destOrd="0" parTransId="{002626DD-E822-4003-8F47-5DDD9337B3C3}" sibTransId="{AC022741-BA5E-45E4-8E39-5F95D8940758}"/>
    <dgm:cxn modelId="{7F4E1767-3C24-4155-BD8F-05590E95BF22}" type="presOf" srcId="{9EB15FDA-1DCC-4273-84CC-91774F256C93}" destId="{8931FA36-A87B-4506-8463-D2FCCE47A077}" srcOrd="0" destOrd="0" presId="urn:microsoft.com/office/officeart/2018/5/layout/IconCircleLabelList"/>
    <dgm:cxn modelId="{CA5C246A-62C8-4ED1-AFA6-E9A7A901DFA7}" type="presOf" srcId="{C36FB63E-5EEC-49AA-8B4A-10D2FFDFD59F}" destId="{5C491B1F-EDD8-4558-B60A-53C4589CF873}" srcOrd="0" destOrd="0" presId="urn:microsoft.com/office/officeart/2018/5/layout/IconCircleLabelList"/>
    <dgm:cxn modelId="{E8B11AB8-0E6E-4F16-98CF-3B42B07A2C69}" srcId="{F092AF1B-7828-4B50-88CB-31A82589B3E0}" destId="{9EB15FDA-1DCC-4273-84CC-91774F256C93}" srcOrd="2" destOrd="0" parTransId="{38AA51A8-90DA-4442-B316-6E335D0C0F18}" sibTransId="{9A5FF5F7-B261-4015-BB12-3218259EF181}"/>
    <dgm:cxn modelId="{E63244CB-4B44-4D83-BF49-80C056645D50}" srcId="{F092AF1B-7828-4B50-88CB-31A82589B3E0}" destId="{1A94E669-F88F-43FF-A337-B8697D2F062F}" srcOrd="1" destOrd="0" parTransId="{6B5F376D-1B3D-4651-90B8-02DC97DA468A}" sibTransId="{0D6A3904-8407-4F85-B89A-DDA037997438}"/>
    <dgm:cxn modelId="{BD1ACD7D-31A0-4BF7-B82D-63178913F92E}" type="presParOf" srcId="{8251A835-49EA-4863-B7E1-AEFDEC765DFB}" destId="{671BA909-81CD-4E17-9717-02E7B087616F}" srcOrd="0" destOrd="0" presId="urn:microsoft.com/office/officeart/2018/5/layout/IconCircleLabelList"/>
    <dgm:cxn modelId="{AB0569EC-F141-47C4-833C-0D218A4049B1}" type="presParOf" srcId="{671BA909-81CD-4E17-9717-02E7B087616F}" destId="{72014A42-8343-4C7A-B52E-7F83AAA7E1FC}" srcOrd="0" destOrd="0" presId="urn:microsoft.com/office/officeart/2018/5/layout/IconCircleLabelList"/>
    <dgm:cxn modelId="{2F4E2A80-9964-4965-8C3B-54A7C85CB145}" type="presParOf" srcId="{671BA909-81CD-4E17-9717-02E7B087616F}" destId="{643296DC-6FC1-4CAD-9779-CC1D748BD814}" srcOrd="1" destOrd="0" presId="urn:microsoft.com/office/officeart/2018/5/layout/IconCircleLabelList"/>
    <dgm:cxn modelId="{F4BF9DB8-1E70-4BEC-860A-BCF838536534}" type="presParOf" srcId="{671BA909-81CD-4E17-9717-02E7B087616F}" destId="{F47EFCBC-02CB-48DD-86C1-96DF46019CBB}" srcOrd="2" destOrd="0" presId="urn:microsoft.com/office/officeart/2018/5/layout/IconCircleLabelList"/>
    <dgm:cxn modelId="{9AA4714A-F032-4E62-B410-B996E73EDEA6}" type="presParOf" srcId="{671BA909-81CD-4E17-9717-02E7B087616F}" destId="{5C491B1F-EDD8-4558-B60A-53C4589CF873}" srcOrd="3" destOrd="0" presId="urn:microsoft.com/office/officeart/2018/5/layout/IconCircleLabelList"/>
    <dgm:cxn modelId="{3416BA1C-2E3D-4C4E-9452-6B155803FD2A}" type="presParOf" srcId="{8251A835-49EA-4863-B7E1-AEFDEC765DFB}" destId="{A53DBDEB-4CAE-423D-81D4-84CB4BD1ABBA}" srcOrd="1" destOrd="0" presId="urn:microsoft.com/office/officeart/2018/5/layout/IconCircleLabelList"/>
    <dgm:cxn modelId="{A069E4BF-F359-423B-824E-C0A9723AFD0D}" type="presParOf" srcId="{8251A835-49EA-4863-B7E1-AEFDEC765DFB}" destId="{F066BAEC-D6A7-4062-A839-04D85627ADA2}" srcOrd="2" destOrd="0" presId="urn:microsoft.com/office/officeart/2018/5/layout/IconCircleLabelList"/>
    <dgm:cxn modelId="{F0B9C665-58BC-47DB-BAAD-C78894FFE25A}" type="presParOf" srcId="{F066BAEC-D6A7-4062-A839-04D85627ADA2}" destId="{C9DF8502-A481-4091-ABDB-D69F2E797933}" srcOrd="0" destOrd="0" presId="urn:microsoft.com/office/officeart/2018/5/layout/IconCircleLabelList"/>
    <dgm:cxn modelId="{7FFCF70D-37CA-4CD4-8DA1-7A4D8E0527FB}" type="presParOf" srcId="{F066BAEC-D6A7-4062-A839-04D85627ADA2}" destId="{83FC5FDE-9631-4E5C-BDC0-DAF604AA1A62}" srcOrd="1" destOrd="0" presId="urn:microsoft.com/office/officeart/2018/5/layout/IconCircleLabelList"/>
    <dgm:cxn modelId="{8B1498C1-EBE5-4001-A64A-477617C4D154}" type="presParOf" srcId="{F066BAEC-D6A7-4062-A839-04D85627ADA2}" destId="{0D1471D5-2F29-4F0B-AC18-86AA1ED4B8ED}" srcOrd="2" destOrd="0" presId="urn:microsoft.com/office/officeart/2018/5/layout/IconCircleLabelList"/>
    <dgm:cxn modelId="{15534E83-DE5A-4BB3-AE52-DE9B1EC9BE0B}" type="presParOf" srcId="{F066BAEC-D6A7-4062-A839-04D85627ADA2}" destId="{860E78C1-EC00-4D0D-854E-E31AFAC1FED9}" srcOrd="3" destOrd="0" presId="urn:microsoft.com/office/officeart/2018/5/layout/IconCircleLabelList"/>
    <dgm:cxn modelId="{8FB5D03C-FEAE-4AFF-ABD8-B807D050E81D}" type="presParOf" srcId="{8251A835-49EA-4863-B7E1-AEFDEC765DFB}" destId="{85FF8372-F349-4866-8B1D-762A757EBC81}" srcOrd="3" destOrd="0" presId="urn:microsoft.com/office/officeart/2018/5/layout/IconCircleLabelList"/>
    <dgm:cxn modelId="{590742B8-ECA8-42F3-9941-6E2BFA1AD9D1}" type="presParOf" srcId="{8251A835-49EA-4863-B7E1-AEFDEC765DFB}" destId="{D246616E-4E26-4190-BF22-74621904A4F4}" srcOrd="4" destOrd="0" presId="urn:microsoft.com/office/officeart/2018/5/layout/IconCircleLabelList"/>
    <dgm:cxn modelId="{14EF0213-4ABF-496B-97C6-AD03F2D9AE06}" type="presParOf" srcId="{D246616E-4E26-4190-BF22-74621904A4F4}" destId="{B3DDB380-626F-4A14-84C3-C60912BEC451}" srcOrd="0" destOrd="0" presId="urn:microsoft.com/office/officeart/2018/5/layout/IconCircleLabelList"/>
    <dgm:cxn modelId="{AE067741-E351-44CC-A76E-7A882BF19A64}" type="presParOf" srcId="{D246616E-4E26-4190-BF22-74621904A4F4}" destId="{3B171287-99B0-493A-BB0A-698D45D2AAB5}" srcOrd="1" destOrd="0" presId="urn:microsoft.com/office/officeart/2018/5/layout/IconCircleLabelList"/>
    <dgm:cxn modelId="{BC789E6E-8B7D-41E6-BEA7-5BB07B33059F}" type="presParOf" srcId="{D246616E-4E26-4190-BF22-74621904A4F4}" destId="{0CEEB6B0-7CD3-4873-8828-1E2B68AAE2CE}" srcOrd="2" destOrd="0" presId="urn:microsoft.com/office/officeart/2018/5/layout/IconCircleLabelList"/>
    <dgm:cxn modelId="{7A863F91-8BFD-4DD8-B195-3FA1B76B4B2C}" type="presParOf" srcId="{D246616E-4E26-4190-BF22-74621904A4F4}" destId="{8931FA36-A87B-4506-8463-D2FCCE47A077}"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EC94BE-3D88-46EB-B384-B00D134747B1}" type="doc">
      <dgm:prSet loTypeId="urn:microsoft.com/office/officeart/2018/2/layout/IconVerticalSolidList" loCatId="icon" qsTypeId="urn:microsoft.com/office/officeart/2005/8/quickstyle/simple1" qsCatId="simple" csTypeId="urn:microsoft.com/office/officeart/2018/5/colors/Iconchunking_neutralbg_accent3_2" csCatId="accent3" phldr="1"/>
      <dgm:spPr/>
      <dgm:t>
        <a:bodyPr/>
        <a:lstStyle/>
        <a:p>
          <a:endParaRPr lang="en-US"/>
        </a:p>
      </dgm:t>
    </dgm:pt>
    <dgm:pt modelId="{DB4AAF75-E9D6-47F1-B07F-BFEEBFA4EADA}">
      <dgm:prSet/>
      <dgm:spPr/>
      <dgm:t>
        <a:bodyPr/>
        <a:lstStyle/>
        <a:p>
          <a:pPr>
            <a:lnSpc>
              <a:spcPct val="100000"/>
            </a:lnSpc>
          </a:pPr>
          <a:r>
            <a:rPr lang="en-AU"/>
            <a:t>'Staff seek feedback to improve practice' will increase from 68% in 2024 to 80% in 2025.</a:t>
          </a:r>
          <a:endParaRPr lang="en-US"/>
        </a:p>
      </dgm:t>
    </dgm:pt>
    <dgm:pt modelId="{DD7BA8BD-FAC0-4A41-A525-75AD29F41E6B}" type="parTrans" cxnId="{3268754A-1A69-4643-B501-6D69113958D8}">
      <dgm:prSet/>
      <dgm:spPr/>
      <dgm:t>
        <a:bodyPr/>
        <a:lstStyle/>
        <a:p>
          <a:endParaRPr lang="en-US"/>
        </a:p>
      </dgm:t>
    </dgm:pt>
    <dgm:pt modelId="{6D8A7693-E003-4D9D-866E-8FD529E70D92}" type="sibTrans" cxnId="{3268754A-1A69-4643-B501-6D69113958D8}">
      <dgm:prSet/>
      <dgm:spPr/>
      <dgm:t>
        <a:bodyPr/>
        <a:lstStyle/>
        <a:p>
          <a:endParaRPr lang="en-US"/>
        </a:p>
      </dgm:t>
    </dgm:pt>
    <dgm:pt modelId="{72EFB8CC-3DAF-4176-8BCD-F1E5BDE037F2}">
      <dgm:prSet/>
      <dgm:spPr/>
      <dgm:t>
        <a:bodyPr/>
        <a:lstStyle/>
        <a:p>
          <a:pPr>
            <a:lnSpc>
              <a:spcPct val="100000"/>
            </a:lnSpc>
          </a:pPr>
          <a:r>
            <a:rPr lang="en-AU"/>
            <a:t>'Have time to share pedagogical content knowledge' will increase from 64% in 2024 to 75% in 2025.</a:t>
          </a:r>
          <a:endParaRPr lang="en-US"/>
        </a:p>
      </dgm:t>
    </dgm:pt>
    <dgm:pt modelId="{3ECD683E-F79D-408D-A99A-48487726AC66}" type="parTrans" cxnId="{3147C5F9-B278-4D00-A815-EEC95A304091}">
      <dgm:prSet/>
      <dgm:spPr/>
      <dgm:t>
        <a:bodyPr/>
        <a:lstStyle/>
        <a:p>
          <a:endParaRPr lang="en-US"/>
        </a:p>
      </dgm:t>
    </dgm:pt>
    <dgm:pt modelId="{1C0867B8-FA20-4578-8F93-979E55F3B7B3}" type="sibTrans" cxnId="{3147C5F9-B278-4D00-A815-EEC95A304091}">
      <dgm:prSet/>
      <dgm:spPr/>
      <dgm:t>
        <a:bodyPr/>
        <a:lstStyle/>
        <a:p>
          <a:endParaRPr lang="en-US"/>
        </a:p>
      </dgm:t>
    </dgm:pt>
    <dgm:pt modelId="{EA2009A5-CAEF-40D1-9F77-CB0B861D17C1}" type="pres">
      <dgm:prSet presAssocID="{46EC94BE-3D88-46EB-B384-B00D134747B1}" presName="root" presStyleCnt="0">
        <dgm:presLayoutVars>
          <dgm:dir/>
          <dgm:resizeHandles val="exact"/>
        </dgm:presLayoutVars>
      </dgm:prSet>
      <dgm:spPr/>
    </dgm:pt>
    <dgm:pt modelId="{91BE83A9-906F-4A1E-94B1-457AB2021092}" type="pres">
      <dgm:prSet presAssocID="{DB4AAF75-E9D6-47F1-B07F-BFEEBFA4EADA}" presName="compNode" presStyleCnt="0"/>
      <dgm:spPr/>
    </dgm:pt>
    <dgm:pt modelId="{1CA760B7-A2B9-4C5C-BFBF-E76B8D1245A1}" type="pres">
      <dgm:prSet presAssocID="{DB4AAF75-E9D6-47F1-B07F-BFEEBFA4EADA}" presName="bgRect" presStyleLbl="bgShp" presStyleIdx="0" presStyleCnt="2"/>
      <dgm:spPr/>
    </dgm:pt>
    <dgm:pt modelId="{5B14578C-84DC-458C-B203-5EC6D2F21A72}" type="pres">
      <dgm:prSet presAssocID="{DB4AAF75-E9D6-47F1-B07F-BFEEBFA4EAD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siness Growth"/>
        </a:ext>
      </dgm:extLst>
    </dgm:pt>
    <dgm:pt modelId="{7D11F4FE-503F-489D-B812-01576449F82D}" type="pres">
      <dgm:prSet presAssocID="{DB4AAF75-E9D6-47F1-B07F-BFEEBFA4EADA}" presName="spaceRect" presStyleCnt="0"/>
      <dgm:spPr/>
    </dgm:pt>
    <dgm:pt modelId="{807FB4EC-9398-40CE-A3AC-2340876A1C14}" type="pres">
      <dgm:prSet presAssocID="{DB4AAF75-E9D6-47F1-B07F-BFEEBFA4EADA}" presName="parTx" presStyleLbl="revTx" presStyleIdx="0" presStyleCnt="2">
        <dgm:presLayoutVars>
          <dgm:chMax val="0"/>
          <dgm:chPref val="0"/>
        </dgm:presLayoutVars>
      </dgm:prSet>
      <dgm:spPr/>
    </dgm:pt>
    <dgm:pt modelId="{3CBE2EBA-9005-4162-8A5E-8471990D8DBF}" type="pres">
      <dgm:prSet presAssocID="{6D8A7693-E003-4D9D-866E-8FD529E70D92}" presName="sibTrans" presStyleCnt="0"/>
      <dgm:spPr/>
    </dgm:pt>
    <dgm:pt modelId="{E8CF5681-8889-42FB-91CC-6322C48A001C}" type="pres">
      <dgm:prSet presAssocID="{72EFB8CC-3DAF-4176-8BCD-F1E5BDE037F2}" presName="compNode" presStyleCnt="0"/>
      <dgm:spPr/>
    </dgm:pt>
    <dgm:pt modelId="{1F6BBC36-8616-447E-9696-D307C0825D16}" type="pres">
      <dgm:prSet presAssocID="{72EFB8CC-3DAF-4176-8BCD-F1E5BDE037F2}" presName="bgRect" presStyleLbl="bgShp" presStyleIdx="1" presStyleCnt="2"/>
      <dgm:spPr/>
    </dgm:pt>
    <dgm:pt modelId="{8642ECDA-FA60-47E3-A6F8-0A88969CEED8}" type="pres">
      <dgm:prSet presAssocID="{72EFB8CC-3DAF-4176-8BCD-F1E5BDE037F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E41F606F-6E3B-47D9-ADC3-7EB80827A556}" type="pres">
      <dgm:prSet presAssocID="{72EFB8CC-3DAF-4176-8BCD-F1E5BDE037F2}" presName="spaceRect" presStyleCnt="0"/>
      <dgm:spPr/>
    </dgm:pt>
    <dgm:pt modelId="{64F271BC-5B8F-4F1D-B36A-A2374C48FDCD}" type="pres">
      <dgm:prSet presAssocID="{72EFB8CC-3DAF-4176-8BCD-F1E5BDE037F2}" presName="parTx" presStyleLbl="revTx" presStyleIdx="1" presStyleCnt="2">
        <dgm:presLayoutVars>
          <dgm:chMax val="0"/>
          <dgm:chPref val="0"/>
        </dgm:presLayoutVars>
      </dgm:prSet>
      <dgm:spPr/>
    </dgm:pt>
  </dgm:ptLst>
  <dgm:cxnLst>
    <dgm:cxn modelId="{F9C03B04-4675-46A5-B202-517C935FB503}" type="presOf" srcId="{72EFB8CC-3DAF-4176-8BCD-F1E5BDE037F2}" destId="{64F271BC-5B8F-4F1D-B36A-A2374C48FDCD}" srcOrd="0" destOrd="0" presId="urn:microsoft.com/office/officeart/2018/2/layout/IconVerticalSolidList"/>
    <dgm:cxn modelId="{67A4073A-3D8D-45F6-9054-5C426771C81A}" type="presOf" srcId="{46EC94BE-3D88-46EB-B384-B00D134747B1}" destId="{EA2009A5-CAEF-40D1-9F77-CB0B861D17C1}" srcOrd="0" destOrd="0" presId="urn:microsoft.com/office/officeart/2018/2/layout/IconVerticalSolidList"/>
    <dgm:cxn modelId="{3268754A-1A69-4643-B501-6D69113958D8}" srcId="{46EC94BE-3D88-46EB-B384-B00D134747B1}" destId="{DB4AAF75-E9D6-47F1-B07F-BFEEBFA4EADA}" srcOrd="0" destOrd="0" parTransId="{DD7BA8BD-FAC0-4A41-A525-75AD29F41E6B}" sibTransId="{6D8A7693-E003-4D9D-866E-8FD529E70D92}"/>
    <dgm:cxn modelId="{591B19C0-BEDD-45AC-A386-D78FC0744D85}" type="presOf" srcId="{DB4AAF75-E9D6-47F1-B07F-BFEEBFA4EADA}" destId="{807FB4EC-9398-40CE-A3AC-2340876A1C14}" srcOrd="0" destOrd="0" presId="urn:microsoft.com/office/officeart/2018/2/layout/IconVerticalSolidList"/>
    <dgm:cxn modelId="{3147C5F9-B278-4D00-A815-EEC95A304091}" srcId="{46EC94BE-3D88-46EB-B384-B00D134747B1}" destId="{72EFB8CC-3DAF-4176-8BCD-F1E5BDE037F2}" srcOrd="1" destOrd="0" parTransId="{3ECD683E-F79D-408D-A99A-48487726AC66}" sibTransId="{1C0867B8-FA20-4578-8F93-979E55F3B7B3}"/>
    <dgm:cxn modelId="{774583AD-A6FA-4704-8E8C-3C44ED9C36A1}" type="presParOf" srcId="{EA2009A5-CAEF-40D1-9F77-CB0B861D17C1}" destId="{91BE83A9-906F-4A1E-94B1-457AB2021092}" srcOrd="0" destOrd="0" presId="urn:microsoft.com/office/officeart/2018/2/layout/IconVerticalSolidList"/>
    <dgm:cxn modelId="{08371B79-7735-4046-BB46-D5C3E6DF8ED5}" type="presParOf" srcId="{91BE83A9-906F-4A1E-94B1-457AB2021092}" destId="{1CA760B7-A2B9-4C5C-BFBF-E76B8D1245A1}" srcOrd="0" destOrd="0" presId="urn:microsoft.com/office/officeart/2018/2/layout/IconVerticalSolidList"/>
    <dgm:cxn modelId="{915BBEC9-9BCB-4863-9AEE-1FEE837EDA7B}" type="presParOf" srcId="{91BE83A9-906F-4A1E-94B1-457AB2021092}" destId="{5B14578C-84DC-458C-B203-5EC6D2F21A72}" srcOrd="1" destOrd="0" presId="urn:microsoft.com/office/officeart/2018/2/layout/IconVerticalSolidList"/>
    <dgm:cxn modelId="{ABFE73C2-1099-4520-967A-E133EA03DC72}" type="presParOf" srcId="{91BE83A9-906F-4A1E-94B1-457AB2021092}" destId="{7D11F4FE-503F-489D-B812-01576449F82D}" srcOrd="2" destOrd="0" presId="urn:microsoft.com/office/officeart/2018/2/layout/IconVerticalSolidList"/>
    <dgm:cxn modelId="{1EFD74A9-9FC4-48B5-ADFC-F4FFE61418BB}" type="presParOf" srcId="{91BE83A9-906F-4A1E-94B1-457AB2021092}" destId="{807FB4EC-9398-40CE-A3AC-2340876A1C14}" srcOrd="3" destOrd="0" presId="urn:microsoft.com/office/officeart/2018/2/layout/IconVerticalSolidList"/>
    <dgm:cxn modelId="{8AE35C67-17F0-4A35-814B-21C7569F491E}" type="presParOf" srcId="{EA2009A5-CAEF-40D1-9F77-CB0B861D17C1}" destId="{3CBE2EBA-9005-4162-8A5E-8471990D8DBF}" srcOrd="1" destOrd="0" presId="urn:microsoft.com/office/officeart/2018/2/layout/IconVerticalSolidList"/>
    <dgm:cxn modelId="{7E2A2B42-28AC-46EA-8A7D-53B0F3A4897D}" type="presParOf" srcId="{EA2009A5-CAEF-40D1-9F77-CB0B861D17C1}" destId="{E8CF5681-8889-42FB-91CC-6322C48A001C}" srcOrd="2" destOrd="0" presId="urn:microsoft.com/office/officeart/2018/2/layout/IconVerticalSolidList"/>
    <dgm:cxn modelId="{1FEC51F6-DAEF-4B9E-A4AE-0AEAB6964C67}" type="presParOf" srcId="{E8CF5681-8889-42FB-91CC-6322C48A001C}" destId="{1F6BBC36-8616-447E-9696-D307C0825D16}" srcOrd="0" destOrd="0" presId="urn:microsoft.com/office/officeart/2018/2/layout/IconVerticalSolidList"/>
    <dgm:cxn modelId="{C3978187-12F0-4208-8225-122FF1482B87}" type="presParOf" srcId="{E8CF5681-8889-42FB-91CC-6322C48A001C}" destId="{8642ECDA-FA60-47E3-A6F8-0A88969CEED8}" srcOrd="1" destOrd="0" presId="urn:microsoft.com/office/officeart/2018/2/layout/IconVerticalSolidList"/>
    <dgm:cxn modelId="{2157AD8E-709E-4177-91F9-FCA0F448EFB5}" type="presParOf" srcId="{E8CF5681-8889-42FB-91CC-6322C48A001C}" destId="{E41F606F-6E3B-47D9-ADC3-7EB80827A556}" srcOrd="2" destOrd="0" presId="urn:microsoft.com/office/officeart/2018/2/layout/IconVerticalSolidList"/>
    <dgm:cxn modelId="{FCF6188C-20A6-4B0A-9846-B50656B96539}" type="presParOf" srcId="{E8CF5681-8889-42FB-91CC-6322C48A001C}" destId="{64F271BC-5B8F-4F1D-B36A-A2374C48FDC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7F1537-BC44-4102-99CE-1250209D2C4B}">
      <dsp:nvSpPr>
        <dsp:cNvPr id="0" name=""/>
        <dsp:cNvSpPr/>
      </dsp:nvSpPr>
      <dsp:spPr>
        <a:xfrm>
          <a:off x="0" y="707092"/>
          <a:ext cx="10106903" cy="1305401"/>
        </a:xfrm>
        <a:prstGeom prst="roundRect">
          <a:avLst>
            <a:gd name="adj" fmla="val 1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7014D882-A451-41F3-BCFF-66397F6E24B2}">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181D83-2379-4B7C-8E68-310647FBD01E}">
      <dsp:nvSpPr>
        <dsp:cNvPr id="0" name=""/>
        <dsp:cNvSpPr/>
      </dsp:nvSpPr>
      <dsp:spPr>
        <a:xfrm>
          <a:off x="1507738" y="707092"/>
          <a:ext cx="8599164" cy="1305401"/>
        </a:xfrm>
        <a:prstGeom prst="rect">
          <a:avLst/>
        </a:prstGeom>
        <a:solidFill>
          <a:schemeClr val="accent1">
            <a:lumMod val="75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100000"/>
            </a:lnSpc>
            <a:spcBef>
              <a:spcPct val="0"/>
            </a:spcBef>
            <a:spcAft>
              <a:spcPct val="35000"/>
            </a:spcAft>
            <a:buNone/>
          </a:pPr>
          <a:r>
            <a:rPr lang="en-AU" sz="2500" kern="1200" dirty="0">
              <a:solidFill>
                <a:schemeClr val="bg1"/>
              </a:solidFill>
            </a:rPr>
            <a:t>R</a:t>
          </a:r>
          <a:r>
            <a:rPr lang="en-AU" sz="2500" i="0" kern="1200" dirty="0">
              <a:solidFill>
                <a:schemeClr val="bg1"/>
              </a:solidFill>
            </a:rPr>
            <a:t>educe the amount of students in Grade 3 'Developing' from 13% in 2024 to 8% in 2025</a:t>
          </a:r>
          <a:r>
            <a:rPr lang="en-AU" sz="2500" i="0" kern="1200" dirty="0"/>
            <a:t>.</a:t>
          </a:r>
          <a:endParaRPr lang="en-US" sz="2500" kern="1200" dirty="0"/>
        </a:p>
      </dsp:txBody>
      <dsp:txXfrm>
        <a:off x="1507738" y="707092"/>
        <a:ext cx="8599164" cy="1305401"/>
      </dsp:txXfrm>
    </dsp:sp>
    <dsp:sp modelId="{78DB2439-A8E2-4292-923E-95BC0AF7C1B0}">
      <dsp:nvSpPr>
        <dsp:cNvPr id="0" name=""/>
        <dsp:cNvSpPr/>
      </dsp:nvSpPr>
      <dsp:spPr>
        <a:xfrm>
          <a:off x="0" y="2338844"/>
          <a:ext cx="10106903" cy="1305401"/>
        </a:xfrm>
        <a:prstGeom prst="roundRect">
          <a:avLst>
            <a:gd name="adj" fmla="val 1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9193A495-28CD-4F0F-B900-B84C88DED1D0}">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1142E0-F6D9-4A4E-AD55-A25C1169FB60}">
      <dsp:nvSpPr>
        <dsp:cNvPr id="0" name=""/>
        <dsp:cNvSpPr/>
      </dsp:nvSpPr>
      <dsp:spPr>
        <a:xfrm>
          <a:off x="1507738" y="2338844"/>
          <a:ext cx="8599164"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100000"/>
            </a:lnSpc>
            <a:spcBef>
              <a:spcPct val="0"/>
            </a:spcBef>
            <a:spcAft>
              <a:spcPct val="35000"/>
            </a:spcAft>
            <a:buNone/>
          </a:pPr>
          <a:r>
            <a:rPr lang="en-AU" sz="2500" kern="1200" dirty="0">
              <a:solidFill>
                <a:schemeClr val="bg1"/>
              </a:solidFill>
            </a:rPr>
            <a:t>Raise the amount of students in Grade 5 'Exceeding' from 14% in 2024 to 20% in 2025.</a:t>
          </a:r>
          <a:endParaRPr lang="en-US" sz="2500" kern="1200" dirty="0">
            <a:solidFill>
              <a:schemeClr val="bg1"/>
            </a:solidFill>
          </a:endParaRPr>
        </a:p>
      </dsp:txBody>
      <dsp:txXfrm>
        <a:off x="1507738" y="2338844"/>
        <a:ext cx="8599164" cy="1305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7F1537-BC44-4102-99CE-1250209D2C4B}">
      <dsp:nvSpPr>
        <dsp:cNvPr id="0" name=""/>
        <dsp:cNvSpPr/>
      </dsp:nvSpPr>
      <dsp:spPr>
        <a:xfrm>
          <a:off x="0" y="707092"/>
          <a:ext cx="10106903" cy="1305401"/>
        </a:xfrm>
        <a:prstGeom prst="roundRect">
          <a:avLst>
            <a:gd name="adj" fmla="val 1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7014D882-A451-41F3-BCFF-66397F6E24B2}">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181D83-2379-4B7C-8E68-310647FBD01E}">
      <dsp:nvSpPr>
        <dsp:cNvPr id="0" name=""/>
        <dsp:cNvSpPr/>
      </dsp:nvSpPr>
      <dsp:spPr>
        <a:xfrm>
          <a:off x="1507738" y="707092"/>
          <a:ext cx="8599164" cy="1305401"/>
        </a:xfrm>
        <a:prstGeom prst="rect">
          <a:avLst/>
        </a:prstGeom>
        <a:solidFill>
          <a:schemeClr val="accent1">
            <a:lumMod val="75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100000"/>
            </a:lnSpc>
            <a:spcBef>
              <a:spcPct val="0"/>
            </a:spcBef>
            <a:spcAft>
              <a:spcPct val="35000"/>
            </a:spcAft>
            <a:buNone/>
          </a:pPr>
          <a:r>
            <a:rPr lang="en-AU" sz="2500" i="0" kern="1200" dirty="0">
              <a:solidFill>
                <a:schemeClr val="bg1"/>
              </a:solidFill>
            </a:rPr>
            <a:t>Raise the amount of students in Grade 3 'Exceeding' from 21% in 2024 to 30% in 2025. </a:t>
          </a:r>
          <a:endParaRPr lang="en-US" sz="2500" kern="1200" dirty="0">
            <a:solidFill>
              <a:schemeClr val="bg1"/>
            </a:solidFill>
          </a:endParaRPr>
        </a:p>
      </dsp:txBody>
      <dsp:txXfrm>
        <a:off x="1507738" y="707092"/>
        <a:ext cx="8599164" cy="1305401"/>
      </dsp:txXfrm>
    </dsp:sp>
    <dsp:sp modelId="{78DB2439-A8E2-4292-923E-95BC0AF7C1B0}">
      <dsp:nvSpPr>
        <dsp:cNvPr id="0" name=""/>
        <dsp:cNvSpPr/>
      </dsp:nvSpPr>
      <dsp:spPr>
        <a:xfrm>
          <a:off x="0" y="2338844"/>
          <a:ext cx="10106903" cy="1305401"/>
        </a:xfrm>
        <a:prstGeom prst="roundRect">
          <a:avLst>
            <a:gd name="adj" fmla="val 1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9193A495-28CD-4F0F-B900-B84C88DED1D0}">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1142E0-F6D9-4A4E-AD55-A25C1169FB60}">
      <dsp:nvSpPr>
        <dsp:cNvPr id="0" name=""/>
        <dsp:cNvSpPr/>
      </dsp:nvSpPr>
      <dsp:spPr>
        <a:xfrm>
          <a:off x="1507738" y="2338844"/>
          <a:ext cx="8599164"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100000"/>
            </a:lnSpc>
            <a:spcBef>
              <a:spcPct val="0"/>
            </a:spcBef>
            <a:spcAft>
              <a:spcPct val="35000"/>
            </a:spcAft>
            <a:buNone/>
          </a:pPr>
          <a:r>
            <a:rPr lang="en-AU" sz="2500" kern="1200" dirty="0">
              <a:solidFill>
                <a:schemeClr val="bg1"/>
              </a:solidFill>
            </a:rPr>
            <a:t>Raise the amount of students in Grade 5 'Exceeding' from 17% in 2024 to 23% in 2025. </a:t>
          </a:r>
          <a:endParaRPr lang="en-US" sz="2500" kern="1200" dirty="0">
            <a:solidFill>
              <a:schemeClr val="bg1"/>
            </a:solidFill>
          </a:endParaRPr>
        </a:p>
      </dsp:txBody>
      <dsp:txXfrm>
        <a:off x="1507738" y="2338844"/>
        <a:ext cx="8599164" cy="13054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14A42-8343-4C7A-B52E-7F83AAA7E1FC}">
      <dsp:nvSpPr>
        <dsp:cNvPr id="0" name=""/>
        <dsp:cNvSpPr/>
      </dsp:nvSpPr>
      <dsp:spPr>
        <a:xfrm>
          <a:off x="679050" y="581261"/>
          <a:ext cx="1887187" cy="188718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3296DC-6FC1-4CAD-9779-CC1D748BD814}">
      <dsp:nvSpPr>
        <dsp:cNvPr id="0" name=""/>
        <dsp:cNvSpPr/>
      </dsp:nvSpPr>
      <dsp:spPr>
        <a:xfrm>
          <a:off x="1081237" y="983449"/>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491B1F-EDD8-4558-B60A-53C4589CF873}">
      <dsp:nvSpPr>
        <dsp:cNvPr id="0" name=""/>
        <dsp:cNvSpPr/>
      </dsp:nvSpPr>
      <dsp:spPr>
        <a:xfrm>
          <a:off x="75768" y="3056262"/>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AU" sz="1100" b="1" kern="1200" dirty="0"/>
            <a:t>Decrease in students reporting low 'Resilience' from 35% in 2024 to 20% in 2025.</a:t>
          </a:r>
          <a:endParaRPr lang="en-US" sz="1100" b="1" kern="1200" dirty="0"/>
        </a:p>
      </dsp:txBody>
      <dsp:txXfrm>
        <a:off x="75768" y="3056262"/>
        <a:ext cx="3093750" cy="720000"/>
      </dsp:txXfrm>
    </dsp:sp>
    <dsp:sp modelId="{C9DF8502-A481-4091-ABDB-D69F2E797933}">
      <dsp:nvSpPr>
        <dsp:cNvPr id="0" name=""/>
        <dsp:cNvSpPr/>
      </dsp:nvSpPr>
      <dsp:spPr>
        <a:xfrm>
          <a:off x="4314206" y="581261"/>
          <a:ext cx="1887187" cy="188718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FC5FDE-9631-4E5C-BDC0-DAF604AA1A62}">
      <dsp:nvSpPr>
        <dsp:cNvPr id="0" name=""/>
        <dsp:cNvSpPr/>
      </dsp:nvSpPr>
      <dsp:spPr>
        <a:xfrm>
          <a:off x="4716393" y="983449"/>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0E78C1-EC00-4D0D-854E-E31AFAC1FED9}">
      <dsp:nvSpPr>
        <dsp:cNvPr id="0" name=""/>
        <dsp:cNvSpPr/>
      </dsp:nvSpPr>
      <dsp:spPr>
        <a:xfrm>
          <a:off x="3710925" y="3056262"/>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AU" sz="1100" b="1" kern="1200" dirty="0"/>
            <a:t>Increase in 'Student Voice and Agency' factor from 70% in 2024 to 80% in 2025</a:t>
          </a:r>
          <a:r>
            <a:rPr lang="en-AU" sz="1100" kern="1200" dirty="0"/>
            <a:t>.</a:t>
          </a:r>
          <a:endParaRPr lang="en-US" sz="1100" kern="1200" dirty="0"/>
        </a:p>
      </dsp:txBody>
      <dsp:txXfrm>
        <a:off x="3710925" y="3056262"/>
        <a:ext cx="3093750" cy="720000"/>
      </dsp:txXfrm>
    </dsp:sp>
    <dsp:sp modelId="{B3DDB380-626F-4A14-84C3-C60912BEC451}">
      <dsp:nvSpPr>
        <dsp:cNvPr id="0" name=""/>
        <dsp:cNvSpPr/>
      </dsp:nvSpPr>
      <dsp:spPr>
        <a:xfrm>
          <a:off x="7949362" y="581261"/>
          <a:ext cx="1887187" cy="188718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171287-99B0-493A-BB0A-698D45D2AAB5}">
      <dsp:nvSpPr>
        <dsp:cNvPr id="0" name=""/>
        <dsp:cNvSpPr/>
      </dsp:nvSpPr>
      <dsp:spPr>
        <a:xfrm>
          <a:off x="8351550" y="983449"/>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31FA36-A87B-4506-8463-D2FCCE47A077}">
      <dsp:nvSpPr>
        <dsp:cNvPr id="0" name=""/>
        <dsp:cNvSpPr/>
      </dsp:nvSpPr>
      <dsp:spPr>
        <a:xfrm>
          <a:off x="7346081" y="3056262"/>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AU" sz="1100" b="1" kern="1200" dirty="0"/>
            <a:t>The percentage of students being absent from school for over 20 days in a calendar year will have decreased from 34% to 25%.</a:t>
          </a:r>
          <a:endParaRPr lang="en-US" sz="1100" b="1" kern="1200" dirty="0"/>
        </a:p>
      </dsp:txBody>
      <dsp:txXfrm>
        <a:off x="7346081" y="3056262"/>
        <a:ext cx="309375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A760B7-A2B9-4C5C-BFBF-E76B8D1245A1}">
      <dsp:nvSpPr>
        <dsp:cNvPr id="0" name=""/>
        <dsp:cNvSpPr/>
      </dsp:nvSpPr>
      <dsp:spPr>
        <a:xfrm>
          <a:off x="0" y="707288"/>
          <a:ext cx="10515600" cy="130576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14578C-84DC-458C-B203-5EC6D2F21A72}">
      <dsp:nvSpPr>
        <dsp:cNvPr id="0" name=""/>
        <dsp:cNvSpPr/>
      </dsp:nvSpPr>
      <dsp:spPr>
        <a:xfrm>
          <a:off x="394993" y="1001085"/>
          <a:ext cx="718169" cy="7181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7FB4EC-9398-40CE-A3AC-2340876A1C14}">
      <dsp:nvSpPr>
        <dsp:cNvPr id="0" name=""/>
        <dsp:cNvSpPr/>
      </dsp:nvSpPr>
      <dsp:spPr>
        <a:xfrm>
          <a:off x="1508156" y="707288"/>
          <a:ext cx="9007443" cy="1305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93" tIns="138193" rIns="138193" bIns="138193" numCol="1" spcCol="1270" anchor="ctr" anchorCtr="0">
          <a:noAutofit/>
        </a:bodyPr>
        <a:lstStyle/>
        <a:p>
          <a:pPr marL="0" lvl="0" indent="0" algn="l" defTabSz="1111250">
            <a:lnSpc>
              <a:spcPct val="100000"/>
            </a:lnSpc>
            <a:spcBef>
              <a:spcPct val="0"/>
            </a:spcBef>
            <a:spcAft>
              <a:spcPct val="35000"/>
            </a:spcAft>
            <a:buNone/>
          </a:pPr>
          <a:r>
            <a:rPr lang="en-AU" sz="2500" kern="1200"/>
            <a:t>'Staff seek feedback to improve practice' will increase from 68% in 2024 to 80% in 2025.</a:t>
          </a:r>
          <a:endParaRPr lang="en-US" sz="2500" kern="1200"/>
        </a:p>
      </dsp:txBody>
      <dsp:txXfrm>
        <a:off x="1508156" y="707288"/>
        <a:ext cx="9007443" cy="1305763"/>
      </dsp:txXfrm>
    </dsp:sp>
    <dsp:sp modelId="{1F6BBC36-8616-447E-9696-D307C0825D16}">
      <dsp:nvSpPr>
        <dsp:cNvPr id="0" name=""/>
        <dsp:cNvSpPr/>
      </dsp:nvSpPr>
      <dsp:spPr>
        <a:xfrm>
          <a:off x="0" y="2339492"/>
          <a:ext cx="10515600" cy="130576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42ECDA-FA60-47E3-A6F8-0A88969CEED8}">
      <dsp:nvSpPr>
        <dsp:cNvPr id="0" name=""/>
        <dsp:cNvSpPr/>
      </dsp:nvSpPr>
      <dsp:spPr>
        <a:xfrm>
          <a:off x="394993" y="2633289"/>
          <a:ext cx="718169" cy="7181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F271BC-5B8F-4F1D-B36A-A2374C48FDCD}">
      <dsp:nvSpPr>
        <dsp:cNvPr id="0" name=""/>
        <dsp:cNvSpPr/>
      </dsp:nvSpPr>
      <dsp:spPr>
        <a:xfrm>
          <a:off x="1508156" y="2339492"/>
          <a:ext cx="9007443" cy="1305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93" tIns="138193" rIns="138193" bIns="138193" numCol="1" spcCol="1270" anchor="ctr" anchorCtr="0">
          <a:noAutofit/>
        </a:bodyPr>
        <a:lstStyle/>
        <a:p>
          <a:pPr marL="0" lvl="0" indent="0" algn="l" defTabSz="1111250">
            <a:lnSpc>
              <a:spcPct val="100000"/>
            </a:lnSpc>
            <a:spcBef>
              <a:spcPct val="0"/>
            </a:spcBef>
            <a:spcAft>
              <a:spcPct val="35000"/>
            </a:spcAft>
            <a:buNone/>
          </a:pPr>
          <a:r>
            <a:rPr lang="en-AU" sz="2500" kern="1200"/>
            <a:t>'Have time to share pedagogical content knowledge' will increase from 64% in 2024 to 75% in 2025.</a:t>
          </a:r>
          <a:endParaRPr lang="en-US" sz="2500" kern="1200"/>
        </a:p>
      </dsp:txBody>
      <dsp:txXfrm>
        <a:off x="1508156" y="2339492"/>
        <a:ext cx="9007443" cy="130576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34CA47D8-C9D0-4C5D-96A9-5E303E7EC801}" type="datetimeFigureOut">
              <a:rPr lang="en-AU" smtClean="0"/>
              <a:t>1/05/2025</a:t>
            </a:fld>
            <a:endParaRPr lang="en-AU"/>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48CA8BCB-7673-43A0-8111-534A9D13CA5A}" type="slidenum">
              <a:rPr lang="en-AU" smtClean="0"/>
              <a:t>‹#›</a:t>
            </a:fld>
            <a:endParaRPr lang="en-AU"/>
          </a:p>
        </p:txBody>
      </p:sp>
    </p:spTree>
    <p:extLst>
      <p:ext uri="{BB962C8B-B14F-4D97-AF65-F5344CB8AC3E}">
        <p14:creationId xmlns:p14="http://schemas.microsoft.com/office/powerpoint/2010/main" val="103738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BD073-343D-6751-DA63-1335CD3F6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4ABAD-0D92-3E39-7838-CFE3A4BD2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52B45C-3242-371D-36EF-0D8272D4A80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4AB4D3B-B7C6-5950-E081-983509424ACB}"/>
              </a:ext>
            </a:extLst>
          </p:cNvPr>
          <p:cNvSpPr>
            <a:spLocks noGrp="1"/>
          </p:cNvSpPr>
          <p:nvPr>
            <p:ph type="sldNum" sz="quarter" idx="5"/>
          </p:nvPr>
        </p:nvSpPr>
        <p:spPr/>
        <p:txBody>
          <a:bodyPr/>
          <a:lstStyle/>
          <a:p>
            <a:fld id="{A4A5E582-BC70-42D2-AFB5-7094913BFDE9}" type="slidenum">
              <a:rPr lang="en-AU" smtClean="0"/>
              <a:t>1</a:t>
            </a:fld>
            <a:endParaRPr lang="en-AU"/>
          </a:p>
        </p:txBody>
      </p:sp>
    </p:spTree>
    <p:extLst>
      <p:ext uri="{BB962C8B-B14F-4D97-AF65-F5344CB8AC3E}">
        <p14:creationId xmlns:p14="http://schemas.microsoft.com/office/powerpoint/2010/main" val="1915926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2024 AIP</a:t>
            </a:r>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48CA8BCB-7673-43A0-8111-534A9D13CA5A}" type="slidenum">
              <a:rPr lang="en-AU" smtClean="0"/>
              <a:t>2</a:t>
            </a:fld>
            <a:endParaRPr lang="en-AU"/>
          </a:p>
        </p:txBody>
      </p:sp>
    </p:spTree>
    <p:extLst>
      <p:ext uri="{BB962C8B-B14F-4D97-AF65-F5344CB8AC3E}">
        <p14:creationId xmlns:p14="http://schemas.microsoft.com/office/powerpoint/2010/main" val="4169325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59066-2BC3-1C35-D5A2-8F170A110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900F2-AFD5-4D08-8194-CE6C4AFEA8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A6C28-D3D2-E492-A2BC-02820B36125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6DAB830-B0B9-1937-338E-A21625812997}"/>
              </a:ext>
            </a:extLst>
          </p:cNvPr>
          <p:cNvSpPr>
            <a:spLocks noGrp="1"/>
          </p:cNvSpPr>
          <p:nvPr>
            <p:ph type="sldNum" sz="quarter" idx="5"/>
          </p:nvPr>
        </p:nvSpPr>
        <p:spPr/>
        <p:txBody>
          <a:bodyPr/>
          <a:lstStyle/>
          <a:p>
            <a:fld id="{A4A5E582-BC70-42D2-AFB5-7094913BFDE9}" type="slidenum">
              <a:rPr lang="en-AU" smtClean="0"/>
              <a:t>3</a:t>
            </a:fld>
            <a:endParaRPr lang="en-AU"/>
          </a:p>
        </p:txBody>
      </p:sp>
    </p:spTree>
    <p:extLst>
      <p:ext uri="{BB962C8B-B14F-4D97-AF65-F5344CB8AC3E}">
        <p14:creationId xmlns:p14="http://schemas.microsoft.com/office/powerpoint/2010/main" val="240916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8CA8BCB-7673-43A0-8111-534A9D13CA5A}" type="slidenum">
              <a:rPr lang="en-AU" smtClean="0"/>
              <a:t>4</a:t>
            </a:fld>
            <a:endParaRPr lang="en-AU"/>
          </a:p>
        </p:txBody>
      </p:sp>
    </p:spTree>
    <p:extLst>
      <p:ext uri="{BB962C8B-B14F-4D97-AF65-F5344CB8AC3E}">
        <p14:creationId xmlns:p14="http://schemas.microsoft.com/office/powerpoint/2010/main" val="329155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D90C-261E-954F-450A-4E798A23B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0E6C2-703A-120F-AE9B-07C4CE64F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31DCB5-F7D2-2212-82D1-19E340C66D81}"/>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DE3DA3C-85A0-9EFF-4ED4-90BF2C2975C8}"/>
              </a:ext>
            </a:extLst>
          </p:cNvPr>
          <p:cNvSpPr>
            <a:spLocks noGrp="1"/>
          </p:cNvSpPr>
          <p:nvPr>
            <p:ph type="sldNum" sz="quarter" idx="5"/>
          </p:nvPr>
        </p:nvSpPr>
        <p:spPr/>
        <p:txBody>
          <a:bodyPr/>
          <a:lstStyle/>
          <a:p>
            <a:fld id="{A4A5E582-BC70-42D2-AFB5-7094913BFDE9}" type="slidenum">
              <a:rPr lang="en-AU" smtClean="0"/>
              <a:t>12</a:t>
            </a:fld>
            <a:endParaRPr lang="en-AU"/>
          </a:p>
        </p:txBody>
      </p:sp>
    </p:spTree>
    <p:extLst>
      <p:ext uri="{BB962C8B-B14F-4D97-AF65-F5344CB8AC3E}">
        <p14:creationId xmlns:p14="http://schemas.microsoft.com/office/powerpoint/2010/main" val="3122817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0B2B6-6F30-3324-DAA0-842C3D20C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F0EF5-A638-C5E1-EAD8-FF6CDB7818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F57B2-BBBA-4C36-5AF8-F544E50A96B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D766D97-7A50-FD02-E4CD-2B85380320CB}"/>
              </a:ext>
            </a:extLst>
          </p:cNvPr>
          <p:cNvSpPr>
            <a:spLocks noGrp="1"/>
          </p:cNvSpPr>
          <p:nvPr>
            <p:ph type="sldNum" sz="quarter" idx="5"/>
          </p:nvPr>
        </p:nvSpPr>
        <p:spPr/>
        <p:txBody>
          <a:bodyPr/>
          <a:lstStyle/>
          <a:p>
            <a:fld id="{A4A5E582-BC70-42D2-AFB5-7094913BFDE9}" type="slidenum">
              <a:rPr lang="en-AU" smtClean="0"/>
              <a:t>24</a:t>
            </a:fld>
            <a:endParaRPr lang="en-AU"/>
          </a:p>
        </p:txBody>
      </p:sp>
    </p:spTree>
    <p:extLst>
      <p:ext uri="{BB962C8B-B14F-4D97-AF65-F5344CB8AC3E}">
        <p14:creationId xmlns:p14="http://schemas.microsoft.com/office/powerpoint/2010/main" val="1040146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2025 AIP</a:t>
            </a:r>
          </a:p>
          <a:p>
            <a:endParaRPr lang="en-AU" dirty="0"/>
          </a:p>
          <a:p>
            <a:endParaRPr lang="en-AU" dirty="0"/>
          </a:p>
        </p:txBody>
      </p:sp>
      <p:sp>
        <p:nvSpPr>
          <p:cNvPr id="4" name="Slide Number Placeholder 3"/>
          <p:cNvSpPr>
            <a:spLocks noGrp="1"/>
          </p:cNvSpPr>
          <p:nvPr>
            <p:ph type="sldNum" sz="quarter" idx="5"/>
          </p:nvPr>
        </p:nvSpPr>
        <p:spPr/>
        <p:txBody>
          <a:bodyPr/>
          <a:lstStyle/>
          <a:p>
            <a:fld id="{48CA8BCB-7673-43A0-8111-534A9D13CA5A}" type="slidenum">
              <a:rPr lang="en-AU" smtClean="0"/>
              <a:t>25</a:t>
            </a:fld>
            <a:endParaRPr lang="en-AU"/>
          </a:p>
        </p:txBody>
      </p:sp>
    </p:spTree>
    <p:extLst>
      <p:ext uri="{BB962C8B-B14F-4D97-AF65-F5344CB8AC3E}">
        <p14:creationId xmlns:p14="http://schemas.microsoft.com/office/powerpoint/2010/main" val="3540238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5116B-FA4F-3977-4CC5-D7BE2B310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EE1D6-E7AE-3510-20EC-D6CDFB2F95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55987F-ACD5-5848-27EA-CB0295100D8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3D4909F-A276-DFD0-3378-9515A041BA56}"/>
              </a:ext>
            </a:extLst>
          </p:cNvPr>
          <p:cNvSpPr>
            <a:spLocks noGrp="1"/>
          </p:cNvSpPr>
          <p:nvPr>
            <p:ph type="sldNum" sz="quarter" idx="5"/>
          </p:nvPr>
        </p:nvSpPr>
        <p:spPr/>
        <p:txBody>
          <a:bodyPr/>
          <a:lstStyle/>
          <a:p>
            <a:fld id="{A4A5E582-BC70-42D2-AFB5-7094913BFDE9}" type="slidenum">
              <a:rPr lang="en-AU" smtClean="0"/>
              <a:t>30</a:t>
            </a:fld>
            <a:endParaRPr lang="en-AU"/>
          </a:p>
        </p:txBody>
      </p:sp>
    </p:spTree>
    <p:extLst>
      <p:ext uri="{BB962C8B-B14F-4D97-AF65-F5344CB8AC3E}">
        <p14:creationId xmlns:p14="http://schemas.microsoft.com/office/powerpoint/2010/main" val="848945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151E-A719-EEB0-CF48-60D2CA3A83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B56A588D-E2C2-0D7E-39EA-86C7DF5B0C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E3F86DB3-29BF-10EF-49F0-4485DC61D30F}"/>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5" name="Footer Placeholder 4">
            <a:extLst>
              <a:ext uri="{FF2B5EF4-FFF2-40B4-BE49-F238E27FC236}">
                <a16:creationId xmlns:a16="http://schemas.microsoft.com/office/drawing/2014/main" id="{A54BFA31-A43A-BFF7-F9C6-EE6B627083E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B5482B8-C6FC-51CD-208B-EE192FF3000B}"/>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3471886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F03A6-3BAB-911A-C7A7-2E0D4B62DE5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4F0EA00-59ED-BA10-71D6-38234737E7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BAA044D-C381-DD6B-C75C-5CFAB56EBA9C}"/>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5" name="Footer Placeholder 4">
            <a:extLst>
              <a:ext uri="{FF2B5EF4-FFF2-40B4-BE49-F238E27FC236}">
                <a16:creationId xmlns:a16="http://schemas.microsoft.com/office/drawing/2014/main" id="{3703A7B7-175F-F61E-07E7-D705DA1E722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56A689F-FF04-DC3E-BE07-230B1FD05F6F}"/>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1920402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5C1F5-007F-BE60-E803-07BDC4936C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D4C92690-882E-DDC5-1A19-89B40BB1FA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3FCB46-2702-4C82-33BB-282717537B36}"/>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5" name="Footer Placeholder 4">
            <a:extLst>
              <a:ext uri="{FF2B5EF4-FFF2-40B4-BE49-F238E27FC236}">
                <a16:creationId xmlns:a16="http://schemas.microsoft.com/office/drawing/2014/main" id="{F2D8553E-A3F5-2094-776F-718BC3CB030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4797302-0E12-60AA-81AD-BD2590EF8041}"/>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216207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C1A25-FCFC-E5C8-37D0-666688764F1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57A5EF9-667B-8F15-A691-A46A7D9E37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471A85CA-CDF4-D0A3-D1C8-E419A28AB6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1974DF50-B3C9-90A5-C5D9-600A06152AD9}"/>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6" name="Footer Placeholder 5">
            <a:extLst>
              <a:ext uri="{FF2B5EF4-FFF2-40B4-BE49-F238E27FC236}">
                <a16:creationId xmlns:a16="http://schemas.microsoft.com/office/drawing/2014/main" id="{57D5D550-B5C4-FCB4-1404-B43119FE5CC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3802138-E1BF-5398-BFE9-E0D867852C7A}"/>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2704991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A9528-82D2-6A33-F614-49678354EC7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39B2A3CA-38B1-A427-A667-8F5BF83221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26646A-8F71-E699-5169-9702A0EF10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A50EE58E-1B7F-B84E-54FE-126CECCF97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B76FE2-2E62-4A6A-4BBB-862EA636E6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85A16E7D-B32F-09D9-8229-37E00B2E717F}"/>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8" name="Footer Placeholder 7">
            <a:extLst>
              <a:ext uri="{FF2B5EF4-FFF2-40B4-BE49-F238E27FC236}">
                <a16:creationId xmlns:a16="http://schemas.microsoft.com/office/drawing/2014/main" id="{5AC9454C-EEF9-2547-A318-CE3F775CC2CE}"/>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FB2C6F91-61BE-5CCF-59F5-A94D7EC26EA4}"/>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10214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40857-3D7D-563B-A85C-82ADEE64B186}"/>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669B1B64-D290-7D86-F3E9-76829C81C8CA}"/>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4" name="Footer Placeholder 3">
            <a:extLst>
              <a:ext uri="{FF2B5EF4-FFF2-40B4-BE49-F238E27FC236}">
                <a16:creationId xmlns:a16="http://schemas.microsoft.com/office/drawing/2014/main" id="{61628129-8164-674B-3BF3-00295F049CB5}"/>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CB8CCD9E-C168-E16B-23F5-30E9DC05AD88}"/>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2265212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CE06E-0233-288E-DA47-69EBB344C06F}"/>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3" name="Footer Placeholder 2">
            <a:extLst>
              <a:ext uri="{FF2B5EF4-FFF2-40B4-BE49-F238E27FC236}">
                <a16:creationId xmlns:a16="http://schemas.microsoft.com/office/drawing/2014/main" id="{C4C37786-0EE5-C304-6ED0-4667C30775EF}"/>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B3A76D06-789E-7EEA-8D0D-5C451EFFBE30}"/>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4071999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6C990-8F4A-74E1-4557-7569CE2464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4EEEDA2-8109-0CFA-3E44-1F83446D1E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7BC1E0E-2A02-50B3-A286-38DB24578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35D5A6-8118-25F4-4123-4A8029FF368C}"/>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6" name="Footer Placeholder 5">
            <a:extLst>
              <a:ext uri="{FF2B5EF4-FFF2-40B4-BE49-F238E27FC236}">
                <a16:creationId xmlns:a16="http://schemas.microsoft.com/office/drawing/2014/main" id="{8E815180-6206-C51C-03EB-11E64D8B9A8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2E61E95-5862-164C-FEAC-C96889DBE650}"/>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2290539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4CA63-173B-58E9-6097-2E710F9DE8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3900C3E-36DE-4876-B0B5-E7631ADAF3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AC9467A5-35F6-CC75-FCAC-573CCD81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5E5A1C-C14E-774D-70CA-A82417CF1CA0}"/>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6" name="Footer Placeholder 5">
            <a:extLst>
              <a:ext uri="{FF2B5EF4-FFF2-40B4-BE49-F238E27FC236}">
                <a16:creationId xmlns:a16="http://schemas.microsoft.com/office/drawing/2014/main" id="{8EEC001D-9059-5EC5-A40B-185375E9CB7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F55C5CA-5888-5157-7E72-D233FAB8415F}"/>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4212953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EAECB-8CA9-D14C-4F2D-21EFD0A059DF}"/>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53C1904-0017-505A-7414-C818201706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F53F403-9D70-E713-5D18-83D040AA6BC8}"/>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5" name="Footer Placeholder 4">
            <a:extLst>
              <a:ext uri="{FF2B5EF4-FFF2-40B4-BE49-F238E27FC236}">
                <a16:creationId xmlns:a16="http://schemas.microsoft.com/office/drawing/2014/main" id="{923BE609-4802-B92C-B54C-5520D167AB1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625CFB3-72E1-3EE8-05AC-086D993D3ABF}"/>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912389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F3C87C-ADFE-571D-1DEF-10D3359612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A537985-894F-A6E2-AB11-CB5BCC9F26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80E0B6B-51F8-DC5A-63BD-494F4D3F2A03}"/>
              </a:ext>
            </a:extLst>
          </p:cNvPr>
          <p:cNvSpPr>
            <a:spLocks noGrp="1"/>
          </p:cNvSpPr>
          <p:nvPr>
            <p:ph type="dt" sz="half" idx="10"/>
          </p:nvPr>
        </p:nvSpPr>
        <p:spPr/>
        <p:txBody>
          <a:bodyPr/>
          <a:lstStyle/>
          <a:p>
            <a:fld id="{78B8FA7D-8C9A-4B9F-9388-F491C1435202}" type="datetimeFigureOut">
              <a:rPr lang="en-AU" smtClean="0"/>
              <a:t>1/05/2025</a:t>
            </a:fld>
            <a:endParaRPr lang="en-AU"/>
          </a:p>
        </p:txBody>
      </p:sp>
      <p:sp>
        <p:nvSpPr>
          <p:cNvPr id="5" name="Footer Placeholder 4">
            <a:extLst>
              <a:ext uri="{FF2B5EF4-FFF2-40B4-BE49-F238E27FC236}">
                <a16:creationId xmlns:a16="http://schemas.microsoft.com/office/drawing/2014/main" id="{71628D7A-9279-85C1-8F11-ED39BBF781D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AF03F41-73E5-4337-9516-B607BE02E32A}"/>
              </a:ext>
            </a:extLst>
          </p:cNvPr>
          <p:cNvSpPr>
            <a:spLocks noGrp="1"/>
          </p:cNvSpPr>
          <p:nvPr>
            <p:ph type="sldNum" sz="quarter" idx="12"/>
          </p:nvPr>
        </p:nvSpPr>
        <p:spPr/>
        <p:txBody>
          <a:bodyPr/>
          <a:lstStyle/>
          <a:p>
            <a:fld id="{AA10F99A-E505-4BF3-9E76-B310A69FF55F}" type="slidenum">
              <a:rPr lang="en-AU" smtClean="0"/>
              <a:t>‹#›</a:t>
            </a:fld>
            <a:endParaRPr lang="en-AU"/>
          </a:p>
        </p:txBody>
      </p:sp>
    </p:spTree>
    <p:extLst>
      <p:ext uri="{BB962C8B-B14F-4D97-AF65-F5344CB8AC3E}">
        <p14:creationId xmlns:p14="http://schemas.microsoft.com/office/powerpoint/2010/main" val="395301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5A8ED-4FF8-90DB-287C-8DCD5E1F73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1C7354-BB30-F278-06EB-D0E15C22A9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964008F-298B-BD6B-ABD7-54F631210C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B8FA7D-8C9A-4B9F-9388-F491C1435202}" type="datetimeFigureOut">
              <a:rPr lang="en-AU" smtClean="0"/>
              <a:t>1/05/2025</a:t>
            </a:fld>
            <a:endParaRPr lang="en-AU"/>
          </a:p>
        </p:txBody>
      </p:sp>
      <p:sp>
        <p:nvSpPr>
          <p:cNvPr id="5" name="Footer Placeholder 4">
            <a:extLst>
              <a:ext uri="{FF2B5EF4-FFF2-40B4-BE49-F238E27FC236}">
                <a16:creationId xmlns:a16="http://schemas.microsoft.com/office/drawing/2014/main" id="{E02A082F-B71D-050F-D9AA-1FFAD3BD7D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39360FE9-98DA-29C1-9A0D-3BAC880CAA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10F99A-E505-4BF3-9E76-B310A69FF55F}" type="slidenum">
              <a:rPr lang="en-AU" smtClean="0"/>
              <a:t>‹#›</a:t>
            </a:fld>
            <a:endParaRPr lang="en-AU"/>
          </a:p>
        </p:txBody>
      </p:sp>
    </p:spTree>
    <p:extLst>
      <p:ext uri="{BB962C8B-B14F-4D97-AF65-F5344CB8AC3E}">
        <p14:creationId xmlns:p14="http://schemas.microsoft.com/office/powerpoint/2010/main" val="1715744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newsletters.naavi.com/i/5opDyvN/issue-25/page/14?utm_source=chatgpt.co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3D8F4-4C3E-F85C-21EF-460DA9F573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42BFCC-C8CD-CCF3-2230-BD8E29A0745A}"/>
              </a:ext>
            </a:extLst>
          </p:cNvPr>
          <p:cNvSpPr>
            <a:spLocks noGrp="1"/>
          </p:cNvSpPr>
          <p:nvPr>
            <p:ph type="title"/>
          </p:nvPr>
        </p:nvSpPr>
        <p:spPr>
          <a:xfrm>
            <a:off x="311027" y="640080"/>
            <a:ext cx="4201565" cy="3566160"/>
          </a:xfrm>
        </p:spPr>
        <p:txBody>
          <a:bodyPr vert="horz" lIns="91440" tIns="45720" rIns="91440" bIns="45720" rtlCol="0" anchor="b">
            <a:normAutofit fontScale="90000"/>
          </a:bodyPr>
          <a:lstStyle/>
          <a:p>
            <a:r>
              <a:rPr lang="en-US" sz="5400" dirty="0"/>
              <a:t>2024 Annual Report and 2025 Annual Implementation Plan</a:t>
            </a:r>
          </a:p>
        </p:txBody>
      </p:sp>
      <p:pic>
        <p:nvPicPr>
          <p:cNvPr id="4" name="Content Placeholder 3">
            <a:extLst>
              <a:ext uri="{FF2B5EF4-FFF2-40B4-BE49-F238E27FC236}">
                <a16:creationId xmlns:a16="http://schemas.microsoft.com/office/drawing/2014/main" id="{CFF6694C-588C-8114-1507-735A0AE53182}"/>
              </a:ext>
            </a:extLst>
          </p:cNvPr>
          <p:cNvPicPr>
            <a:picLocks noGrp="1" noChangeAspect="1"/>
          </p:cNvPicPr>
          <p:nvPr>
            <p:ph idx="1"/>
          </p:nvPr>
        </p:nvPicPr>
        <p:blipFill>
          <a:blip r:embed="rId3"/>
          <a:srcRect b="5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67472589"/>
      </p:ext>
    </p:extLst>
  </p:cSld>
  <p:clrMapOvr>
    <a:masterClrMapping/>
  </p:clrMapOvr>
  <mc:AlternateContent xmlns:mc="http://schemas.openxmlformats.org/markup-compatibility/2006">
    <mc:Choice xmlns:p14="http://schemas.microsoft.com/office/powerpoint/2010/main" Requires="p14">
      <p:transition spd="slow" p14:dur="2000" advTm="20971"/>
    </mc:Choice>
    <mc:Fallback>
      <p:transition spd="slow" advTm="2097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16E31-ED83-42AF-4CB8-26C168BBA08B}"/>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99F56BC-A691-5E7B-31D2-4FD2403A523D}"/>
              </a:ext>
            </a:extLst>
          </p:cNvPr>
          <p:cNvSpPr/>
          <p:nvPr/>
        </p:nvSpPr>
        <p:spPr>
          <a:xfrm>
            <a:off x="274320" y="264955"/>
            <a:ext cx="5821680" cy="53514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t>Develop students who are</a:t>
            </a:r>
          </a:p>
          <a:p>
            <a:pPr algn="ctr"/>
            <a:r>
              <a:rPr lang="en-AU" sz="800" b="1" dirty="0"/>
              <a:t> literate and numerate.</a:t>
            </a:r>
          </a:p>
        </p:txBody>
      </p:sp>
      <p:sp>
        <p:nvSpPr>
          <p:cNvPr id="5" name="Rectangle: Rounded Corners 4">
            <a:extLst>
              <a:ext uri="{FF2B5EF4-FFF2-40B4-BE49-F238E27FC236}">
                <a16:creationId xmlns:a16="http://schemas.microsoft.com/office/drawing/2014/main" id="{F2701417-DF31-6C26-B466-E0E7AA325DED}"/>
              </a:ext>
            </a:extLst>
          </p:cNvPr>
          <p:cNvSpPr/>
          <p:nvPr/>
        </p:nvSpPr>
        <p:spPr>
          <a:xfrm>
            <a:off x="6487476" y="280829"/>
            <a:ext cx="5353047" cy="535145"/>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tx1"/>
                </a:solidFill>
              </a:rPr>
              <a:t>E</a:t>
            </a:r>
            <a:r>
              <a:rPr lang="en-AU" sz="800" b="1" dirty="0" err="1">
                <a:solidFill>
                  <a:schemeClr val="tx1"/>
                </a:solidFill>
              </a:rPr>
              <a:t>mbed</a:t>
            </a:r>
            <a:r>
              <a:rPr lang="en-AU" sz="800" b="1" dirty="0">
                <a:solidFill>
                  <a:schemeClr val="tx1"/>
                </a:solidFill>
              </a:rPr>
              <a:t> a whole-school approach to </a:t>
            </a:r>
          </a:p>
          <a:p>
            <a:pPr algn="ctr"/>
            <a:r>
              <a:rPr lang="en-AU" sz="800" b="1" dirty="0">
                <a:solidFill>
                  <a:schemeClr val="tx1"/>
                </a:solidFill>
              </a:rPr>
              <a:t>health, engagement, and wellbeing</a:t>
            </a:r>
            <a:endParaRPr lang="en-AU" sz="800" b="1" i="0" dirty="0">
              <a:solidFill>
                <a:schemeClr val="tx1"/>
              </a:solidFill>
              <a:effectLst/>
              <a:latin typeface="Arial" panose="020B0604020202020204" pitchFamily="34" charset="0"/>
            </a:endParaRPr>
          </a:p>
        </p:txBody>
      </p:sp>
      <p:sp>
        <p:nvSpPr>
          <p:cNvPr id="7" name="Rectangle: Rounded Corners 6">
            <a:extLst>
              <a:ext uri="{FF2B5EF4-FFF2-40B4-BE49-F238E27FC236}">
                <a16:creationId xmlns:a16="http://schemas.microsoft.com/office/drawing/2014/main" id="{A1742F21-02B4-3FA1-DBBF-22D4F90986D3}"/>
              </a:ext>
            </a:extLst>
          </p:cNvPr>
          <p:cNvSpPr/>
          <p:nvPr/>
        </p:nvSpPr>
        <p:spPr>
          <a:xfrm>
            <a:off x="274320" y="871856"/>
            <a:ext cx="2889887" cy="8161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t>Embed systematic assessment practices to direct and improve student learning.</a:t>
            </a:r>
          </a:p>
        </p:txBody>
      </p:sp>
      <p:sp>
        <p:nvSpPr>
          <p:cNvPr id="9" name="Rectangle: Rounded Corners 8">
            <a:extLst>
              <a:ext uri="{FF2B5EF4-FFF2-40B4-BE49-F238E27FC236}">
                <a16:creationId xmlns:a16="http://schemas.microsoft.com/office/drawing/2014/main" id="{10159F4A-13F9-9C36-2F39-C03AD7BEACCD}"/>
              </a:ext>
            </a:extLst>
          </p:cNvPr>
          <p:cNvSpPr/>
          <p:nvPr/>
        </p:nvSpPr>
        <p:spPr>
          <a:xfrm>
            <a:off x="3317083" y="871856"/>
            <a:ext cx="2812730" cy="8161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t>Strengthen teacher capacity to develop and implement high quality programs of learning.</a:t>
            </a:r>
          </a:p>
        </p:txBody>
      </p:sp>
      <p:sp>
        <p:nvSpPr>
          <p:cNvPr id="12" name="Rectangle: Rounded Corners 11">
            <a:extLst>
              <a:ext uri="{FF2B5EF4-FFF2-40B4-BE49-F238E27FC236}">
                <a16:creationId xmlns:a16="http://schemas.microsoft.com/office/drawing/2014/main" id="{8D52ED0D-AAC7-5C72-C8EA-9F8D49A8A703}"/>
              </a:ext>
            </a:extLst>
          </p:cNvPr>
          <p:cNvSpPr/>
          <p:nvPr/>
        </p:nvSpPr>
        <p:spPr>
          <a:xfrm>
            <a:off x="274320" y="1793850"/>
            <a:ext cx="2889886" cy="21956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t>ACTIONS</a:t>
            </a:r>
          </a:p>
          <a:p>
            <a:r>
              <a:rPr lang="en-AU" sz="800" b="1" dirty="0"/>
              <a:t>Rubrics</a:t>
            </a:r>
          </a:p>
          <a:p>
            <a:pPr marL="342900" indent="-342900">
              <a:buFont typeface="Wingdings" panose="05000000000000000000" pitchFamily="2" charset="2"/>
              <a:buChar char="§"/>
            </a:pPr>
            <a:r>
              <a:rPr lang="en-AU" sz="800" dirty="0"/>
              <a:t>Building Leadership Team and staff’s capacity on creating and using rubrics effectively to drive PLC. </a:t>
            </a:r>
          </a:p>
          <a:p>
            <a:pPr marL="342900" indent="-342900">
              <a:buFont typeface="Wingdings" panose="05000000000000000000" pitchFamily="2" charset="2"/>
              <a:buChar char="§"/>
            </a:pPr>
            <a:endParaRPr lang="en-AU" sz="800" dirty="0"/>
          </a:p>
          <a:p>
            <a:r>
              <a:rPr lang="en-AU" sz="800" b="1" dirty="0"/>
              <a:t>Consistent Data Collection</a:t>
            </a:r>
          </a:p>
          <a:p>
            <a:pPr marL="171450" indent="-171450">
              <a:buFont typeface="Arial" panose="020B0604020202020204" pitchFamily="34" charset="0"/>
              <a:buChar char="•"/>
            </a:pPr>
            <a:r>
              <a:rPr lang="en-AU" sz="800" dirty="0"/>
              <a:t>Team Leaders able to facilitate conversations to identify outcomes in practice. </a:t>
            </a:r>
          </a:p>
          <a:p>
            <a:endParaRPr lang="en-AU" sz="800" dirty="0"/>
          </a:p>
          <a:p>
            <a:endParaRPr lang="en-AU" sz="800" dirty="0"/>
          </a:p>
          <a:p>
            <a:r>
              <a:rPr lang="en-AU" sz="800" b="1" dirty="0"/>
              <a:t>Spanish</a:t>
            </a:r>
          </a:p>
          <a:p>
            <a:pPr marL="342900" indent="-342900">
              <a:buFont typeface="Wingdings" panose="05000000000000000000" pitchFamily="2" charset="2"/>
              <a:buChar char="§"/>
            </a:pPr>
            <a:r>
              <a:rPr lang="en-AU" sz="800" dirty="0"/>
              <a:t>Initiate Spanish Languages Assessments (Cervantes with Selected Students)</a:t>
            </a:r>
          </a:p>
        </p:txBody>
      </p:sp>
      <p:sp>
        <p:nvSpPr>
          <p:cNvPr id="13" name="Rectangle: Rounded Corners 12">
            <a:extLst>
              <a:ext uri="{FF2B5EF4-FFF2-40B4-BE49-F238E27FC236}">
                <a16:creationId xmlns:a16="http://schemas.microsoft.com/office/drawing/2014/main" id="{DC3B2582-28BA-1AB2-1B9B-E7D18BC05C91}"/>
              </a:ext>
            </a:extLst>
          </p:cNvPr>
          <p:cNvSpPr/>
          <p:nvPr/>
        </p:nvSpPr>
        <p:spPr>
          <a:xfrm>
            <a:off x="257175" y="4162065"/>
            <a:ext cx="2889886" cy="25556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t>OUTCOMES</a:t>
            </a:r>
          </a:p>
          <a:p>
            <a:pPr algn="ctr"/>
            <a:endParaRPr lang="en-AU" sz="800" b="1" dirty="0"/>
          </a:p>
          <a:p>
            <a:pPr marL="171450" indent="-171450">
              <a:buFont typeface="Wingdings" panose="05000000000000000000" pitchFamily="2" charset="2"/>
              <a:buChar char="§"/>
            </a:pPr>
            <a:r>
              <a:rPr lang="en-AU" sz="800" dirty="0"/>
              <a:t>Teachers use data more effectively to reflect on and inform the whole class teaching content.</a:t>
            </a:r>
          </a:p>
          <a:p>
            <a:pPr marL="171450" indent="-171450">
              <a:buFont typeface="Wingdings" panose="05000000000000000000" pitchFamily="2" charset="2"/>
              <a:buChar char="§"/>
            </a:pPr>
            <a:r>
              <a:rPr lang="en-AU" sz="800" dirty="0"/>
              <a:t>Students in 5/6 use rubrics to identify strengths and next areas of growth as individual learning goals.</a:t>
            </a:r>
          </a:p>
          <a:p>
            <a:pPr marL="171450" indent="-171450">
              <a:buFont typeface="Wingdings" panose="05000000000000000000" pitchFamily="2" charset="2"/>
              <a:buChar char="§"/>
            </a:pPr>
            <a:r>
              <a:rPr lang="en-AU" sz="800" dirty="0"/>
              <a:t>Teachers use rubrics to support individual and group learning needs</a:t>
            </a:r>
          </a:p>
          <a:p>
            <a:pPr marL="171450" indent="-171450">
              <a:buFont typeface="Wingdings" panose="05000000000000000000" pitchFamily="2" charset="2"/>
              <a:buChar char="§"/>
            </a:pPr>
            <a:r>
              <a:rPr lang="en-AU" sz="800" dirty="0"/>
              <a:t>Teachers upload data to common point with data analysis tools to support local and DET assessments.</a:t>
            </a:r>
          </a:p>
        </p:txBody>
      </p:sp>
      <p:sp>
        <p:nvSpPr>
          <p:cNvPr id="14" name="Rectangle: Rounded Corners 13">
            <a:extLst>
              <a:ext uri="{FF2B5EF4-FFF2-40B4-BE49-F238E27FC236}">
                <a16:creationId xmlns:a16="http://schemas.microsoft.com/office/drawing/2014/main" id="{B6ECB73C-F4E2-719B-3B53-2E8D75425B5B}"/>
              </a:ext>
            </a:extLst>
          </p:cNvPr>
          <p:cNvSpPr/>
          <p:nvPr/>
        </p:nvSpPr>
        <p:spPr>
          <a:xfrm>
            <a:off x="3317083" y="1759980"/>
            <a:ext cx="2812730" cy="21956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800" b="1" dirty="0"/>
          </a:p>
          <a:p>
            <a:pPr algn="ctr"/>
            <a:endParaRPr lang="en-AU" sz="800" b="1" dirty="0"/>
          </a:p>
          <a:p>
            <a:pPr algn="ctr"/>
            <a:r>
              <a:rPr lang="en-AU" sz="800" b="1" dirty="0"/>
              <a:t>ACTIONS</a:t>
            </a:r>
          </a:p>
          <a:p>
            <a:r>
              <a:rPr lang="en-AU" sz="800" b="1" dirty="0"/>
              <a:t> Literacy</a:t>
            </a:r>
          </a:p>
          <a:p>
            <a:pPr marL="171450" indent="-171450">
              <a:buFont typeface="Wingdings" panose="05000000000000000000" pitchFamily="2" charset="2"/>
              <a:buChar char="§"/>
            </a:pPr>
            <a:r>
              <a:rPr lang="en-AU" sz="800" dirty="0"/>
              <a:t>Writing intervention provided for students before school as a new model to support the Teacher Learner Initiative</a:t>
            </a:r>
          </a:p>
          <a:p>
            <a:pPr marL="171450" indent="-171450">
              <a:buFont typeface="Wingdings" panose="05000000000000000000" pitchFamily="2" charset="2"/>
              <a:buChar char="§"/>
            </a:pPr>
            <a:r>
              <a:rPr lang="en-AU" sz="800" dirty="0"/>
              <a:t>Refine teachers thinking in relation to our Instructional models in Literacy</a:t>
            </a:r>
          </a:p>
          <a:p>
            <a:endParaRPr lang="en-AU" sz="800" b="1" dirty="0"/>
          </a:p>
          <a:p>
            <a:r>
              <a:rPr lang="en-AU" sz="800" b="1" dirty="0"/>
              <a:t>Numeracy</a:t>
            </a:r>
          </a:p>
          <a:p>
            <a:pPr marL="171450" indent="-171450">
              <a:buFont typeface="Wingdings" panose="05000000000000000000" pitchFamily="2" charset="2"/>
              <a:buChar char="§"/>
            </a:pPr>
            <a:r>
              <a:rPr lang="en-AU" sz="800" dirty="0"/>
              <a:t>Create a new continuum, based on </a:t>
            </a:r>
            <a:r>
              <a:rPr lang="en-AU" sz="800" dirty="0" err="1"/>
              <a:t>VicCurric</a:t>
            </a:r>
            <a:r>
              <a:rPr lang="en-AU" sz="800" dirty="0"/>
              <a:t> 2.0 and the four proficiencies. </a:t>
            </a:r>
          </a:p>
          <a:p>
            <a:pPr marL="171450" indent="-171450">
              <a:buFont typeface="Wingdings" panose="05000000000000000000" pitchFamily="2" charset="2"/>
              <a:buChar char="§"/>
            </a:pPr>
            <a:r>
              <a:rPr lang="en-AU" sz="800" dirty="0"/>
              <a:t>Create new assessments based on our new continuum incorporating rubrics.</a:t>
            </a:r>
          </a:p>
          <a:p>
            <a:endParaRPr lang="en-AU" sz="800" b="1" dirty="0"/>
          </a:p>
          <a:p>
            <a:endParaRPr lang="en-AU" sz="800" b="1" dirty="0"/>
          </a:p>
          <a:p>
            <a:pPr marL="342900" indent="-342900">
              <a:buFontTx/>
              <a:buChar char="-"/>
            </a:pPr>
            <a:endParaRPr lang="en-AU" sz="800" dirty="0"/>
          </a:p>
        </p:txBody>
      </p:sp>
      <p:sp>
        <p:nvSpPr>
          <p:cNvPr id="15" name="Rectangle: Rounded Corners 14">
            <a:extLst>
              <a:ext uri="{FF2B5EF4-FFF2-40B4-BE49-F238E27FC236}">
                <a16:creationId xmlns:a16="http://schemas.microsoft.com/office/drawing/2014/main" id="{4C4607D5-06FE-7BA7-35B1-0BBA1F6EACCE}"/>
              </a:ext>
            </a:extLst>
          </p:cNvPr>
          <p:cNvSpPr/>
          <p:nvPr/>
        </p:nvSpPr>
        <p:spPr>
          <a:xfrm>
            <a:off x="3278505" y="4156112"/>
            <a:ext cx="2889885" cy="255567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t>OUTCOMES</a:t>
            </a:r>
          </a:p>
          <a:p>
            <a:pPr algn="ctr"/>
            <a:endParaRPr lang="en-AU" sz="800" b="1" dirty="0"/>
          </a:p>
          <a:p>
            <a:pPr marL="285750" indent="-285750">
              <a:buFont typeface="Wingdings" panose="05000000000000000000" pitchFamily="2" charset="2"/>
              <a:buChar char="§"/>
            </a:pPr>
            <a:r>
              <a:rPr lang="en-AU" sz="800" dirty="0"/>
              <a:t>Stronger understanding of the four proficiencies </a:t>
            </a:r>
          </a:p>
          <a:p>
            <a:pPr marL="285750" indent="-285750">
              <a:buFont typeface="Wingdings" panose="05000000000000000000" pitchFamily="2" charset="2"/>
              <a:buChar char="§"/>
            </a:pPr>
            <a:r>
              <a:rPr lang="en-AU" sz="800" dirty="0"/>
              <a:t>Consistent understanding of  Literacy Practices</a:t>
            </a:r>
          </a:p>
          <a:p>
            <a:pPr marL="285750" indent="-285750">
              <a:buFont typeface="Wingdings" panose="05000000000000000000" pitchFamily="2" charset="2"/>
              <a:buChar char="§"/>
            </a:pPr>
            <a:r>
              <a:rPr lang="en-AU" sz="800" dirty="0"/>
              <a:t>Building a sound knowledge of the new Maths 2.0 Vic Curriculum</a:t>
            </a:r>
          </a:p>
        </p:txBody>
      </p:sp>
      <p:sp>
        <p:nvSpPr>
          <p:cNvPr id="16" name="Rectangle: Rounded Corners 15">
            <a:extLst>
              <a:ext uri="{FF2B5EF4-FFF2-40B4-BE49-F238E27FC236}">
                <a16:creationId xmlns:a16="http://schemas.microsoft.com/office/drawing/2014/main" id="{F857820E-743E-33B0-8A01-3CF124E544A0}"/>
              </a:ext>
            </a:extLst>
          </p:cNvPr>
          <p:cNvSpPr/>
          <p:nvPr/>
        </p:nvSpPr>
        <p:spPr>
          <a:xfrm>
            <a:off x="9304497" y="4083802"/>
            <a:ext cx="2630328" cy="2627989"/>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solidFill>
                  <a:schemeClr val="tx1"/>
                </a:solidFill>
              </a:rPr>
              <a:t>OUTCOMES</a:t>
            </a:r>
          </a:p>
          <a:p>
            <a:pPr marL="171450" indent="-171450">
              <a:buFont typeface="Wingdings" panose="05000000000000000000" pitchFamily="2" charset="2"/>
              <a:buChar char="§"/>
            </a:pPr>
            <a:endParaRPr lang="en-AU" sz="800" b="1" dirty="0">
              <a:solidFill>
                <a:schemeClr val="tx1"/>
              </a:solidFill>
            </a:endParaRPr>
          </a:p>
          <a:p>
            <a:pPr marL="171450" indent="-171450">
              <a:buFont typeface="Wingdings" panose="05000000000000000000" pitchFamily="2" charset="2"/>
              <a:buChar char="§"/>
            </a:pPr>
            <a:r>
              <a:rPr lang="en-AU" sz="800" dirty="0">
                <a:solidFill>
                  <a:schemeClr val="tx1"/>
                </a:solidFill>
              </a:rPr>
              <a:t> Unexplained absence are followed up with stronger parent/school relationship</a:t>
            </a:r>
          </a:p>
          <a:p>
            <a:pPr marL="171450" indent="-171450">
              <a:buFont typeface="Wingdings" panose="05000000000000000000" pitchFamily="2" charset="2"/>
              <a:buChar char="§"/>
            </a:pPr>
            <a:r>
              <a:rPr lang="en-AU" sz="800" dirty="0">
                <a:solidFill>
                  <a:schemeClr val="tx1"/>
                </a:solidFill>
              </a:rPr>
              <a:t>Staff demonstrate stronger awareness oof process for students with absence of attendance. </a:t>
            </a:r>
          </a:p>
        </p:txBody>
      </p:sp>
      <p:sp>
        <p:nvSpPr>
          <p:cNvPr id="17" name="Rectangle: Rounded Corners 16">
            <a:extLst>
              <a:ext uri="{FF2B5EF4-FFF2-40B4-BE49-F238E27FC236}">
                <a16:creationId xmlns:a16="http://schemas.microsoft.com/office/drawing/2014/main" id="{FED7B3E2-85A6-70E1-1EC8-8C53EE5B292B}"/>
              </a:ext>
            </a:extLst>
          </p:cNvPr>
          <p:cNvSpPr/>
          <p:nvPr/>
        </p:nvSpPr>
        <p:spPr>
          <a:xfrm>
            <a:off x="6487476" y="1690368"/>
            <a:ext cx="2655570" cy="2294455"/>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solidFill>
                  <a:schemeClr val="tx1"/>
                </a:solidFill>
              </a:rPr>
              <a:t>ACTIONS</a:t>
            </a:r>
          </a:p>
          <a:p>
            <a:pPr algn="ctr"/>
            <a:endParaRPr lang="en-AU" sz="800" b="1" dirty="0">
              <a:solidFill>
                <a:schemeClr val="tx1"/>
              </a:solidFill>
            </a:endParaRPr>
          </a:p>
          <a:p>
            <a:r>
              <a:rPr lang="en-AU" sz="800" b="1" dirty="0">
                <a:solidFill>
                  <a:schemeClr val="tx1"/>
                </a:solidFill>
              </a:rPr>
              <a:t>Wellbeing Team</a:t>
            </a:r>
          </a:p>
          <a:p>
            <a:pPr marL="285750" indent="-285750">
              <a:buFont typeface="Wingdings" panose="05000000000000000000" pitchFamily="2" charset="2"/>
              <a:buChar char="§"/>
            </a:pPr>
            <a:r>
              <a:rPr lang="en-AU" sz="800" dirty="0">
                <a:solidFill>
                  <a:schemeClr val="tx1"/>
                </a:solidFill>
              </a:rPr>
              <a:t>Continue to strengthen the WET &amp; TWT alignment.</a:t>
            </a:r>
          </a:p>
          <a:p>
            <a:pPr marL="285750" indent="-285750">
              <a:buFont typeface="Wingdings" panose="05000000000000000000" pitchFamily="2" charset="2"/>
              <a:buChar char="§"/>
            </a:pPr>
            <a:r>
              <a:rPr lang="en-AU" sz="800" dirty="0">
                <a:solidFill>
                  <a:schemeClr val="tx1"/>
                </a:solidFill>
              </a:rPr>
              <a:t>Continue to build Wellbeing Team and their support in implementing Newlands Positive Behaviour Strategies.</a:t>
            </a:r>
          </a:p>
          <a:p>
            <a:pPr marL="285750" indent="-285750">
              <a:buFont typeface="Wingdings" panose="05000000000000000000" pitchFamily="2" charset="2"/>
              <a:buChar char="§"/>
            </a:pPr>
            <a:r>
              <a:rPr lang="en-AU" sz="800" dirty="0">
                <a:solidFill>
                  <a:schemeClr val="tx1"/>
                </a:solidFill>
              </a:rPr>
              <a:t>Publish Wellbeing handbook for teachers and community. </a:t>
            </a:r>
          </a:p>
          <a:p>
            <a:pPr marL="285750" indent="-285750">
              <a:buFont typeface="Wingdings" panose="05000000000000000000" pitchFamily="2" charset="2"/>
              <a:buChar char="§"/>
            </a:pPr>
            <a:r>
              <a:rPr lang="en-AU" sz="800" dirty="0">
                <a:solidFill>
                  <a:schemeClr val="tx1"/>
                </a:solidFill>
              </a:rPr>
              <a:t>Using Peer Observations to ensure consistent practices of Tier 1 Classroom Practices</a:t>
            </a:r>
          </a:p>
          <a:p>
            <a:r>
              <a:rPr lang="en-AU" sz="800" b="1" dirty="0">
                <a:solidFill>
                  <a:schemeClr val="tx1"/>
                </a:solidFill>
              </a:rPr>
              <a:t>Parent Capacity</a:t>
            </a:r>
          </a:p>
          <a:p>
            <a:pPr marL="171450" indent="-171450">
              <a:buFont typeface="Wingdings" panose="05000000000000000000" pitchFamily="2" charset="2"/>
              <a:buChar char="§"/>
            </a:pPr>
            <a:r>
              <a:rPr lang="en-AU" sz="800" dirty="0">
                <a:solidFill>
                  <a:schemeClr val="tx1"/>
                </a:solidFill>
              </a:rPr>
              <a:t>Provide parent information sessions/workshops</a:t>
            </a:r>
          </a:p>
          <a:p>
            <a:pPr marL="171450" indent="-171450">
              <a:buFont typeface="Wingdings" panose="05000000000000000000" pitchFamily="2" charset="2"/>
              <a:buChar char="§"/>
            </a:pPr>
            <a:r>
              <a:rPr lang="en-AU" sz="800" dirty="0">
                <a:solidFill>
                  <a:schemeClr val="tx1"/>
                </a:solidFill>
              </a:rPr>
              <a:t>Wellbeing information is delivered through newsletter. </a:t>
            </a:r>
          </a:p>
        </p:txBody>
      </p:sp>
      <p:sp>
        <p:nvSpPr>
          <p:cNvPr id="18" name="Rectangle: Rounded Corners 17">
            <a:extLst>
              <a:ext uri="{FF2B5EF4-FFF2-40B4-BE49-F238E27FC236}">
                <a16:creationId xmlns:a16="http://schemas.microsoft.com/office/drawing/2014/main" id="{FDDA9603-FD2E-1F5A-F800-334661EF2ABC}"/>
              </a:ext>
            </a:extLst>
          </p:cNvPr>
          <p:cNvSpPr/>
          <p:nvPr/>
        </p:nvSpPr>
        <p:spPr>
          <a:xfrm>
            <a:off x="6487476" y="889474"/>
            <a:ext cx="2655570" cy="701915"/>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tx1"/>
                </a:solidFill>
              </a:rPr>
              <a:t>Articulate and embed whole school wellbeing practices and approaches.</a:t>
            </a:r>
          </a:p>
        </p:txBody>
      </p:sp>
      <p:sp>
        <p:nvSpPr>
          <p:cNvPr id="19" name="Rectangle: Rounded Corners 18">
            <a:extLst>
              <a:ext uri="{FF2B5EF4-FFF2-40B4-BE49-F238E27FC236}">
                <a16:creationId xmlns:a16="http://schemas.microsoft.com/office/drawing/2014/main" id="{EB11FF39-D64C-45AD-5B24-6A6D7B4FDD61}"/>
              </a:ext>
            </a:extLst>
          </p:cNvPr>
          <p:cNvSpPr/>
          <p:nvPr/>
        </p:nvSpPr>
        <p:spPr>
          <a:xfrm>
            <a:off x="9219723" y="889473"/>
            <a:ext cx="2655570" cy="701915"/>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tx1"/>
                </a:solidFill>
              </a:rPr>
              <a:t>Develop whole school targeted intervention practices and protocols that promote attendance.</a:t>
            </a:r>
          </a:p>
        </p:txBody>
      </p:sp>
      <p:sp>
        <p:nvSpPr>
          <p:cNvPr id="20" name="Rectangle: Rounded Corners 19">
            <a:extLst>
              <a:ext uri="{FF2B5EF4-FFF2-40B4-BE49-F238E27FC236}">
                <a16:creationId xmlns:a16="http://schemas.microsoft.com/office/drawing/2014/main" id="{784A037E-DE34-CA86-EB81-8241A9C35872}"/>
              </a:ext>
            </a:extLst>
          </p:cNvPr>
          <p:cNvSpPr/>
          <p:nvPr/>
        </p:nvSpPr>
        <p:spPr>
          <a:xfrm>
            <a:off x="6487476" y="4083801"/>
            <a:ext cx="2655570" cy="2627989"/>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800" b="1" dirty="0">
              <a:solidFill>
                <a:schemeClr val="tx1"/>
              </a:solidFill>
            </a:endParaRPr>
          </a:p>
          <a:p>
            <a:pPr algn="ctr"/>
            <a:r>
              <a:rPr lang="en-AU" sz="800" b="1" dirty="0">
                <a:solidFill>
                  <a:schemeClr val="tx1"/>
                </a:solidFill>
              </a:rPr>
              <a:t>OUTCOMES</a:t>
            </a:r>
          </a:p>
          <a:p>
            <a:r>
              <a:rPr lang="en-AU" sz="800" b="1" dirty="0">
                <a:solidFill>
                  <a:schemeClr val="tx1"/>
                </a:solidFill>
              </a:rPr>
              <a:t>Wellbeing Team</a:t>
            </a:r>
          </a:p>
          <a:p>
            <a:pPr marL="285750" indent="-285750">
              <a:buFont typeface="Wingdings" panose="05000000000000000000" pitchFamily="2" charset="2"/>
              <a:buChar char="§"/>
            </a:pPr>
            <a:r>
              <a:rPr lang="en-AU" sz="800" dirty="0">
                <a:solidFill>
                  <a:schemeClr val="tx1"/>
                </a:solidFill>
              </a:rPr>
              <a:t>Wellbeing Team support and deliver professional learning to staff</a:t>
            </a:r>
          </a:p>
          <a:p>
            <a:pPr marL="285750" indent="-285750">
              <a:buFont typeface="Wingdings" panose="05000000000000000000" pitchFamily="2" charset="2"/>
              <a:buChar char="§"/>
            </a:pPr>
            <a:endParaRPr lang="en-AU" sz="800" dirty="0">
              <a:solidFill>
                <a:schemeClr val="tx1"/>
              </a:solidFill>
            </a:endParaRPr>
          </a:p>
          <a:p>
            <a:r>
              <a:rPr lang="en-AU" sz="800" b="1" dirty="0">
                <a:solidFill>
                  <a:schemeClr val="tx1"/>
                </a:solidFill>
              </a:rPr>
              <a:t>Parent Capacity </a:t>
            </a:r>
          </a:p>
          <a:p>
            <a:pPr marL="285750" indent="-285750">
              <a:buFont typeface="Wingdings" panose="05000000000000000000" pitchFamily="2" charset="2"/>
              <a:buChar char="§"/>
            </a:pPr>
            <a:r>
              <a:rPr lang="en-AU" sz="800" dirty="0">
                <a:solidFill>
                  <a:schemeClr val="tx1"/>
                </a:solidFill>
              </a:rPr>
              <a:t>parents are supporting their children to apply strategies for resilience</a:t>
            </a:r>
          </a:p>
        </p:txBody>
      </p:sp>
      <p:sp>
        <p:nvSpPr>
          <p:cNvPr id="21" name="Rectangle: Rounded Corners 20">
            <a:extLst>
              <a:ext uri="{FF2B5EF4-FFF2-40B4-BE49-F238E27FC236}">
                <a16:creationId xmlns:a16="http://schemas.microsoft.com/office/drawing/2014/main" id="{AD9A068C-2BD9-16D5-49B2-2C0951A443D8}"/>
              </a:ext>
            </a:extLst>
          </p:cNvPr>
          <p:cNvSpPr/>
          <p:nvPr/>
        </p:nvSpPr>
        <p:spPr>
          <a:xfrm>
            <a:off x="9262110" y="1687989"/>
            <a:ext cx="2655570" cy="2294455"/>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solidFill>
                  <a:schemeClr val="tx1"/>
                </a:solidFill>
              </a:rPr>
              <a:t>ACTIONS</a:t>
            </a:r>
          </a:p>
          <a:p>
            <a:pPr algn="ctr"/>
            <a:endParaRPr lang="en-AU" sz="800" b="1" dirty="0">
              <a:solidFill>
                <a:schemeClr val="tx1"/>
              </a:solidFill>
            </a:endParaRPr>
          </a:p>
          <a:p>
            <a:pPr algn="ctr"/>
            <a:endParaRPr lang="en-AU" sz="800" b="1" dirty="0">
              <a:solidFill>
                <a:schemeClr val="tx1"/>
              </a:solidFill>
            </a:endParaRPr>
          </a:p>
          <a:p>
            <a:pPr marL="285750" indent="-285750">
              <a:buFont typeface="Wingdings" panose="05000000000000000000" pitchFamily="2" charset="2"/>
              <a:buChar char="§"/>
            </a:pPr>
            <a:r>
              <a:rPr lang="en-AU" sz="800" dirty="0">
                <a:solidFill>
                  <a:schemeClr val="tx1"/>
                </a:solidFill>
              </a:rPr>
              <a:t>Review and update current attendance policy which ensures stronger processes to follow up student absences</a:t>
            </a:r>
          </a:p>
        </p:txBody>
      </p:sp>
    </p:spTree>
    <p:extLst>
      <p:ext uri="{BB962C8B-B14F-4D97-AF65-F5344CB8AC3E}">
        <p14:creationId xmlns:p14="http://schemas.microsoft.com/office/powerpoint/2010/main" val="2310760943"/>
      </p:ext>
    </p:extLst>
  </p:cSld>
  <p:clrMapOvr>
    <a:masterClrMapping/>
  </p:clrMapOvr>
  <mc:AlternateContent xmlns:mc="http://schemas.openxmlformats.org/markup-compatibility/2006">
    <mc:Choice xmlns:p14="http://schemas.microsoft.com/office/powerpoint/2010/main" Requires="p14">
      <p:transition spd="slow" p14:dur="2000" advTm="74331"/>
    </mc:Choice>
    <mc:Fallback>
      <p:transition spd="slow" advTm="7433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BDC93-411B-5E3E-3FE3-22492E7A03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BC3DC0-0F98-B9EE-7CCB-E7582337946F}"/>
              </a:ext>
            </a:extLst>
          </p:cNvPr>
          <p:cNvSpPr>
            <a:spLocks noGrp="1"/>
          </p:cNvSpPr>
          <p:nvPr>
            <p:ph type="title"/>
          </p:nvPr>
        </p:nvSpPr>
        <p:spPr>
          <a:xfrm>
            <a:off x="422787" y="640080"/>
            <a:ext cx="4201565" cy="3566160"/>
          </a:xfrm>
        </p:spPr>
        <p:txBody>
          <a:bodyPr vert="horz" lIns="91440" tIns="45720" rIns="91440" bIns="45720" rtlCol="0" anchor="b">
            <a:normAutofit/>
          </a:bodyPr>
          <a:lstStyle/>
          <a:p>
            <a:r>
              <a:rPr lang="en-US" sz="5400" dirty="0"/>
              <a:t>2024 Academic Goals</a:t>
            </a:r>
          </a:p>
        </p:txBody>
      </p:sp>
      <p:pic>
        <p:nvPicPr>
          <p:cNvPr id="4" name="Content Placeholder 3">
            <a:extLst>
              <a:ext uri="{FF2B5EF4-FFF2-40B4-BE49-F238E27FC236}">
                <a16:creationId xmlns:a16="http://schemas.microsoft.com/office/drawing/2014/main" id="{C8B18693-6FA0-E905-133C-ACB725427294}"/>
              </a:ext>
            </a:extLst>
          </p:cNvPr>
          <p:cNvPicPr>
            <a:picLocks noGrp="1" noChangeAspect="1"/>
          </p:cNvPicPr>
          <p:nvPr>
            <p:ph idx="1"/>
          </p:nvPr>
        </p:nvPicPr>
        <p:blipFill>
          <a:blip r:embed="rId3"/>
          <a:srcRect b="5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73873329"/>
      </p:ext>
    </p:extLst>
  </p:cSld>
  <p:clrMapOvr>
    <a:masterClrMapping/>
  </p:clrMapOvr>
  <mc:AlternateContent xmlns:mc="http://schemas.openxmlformats.org/markup-compatibility/2006">
    <mc:Choice xmlns:p14="http://schemas.microsoft.com/office/powerpoint/2010/main" Requires="p14">
      <p:transition spd="slow" p14:dur="2000" advTm="27521"/>
    </mc:Choice>
    <mc:Fallback>
      <p:transition spd="slow" advTm="2752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2E843D-0C95-E9D5-07DD-3CEB76D6F978}"/>
              </a:ext>
            </a:extLst>
          </p:cNvPr>
          <p:cNvSpPr>
            <a:spLocks noGrp="1"/>
          </p:cNvSpPr>
          <p:nvPr>
            <p:ph type="title"/>
          </p:nvPr>
        </p:nvSpPr>
        <p:spPr>
          <a:xfrm>
            <a:off x="826396" y="586855"/>
            <a:ext cx="4230100" cy="3387497"/>
          </a:xfrm>
        </p:spPr>
        <p:txBody>
          <a:bodyPr anchor="b">
            <a:normAutofit/>
          </a:bodyPr>
          <a:lstStyle/>
          <a:p>
            <a:pPr algn="r"/>
            <a:r>
              <a:rPr lang="en-AU" sz="4000" b="1">
                <a:solidFill>
                  <a:srgbClr val="FFFFFF"/>
                </a:solidFill>
              </a:rPr>
              <a:t>Writing Goals</a:t>
            </a:r>
            <a:endParaRPr lang="en-AU" sz="4000">
              <a:solidFill>
                <a:srgbClr val="FFFFFF"/>
              </a:solidFill>
            </a:endParaRPr>
          </a:p>
        </p:txBody>
      </p:sp>
      <p:sp>
        <p:nvSpPr>
          <p:cNvPr id="3" name="Content Placeholder 2">
            <a:extLst>
              <a:ext uri="{FF2B5EF4-FFF2-40B4-BE49-F238E27FC236}">
                <a16:creationId xmlns:a16="http://schemas.microsoft.com/office/drawing/2014/main" id="{5955213C-51D5-C920-0F1C-A686F6B931BC}"/>
              </a:ext>
            </a:extLst>
          </p:cNvPr>
          <p:cNvSpPr>
            <a:spLocks noGrp="1"/>
          </p:cNvSpPr>
          <p:nvPr>
            <p:ph idx="1"/>
          </p:nvPr>
        </p:nvSpPr>
        <p:spPr>
          <a:xfrm>
            <a:off x="6503158" y="649480"/>
            <a:ext cx="4862447" cy="5546047"/>
          </a:xfrm>
        </p:spPr>
        <p:txBody>
          <a:bodyPr anchor="ctr">
            <a:normAutofit/>
          </a:bodyPr>
          <a:lstStyle/>
          <a:p>
            <a:pPr marL="0" indent="0">
              <a:buNone/>
            </a:pPr>
            <a:r>
              <a:rPr lang="en-AU" sz="2000" b="1"/>
              <a:t>Reduce the percentage of Year 3 students in the developing category for Writing from 18% (2023) to 10%.</a:t>
            </a:r>
          </a:p>
          <a:p>
            <a:r>
              <a:rPr lang="en-AU" sz="2000"/>
              <a:t>While we did not meet our goal, we successfully reduced the percentage from 18% to 13%.</a:t>
            </a:r>
          </a:p>
          <a:p>
            <a:r>
              <a:rPr lang="en-AU" sz="2000"/>
              <a:t>Writing intervention programs in Term 3 &amp; 4 have been prioritised to further improve outcomes, particularly for Grade 3 &amp; 5 NAPLAN results in 2025.</a:t>
            </a:r>
          </a:p>
          <a:p>
            <a:endParaRPr lang="en-AU" sz="2000"/>
          </a:p>
        </p:txBody>
      </p:sp>
    </p:spTree>
    <p:extLst>
      <p:ext uri="{BB962C8B-B14F-4D97-AF65-F5344CB8AC3E}">
        <p14:creationId xmlns:p14="http://schemas.microsoft.com/office/powerpoint/2010/main" val="1408985619"/>
      </p:ext>
    </p:extLst>
  </p:cSld>
  <p:clrMapOvr>
    <a:masterClrMapping/>
  </p:clrMapOvr>
  <mc:AlternateContent xmlns:mc="http://schemas.openxmlformats.org/markup-compatibility/2006">
    <mc:Choice xmlns:p14="http://schemas.microsoft.com/office/powerpoint/2010/main" Requires="p14">
      <p:transition spd="slow" p14:dur="2000" advTm="45975"/>
    </mc:Choice>
    <mc:Fallback>
      <p:transition spd="slow" advTm="4597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882F88-A0FE-ECE4-2AB0-8AC7A80399B2}"/>
              </a:ext>
            </a:extLst>
          </p:cNvPr>
          <p:cNvSpPr>
            <a:spLocks noGrp="1"/>
          </p:cNvSpPr>
          <p:nvPr>
            <p:ph type="title"/>
          </p:nvPr>
        </p:nvSpPr>
        <p:spPr>
          <a:xfrm>
            <a:off x="826396" y="586855"/>
            <a:ext cx="4230100" cy="3387497"/>
          </a:xfrm>
        </p:spPr>
        <p:txBody>
          <a:bodyPr anchor="b">
            <a:normAutofit/>
          </a:bodyPr>
          <a:lstStyle/>
          <a:p>
            <a:pPr algn="r"/>
            <a:r>
              <a:rPr lang="en-AU" sz="4000" b="1">
                <a:solidFill>
                  <a:srgbClr val="FFFFFF"/>
                </a:solidFill>
              </a:rPr>
              <a:t>Writing Goals</a:t>
            </a:r>
            <a:endParaRPr lang="en-AU" sz="4000">
              <a:solidFill>
                <a:srgbClr val="FFFFFF"/>
              </a:solidFill>
            </a:endParaRPr>
          </a:p>
        </p:txBody>
      </p:sp>
      <p:sp>
        <p:nvSpPr>
          <p:cNvPr id="5" name="Rectangle 2">
            <a:extLst>
              <a:ext uri="{FF2B5EF4-FFF2-40B4-BE49-F238E27FC236}">
                <a16:creationId xmlns:a16="http://schemas.microsoft.com/office/drawing/2014/main" id="{5A9EFEAB-4F5E-15FB-CC63-9A5525CAFA90}"/>
              </a:ext>
            </a:extLst>
          </p:cNvPr>
          <p:cNvSpPr>
            <a:spLocks noGrp="1" noChangeArrowheads="1"/>
          </p:cNvSpPr>
          <p:nvPr>
            <p:ph idx="1"/>
          </p:nvPr>
        </p:nvSpPr>
        <p:spPr bwMode="auto">
          <a:xfrm>
            <a:off x="6503158" y="649480"/>
            <a:ext cx="4862447" cy="554604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None/>
              <a:tabLst/>
            </a:pPr>
            <a:r>
              <a:rPr kumimoji="0" lang="en-US" altLang="en-US" sz="2000" b="1" i="0" u="none" strike="noStrike" cap="none" normalizeH="0" baseline="0">
                <a:ln>
                  <a:noFill/>
                </a:ln>
                <a:effectLst/>
                <a:latin typeface="Arial" panose="020B0604020202020204" pitchFamily="34" charset="0"/>
              </a:rPr>
              <a:t>Increase the percentage of Year 5 students in the exceeding category for Writing from 10% (2023) to 15%.</a:t>
            </a:r>
          </a:p>
          <a:p>
            <a:pPr marL="0" marR="0" lvl="0" indent="0" defTabSz="914400" rtl="0" eaLnBrk="0" fontAlgn="base" latinLnBrk="0" hangingPunct="0">
              <a:spcBef>
                <a:spcPct val="0"/>
              </a:spcBef>
              <a:spcAft>
                <a:spcPts val="600"/>
              </a:spcAft>
              <a:buClrTx/>
              <a:buSzTx/>
              <a:buNone/>
              <a:tabLst/>
            </a:pPr>
            <a:endParaRPr kumimoji="0" lang="en-US" altLang="en-US" sz="2000" b="0" i="0" u="none" strike="noStrike" cap="none" normalizeH="0" baseline="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rPr>
              <a:t>The percentage increased to 14%, just shy of our target.</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rPr>
              <a:t>Refinements in instructional and organisational models have improved the mean score from 493 (2023) to 512 (2024).</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rPr>
              <a:t>Our NAPLAN results are now comparable to similar schools and above network and state averages.</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rPr>
              <a:t>Continued improvement is expected through the Writing Intervention morning program.</a:t>
            </a:r>
          </a:p>
          <a:p>
            <a:pPr marL="0" marR="0" lvl="0" indent="0" defTabSz="914400" rtl="0" eaLnBrk="0" fontAlgn="base" latinLnBrk="0" hangingPunct="0">
              <a:spcBef>
                <a:spcPct val="0"/>
              </a:spcBef>
              <a:spcAft>
                <a:spcPts val="600"/>
              </a:spcAft>
              <a:buClrTx/>
              <a:buSzTx/>
              <a:buFontTx/>
              <a:buNone/>
              <a:tabLst/>
            </a:pPr>
            <a:endParaRPr kumimoji="0" lang="en-US" altLang="en-US" sz="2000" b="0" i="0" u="none" strike="noStrike" cap="none" normalizeH="0" baseline="0">
              <a:ln>
                <a:noFill/>
              </a:ln>
              <a:effectLst/>
              <a:latin typeface="Arial" panose="020B0604020202020204" pitchFamily="34" charset="0"/>
            </a:endParaRPr>
          </a:p>
        </p:txBody>
      </p:sp>
    </p:spTree>
    <p:extLst>
      <p:ext uri="{BB962C8B-B14F-4D97-AF65-F5344CB8AC3E}">
        <p14:creationId xmlns:p14="http://schemas.microsoft.com/office/powerpoint/2010/main" val="1742614170"/>
      </p:ext>
    </p:extLst>
  </p:cSld>
  <p:clrMapOvr>
    <a:masterClrMapping/>
  </p:clrMapOvr>
  <mc:AlternateContent xmlns:mc="http://schemas.openxmlformats.org/markup-compatibility/2006">
    <mc:Choice xmlns:p14="http://schemas.microsoft.com/office/powerpoint/2010/main" Requires="p14">
      <p:transition spd="slow" p14:dur="2000" advTm="34851"/>
    </mc:Choice>
    <mc:Fallback>
      <p:transition spd="slow" advTm="3485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A57F13-5220-B44E-1EC4-ECC63BC0E8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385F2B-CCBA-D132-C82C-65079078ED57}"/>
              </a:ext>
            </a:extLst>
          </p:cNvPr>
          <p:cNvSpPr>
            <a:spLocks noGrp="1"/>
          </p:cNvSpPr>
          <p:nvPr>
            <p:ph type="title"/>
          </p:nvPr>
        </p:nvSpPr>
        <p:spPr>
          <a:xfrm>
            <a:off x="826396" y="586855"/>
            <a:ext cx="4230100" cy="3387497"/>
          </a:xfrm>
        </p:spPr>
        <p:txBody>
          <a:bodyPr anchor="b">
            <a:normAutofit/>
          </a:bodyPr>
          <a:lstStyle/>
          <a:p>
            <a:pPr algn="r"/>
            <a:r>
              <a:rPr lang="en-AU" sz="4000" b="1">
                <a:solidFill>
                  <a:srgbClr val="FFFFFF"/>
                </a:solidFill>
              </a:rPr>
              <a:t>Numeracy Goals</a:t>
            </a:r>
          </a:p>
        </p:txBody>
      </p:sp>
      <p:sp>
        <p:nvSpPr>
          <p:cNvPr id="8" name="Rectangle 2">
            <a:extLst>
              <a:ext uri="{FF2B5EF4-FFF2-40B4-BE49-F238E27FC236}">
                <a16:creationId xmlns:a16="http://schemas.microsoft.com/office/drawing/2014/main" id="{8336CF4B-C4F2-2FE9-5606-F770BD3E1DF2}"/>
              </a:ext>
            </a:extLst>
          </p:cNvPr>
          <p:cNvSpPr>
            <a:spLocks noGrp="1" noChangeArrowheads="1"/>
          </p:cNvSpPr>
          <p:nvPr>
            <p:ph idx="1"/>
          </p:nvPr>
        </p:nvSpPr>
        <p:spPr bwMode="auto">
          <a:xfrm>
            <a:off x="6503158" y="649480"/>
            <a:ext cx="4862447" cy="554604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None/>
              <a:tabLst/>
            </a:pPr>
            <a:r>
              <a:rPr kumimoji="0" lang="en-US" altLang="en-US" sz="1700" b="1" i="0" u="none" strike="noStrike" cap="none" normalizeH="0" baseline="0" dirty="0">
                <a:ln>
                  <a:noFill/>
                </a:ln>
                <a:effectLst/>
                <a:latin typeface="Arial" panose="020B0604020202020204" pitchFamily="34" charset="0"/>
              </a:rPr>
              <a:t>Increase the percentage of Year 5 students in exceeding for Mathematics from 3% to 23%.</a:t>
            </a:r>
            <a:endParaRPr kumimoji="0" lang="en-US" altLang="en-US" sz="17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en-US" altLang="en-US" sz="1700" b="0" i="0" u="none" strike="noStrike" cap="none" normalizeH="0" baseline="0" dirty="0">
                <a:ln>
                  <a:noFill/>
                </a:ln>
                <a:effectLst/>
                <a:latin typeface="Arial" panose="020B0604020202020204" pitchFamily="34" charset="0"/>
              </a:rPr>
              <a:t>While we did not reach 23%, we achieved significant progress, moving from 3% to 17%.</a:t>
            </a:r>
          </a:p>
          <a:p>
            <a:pPr marL="0" marR="0" lvl="0" indent="0" defTabSz="914400" rtl="0" eaLnBrk="0" fontAlgn="base" latinLnBrk="0" hangingPunct="0">
              <a:spcBef>
                <a:spcPct val="0"/>
              </a:spcBef>
              <a:spcAft>
                <a:spcPts val="600"/>
              </a:spcAft>
              <a:buClrTx/>
              <a:buSzTx/>
              <a:buFontTx/>
              <a:buChar char="•"/>
              <a:tabLst/>
            </a:pPr>
            <a:r>
              <a:rPr kumimoji="0" lang="en-US" altLang="en-US" sz="1700" b="0" i="0" u="none" strike="noStrike" cap="none" normalizeH="0" baseline="0" dirty="0">
                <a:ln>
                  <a:noFill/>
                </a:ln>
                <a:effectLst/>
                <a:latin typeface="Arial" panose="020B0604020202020204" pitchFamily="34" charset="0"/>
              </a:rPr>
              <a:t>A major instructional shift in Semester 2 (2023) ensured Spanish instruction focused on fluency and number concepts, allowing English instruction to emphasize problem-solving and reasoning.</a:t>
            </a:r>
          </a:p>
          <a:p>
            <a:pPr marL="0" marR="0" lvl="0" indent="0" defTabSz="914400" rtl="0" eaLnBrk="0" fontAlgn="base" latinLnBrk="0" hangingPunct="0">
              <a:spcBef>
                <a:spcPct val="0"/>
              </a:spcBef>
              <a:spcAft>
                <a:spcPts val="600"/>
              </a:spcAft>
              <a:buClrTx/>
              <a:buSzTx/>
              <a:buFontTx/>
              <a:buChar char="•"/>
              <a:tabLst/>
            </a:pPr>
            <a:r>
              <a:rPr kumimoji="0" lang="en-US" altLang="en-US" sz="1700" b="0" i="0" u="none" strike="noStrike" cap="none" normalizeH="0" baseline="0" dirty="0">
                <a:ln>
                  <a:noFill/>
                </a:ln>
                <a:effectLst/>
                <a:latin typeface="Arial" panose="020B0604020202020204" pitchFamily="34" charset="0"/>
              </a:rPr>
              <a:t>The before-school </a:t>
            </a:r>
            <a:r>
              <a:rPr kumimoji="0" lang="en-US" altLang="en-US" sz="1700" b="0" i="0" u="none" strike="noStrike" cap="none" normalizeH="0" baseline="0" dirty="0" err="1">
                <a:ln>
                  <a:noFill/>
                </a:ln>
                <a:effectLst/>
                <a:latin typeface="Arial" panose="020B0604020202020204" pitchFamily="34" charset="0"/>
              </a:rPr>
              <a:t>Maths</a:t>
            </a:r>
            <a:r>
              <a:rPr kumimoji="0" lang="en-US" altLang="en-US" sz="1700" b="0" i="0" u="none" strike="noStrike" cap="none" normalizeH="0" baseline="0" dirty="0">
                <a:ln>
                  <a:noFill/>
                </a:ln>
                <a:effectLst/>
                <a:latin typeface="Arial" panose="020B0604020202020204" pitchFamily="34" charset="0"/>
              </a:rPr>
              <a:t> Club, running three days a week for over 40 students, has positively impacted student outcomes based on summative data (Essential Assessment).</a:t>
            </a:r>
          </a:p>
          <a:p>
            <a:pPr marL="0" marR="0" lvl="0" indent="0" defTabSz="914400" rtl="0" eaLnBrk="0" fontAlgn="base" latinLnBrk="0" hangingPunct="0">
              <a:spcBef>
                <a:spcPct val="0"/>
              </a:spcBef>
              <a:spcAft>
                <a:spcPts val="600"/>
              </a:spcAft>
              <a:buClrTx/>
              <a:buSzTx/>
              <a:buFontTx/>
              <a:buChar char="•"/>
              <a:tabLst/>
            </a:pPr>
            <a:r>
              <a:rPr kumimoji="0" lang="en-US" altLang="en-US" sz="1700" b="0" i="0" u="none" strike="noStrike" cap="none" normalizeH="0" baseline="0" dirty="0">
                <a:ln>
                  <a:noFill/>
                </a:ln>
                <a:effectLst/>
                <a:latin typeface="Arial" panose="020B0604020202020204" pitchFamily="34" charset="0"/>
              </a:rPr>
              <a:t>"Facts on Fire" and Daily Reviews are expected to further support student understanding and overall numeracy results.</a:t>
            </a:r>
          </a:p>
          <a:p>
            <a:pPr marL="0" marR="0" lvl="0" indent="0" defTabSz="914400" rtl="0" eaLnBrk="0" fontAlgn="base" latinLnBrk="0" hangingPunct="0">
              <a:spcBef>
                <a:spcPct val="0"/>
              </a:spcBef>
              <a:spcAft>
                <a:spcPts val="600"/>
              </a:spcAft>
              <a:buClrTx/>
              <a:buSzTx/>
              <a:buFontTx/>
              <a:buNone/>
              <a:tabLst/>
            </a:pPr>
            <a:endParaRPr kumimoji="0" lang="en-US" altLang="en-US" sz="17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1340460322"/>
      </p:ext>
    </p:extLst>
  </p:cSld>
  <p:clrMapOvr>
    <a:masterClrMapping/>
  </p:clrMapOvr>
  <mc:AlternateContent xmlns:mc="http://schemas.openxmlformats.org/markup-compatibility/2006">
    <mc:Choice xmlns:p14="http://schemas.microsoft.com/office/powerpoint/2010/main" Requires="p14">
      <p:transition spd="slow" p14:dur="2000" advTm="44651"/>
    </mc:Choice>
    <mc:Fallback>
      <p:transition spd="slow" advTm="4465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E19FC5-DCD3-D65E-5527-D48CE259E3CE}"/>
              </a:ext>
            </a:extLst>
          </p:cNvPr>
          <p:cNvSpPr>
            <a:spLocks noGrp="1"/>
          </p:cNvSpPr>
          <p:nvPr>
            <p:ph type="title"/>
          </p:nvPr>
        </p:nvSpPr>
        <p:spPr>
          <a:xfrm>
            <a:off x="660042" y="891652"/>
            <a:ext cx="4412021" cy="3030724"/>
          </a:xfrm>
        </p:spPr>
        <p:txBody>
          <a:bodyPr vert="horz" lIns="91440" tIns="45720" rIns="91440" bIns="45720" rtlCol="0" anchor="b">
            <a:normAutofit/>
          </a:bodyPr>
          <a:lstStyle/>
          <a:p>
            <a:pPr algn="r"/>
            <a:r>
              <a:rPr lang="en-US" sz="4000" kern="1200">
                <a:solidFill>
                  <a:srgbClr val="FFFFFF"/>
                </a:solidFill>
                <a:latin typeface="+mj-lt"/>
                <a:ea typeface="+mj-ea"/>
                <a:cs typeface="+mj-cs"/>
              </a:rPr>
              <a:t>Creation of Newlands Teaching and Learning Booklet</a:t>
            </a:r>
          </a:p>
        </p:txBody>
      </p:sp>
      <p:pic>
        <p:nvPicPr>
          <p:cNvPr id="5" name="Content Placeholder 4">
            <a:extLst>
              <a:ext uri="{FF2B5EF4-FFF2-40B4-BE49-F238E27FC236}">
                <a16:creationId xmlns:a16="http://schemas.microsoft.com/office/drawing/2014/main" id="{CB7F1DEB-BC15-C797-2772-429DCD9C5B5F}"/>
              </a:ext>
            </a:extLst>
          </p:cNvPr>
          <p:cNvPicPr>
            <a:picLocks noGrp="1" noChangeAspect="1"/>
          </p:cNvPicPr>
          <p:nvPr>
            <p:ph idx="1"/>
          </p:nvPr>
        </p:nvPicPr>
        <p:blipFill>
          <a:blip r:embed="rId2"/>
          <a:stretch>
            <a:fillRect/>
          </a:stretch>
        </p:blipFill>
        <p:spPr>
          <a:xfrm>
            <a:off x="6808170" y="457199"/>
            <a:ext cx="4183980" cy="5899152"/>
          </a:xfrm>
          <a:prstGeom prst="rect">
            <a:avLst/>
          </a:prstGeom>
        </p:spPr>
      </p:pic>
    </p:spTree>
    <p:extLst>
      <p:ext uri="{BB962C8B-B14F-4D97-AF65-F5344CB8AC3E}">
        <p14:creationId xmlns:p14="http://schemas.microsoft.com/office/powerpoint/2010/main" val="3185171184"/>
      </p:ext>
    </p:extLst>
  </p:cSld>
  <p:clrMapOvr>
    <a:masterClrMapping/>
  </p:clrMapOvr>
  <mc:AlternateContent xmlns:mc="http://schemas.openxmlformats.org/markup-compatibility/2006">
    <mc:Choice xmlns:p14="http://schemas.microsoft.com/office/powerpoint/2010/main" Requires="p14">
      <p:transition spd="slow" p14:dur="2000" advTm="34699"/>
    </mc:Choice>
    <mc:Fallback>
      <p:transition spd="slow" advTm="3469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Rectangle 1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6F8FCA-F371-67E7-088B-2D7D8556CDC5}"/>
              </a:ext>
            </a:extLst>
          </p:cNvPr>
          <p:cNvSpPr>
            <a:spLocks noGrp="1"/>
          </p:cNvSpPr>
          <p:nvPr>
            <p:ph type="title"/>
          </p:nvPr>
        </p:nvSpPr>
        <p:spPr>
          <a:xfrm>
            <a:off x="699714" y="353160"/>
            <a:ext cx="7091300" cy="898581"/>
          </a:xfrm>
        </p:spPr>
        <p:txBody>
          <a:bodyPr vert="horz" lIns="91440" tIns="45720" rIns="91440" bIns="45720" rtlCol="0" anchor="ctr">
            <a:normAutofit/>
          </a:bodyPr>
          <a:lstStyle/>
          <a:p>
            <a:r>
              <a:rPr lang="en-US" sz="4000">
                <a:solidFill>
                  <a:srgbClr val="FFFFFF"/>
                </a:solidFill>
              </a:rPr>
              <a:t>Our 2024 NAPLAN Results</a:t>
            </a:r>
          </a:p>
        </p:txBody>
      </p:sp>
      <p:pic>
        <p:nvPicPr>
          <p:cNvPr id="7" name="Picture 6">
            <a:extLst>
              <a:ext uri="{FF2B5EF4-FFF2-40B4-BE49-F238E27FC236}">
                <a16:creationId xmlns:a16="http://schemas.microsoft.com/office/drawing/2014/main" id="{A5A4F9A1-0444-303F-6B80-EF18042A4D9F}"/>
              </a:ext>
            </a:extLst>
          </p:cNvPr>
          <p:cNvPicPr>
            <a:picLocks noChangeAspect="1"/>
          </p:cNvPicPr>
          <p:nvPr/>
        </p:nvPicPr>
        <p:blipFill>
          <a:blip r:embed="rId2"/>
          <a:stretch>
            <a:fillRect/>
          </a:stretch>
        </p:blipFill>
        <p:spPr>
          <a:xfrm>
            <a:off x="738034" y="2181426"/>
            <a:ext cx="5108802" cy="3997637"/>
          </a:xfrm>
          <a:prstGeom prst="rect">
            <a:avLst/>
          </a:prstGeom>
        </p:spPr>
      </p:pic>
      <p:pic>
        <p:nvPicPr>
          <p:cNvPr id="5" name="Picture 4">
            <a:extLst>
              <a:ext uri="{FF2B5EF4-FFF2-40B4-BE49-F238E27FC236}">
                <a16:creationId xmlns:a16="http://schemas.microsoft.com/office/drawing/2014/main" id="{F9E20EAC-6E3E-DA9B-C409-9C24A127983B}"/>
              </a:ext>
            </a:extLst>
          </p:cNvPr>
          <p:cNvPicPr>
            <a:picLocks noChangeAspect="1"/>
          </p:cNvPicPr>
          <p:nvPr/>
        </p:nvPicPr>
        <p:blipFill>
          <a:blip r:embed="rId3"/>
          <a:stretch>
            <a:fillRect/>
          </a:stretch>
        </p:blipFill>
        <p:spPr>
          <a:xfrm>
            <a:off x="6345165" y="2217815"/>
            <a:ext cx="5060546" cy="3997831"/>
          </a:xfrm>
          <a:prstGeom prst="rect">
            <a:avLst/>
          </a:prstGeom>
        </p:spPr>
      </p:pic>
    </p:spTree>
    <p:extLst>
      <p:ext uri="{BB962C8B-B14F-4D97-AF65-F5344CB8AC3E}">
        <p14:creationId xmlns:p14="http://schemas.microsoft.com/office/powerpoint/2010/main" val="3884161059"/>
      </p:ext>
    </p:extLst>
  </p:cSld>
  <p:clrMapOvr>
    <a:masterClrMapping/>
  </p:clrMapOvr>
  <mc:AlternateContent xmlns:mc="http://schemas.openxmlformats.org/markup-compatibility/2006">
    <mc:Choice xmlns:p14="http://schemas.microsoft.com/office/powerpoint/2010/main" Requires="p14">
      <p:transition spd="slow" p14:dur="2000" advTm="82839"/>
    </mc:Choice>
    <mc:Fallback>
      <p:transition spd="slow" advTm="8283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686243-5A9E-175D-FACA-76147172C513}"/>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630B05-C202-FC5B-74FA-EA8B64B06098}"/>
              </a:ext>
            </a:extLst>
          </p:cNvPr>
          <p:cNvSpPr>
            <a:spLocks noGrp="1"/>
          </p:cNvSpPr>
          <p:nvPr>
            <p:ph type="title"/>
          </p:nvPr>
        </p:nvSpPr>
        <p:spPr>
          <a:xfrm>
            <a:off x="699713" y="353160"/>
            <a:ext cx="10264378" cy="898581"/>
          </a:xfrm>
        </p:spPr>
        <p:txBody>
          <a:bodyPr vert="horz" lIns="91440" tIns="45720" rIns="91440" bIns="45720" rtlCol="0" anchor="ctr">
            <a:normAutofit/>
          </a:bodyPr>
          <a:lstStyle/>
          <a:p>
            <a:r>
              <a:rPr lang="en-US" sz="4000" dirty="0">
                <a:solidFill>
                  <a:srgbClr val="FFFFFF"/>
                </a:solidFill>
              </a:rPr>
              <a:t>Our 2022 - 2024 Reading NAPLAN Comparison</a:t>
            </a:r>
          </a:p>
        </p:txBody>
      </p:sp>
      <p:pic>
        <p:nvPicPr>
          <p:cNvPr id="8" name="Picture 7">
            <a:extLst>
              <a:ext uri="{FF2B5EF4-FFF2-40B4-BE49-F238E27FC236}">
                <a16:creationId xmlns:a16="http://schemas.microsoft.com/office/drawing/2014/main" id="{EAF800AD-3EF6-4888-38E7-D8355189159B}"/>
              </a:ext>
            </a:extLst>
          </p:cNvPr>
          <p:cNvPicPr>
            <a:picLocks noChangeAspect="1"/>
          </p:cNvPicPr>
          <p:nvPr/>
        </p:nvPicPr>
        <p:blipFill>
          <a:blip r:embed="rId2"/>
          <a:stretch>
            <a:fillRect/>
          </a:stretch>
        </p:blipFill>
        <p:spPr>
          <a:xfrm>
            <a:off x="6236982" y="2538595"/>
            <a:ext cx="5131088" cy="2732304"/>
          </a:xfrm>
          <a:prstGeom prst="rect">
            <a:avLst/>
          </a:prstGeom>
        </p:spPr>
      </p:pic>
      <p:pic>
        <p:nvPicPr>
          <p:cNvPr id="4" name="Picture 3">
            <a:extLst>
              <a:ext uri="{FF2B5EF4-FFF2-40B4-BE49-F238E27FC236}">
                <a16:creationId xmlns:a16="http://schemas.microsoft.com/office/drawing/2014/main" id="{E23DED27-66B1-882C-170E-B6E96547F93C}"/>
              </a:ext>
            </a:extLst>
          </p:cNvPr>
          <p:cNvPicPr>
            <a:picLocks noChangeAspect="1"/>
          </p:cNvPicPr>
          <p:nvPr/>
        </p:nvPicPr>
        <p:blipFill>
          <a:blip r:embed="rId3"/>
          <a:stretch>
            <a:fillRect/>
          </a:stretch>
        </p:blipFill>
        <p:spPr>
          <a:xfrm>
            <a:off x="923741" y="2474458"/>
            <a:ext cx="5131087" cy="2796441"/>
          </a:xfrm>
          <a:prstGeom prst="rect">
            <a:avLst/>
          </a:prstGeom>
        </p:spPr>
      </p:pic>
    </p:spTree>
    <p:extLst>
      <p:ext uri="{BB962C8B-B14F-4D97-AF65-F5344CB8AC3E}">
        <p14:creationId xmlns:p14="http://schemas.microsoft.com/office/powerpoint/2010/main" val="3950086110"/>
      </p:ext>
    </p:extLst>
  </p:cSld>
  <p:clrMapOvr>
    <a:masterClrMapping/>
  </p:clrMapOvr>
  <mc:AlternateContent xmlns:mc="http://schemas.openxmlformats.org/markup-compatibility/2006">
    <mc:Choice xmlns:p14="http://schemas.microsoft.com/office/powerpoint/2010/main" Requires="p14">
      <p:transition spd="slow" p14:dur="2000" advTm="58391"/>
    </mc:Choice>
    <mc:Fallback>
      <p:transition spd="slow" advTm="5839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25EAEF-F9AA-E368-36EC-768CB0551E18}"/>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Rectangle 1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9A1616-7493-1F48-BC57-E0A892D7B86B}"/>
              </a:ext>
            </a:extLst>
          </p:cNvPr>
          <p:cNvSpPr>
            <a:spLocks noGrp="1"/>
          </p:cNvSpPr>
          <p:nvPr>
            <p:ph type="title"/>
          </p:nvPr>
        </p:nvSpPr>
        <p:spPr>
          <a:xfrm>
            <a:off x="699714" y="353160"/>
            <a:ext cx="8749086" cy="898581"/>
          </a:xfrm>
        </p:spPr>
        <p:txBody>
          <a:bodyPr vert="horz" lIns="91440" tIns="45720" rIns="91440" bIns="45720" rtlCol="0" anchor="ctr">
            <a:normAutofit/>
          </a:bodyPr>
          <a:lstStyle/>
          <a:p>
            <a:r>
              <a:rPr lang="en-US" sz="2800" dirty="0">
                <a:solidFill>
                  <a:srgbClr val="FFFFFF"/>
                </a:solidFill>
              </a:rPr>
              <a:t>Our 2022 - 2024 Mathematics NAPLAN Comparison</a:t>
            </a:r>
          </a:p>
        </p:txBody>
      </p:sp>
      <p:pic>
        <p:nvPicPr>
          <p:cNvPr id="7" name="Picture 6">
            <a:extLst>
              <a:ext uri="{FF2B5EF4-FFF2-40B4-BE49-F238E27FC236}">
                <a16:creationId xmlns:a16="http://schemas.microsoft.com/office/drawing/2014/main" id="{D9356CFB-6898-FD36-7B1E-3F60558A6495}"/>
              </a:ext>
            </a:extLst>
          </p:cNvPr>
          <p:cNvPicPr>
            <a:picLocks noChangeAspect="1"/>
          </p:cNvPicPr>
          <p:nvPr/>
        </p:nvPicPr>
        <p:blipFill>
          <a:blip r:embed="rId2"/>
          <a:stretch>
            <a:fillRect/>
          </a:stretch>
        </p:blipFill>
        <p:spPr>
          <a:xfrm>
            <a:off x="715748" y="2826920"/>
            <a:ext cx="5131088" cy="2706648"/>
          </a:xfrm>
          <a:prstGeom prst="rect">
            <a:avLst/>
          </a:prstGeom>
        </p:spPr>
      </p:pic>
      <p:pic>
        <p:nvPicPr>
          <p:cNvPr id="5" name="Picture 4">
            <a:extLst>
              <a:ext uri="{FF2B5EF4-FFF2-40B4-BE49-F238E27FC236}">
                <a16:creationId xmlns:a16="http://schemas.microsoft.com/office/drawing/2014/main" id="{08E08079-BB37-93E0-4B90-978E8B25E5CA}"/>
              </a:ext>
            </a:extLst>
          </p:cNvPr>
          <p:cNvPicPr>
            <a:picLocks noChangeAspect="1"/>
          </p:cNvPicPr>
          <p:nvPr/>
        </p:nvPicPr>
        <p:blipFill>
          <a:blip r:embed="rId3"/>
          <a:stretch>
            <a:fillRect/>
          </a:stretch>
        </p:blipFill>
        <p:spPr>
          <a:xfrm>
            <a:off x="6345165" y="2850578"/>
            <a:ext cx="5131087" cy="2732304"/>
          </a:xfrm>
          <a:prstGeom prst="rect">
            <a:avLst/>
          </a:prstGeom>
        </p:spPr>
      </p:pic>
    </p:spTree>
    <p:extLst>
      <p:ext uri="{BB962C8B-B14F-4D97-AF65-F5344CB8AC3E}">
        <p14:creationId xmlns:p14="http://schemas.microsoft.com/office/powerpoint/2010/main" val="415507929"/>
      </p:ext>
    </p:extLst>
  </p:cSld>
  <p:clrMapOvr>
    <a:masterClrMapping/>
  </p:clrMapOvr>
  <mc:AlternateContent xmlns:mc="http://schemas.openxmlformats.org/markup-compatibility/2006">
    <mc:Choice xmlns:p14="http://schemas.microsoft.com/office/powerpoint/2010/main" Requires="p14">
      <p:transition spd="slow" p14:dur="2000" advTm="37225"/>
    </mc:Choice>
    <mc:Fallback>
      <p:transition spd="slow" advTm="3722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727393-F13F-B9EB-F923-8B9617946D3E}"/>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9946008-A77E-3DC7-10E8-681A2E80FAA3}"/>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Our 2024 Wellbeing Indicators</a:t>
            </a:r>
          </a:p>
        </p:txBody>
      </p:sp>
      <p:pic>
        <p:nvPicPr>
          <p:cNvPr id="5" name="Picture 4">
            <a:extLst>
              <a:ext uri="{FF2B5EF4-FFF2-40B4-BE49-F238E27FC236}">
                <a16:creationId xmlns:a16="http://schemas.microsoft.com/office/drawing/2014/main" id="{6D2EC2D3-9391-352B-0722-244BBBC63B8B}"/>
              </a:ext>
            </a:extLst>
          </p:cNvPr>
          <p:cNvPicPr>
            <a:picLocks noChangeAspect="1"/>
          </p:cNvPicPr>
          <p:nvPr/>
        </p:nvPicPr>
        <p:blipFill>
          <a:blip r:embed="rId2"/>
          <a:stretch>
            <a:fillRect/>
          </a:stretch>
        </p:blipFill>
        <p:spPr>
          <a:xfrm>
            <a:off x="4502428" y="909021"/>
            <a:ext cx="7225748" cy="5039958"/>
          </a:xfrm>
          <a:prstGeom prst="rect">
            <a:avLst/>
          </a:prstGeom>
        </p:spPr>
      </p:pic>
    </p:spTree>
    <p:extLst>
      <p:ext uri="{BB962C8B-B14F-4D97-AF65-F5344CB8AC3E}">
        <p14:creationId xmlns:p14="http://schemas.microsoft.com/office/powerpoint/2010/main" val="780536520"/>
      </p:ext>
    </p:extLst>
  </p:cSld>
  <p:clrMapOvr>
    <a:masterClrMapping/>
  </p:clrMapOvr>
  <mc:AlternateContent xmlns:mc="http://schemas.openxmlformats.org/markup-compatibility/2006">
    <mc:Choice xmlns:p14="http://schemas.microsoft.com/office/powerpoint/2010/main" Requires="p14">
      <p:transition spd="slow" p14:dur="2000" advTm="25020"/>
    </mc:Choice>
    <mc:Fallback>
      <p:transition spd="slow" advTm="2502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B8BDC-817A-2277-EA14-AAC1F4C95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45CB89-D098-D352-62D0-DADBE67FB201}"/>
              </a:ext>
            </a:extLst>
          </p:cNvPr>
          <p:cNvSpPr>
            <a:spLocks noGrp="1"/>
          </p:cNvSpPr>
          <p:nvPr>
            <p:ph type="title"/>
          </p:nvPr>
        </p:nvSpPr>
        <p:spPr>
          <a:xfrm>
            <a:off x="422787" y="640080"/>
            <a:ext cx="4201565" cy="3566160"/>
          </a:xfrm>
        </p:spPr>
        <p:txBody>
          <a:bodyPr vert="horz" lIns="91440" tIns="45720" rIns="91440" bIns="45720" rtlCol="0" anchor="b">
            <a:normAutofit/>
          </a:bodyPr>
          <a:lstStyle/>
          <a:p>
            <a:r>
              <a:rPr lang="en-US" sz="5400" dirty="0"/>
              <a:t>2024 Wellbeing Goals</a:t>
            </a:r>
          </a:p>
        </p:txBody>
      </p:sp>
      <p:pic>
        <p:nvPicPr>
          <p:cNvPr id="4" name="Content Placeholder 3">
            <a:extLst>
              <a:ext uri="{FF2B5EF4-FFF2-40B4-BE49-F238E27FC236}">
                <a16:creationId xmlns:a16="http://schemas.microsoft.com/office/drawing/2014/main" id="{1A827E53-88BD-6310-1DF8-EEC39691D40C}"/>
              </a:ext>
            </a:extLst>
          </p:cNvPr>
          <p:cNvPicPr>
            <a:picLocks noGrp="1" noChangeAspect="1"/>
          </p:cNvPicPr>
          <p:nvPr>
            <p:ph idx="1"/>
          </p:nvPr>
        </p:nvPicPr>
        <p:blipFill>
          <a:blip r:embed="rId3"/>
          <a:srcRect b="5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263184351"/>
      </p:ext>
    </p:extLst>
  </p:cSld>
  <p:clrMapOvr>
    <a:masterClrMapping/>
  </p:clrMapOvr>
  <mc:AlternateContent xmlns:mc="http://schemas.openxmlformats.org/markup-compatibility/2006">
    <mc:Choice xmlns:p14="http://schemas.microsoft.com/office/powerpoint/2010/main" Requires="p14">
      <p:transition spd="slow" p14:dur="2000" advTm="7064"/>
    </mc:Choice>
    <mc:Fallback>
      <p:transition spd="slow" advTm="706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9D4A5F-E9E0-B482-D509-6F237098B135}"/>
              </a:ext>
            </a:extLst>
          </p:cNvPr>
          <p:cNvSpPr>
            <a:spLocks noGrp="1"/>
          </p:cNvSpPr>
          <p:nvPr>
            <p:ph type="title"/>
          </p:nvPr>
        </p:nvSpPr>
        <p:spPr>
          <a:xfrm>
            <a:off x="826396" y="586855"/>
            <a:ext cx="4230100" cy="3387497"/>
          </a:xfrm>
        </p:spPr>
        <p:txBody>
          <a:bodyPr anchor="b">
            <a:normAutofit/>
          </a:bodyPr>
          <a:lstStyle/>
          <a:p>
            <a:pPr algn="r"/>
            <a:r>
              <a:rPr lang="en-AU" sz="4000" b="1">
                <a:solidFill>
                  <a:srgbClr val="FFFFFF"/>
                </a:solidFill>
              </a:rPr>
              <a:t>Creation of a Wellbeing Team</a:t>
            </a:r>
            <a:br>
              <a:rPr lang="en-AU" sz="4000">
                <a:solidFill>
                  <a:srgbClr val="FFFFFF"/>
                </a:solidFill>
              </a:rPr>
            </a:br>
            <a:endParaRPr lang="en-AU" sz="4000">
              <a:solidFill>
                <a:srgbClr val="FFFFFF"/>
              </a:solidFill>
            </a:endParaRPr>
          </a:p>
        </p:txBody>
      </p:sp>
      <p:sp>
        <p:nvSpPr>
          <p:cNvPr id="3" name="Content Placeholder 2">
            <a:extLst>
              <a:ext uri="{FF2B5EF4-FFF2-40B4-BE49-F238E27FC236}">
                <a16:creationId xmlns:a16="http://schemas.microsoft.com/office/drawing/2014/main" id="{DD517B92-DE91-E884-6DD5-1C5F8AF1BDD2}"/>
              </a:ext>
            </a:extLst>
          </p:cNvPr>
          <p:cNvSpPr>
            <a:spLocks noGrp="1"/>
          </p:cNvSpPr>
          <p:nvPr>
            <p:ph idx="1"/>
          </p:nvPr>
        </p:nvSpPr>
        <p:spPr>
          <a:xfrm>
            <a:off x="6503158" y="649480"/>
            <a:ext cx="4862447" cy="5546047"/>
          </a:xfrm>
        </p:spPr>
        <p:txBody>
          <a:bodyPr anchor="ctr">
            <a:normAutofit/>
          </a:bodyPr>
          <a:lstStyle/>
          <a:p>
            <a:pPr>
              <a:buFont typeface="Arial" panose="020B0604020202020204" pitchFamily="34" charset="0"/>
              <a:buChar char="•"/>
            </a:pPr>
            <a:r>
              <a:rPr lang="en-AU" sz="2000" b="1"/>
              <a:t>Team Established (2024):</a:t>
            </a:r>
            <a:r>
              <a:rPr lang="en-AU" sz="2000"/>
              <a:t> Led by Wellbeing Coordinator, focused on student and staff mental/emotional health.</a:t>
            </a:r>
          </a:p>
          <a:p>
            <a:pPr>
              <a:buFont typeface="Arial" panose="020B0604020202020204" pitchFamily="34" charset="0"/>
              <a:buChar char="•"/>
            </a:pPr>
            <a:r>
              <a:rPr lang="en-AU" sz="2000" b="1"/>
              <a:t>Key Tasks:</a:t>
            </a:r>
            <a:endParaRPr lang="en-AU" sz="2000"/>
          </a:p>
          <a:p>
            <a:pPr marL="742950" lvl="1" indent="-285750">
              <a:buFont typeface="Arial" panose="020B0604020202020204" pitchFamily="34" charset="0"/>
              <a:buChar char="•"/>
            </a:pPr>
            <a:r>
              <a:rPr lang="en-AU" sz="2000"/>
              <a:t>Creation of </a:t>
            </a:r>
            <a:r>
              <a:rPr lang="en-AU" sz="2000" b="1"/>
              <a:t>Newlands Wellbeing Handbook</a:t>
            </a:r>
            <a:r>
              <a:rPr lang="en-AU" sz="2000"/>
              <a:t> for consistent wellbeing practices.</a:t>
            </a:r>
          </a:p>
          <a:p>
            <a:pPr marL="742950" lvl="1" indent="-285750">
              <a:buFont typeface="Arial" panose="020B0604020202020204" pitchFamily="34" charset="0"/>
              <a:buChar char="•"/>
            </a:pPr>
            <a:r>
              <a:rPr lang="en-AU" sz="2000" b="1"/>
              <a:t>Professional Learning Sessions</a:t>
            </a:r>
            <a:r>
              <a:rPr lang="en-AU" sz="2000"/>
              <a:t> for teachers on these practices.</a:t>
            </a:r>
          </a:p>
          <a:p>
            <a:pPr marL="742950" lvl="1" indent="-285750">
              <a:buFont typeface="Arial" panose="020B0604020202020204" pitchFamily="34" charset="0"/>
              <a:buChar char="•"/>
            </a:pPr>
            <a:r>
              <a:rPr lang="en-AU" sz="2000" b="1"/>
              <a:t>Rubric Matrix:</a:t>
            </a:r>
            <a:r>
              <a:rPr lang="en-AU" sz="2000"/>
              <a:t> A tool for peer observations to guide feedback and improve wellbeing strategies.</a:t>
            </a:r>
          </a:p>
          <a:p>
            <a:pPr>
              <a:buFont typeface="Arial" panose="020B0604020202020204" pitchFamily="34" charset="0"/>
              <a:buChar char="•"/>
            </a:pPr>
            <a:r>
              <a:rPr lang="en-AU" sz="2000" b="1"/>
              <a:t>Future Steps:</a:t>
            </a:r>
            <a:endParaRPr lang="en-AU" sz="2000"/>
          </a:p>
          <a:p>
            <a:pPr marL="742950" lvl="1" indent="-285750">
              <a:buFont typeface="Arial" panose="020B0604020202020204" pitchFamily="34" charset="0"/>
              <a:buChar char="•"/>
            </a:pPr>
            <a:r>
              <a:rPr lang="en-AU" sz="2000"/>
              <a:t>Official unveiling of handbooks and workshops for parents in 2025.</a:t>
            </a:r>
          </a:p>
          <a:p>
            <a:endParaRPr lang="en-AU" sz="2000"/>
          </a:p>
        </p:txBody>
      </p:sp>
    </p:spTree>
    <p:extLst>
      <p:ext uri="{BB962C8B-B14F-4D97-AF65-F5344CB8AC3E}">
        <p14:creationId xmlns:p14="http://schemas.microsoft.com/office/powerpoint/2010/main" val="1740799031"/>
      </p:ext>
    </p:extLst>
  </p:cSld>
  <p:clrMapOvr>
    <a:masterClrMapping/>
  </p:clrMapOvr>
  <mc:AlternateContent xmlns:mc="http://schemas.openxmlformats.org/markup-compatibility/2006">
    <mc:Choice xmlns:p14="http://schemas.microsoft.com/office/powerpoint/2010/main" Requires="p14">
      <p:transition spd="slow" p14:dur="2000" advTm="26151"/>
    </mc:Choice>
    <mc:Fallback>
      <p:transition spd="slow" advTm="2615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E228277-70B7-4D04-8EA9-11B23FA89FDD}"/>
              </a:ext>
            </a:extLst>
          </p:cNvPr>
          <p:cNvSpPr>
            <a:spLocks noGrp="1"/>
          </p:cNvSpPr>
          <p:nvPr>
            <p:ph type="title"/>
          </p:nvPr>
        </p:nvSpPr>
        <p:spPr>
          <a:xfrm>
            <a:off x="826396" y="586855"/>
            <a:ext cx="4230100" cy="3387497"/>
          </a:xfrm>
        </p:spPr>
        <p:txBody>
          <a:bodyPr anchor="b">
            <a:normAutofit/>
          </a:bodyPr>
          <a:lstStyle/>
          <a:p>
            <a:pPr algn="r"/>
            <a:r>
              <a:rPr lang="en-AU" sz="4000" b="1">
                <a:solidFill>
                  <a:srgbClr val="FFFFFF"/>
                </a:solidFill>
              </a:rPr>
              <a:t>Supporting Parents in Developing Child Resilience</a:t>
            </a:r>
            <a:br>
              <a:rPr lang="en-AU" sz="4000">
                <a:solidFill>
                  <a:srgbClr val="FFFFFF"/>
                </a:solidFill>
              </a:rPr>
            </a:br>
            <a:endParaRPr lang="en-AU" sz="4000">
              <a:solidFill>
                <a:srgbClr val="FFFFFF"/>
              </a:solidFill>
            </a:endParaRPr>
          </a:p>
        </p:txBody>
      </p:sp>
      <p:sp>
        <p:nvSpPr>
          <p:cNvPr id="3" name="Content Placeholder 2">
            <a:extLst>
              <a:ext uri="{FF2B5EF4-FFF2-40B4-BE49-F238E27FC236}">
                <a16:creationId xmlns:a16="http://schemas.microsoft.com/office/drawing/2014/main" id="{DE32BDAE-104F-0B2A-B480-44B83BBF1AC2}"/>
              </a:ext>
            </a:extLst>
          </p:cNvPr>
          <p:cNvSpPr>
            <a:spLocks noGrp="1"/>
          </p:cNvSpPr>
          <p:nvPr>
            <p:ph idx="1"/>
          </p:nvPr>
        </p:nvSpPr>
        <p:spPr>
          <a:xfrm>
            <a:off x="6503158" y="649480"/>
            <a:ext cx="4862447" cy="5546047"/>
          </a:xfrm>
        </p:spPr>
        <p:txBody>
          <a:bodyPr anchor="ctr">
            <a:normAutofit/>
          </a:bodyPr>
          <a:lstStyle/>
          <a:p>
            <a:r>
              <a:rPr lang="en-AU" sz="2000" b="1" dirty="0"/>
              <a:t>Parent Information Sessions &amp; Workshops:</a:t>
            </a:r>
            <a:endParaRPr lang="en-AU" sz="2000" dirty="0"/>
          </a:p>
          <a:p>
            <a:pPr>
              <a:buFont typeface="Arial" panose="020B0604020202020204" pitchFamily="34" charset="0"/>
              <a:buChar char="•"/>
            </a:pPr>
            <a:r>
              <a:rPr lang="en-AU" sz="2000" dirty="0"/>
              <a:t>Organised multiple sessions throughout the year, including collaborations with:</a:t>
            </a:r>
          </a:p>
          <a:p>
            <a:pPr marL="742950" lvl="1" indent="-285750">
              <a:buFont typeface="Arial" panose="020B0604020202020204" pitchFamily="34" charset="0"/>
              <a:buChar char="•"/>
            </a:pPr>
            <a:r>
              <a:rPr lang="en-AU" sz="2000" dirty="0"/>
              <a:t>'Talking the Talk'</a:t>
            </a:r>
          </a:p>
          <a:p>
            <a:pPr marL="742950" lvl="1" indent="-285750">
              <a:buFont typeface="Arial" panose="020B0604020202020204" pitchFamily="34" charset="0"/>
              <a:buChar char="•"/>
            </a:pPr>
            <a:r>
              <a:rPr lang="en-AU" sz="2000" dirty="0"/>
              <a:t>The Preston Police on Internet Safety</a:t>
            </a:r>
          </a:p>
          <a:p>
            <a:pPr marL="742950" lvl="1" indent="-285750">
              <a:buFont typeface="Arial" panose="020B0604020202020204" pitchFamily="34" charset="0"/>
              <a:buChar char="•"/>
            </a:pPr>
            <a:r>
              <a:rPr lang="en-AU" sz="2000" dirty="0"/>
              <a:t>The Resilience Project</a:t>
            </a:r>
          </a:p>
          <a:p>
            <a:pPr>
              <a:buFont typeface="Arial" panose="020B0604020202020204" pitchFamily="34" charset="0"/>
              <a:buChar char="•"/>
            </a:pPr>
            <a:r>
              <a:rPr lang="en-AU" sz="2000" dirty="0"/>
              <a:t>Attendance varied across workshops.</a:t>
            </a:r>
          </a:p>
          <a:p>
            <a:r>
              <a:rPr lang="en-AU" sz="2000" b="1" dirty="0"/>
              <a:t>Wellbeing Page &amp; Newsletter:</a:t>
            </a:r>
            <a:endParaRPr lang="en-AU" sz="2000" dirty="0"/>
          </a:p>
          <a:p>
            <a:pPr>
              <a:buFont typeface="Arial" panose="020B0604020202020204" pitchFamily="34" charset="0"/>
              <a:buChar char="•"/>
            </a:pPr>
            <a:r>
              <a:rPr lang="en-AU" sz="2000" dirty="0"/>
              <a:t>Regularly updated with articles, information, and updates on school practices.</a:t>
            </a:r>
          </a:p>
          <a:p>
            <a:pPr>
              <a:buFont typeface="Arial" panose="020B0604020202020204" pitchFamily="34" charset="0"/>
              <a:buChar char="•"/>
            </a:pPr>
            <a:r>
              <a:rPr lang="en-AU" sz="2000" dirty="0"/>
              <a:t>Frequently accessed by families, indicating strong engagement.</a:t>
            </a:r>
          </a:p>
          <a:p>
            <a:endParaRPr lang="en-AU" sz="2000" dirty="0"/>
          </a:p>
        </p:txBody>
      </p:sp>
    </p:spTree>
    <p:extLst>
      <p:ext uri="{BB962C8B-B14F-4D97-AF65-F5344CB8AC3E}">
        <p14:creationId xmlns:p14="http://schemas.microsoft.com/office/powerpoint/2010/main" val="3952253498"/>
      </p:ext>
    </p:extLst>
  </p:cSld>
  <p:clrMapOvr>
    <a:masterClrMapping/>
  </p:clrMapOvr>
  <mc:AlternateContent xmlns:mc="http://schemas.openxmlformats.org/markup-compatibility/2006">
    <mc:Choice xmlns:p14="http://schemas.microsoft.com/office/powerpoint/2010/main" Requires="p14">
      <p:transition spd="slow" p14:dur="2000" advTm="33183"/>
    </mc:Choice>
    <mc:Fallback>
      <p:transition spd="slow" advTm="3318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447267D-B2B4-41EA-016B-4327FB9E80E6}"/>
              </a:ext>
            </a:extLst>
          </p:cNvPr>
          <p:cNvSpPr>
            <a:spLocks noGrp="1"/>
          </p:cNvSpPr>
          <p:nvPr>
            <p:ph type="title"/>
          </p:nvPr>
        </p:nvSpPr>
        <p:spPr>
          <a:xfrm>
            <a:off x="826396" y="586855"/>
            <a:ext cx="4230100" cy="3387497"/>
          </a:xfrm>
        </p:spPr>
        <p:txBody>
          <a:bodyPr anchor="b">
            <a:normAutofit/>
          </a:bodyPr>
          <a:lstStyle/>
          <a:p>
            <a:pPr algn="r"/>
            <a:r>
              <a:rPr lang="en-AU" sz="4000" b="1">
                <a:solidFill>
                  <a:srgbClr val="FFFFFF"/>
                </a:solidFill>
              </a:rPr>
              <a:t>Supporting Teachers in Enhancing Student Resilience</a:t>
            </a:r>
            <a:br>
              <a:rPr lang="en-AU" sz="4000">
                <a:solidFill>
                  <a:srgbClr val="FFFFFF"/>
                </a:solidFill>
              </a:rPr>
            </a:br>
            <a:endParaRPr lang="en-AU" sz="4000">
              <a:solidFill>
                <a:srgbClr val="FFFFFF"/>
              </a:solidFill>
            </a:endParaRPr>
          </a:p>
        </p:txBody>
      </p:sp>
      <p:sp>
        <p:nvSpPr>
          <p:cNvPr id="3" name="Content Placeholder 2">
            <a:extLst>
              <a:ext uri="{FF2B5EF4-FFF2-40B4-BE49-F238E27FC236}">
                <a16:creationId xmlns:a16="http://schemas.microsoft.com/office/drawing/2014/main" id="{167C23CE-FFAC-E76C-E624-52CCB25A0BD9}"/>
              </a:ext>
            </a:extLst>
          </p:cNvPr>
          <p:cNvSpPr>
            <a:spLocks noGrp="1"/>
          </p:cNvSpPr>
          <p:nvPr>
            <p:ph idx="1"/>
          </p:nvPr>
        </p:nvSpPr>
        <p:spPr>
          <a:xfrm>
            <a:off x="6503158" y="649480"/>
            <a:ext cx="4862447" cy="5546047"/>
          </a:xfrm>
        </p:spPr>
        <p:txBody>
          <a:bodyPr anchor="ctr">
            <a:normAutofit/>
          </a:bodyPr>
          <a:lstStyle/>
          <a:p>
            <a:pPr marL="0" indent="0">
              <a:buNone/>
            </a:pPr>
            <a:r>
              <a:rPr lang="en-AU" sz="2000" b="1" dirty="0"/>
              <a:t>Professional Learning &amp; Behaviour Support:</a:t>
            </a:r>
            <a:endParaRPr lang="en-AU" sz="2000" dirty="0"/>
          </a:p>
          <a:p>
            <a:pPr>
              <a:buFont typeface="Arial" panose="020B0604020202020204" pitchFamily="34" charset="0"/>
              <a:buChar char="•"/>
            </a:pPr>
            <a:r>
              <a:rPr lang="en-AU" sz="2000" dirty="0"/>
              <a:t>Developed a comprehensive bank of resources during whole-school professional learning.</a:t>
            </a:r>
          </a:p>
          <a:p>
            <a:pPr>
              <a:buFont typeface="Arial" panose="020B0604020202020204" pitchFamily="34" charset="0"/>
              <a:buChar char="•"/>
            </a:pPr>
            <a:r>
              <a:rPr lang="en-AU" sz="2000" dirty="0"/>
              <a:t>Resources cater to Tier 1, Tier 2, and Tier 3 behaviours, assisting teachers in:</a:t>
            </a:r>
          </a:p>
          <a:p>
            <a:pPr marL="742950" lvl="1" indent="-285750">
              <a:buFont typeface="Arial" panose="020B0604020202020204" pitchFamily="34" charset="0"/>
              <a:buChar char="•"/>
            </a:pPr>
            <a:r>
              <a:rPr lang="en-AU" sz="2000" dirty="0"/>
              <a:t>Creating individualised student plans.</a:t>
            </a:r>
          </a:p>
          <a:p>
            <a:pPr marL="742950" lvl="1" indent="-285750">
              <a:buFont typeface="Arial" panose="020B0604020202020204" pitchFamily="34" charset="0"/>
              <a:buChar char="•"/>
            </a:pPr>
            <a:r>
              <a:rPr lang="en-AU" sz="2000" dirty="0"/>
              <a:t>Accessing classroom support materials.</a:t>
            </a:r>
          </a:p>
        </p:txBody>
      </p:sp>
    </p:spTree>
    <p:extLst>
      <p:ext uri="{BB962C8B-B14F-4D97-AF65-F5344CB8AC3E}">
        <p14:creationId xmlns:p14="http://schemas.microsoft.com/office/powerpoint/2010/main" val="1039926479"/>
      </p:ext>
    </p:extLst>
  </p:cSld>
  <p:clrMapOvr>
    <a:masterClrMapping/>
  </p:clrMapOvr>
  <mc:AlternateContent xmlns:mc="http://schemas.openxmlformats.org/markup-compatibility/2006">
    <mc:Choice xmlns:p14="http://schemas.microsoft.com/office/powerpoint/2010/main" Requires="p14">
      <p:transition spd="slow" p14:dur="2000" advTm="26028"/>
    </mc:Choice>
    <mc:Fallback>
      <p:transition spd="slow" advTm="2602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8848D7-9241-C1A6-FBDF-9CA176F6FDCB}"/>
              </a:ext>
            </a:extLst>
          </p:cNvPr>
          <p:cNvSpPr>
            <a:spLocks noGrp="1"/>
          </p:cNvSpPr>
          <p:nvPr>
            <p:ph type="title"/>
          </p:nvPr>
        </p:nvSpPr>
        <p:spPr>
          <a:xfrm>
            <a:off x="660042" y="891652"/>
            <a:ext cx="4412021" cy="3030724"/>
          </a:xfrm>
        </p:spPr>
        <p:txBody>
          <a:bodyPr vert="horz" lIns="91440" tIns="45720" rIns="91440" bIns="45720" rtlCol="0" anchor="b">
            <a:normAutofit/>
          </a:bodyPr>
          <a:lstStyle/>
          <a:p>
            <a:pPr algn="r"/>
            <a:r>
              <a:rPr lang="en-US" sz="4000" kern="1200" dirty="0">
                <a:solidFill>
                  <a:srgbClr val="FFFFFF"/>
                </a:solidFill>
                <a:latin typeface="+mj-lt"/>
                <a:ea typeface="+mj-ea"/>
                <a:cs typeface="+mj-cs"/>
              </a:rPr>
              <a:t>Creation of Wellbeing handbook for community &amp; 90 Page Version for Teachers</a:t>
            </a:r>
          </a:p>
        </p:txBody>
      </p:sp>
      <p:pic>
        <p:nvPicPr>
          <p:cNvPr id="5" name="Content Placeholder 4">
            <a:extLst>
              <a:ext uri="{FF2B5EF4-FFF2-40B4-BE49-F238E27FC236}">
                <a16:creationId xmlns:a16="http://schemas.microsoft.com/office/drawing/2014/main" id="{945B211F-07EC-02DE-F4EF-2A74F9D03524}"/>
              </a:ext>
            </a:extLst>
          </p:cNvPr>
          <p:cNvPicPr>
            <a:picLocks noGrp="1" noChangeAspect="1"/>
          </p:cNvPicPr>
          <p:nvPr>
            <p:ph idx="1"/>
          </p:nvPr>
        </p:nvPicPr>
        <p:blipFill>
          <a:blip r:embed="rId2"/>
          <a:stretch>
            <a:fillRect/>
          </a:stretch>
        </p:blipFill>
        <p:spPr>
          <a:xfrm>
            <a:off x="6813336" y="457199"/>
            <a:ext cx="4173648" cy="5899152"/>
          </a:xfrm>
          <a:prstGeom prst="rect">
            <a:avLst/>
          </a:prstGeom>
        </p:spPr>
      </p:pic>
    </p:spTree>
    <p:extLst>
      <p:ext uri="{BB962C8B-B14F-4D97-AF65-F5344CB8AC3E}">
        <p14:creationId xmlns:p14="http://schemas.microsoft.com/office/powerpoint/2010/main" val="2613061267"/>
      </p:ext>
    </p:extLst>
  </p:cSld>
  <p:clrMapOvr>
    <a:masterClrMapping/>
  </p:clrMapOvr>
  <mc:AlternateContent xmlns:mc="http://schemas.openxmlformats.org/markup-compatibility/2006">
    <mc:Choice xmlns:p14="http://schemas.microsoft.com/office/powerpoint/2010/main" Requires="p14">
      <p:transition spd="slow" p14:dur="2000" advTm="24860"/>
    </mc:Choice>
    <mc:Fallback>
      <p:transition spd="slow" advTm="2486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353C80-1C16-66BE-12B2-D863ED63E8D0}"/>
              </a:ext>
            </a:extLst>
          </p:cNvPr>
          <p:cNvSpPr>
            <a:spLocks noGrp="1"/>
          </p:cNvSpPr>
          <p:nvPr>
            <p:ph type="title"/>
          </p:nvPr>
        </p:nvSpPr>
        <p:spPr>
          <a:xfrm>
            <a:off x="826396" y="586855"/>
            <a:ext cx="4230100" cy="3387497"/>
          </a:xfrm>
        </p:spPr>
        <p:txBody>
          <a:bodyPr anchor="b">
            <a:normAutofit/>
          </a:bodyPr>
          <a:lstStyle/>
          <a:p>
            <a:pPr algn="r"/>
            <a:r>
              <a:rPr lang="en-AU" sz="4000" b="1">
                <a:solidFill>
                  <a:srgbClr val="FFFFFF"/>
                </a:solidFill>
              </a:rPr>
              <a:t>Decrease in Students Reporting Low 'Resilience'</a:t>
            </a:r>
            <a:br>
              <a:rPr lang="en-AU" sz="4000">
                <a:solidFill>
                  <a:srgbClr val="FFFFFF"/>
                </a:solidFill>
              </a:rPr>
            </a:br>
            <a:endParaRPr lang="en-AU" sz="4000">
              <a:solidFill>
                <a:srgbClr val="FFFFFF"/>
              </a:solidFill>
            </a:endParaRPr>
          </a:p>
        </p:txBody>
      </p:sp>
      <p:sp>
        <p:nvSpPr>
          <p:cNvPr id="3" name="Content Placeholder 2">
            <a:extLst>
              <a:ext uri="{FF2B5EF4-FFF2-40B4-BE49-F238E27FC236}">
                <a16:creationId xmlns:a16="http://schemas.microsoft.com/office/drawing/2014/main" id="{08770756-241F-BC6E-34FD-8567A62BFDCE}"/>
              </a:ext>
            </a:extLst>
          </p:cNvPr>
          <p:cNvSpPr>
            <a:spLocks noGrp="1"/>
          </p:cNvSpPr>
          <p:nvPr>
            <p:ph idx="1"/>
          </p:nvPr>
        </p:nvSpPr>
        <p:spPr>
          <a:xfrm>
            <a:off x="6503158" y="649480"/>
            <a:ext cx="4862447" cy="5546047"/>
          </a:xfrm>
        </p:spPr>
        <p:txBody>
          <a:bodyPr anchor="ctr">
            <a:normAutofit/>
          </a:bodyPr>
          <a:lstStyle/>
          <a:p>
            <a:pPr marL="0" indent="0">
              <a:buNone/>
            </a:pPr>
            <a:r>
              <a:rPr lang="en-AU" sz="1900" b="1"/>
              <a:t>Target:</a:t>
            </a:r>
            <a:r>
              <a:rPr lang="en-AU" sz="1900"/>
              <a:t> Reduce the percentage of students reporting low 'Resilience' from 38% to 20%.</a:t>
            </a:r>
          </a:p>
          <a:p>
            <a:pPr>
              <a:buFont typeface="Arial" panose="020B0604020202020204" pitchFamily="34" charset="0"/>
              <a:buChar char="•"/>
            </a:pPr>
            <a:r>
              <a:rPr lang="en-AU" sz="1900" b="1"/>
              <a:t>Current Status:</a:t>
            </a:r>
            <a:r>
              <a:rPr lang="en-AU" sz="1900"/>
              <a:t> Decreased from 38% to 35%.</a:t>
            </a:r>
          </a:p>
          <a:p>
            <a:pPr marL="0" indent="0">
              <a:buNone/>
            </a:pPr>
            <a:r>
              <a:rPr lang="en-AU" sz="1900" b="1"/>
              <a:t>Actions Taken:</a:t>
            </a:r>
            <a:endParaRPr lang="en-AU" sz="1900"/>
          </a:p>
          <a:p>
            <a:pPr marL="742950" lvl="1" indent="-285750">
              <a:buFont typeface="Arial" panose="020B0604020202020204" pitchFamily="34" charset="0"/>
              <a:buChar char="•"/>
            </a:pPr>
            <a:r>
              <a:rPr lang="en-AU" sz="1900" b="1"/>
              <a:t>Wellbeing Hour Focus:</a:t>
            </a:r>
            <a:r>
              <a:rPr lang="en-AU" sz="1900"/>
              <a:t> Targeted class needs through dedicated Wellbeing hour for each class.</a:t>
            </a:r>
          </a:p>
          <a:p>
            <a:pPr marL="742950" lvl="1" indent="-285750">
              <a:buFont typeface="Arial" panose="020B0604020202020204" pitchFamily="34" charset="0"/>
              <a:buChar char="•"/>
            </a:pPr>
            <a:r>
              <a:rPr lang="en-AU" sz="1900" b="1"/>
              <a:t>Rockin’ Resilience Forum (Term 4):</a:t>
            </a:r>
            <a:r>
              <a:rPr lang="en-AU" sz="1900"/>
              <a:t> Strategy session for parents and students.</a:t>
            </a:r>
          </a:p>
          <a:p>
            <a:pPr marL="742950" lvl="1" indent="-285750">
              <a:buFont typeface="Arial" panose="020B0604020202020204" pitchFamily="34" charset="0"/>
              <a:buChar char="•"/>
            </a:pPr>
            <a:r>
              <a:rPr lang="en-AU" sz="1900" b="1"/>
              <a:t>Wellbeing Handbook:</a:t>
            </a:r>
            <a:r>
              <a:rPr lang="en-AU" sz="1900"/>
              <a:t> Focused on wellbeing practices, with more deliberate implementation planned for 2025.</a:t>
            </a:r>
          </a:p>
          <a:p>
            <a:pPr>
              <a:buFont typeface="Arial" panose="020B0604020202020204" pitchFamily="34" charset="0"/>
              <a:buChar char="•"/>
            </a:pPr>
            <a:r>
              <a:rPr lang="en-AU" sz="1900" b="1"/>
              <a:t>Outcome:</a:t>
            </a:r>
            <a:r>
              <a:rPr lang="en-AU" sz="1900"/>
              <a:t> Continued improvement expected with deeper integration of strategies in 2025.</a:t>
            </a:r>
          </a:p>
          <a:p>
            <a:endParaRPr lang="en-AU" sz="1900"/>
          </a:p>
        </p:txBody>
      </p:sp>
    </p:spTree>
    <p:extLst>
      <p:ext uri="{BB962C8B-B14F-4D97-AF65-F5344CB8AC3E}">
        <p14:creationId xmlns:p14="http://schemas.microsoft.com/office/powerpoint/2010/main" val="3236533666"/>
      </p:ext>
    </p:extLst>
  </p:cSld>
  <p:clrMapOvr>
    <a:masterClrMapping/>
  </p:clrMapOvr>
  <mc:AlternateContent xmlns:mc="http://schemas.openxmlformats.org/markup-compatibility/2006">
    <mc:Choice xmlns:p14="http://schemas.microsoft.com/office/powerpoint/2010/main" Requires="p14">
      <p:transition spd="slow" p14:dur="2000" advTm="27538"/>
    </mc:Choice>
    <mc:Fallback>
      <p:transition spd="slow" advTm="2753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B6F1A9-3B39-6D07-C6A5-999C608EBFF7}"/>
              </a:ext>
            </a:extLst>
          </p:cNvPr>
          <p:cNvSpPr>
            <a:spLocks noGrp="1"/>
          </p:cNvSpPr>
          <p:nvPr>
            <p:ph type="title"/>
          </p:nvPr>
        </p:nvSpPr>
        <p:spPr>
          <a:xfrm>
            <a:off x="826396" y="586855"/>
            <a:ext cx="4230100" cy="3387497"/>
          </a:xfrm>
        </p:spPr>
        <p:txBody>
          <a:bodyPr anchor="b">
            <a:normAutofit/>
          </a:bodyPr>
          <a:lstStyle/>
          <a:p>
            <a:pPr algn="r"/>
            <a:r>
              <a:rPr lang="en-AU" sz="4000" b="1">
                <a:solidFill>
                  <a:srgbClr val="FFFFFF"/>
                </a:solidFill>
              </a:rPr>
              <a:t>Increase in 'Confidence and Resilience' (Parent Survey)</a:t>
            </a:r>
            <a:br>
              <a:rPr lang="en-AU" sz="4000">
                <a:solidFill>
                  <a:srgbClr val="FFFFFF"/>
                </a:solidFill>
              </a:rPr>
            </a:br>
            <a:endParaRPr lang="en-AU" sz="4000">
              <a:solidFill>
                <a:srgbClr val="FFFFFF"/>
              </a:solidFill>
            </a:endParaRPr>
          </a:p>
        </p:txBody>
      </p:sp>
      <p:sp>
        <p:nvSpPr>
          <p:cNvPr id="3" name="Content Placeholder 2">
            <a:extLst>
              <a:ext uri="{FF2B5EF4-FFF2-40B4-BE49-F238E27FC236}">
                <a16:creationId xmlns:a16="http://schemas.microsoft.com/office/drawing/2014/main" id="{D41CD27F-C8AE-A0E1-98BF-671AFF95AC17}"/>
              </a:ext>
            </a:extLst>
          </p:cNvPr>
          <p:cNvSpPr>
            <a:spLocks noGrp="1"/>
          </p:cNvSpPr>
          <p:nvPr>
            <p:ph idx="1"/>
          </p:nvPr>
        </p:nvSpPr>
        <p:spPr>
          <a:xfrm>
            <a:off x="6503158" y="649480"/>
            <a:ext cx="4862447" cy="5546047"/>
          </a:xfrm>
        </p:spPr>
        <p:txBody>
          <a:bodyPr anchor="ctr">
            <a:normAutofit/>
          </a:bodyPr>
          <a:lstStyle/>
          <a:p>
            <a:pPr>
              <a:buFont typeface="Arial" panose="020B0604020202020204" pitchFamily="34" charset="0"/>
              <a:buChar char="•"/>
            </a:pPr>
            <a:r>
              <a:rPr lang="en-AU" sz="2000" b="1"/>
              <a:t>Target:</a:t>
            </a:r>
            <a:r>
              <a:rPr lang="en-AU" sz="2000"/>
              <a:t> Increase confidence and resilience from 68% to 80%.</a:t>
            </a:r>
          </a:p>
          <a:p>
            <a:pPr>
              <a:buFont typeface="Arial" panose="020B0604020202020204" pitchFamily="34" charset="0"/>
              <a:buChar char="•"/>
            </a:pPr>
            <a:r>
              <a:rPr lang="en-AU" sz="2000" b="1"/>
              <a:t>Result:</a:t>
            </a:r>
            <a:r>
              <a:rPr lang="en-AU" sz="2000"/>
              <a:t> Achieved 83% (exceeded goal).</a:t>
            </a:r>
          </a:p>
          <a:p>
            <a:pPr>
              <a:buFont typeface="Arial" panose="020B0604020202020204" pitchFamily="34" charset="0"/>
              <a:buChar char="•"/>
            </a:pPr>
            <a:r>
              <a:rPr lang="en-AU" sz="2000" b="1"/>
              <a:t>Family Feedback:</a:t>
            </a:r>
            <a:endParaRPr lang="en-AU" sz="2000"/>
          </a:p>
          <a:p>
            <a:pPr marL="742950" lvl="1" indent="-285750">
              <a:buFont typeface="Arial" panose="020B0604020202020204" pitchFamily="34" charset="0"/>
              <a:buChar char="•"/>
            </a:pPr>
            <a:r>
              <a:rPr lang="en-AU" sz="2000"/>
              <a:t>Families report stronger confidence through Tier 1 Wellbeing strategies.</a:t>
            </a:r>
          </a:p>
          <a:p>
            <a:pPr marL="742950" lvl="1" indent="-285750">
              <a:buFont typeface="Arial" panose="020B0604020202020204" pitchFamily="34" charset="0"/>
              <a:buChar char="•"/>
            </a:pPr>
            <a:r>
              <a:rPr lang="en-AU" sz="2000"/>
              <a:t>Parents feel students are supported to persist when learning is challenging, especially through conferences and intervention programs.</a:t>
            </a:r>
          </a:p>
          <a:p>
            <a:endParaRPr lang="en-AU" sz="2000"/>
          </a:p>
        </p:txBody>
      </p:sp>
    </p:spTree>
    <p:extLst>
      <p:ext uri="{BB962C8B-B14F-4D97-AF65-F5344CB8AC3E}">
        <p14:creationId xmlns:p14="http://schemas.microsoft.com/office/powerpoint/2010/main" val="1652611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62E6B1-47E6-3367-3092-A139318BBA4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D65A0D-A894-ACE0-6728-9C166249082B}"/>
              </a:ext>
            </a:extLst>
          </p:cNvPr>
          <p:cNvSpPr>
            <a:spLocks noGrp="1"/>
          </p:cNvSpPr>
          <p:nvPr>
            <p:ph type="title"/>
          </p:nvPr>
        </p:nvSpPr>
        <p:spPr>
          <a:xfrm>
            <a:off x="826396" y="586855"/>
            <a:ext cx="4230100" cy="3387497"/>
          </a:xfrm>
        </p:spPr>
        <p:txBody>
          <a:bodyPr anchor="b">
            <a:normAutofit/>
          </a:bodyPr>
          <a:lstStyle/>
          <a:p>
            <a:pPr algn="r"/>
            <a:r>
              <a:rPr lang="en-AU" sz="4000" b="1">
                <a:solidFill>
                  <a:srgbClr val="FFFFFF"/>
                </a:solidFill>
              </a:rPr>
              <a:t>2024 Student Attendance &amp; Absenteeism performance</a:t>
            </a:r>
            <a:endParaRPr lang="en-AU" sz="4000">
              <a:solidFill>
                <a:srgbClr val="FFFFFF"/>
              </a:solidFill>
            </a:endParaRPr>
          </a:p>
        </p:txBody>
      </p:sp>
      <p:sp>
        <p:nvSpPr>
          <p:cNvPr id="3" name="Content Placeholder 2">
            <a:extLst>
              <a:ext uri="{FF2B5EF4-FFF2-40B4-BE49-F238E27FC236}">
                <a16:creationId xmlns:a16="http://schemas.microsoft.com/office/drawing/2014/main" id="{A85011F3-F549-2986-E9B4-9CCEBFD371C4}"/>
              </a:ext>
            </a:extLst>
          </p:cNvPr>
          <p:cNvSpPr>
            <a:spLocks noGrp="1"/>
          </p:cNvSpPr>
          <p:nvPr>
            <p:ph idx="1"/>
          </p:nvPr>
        </p:nvSpPr>
        <p:spPr>
          <a:xfrm>
            <a:off x="6503158" y="649480"/>
            <a:ext cx="4862447" cy="5546047"/>
          </a:xfrm>
        </p:spPr>
        <p:txBody>
          <a:bodyPr anchor="ctr">
            <a:normAutofit/>
          </a:bodyPr>
          <a:lstStyle/>
          <a:p>
            <a:pPr marL="0" indent="0">
              <a:buNone/>
            </a:pPr>
            <a:r>
              <a:rPr lang="en-AU" sz="1600"/>
              <a:t>Reduce student absenteeism exceeding 20 days per year from 36% to 25%.</a:t>
            </a:r>
          </a:p>
          <a:p>
            <a:pPr marL="0" indent="0">
              <a:buNone/>
            </a:pPr>
            <a:r>
              <a:rPr lang="en-AU" sz="1600" b="1"/>
              <a:t>Outcome:</a:t>
            </a:r>
            <a:endParaRPr lang="en-AU" sz="1600"/>
          </a:p>
          <a:p>
            <a:pPr>
              <a:buFont typeface="Arial" panose="020B0604020202020204" pitchFamily="34" charset="0"/>
              <a:buChar char="•"/>
            </a:pPr>
            <a:r>
              <a:rPr lang="en-AU" sz="1600"/>
              <a:t>Achieved a reduction to 31% absenteeism in 2024.</a:t>
            </a:r>
          </a:p>
          <a:p>
            <a:pPr>
              <a:buFont typeface="Arial" panose="020B0604020202020204" pitchFamily="34" charset="0"/>
              <a:buChar char="•"/>
            </a:pPr>
            <a:r>
              <a:rPr lang="en-AU" sz="1600"/>
              <a:t>While the goal wasn't fully met, this represents a 5% improvement from the previous rate.</a:t>
            </a:r>
          </a:p>
          <a:p>
            <a:r>
              <a:rPr lang="en-AU" sz="1600" b="1"/>
              <a:t>Comparison with Peers:</a:t>
            </a:r>
            <a:endParaRPr lang="en-AU" sz="1600"/>
          </a:p>
          <a:p>
            <a:pPr>
              <a:buFont typeface="Arial" panose="020B0604020202020204" pitchFamily="34" charset="0"/>
              <a:buChar char="•"/>
            </a:pPr>
            <a:r>
              <a:rPr lang="en-AU" sz="1600"/>
              <a:t>Newlands' absenteeism rate is lower than:</a:t>
            </a:r>
          </a:p>
          <a:p>
            <a:pPr marL="742950" lvl="1" indent="-285750">
              <a:buFont typeface="Arial" panose="020B0604020202020204" pitchFamily="34" charset="0"/>
              <a:buChar char="•"/>
            </a:pPr>
            <a:r>
              <a:rPr lang="en-AU" sz="1600"/>
              <a:t>Similar Schools: 35%</a:t>
            </a:r>
          </a:p>
          <a:p>
            <a:pPr marL="742950" lvl="1" indent="-285750">
              <a:buFont typeface="Arial" panose="020B0604020202020204" pitchFamily="34" charset="0"/>
              <a:buChar char="•"/>
            </a:pPr>
            <a:r>
              <a:rPr lang="en-AU" sz="1600"/>
              <a:t>Network Schools: 37%</a:t>
            </a:r>
          </a:p>
          <a:p>
            <a:pPr marL="742950" lvl="1" indent="-285750">
              <a:buFont typeface="Arial" panose="020B0604020202020204" pitchFamily="34" charset="0"/>
              <a:buChar char="•"/>
            </a:pPr>
            <a:r>
              <a:rPr lang="en-AU" sz="1600"/>
              <a:t>State Average: 39%</a:t>
            </a:r>
          </a:p>
          <a:p>
            <a:r>
              <a:rPr lang="en-AU" sz="1600" b="1"/>
              <a:t>High Attendance Achievements:</a:t>
            </a:r>
            <a:endParaRPr lang="en-AU" sz="1600"/>
          </a:p>
          <a:p>
            <a:pPr>
              <a:buFont typeface="Arial" panose="020B0604020202020204" pitchFamily="34" charset="0"/>
              <a:buChar char="•"/>
            </a:pPr>
            <a:r>
              <a:rPr lang="en-AU" sz="1600"/>
              <a:t>30% of Newlands students attended 95% or more of the time.</a:t>
            </a:r>
          </a:p>
          <a:p>
            <a:pPr>
              <a:buFont typeface="Arial" panose="020B0604020202020204" pitchFamily="34" charset="0"/>
              <a:buChar char="•"/>
            </a:pPr>
            <a:r>
              <a:rPr lang="en-AU" sz="1600"/>
              <a:t>This surpasses attendance rates of:</a:t>
            </a:r>
          </a:p>
          <a:p>
            <a:pPr marL="742950" lvl="1" indent="-285750">
              <a:buFont typeface="Arial" panose="020B0604020202020204" pitchFamily="34" charset="0"/>
              <a:buChar char="•"/>
            </a:pPr>
            <a:r>
              <a:rPr lang="en-AU" sz="1600"/>
              <a:t>Similar Schools: 27%</a:t>
            </a:r>
          </a:p>
          <a:p>
            <a:pPr marL="742950" lvl="1" indent="-285750">
              <a:buFont typeface="Arial" panose="020B0604020202020204" pitchFamily="34" charset="0"/>
              <a:buChar char="•"/>
            </a:pPr>
            <a:r>
              <a:rPr lang="en-AU" sz="1600"/>
              <a:t>Network Schools: 27%</a:t>
            </a:r>
          </a:p>
          <a:p>
            <a:pPr marL="742950" lvl="1" indent="-285750">
              <a:buFont typeface="Arial" panose="020B0604020202020204" pitchFamily="34" charset="0"/>
              <a:buChar char="•"/>
            </a:pPr>
            <a:r>
              <a:rPr lang="en-AU" sz="1600"/>
              <a:t>State Average: 26%.</a:t>
            </a:r>
          </a:p>
        </p:txBody>
      </p:sp>
    </p:spTree>
    <p:extLst>
      <p:ext uri="{BB962C8B-B14F-4D97-AF65-F5344CB8AC3E}">
        <p14:creationId xmlns:p14="http://schemas.microsoft.com/office/powerpoint/2010/main" val="1870158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2D3FC0-1BAE-1D88-BF2B-BCB2947C59A3}"/>
              </a:ext>
            </a:extLst>
          </p:cNvPr>
          <p:cNvSpPr>
            <a:spLocks noGrp="1"/>
          </p:cNvSpPr>
          <p:nvPr>
            <p:ph type="title"/>
          </p:nvPr>
        </p:nvSpPr>
        <p:spPr>
          <a:xfrm>
            <a:off x="660042" y="891652"/>
            <a:ext cx="4412021" cy="3030724"/>
          </a:xfrm>
        </p:spPr>
        <p:txBody>
          <a:bodyPr vert="horz" lIns="91440" tIns="45720" rIns="91440" bIns="45720" rtlCol="0" anchor="b">
            <a:normAutofit/>
          </a:bodyPr>
          <a:lstStyle/>
          <a:p>
            <a:pPr algn="r"/>
            <a:r>
              <a:rPr lang="en-US" sz="4000" kern="1200" dirty="0">
                <a:solidFill>
                  <a:srgbClr val="FFFFFF"/>
                </a:solidFill>
                <a:latin typeface="+mj-lt"/>
                <a:ea typeface="+mj-ea"/>
                <a:cs typeface="+mj-cs"/>
              </a:rPr>
              <a:t>Parent and Staff Satisfaction Summary</a:t>
            </a:r>
          </a:p>
        </p:txBody>
      </p:sp>
      <p:pic>
        <p:nvPicPr>
          <p:cNvPr id="5" name="Content Placeholder 4" descr="A screenshot of a survey&#10;&#10;AI-generated content may be incorrect.">
            <a:extLst>
              <a:ext uri="{FF2B5EF4-FFF2-40B4-BE49-F238E27FC236}">
                <a16:creationId xmlns:a16="http://schemas.microsoft.com/office/drawing/2014/main" id="{B9014C68-31E1-19A7-7C8D-3367BDF9DBDD}"/>
              </a:ext>
            </a:extLst>
          </p:cNvPr>
          <p:cNvPicPr>
            <a:picLocks noGrp="1" noChangeAspect="1"/>
          </p:cNvPicPr>
          <p:nvPr>
            <p:ph idx="1"/>
          </p:nvPr>
        </p:nvPicPr>
        <p:blipFill>
          <a:blip r:embed="rId2"/>
          <a:stretch>
            <a:fillRect/>
          </a:stretch>
        </p:blipFill>
        <p:spPr>
          <a:xfrm>
            <a:off x="6096000" y="1345718"/>
            <a:ext cx="5608320" cy="4122114"/>
          </a:xfrm>
          <a:prstGeom prst="rect">
            <a:avLst/>
          </a:prstGeom>
        </p:spPr>
      </p:pic>
    </p:spTree>
    <p:extLst>
      <p:ext uri="{BB962C8B-B14F-4D97-AF65-F5344CB8AC3E}">
        <p14:creationId xmlns:p14="http://schemas.microsoft.com/office/powerpoint/2010/main" val="2771835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9C418B-06A8-D879-D0B1-B258F8C9801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Rectangle 12">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8628" y="1408629"/>
            <a:ext cx="6858000"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832"/>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339A6F5-AD6A-4D80-8AD9-6290D13AC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513"/>
            <a:ext cx="6857572" cy="3581401"/>
          </a:xfrm>
          <a:prstGeom prst="rect">
            <a:avLst/>
          </a:prstGeom>
          <a:gradFill>
            <a:gsLst>
              <a:gs pos="0">
                <a:srgbClr val="000000">
                  <a:alpha val="61000"/>
                </a:srgbClr>
              </a:gs>
              <a:gs pos="95000">
                <a:schemeClr val="accent5">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9380D8E-439C-D6EC-41A5-58AEE861B905}"/>
              </a:ext>
            </a:extLst>
          </p:cNvPr>
          <p:cNvSpPr>
            <a:spLocks noGrp="1"/>
          </p:cNvSpPr>
          <p:nvPr>
            <p:ph type="title"/>
          </p:nvPr>
        </p:nvSpPr>
        <p:spPr>
          <a:xfrm>
            <a:off x="660042" y="2945176"/>
            <a:ext cx="2878688" cy="2757975"/>
          </a:xfrm>
        </p:spPr>
        <p:txBody>
          <a:bodyPr vert="horz" lIns="91440" tIns="45720" rIns="91440" bIns="45720" rtlCol="0" anchor="t">
            <a:normAutofit/>
          </a:bodyPr>
          <a:lstStyle/>
          <a:p>
            <a:r>
              <a:rPr lang="en-US" sz="4000" b="1">
                <a:solidFill>
                  <a:srgbClr val="FFFFFF"/>
                </a:solidFill>
              </a:rPr>
              <a:t>Financial Position</a:t>
            </a:r>
          </a:p>
        </p:txBody>
      </p:sp>
      <p:pic>
        <p:nvPicPr>
          <p:cNvPr id="6" name="Picture 5">
            <a:extLst>
              <a:ext uri="{FF2B5EF4-FFF2-40B4-BE49-F238E27FC236}">
                <a16:creationId xmlns:a16="http://schemas.microsoft.com/office/drawing/2014/main" id="{55F0D4F0-15E4-F29F-B6D6-599DA20F5F7F}"/>
              </a:ext>
            </a:extLst>
          </p:cNvPr>
          <p:cNvPicPr>
            <a:picLocks noChangeAspect="1"/>
          </p:cNvPicPr>
          <p:nvPr/>
        </p:nvPicPr>
        <p:blipFill>
          <a:blip r:embed="rId2"/>
          <a:stretch>
            <a:fillRect/>
          </a:stretch>
        </p:blipFill>
        <p:spPr>
          <a:xfrm>
            <a:off x="4129843" y="720979"/>
            <a:ext cx="3559826" cy="5741656"/>
          </a:xfrm>
          <a:prstGeom prst="rect">
            <a:avLst/>
          </a:prstGeom>
        </p:spPr>
      </p:pic>
      <p:pic>
        <p:nvPicPr>
          <p:cNvPr id="8" name="Picture 7">
            <a:extLst>
              <a:ext uri="{FF2B5EF4-FFF2-40B4-BE49-F238E27FC236}">
                <a16:creationId xmlns:a16="http://schemas.microsoft.com/office/drawing/2014/main" id="{E920172B-C8D8-FBA0-AAE4-32ACFB0A87FD}"/>
              </a:ext>
            </a:extLst>
          </p:cNvPr>
          <p:cNvPicPr>
            <a:picLocks noChangeAspect="1"/>
          </p:cNvPicPr>
          <p:nvPr/>
        </p:nvPicPr>
        <p:blipFill>
          <a:blip r:embed="rId3"/>
          <a:stretch>
            <a:fillRect/>
          </a:stretch>
        </p:blipFill>
        <p:spPr>
          <a:xfrm>
            <a:off x="7778768" y="848210"/>
            <a:ext cx="4058823" cy="4333389"/>
          </a:xfrm>
          <a:prstGeom prst="rect">
            <a:avLst/>
          </a:prstGeom>
        </p:spPr>
      </p:pic>
    </p:spTree>
    <p:extLst>
      <p:ext uri="{BB962C8B-B14F-4D97-AF65-F5344CB8AC3E}">
        <p14:creationId xmlns:p14="http://schemas.microsoft.com/office/powerpoint/2010/main" val="3346355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B2D49-5A3B-5759-E674-929F78072353}"/>
              </a:ext>
            </a:extLst>
          </p:cNvPr>
          <p:cNvSpPr>
            <a:spLocks noGrp="1"/>
          </p:cNvSpPr>
          <p:nvPr>
            <p:ph type="title"/>
          </p:nvPr>
        </p:nvSpPr>
        <p:spPr>
          <a:xfrm>
            <a:off x="5868557" y="1138036"/>
            <a:ext cx="5444382" cy="1402470"/>
          </a:xfrm>
        </p:spPr>
        <p:txBody>
          <a:bodyPr anchor="t">
            <a:normAutofit/>
          </a:bodyPr>
          <a:lstStyle/>
          <a:p>
            <a:r>
              <a:rPr lang="en-AU" b="1" dirty="0"/>
              <a:t>Financial Position</a:t>
            </a:r>
          </a:p>
        </p:txBody>
      </p:sp>
      <p:pic>
        <p:nvPicPr>
          <p:cNvPr id="5" name="Picture 4" descr="Calculator, pen, compass, money and a paper with graphs printed on it">
            <a:extLst>
              <a:ext uri="{FF2B5EF4-FFF2-40B4-BE49-F238E27FC236}">
                <a16:creationId xmlns:a16="http://schemas.microsoft.com/office/drawing/2014/main" id="{17EF0475-3DDA-53F7-F0B8-36B4E0061500}"/>
              </a:ext>
            </a:extLst>
          </p:cNvPr>
          <p:cNvPicPr>
            <a:picLocks noChangeAspect="1"/>
          </p:cNvPicPr>
          <p:nvPr/>
        </p:nvPicPr>
        <p:blipFill>
          <a:blip r:embed="rId2"/>
          <a:srcRect l="29086" r="25659" b="-1"/>
          <a:stretch/>
        </p:blipFill>
        <p:spPr>
          <a:xfrm>
            <a:off x="-1" y="10"/>
            <a:ext cx="5151179" cy="6857990"/>
          </a:xfrm>
          <a:prstGeom prst="rect">
            <a:avLst/>
          </a:prstGeom>
        </p:spPr>
      </p:pic>
      <p:sp>
        <p:nvSpPr>
          <p:cNvPr id="3" name="Content Placeholder 2">
            <a:extLst>
              <a:ext uri="{FF2B5EF4-FFF2-40B4-BE49-F238E27FC236}">
                <a16:creationId xmlns:a16="http://schemas.microsoft.com/office/drawing/2014/main" id="{416405A8-CBB6-C579-5B82-6CE5C90C7E2C}"/>
              </a:ext>
            </a:extLst>
          </p:cNvPr>
          <p:cNvSpPr>
            <a:spLocks noGrp="1"/>
          </p:cNvSpPr>
          <p:nvPr>
            <p:ph idx="1"/>
          </p:nvPr>
        </p:nvSpPr>
        <p:spPr>
          <a:xfrm>
            <a:off x="5868557" y="2551176"/>
            <a:ext cx="5444382" cy="3591207"/>
          </a:xfrm>
        </p:spPr>
        <p:txBody>
          <a:bodyPr>
            <a:normAutofit/>
          </a:bodyPr>
          <a:lstStyle/>
          <a:p>
            <a:pPr marL="0" indent="0">
              <a:buNone/>
            </a:pPr>
            <a:r>
              <a:rPr lang="en-AU" sz="1000" b="1" dirty="0"/>
              <a:t>Current Financial Position:</a:t>
            </a:r>
            <a:endParaRPr lang="en-AU" sz="1000" dirty="0"/>
          </a:p>
          <a:p>
            <a:pPr>
              <a:buFont typeface="Arial" panose="020B0604020202020204" pitchFamily="34" charset="0"/>
              <a:buChar char="•"/>
            </a:pPr>
            <a:r>
              <a:rPr lang="en-AU" sz="1000" b="1" dirty="0"/>
              <a:t>Managed Deficit:</a:t>
            </a:r>
            <a:r>
              <a:rPr lang="en-AU" sz="1000" dirty="0"/>
              <a:t> The school is operating with a managed deficit of $137,748.00.</a:t>
            </a:r>
          </a:p>
          <a:p>
            <a:pPr>
              <a:buFont typeface="Arial" panose="020B0604020202020204" pitchFamily="34" charset="0"/>
              <a:buChar char="•"/>
            </a:pPr>
            <a:r>
              <a:rPr lang="en-AU" sz="1000" b="1" dirty="0"/>
              <a:t>Bank Balance:</a:t>
            </a:r>
            <a:r>
              <a:rPr lang="en-AU" sz="1000" dirty="0"/>
              <a:t> As of December 31, 2024, the reconciled bank account balance stood at $860,088.99, indicating a healthy financial position moving into 2025.</a:t>
            </a:r>
          </a:p>
          <a:p>
            <a:r>
              <a:rPr lang="en-AU" sz="1000" b="1" dirty="0"/>
              <a:t>Extraordinary Revenue in 2024:</a:t>
            </a:r>
            <a:endParaRPr lang="en-AU" sz="1000" dirty="0"/>
          </a:p>
          <a:p>
            <a:pPr>
              <a:buFont typeface="Arial" panose="020B0604020202020204" pitchFamily="34" charset="0"/>
              <a:buChar char="•"/>
            </a:pPr>
            <a:r>
              <a:rPr lang="en-AU" sz="1000" b="1" dirty="0"/>
              <a:t>Out of Hours Care Program:</a:t>
            </a:r>
            <a:r>
              <a:rPr lang="en-AU" sz="1000" dirty="0"/>
              <a:t> Generated $721,914.00.</a:t>
            </a:r>
          </a:p>
          <a:p>
            <a:pPr>
              <a:buFont typeface="Arial" panose="020B0604020202020204" pitchFamily="34" charset="0"/>
              <a:buChar char="•"/>
            </a:pPr>
            <a:r>
              <a:rPr lang="en-AU" sz="1000" b="1" dirty="0"/>
              <a:t>Government Grants:</a:t>
            </a:r>
            <a:r>
              <a:rPr lang="en-AU" sz="1000" dirty="0"/>
              <a:t> Received $186,283.00 from the School Saver Bonus ($400 per child) and the Camps, Sports, and Excursions Fund (CSEF), allocated for ongoing family support.</a:t>
            </a:r>
          </a:p>
          <a:p>
            <a:pPr>
              <a:buFont typeface="Arial" panose="020B0604020202020204" pitchFamily="34" charset="0"/>
              <a:buChar char="•"/>
            </a:pPr>
            <a:r>
              <a:rPr lang="en-AU" sz="1000" b="1" dirty="0"/>
              <a:t>Parents &amp; Friends Association (PFA):</a:t>
            </a:r>
            <a:r>
              <a:rPr lang="en-AU" sz="1000" dirty="0"/>
              <a:t> Raised $48,845.00.</a:t>
            </a:r>
          </a:p>
          <a:p>
            <a:r>
              <a:rPr lang="en-AU" sz="1000" i="1" dirty="0"/>
              <a:t>Total Extraordinary Revenue: $957,042.00</a:t>
            </a:r>
            <a:endParaRPr lang="en-AU" sz="1000" dirty="0"/>
          </a:p>
          <a:p>
            <a:r>
              <a:rPr lang="en-AU" sz="1000" b="1" dirty="0"/>
              <a:t>Extraordinary Expenditure in 2024:</a:t>
            </a:r>
            <a:endParaRPr lang="en-AU" sz="1000" dirty="0"/>
          </a:p>
          <a:p>
            <a:pPr>
              <a:buFont typeface="Arial" panose="020B0604020202020204" pitchFamily="34" charset="0"/>
              <a:buChar char="•"/>
            </a:pPr>
            <a:r>
              <a:rPr lang="en-AU" sz="1000" b="1" dirty="0"/>
              <a:t>Building Works:</a:t>
            </a:r>
            <a:r>
              <a:rPr lang="en-AU" sz="1000" dirty="0"/>
              <a:t> Spent $184,067.00 on projects including the staff room, bag racks, and gym doors.</a:t>
            </a:r>
          </a:p>
          <a:p>
            <a:pPr>
              <a:buFont typeface="Arial" panose="020B0604020202020204" pitchFamily="34" charset="0"/>
              <a:buChar char="•"/>
            </a:pPr>
            <a:r>
              <a:rPr lang="en-AU" sz="1000" b="1" dirty="0"/>
              <a:t>Furniture:</a:t>
            </a:r>
            <a:r>
              <a:rPr lang="en-AU" sz="1000" dirty="0"/>
              <a:t> Invested $85,514.00 in staff room and learning world furniture.</a:t>
            </a:r>
          </a:p>
          <a:p>
            <a:pPr>
              <a:buFont typeface="Arial" panose="020B0604020202020204" pitchFamily="34" charset="0"/>
              <a:buChar char="•"/>
            </a:pPr>
            <a:r>
              <a:rPr lang="en-AU" sz="1000" b="1" dirty="0"/>
              <a:t>Casual Relief Teachers:</a:t>
            </a:r>
            <a:r>
              <a:rPr lang="en-AU" sz="1000" dirty="0"/>
              <a:t> Expenditure of $176,244.00.</a:t>
            </a:r>
          </a:p>
          <a:p>
            <a:pPr marL="0" indent="0">
              <a:buNone/>
            </a:pPr>
            <a:endParaRPr lang="en-AU" sz="1000" dirty="0"/>
          </a:p>
        </p:txBody>
      </p:sp>
    </p:spTree>
    <p:extLst>
      <p:ext uri="{BB962C8B-B14F-4D97-AF65-F5344CB8AC3E}">
        <p14:creationId xmlns:p14="http://schemas.microsoft.com/office/powerpoint/2010/main" val="2479120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6BB31B-15F7-9C96-6AB9-F08DA6FFD3F1}"/>
              </a:ext>
            </a:extLst>
          </p:cNvPr>
          <p:cNvSpPr>
            <a:spLocks noGrp="1"/>
          </p:cNvSpPr>
          <p:nvPr>
            <p:ph type="title"/>
          </p:nvPr>
        </p:nvSpPr>
        <p:spPr>
          <a:xfrm>
            <a:off x="838201" y="365125"/>
            <a:ext cx="5251316" cy="1807305"/>
          </a:xfrm>
        </p:spPr>
        <p:txBody>
          <a:bodyPr>
            <a:normAutofit/>
          </a:bodyPr>
          <a:lstStyle/>
          <a:p>
            <a:r>
              <a:rPr lang="en-AU" dirty="0"/>
              <a:t>2024 Highlights</a:t>
            </a:r>
          </a:p>
        </p:txBody>
      </p:sp>
      <p:sp>
        <p:nvSpPr>
          <p:cNvPr id="3" name="Content Placeholder 2">
            <a:extLst>
              <a:ext uri="{FF2B5EF4-FFF2-40B4-BE49-F238E27FC236}">
                <a16:creationId xmlns:a16="http://schemas.microsoft.com/office/drawing/2014/main" id="{4CE0649F-329F-C500-D249-6AB3B6FBAAB9}"/>
              </a:ext>
            </a:extLst>
          </p:cNvPr>
          <p:cNvSpPr>
            <a:spLocks noGrp="1"/>
          </p:cNvSpPr>
          <p:nvPr>
            <p:ph idx="1"/>
          </p:nvPr>
        </p:nvSpPr>
        <p:spPr>
          <a:xfrm>
            <a:off x="114300" y="1631951"/>
            <a:ext cx="6362700" cy="4860924"/>
          </a:xfrm>
        </p:spPr>
        <p:txBody>
          <a:bodyPr>
            <a:noAutofit/>
          </a:bodyPr>
          <a:lstStyle/>
          <a:p>
            <a:pPr marL="0" indent="0">
              <a:buNone/>
            </a:pPr>
            <a:r>
              <a:rPr lang="en-AU" sz="900" dirty="0"/>
              <a:t>Newlands Primary School has had a vibrant and eventful year, marked by numerous activities that foster community engagement and student development.</a:t>
            </a:r>
          </a:p>
          <a:p>
            <a:r>
              <a:rPr lang="en-AU" sz="900" b="1" dirty="0"/>
              <a:t>Year Highlights:</a:t>
            </a:r>
            <a:endParaRPr lang="en-AU" sz="900" dirty="0"/>
          </a:p>
          <a:p>
            <a:pPr>
              <a:buFont typeface="Arial" panose="020B0604020202020204" pitchFamily="34" charset="0"/>
              <a:buChar char="•"/>
            </a:pPr>
            <a:r>
              <a:rPr lang="en-AU" sz="900" b="1" dirty="0"/>
              <a:t>Spanish Fiesta:</a:t>
            </a:r>
            <a:r>
              <a:rPr lang="en-AU" sz="900" dirty="0"/>
              <a:t> The year commenced with the lively Spanish Fiesta, celebrating our bilingual program and immersing students in Spanish culture.</a:t>
            </a:r>
          </a:p>
          <a:p>
            <a:pPr>
              <a:buFont typeface="Arial" panose="020B0604020202020204" pitchFamily="34" charset="0"/>
              <a:buChar char="•"/>
            </a:pPr>
            <a:r>
              <a:rPr lang="en-AU" sz="900" b="1" dirty="0"/>
              <a:t>Whole School Production:</a:t>
            </a:r>
            <a:r>
              <a:rPr lang="en-AU" sz="900" dirty="0"/>
              <a:t> "El </a:t>
            </a:r>
            <a:r>
              <a:rPr lang="en-AU" sz="900" dirty="0" err="1"/>
              <a:t>Viaje</a:t>
            </a:r>
            <a:r>
              <a:rPr lang="en-AU" sz="900" dirty="0"/>
              <a:t> </a:t>
            </a:r>
            <a:r>
              <a:rPr lang="en-AU" sz="900" dirty="0" err="1"/>
              <a:t>Mágico</a:t>
            </a:r>
            <a:r>
              <a:rPr lang="en-AU" sz="900" dirty="0"/>
              <a:t>" captivated audiences, showcasing the remarkable talents of our students.</a:t>
            </a:r>
          </a:p>
          <a:p>
            <a:r>
              <a:rPr lang="en-AU" sz="900" b="1" dirty="0"/>
              <a:t>Year-Round Activities:</a:t>
            </a:r>
            <a:endParaRPr lang="en-AU" sz="900" dirty="0"/>
          </a:p>
          <a:p>
            <a:pPr>
              <a:buFont typeface="Arial" panose="020B0604020202020204" pitchFamily="34" charset="0"/>
              <a:buChar char="•"/>
            </a:pPr>
            <a:r>
              <a:rPr lang="en-AU" sz="900" b="1" dirty="0"/>
              <a:t>School Camps and Excursions:</a:t>
            </a:r>
            <a:r>
              <a:rPr lang="en-AU" sz="900" dirty="0"/>
              <a:t> Students participated in enriching camps and excursions, enhancing their learning experiences beyond the classroom.</a:t>
            </a:r>
          </a:p>
          <a:p>
            <a:pPr>
              <a:buFont typeface="Arial" panose="020B0604020202020204" pitchFamily="34" charset="0"/>
              <a:buChar char="•"/>
            </a:pPr>
            <a:r>
              <a:rPr lang="en-AU" sz="900" b="1" dirty="0"/>
              <a:t>Interschool Sports Competitions:</a:t>
            </a:r>
            <a:r>
              <a:rPr lang="en-AU" sz="900" dirty="0"/>
              <a:t> Our students actively engaged in sports, promoting teamwork and physical well-being.</a:t>
            </a:r>
          </a:p>
          <a:p>
            <a:pPr>
              <a:buFont typeface="Arial" panose="020B0604020202020204" pitchFamily="34" charset="0"/>
              <a:buChar char="•"/>
            </a:pPr>
            <a:r>
              <a:rPr lang="en-AU" sz="900" b="1" dirty="0"/>
              <a:t>Incursions and Excursions:</a:t>
            </a:r>
            <a:r>
              <a:rPr lang="en-AU" sz="900" dirty="0"/>
              <a:t> A variety of educational visits and guest sessions broadened students' horizons throughout the year.</a:t>
            </a:r>
          </a:p>
          <a:p>
            <a:r>
              <a:rPr lang="en-AU" sz="900" b="1" dirty="0"/>
              <a:t>Parents and Friends Association (PFA) Events:</a:t>
            </a:r>
            <a:endParaRPr lang="en-AU" sz="900" dirty="0"/>
          </a:p>
          <a:p>
            <a:pPr>
              <a:buFont typeface="Arial" panose="020B0604020202020204" pitchFamily="34" charset="0"/>
              <a:buChar char="•"/>
            </a:pPr>
            <a:r>
              <a:rPr lang="en-AU" sz="900" b="1" dirty="0"/>
              <a:t>Welcome Back Picnic:</a:t>
            </a:r>
            <a:r>
              <a:rPr lang="en-AU" sz="900" dirty="0"/>
              <a:t> The year began with a picnic that brought families together, fostering a sense of community.</a:t>
            </a:r>
          </a:p>
          <a:p>
            <a:pPr>
              <a:buFont typeface="Arial" panose="020B0604020202020204" pitchFamily="34" charset="0"/>
              <a:buChar char="•"/>
            </a:pPr>
            <a:r>
              <a:rPr lang="en-AU" sz="900" b="1" dirty="0"/>
              <a:t>Outdoor Cinema:</a:t>
            </a:r>
            <a:r>
              <a:rPr lang="en-AU" sz="900" dirty="0"/>
              <a:t> An outdoor movie night provided a fun and relaxed environment for families to enjoy together.</a:t>
            </a:r>
          </a:p>
          <a:p>
            <a:pPr>
              <a:buFont typeface="Arial" panose="020B0604020202020204" pitchFamily="34" charset="0"/>
              <a:buChar char="•"/>
            </a:pPr>
            <a:r>
              <a:rPr lang="en-AU" sz="900" b="1" dirty="0"/>
              <a:t>Comedy Gala:</a:t>
            </a:r>
            <a:r>
              <a:rPr lang="en-AU" sz="900" dirty="0"/>
              <a:t> The PFA hosted a successful Comedy Gala on September 14, 2024, featuring performances by talented comedians and raising funds for school initiatives. </a:t>
            </a:r>
            <a:r>
              <a:rPr lang="en-AU" sz="900" dirty="0">
                <a:hlinkClick r:id="rId2"/>
              </a:rPr>
              <a:t>newsletters.naavi.com</a:t>
            </a:r>
            <a:endParaRPr lang="en-AU" sz="900" dirty="0"/>
          </a:p>
          <a:p>
            <a:pPr>
              <a:buFont typeface="Arial" panose="020B0604020202020204" pitchFamily="34" charset="0"/>
              <a:buChar char="•"/>
            </a:pPr>
            <a:r>
              <a:rPr lang="en-AU" sz="900" b="1" dirty="0"/>
              <a:t>School Fete:</a:t>
            </a:r>
            <a:r>
              <a:rPr lang="en-AU" sz="900" dirty="0"/>
              <a:t> On November 9, 2024, the "Fete de la Primavera" celebrated spring with inflatables, petting zoos, face painting, arts and crafts, diverse food offerings, and live performances, uniting the community in a day of fun and festivity.</a:t>
            </a:r>
          </a:p>
          <a:p>
            <a:r>
              <a:rPr lang="en-AU" sz="900" b="1" dirty="0"/>
              <a:t>Community Engagement:</a:t>
            </a:r>
            <a:endParaRPr lang="en-AU" sz="900" dirty="0"/>
          </a:p>
          <a:p>
            <a:r>
              <a:rPr lang="en-AU" sz="900" dirty="0"/>
              <a:t>Newlands Primary School thrives on active community participation, offering numerous opportunities for families to engage in educational, social, and fundraising activities. Our calendar is filled with events that cater to diverse interests, ensuring there's always something exciting for families to contribute to and enjoy, reinforcing our status as a central hub in the community.</a:t>
            </a:r>
          </a:p>
          <a:p>
            <a:endParaRPr lang="en-AU" sz="800" dirty="0"/>
          </a:p>
        </p:txBody>
      </p:sp>
      <p:pic>
        <p:nvPicPr>
          <p:cNvPr id="5" name="Picture 4">
            <a:extLst>
              <a:ext uri="{FF2B5EF4-FFF2-40B4-BE49-F238E27FC236}">
                <a16:creationId xmlns:a16="http://schemas.microsoft.com/office/drawing/2014/main" id="{5006FE45-3AF0-07C2-F966-99E622E1E954}"/>
              </a:ext>
            </a:extLst>
          </p:cNvPr>
          <p:cNvPicPr>
            <a:picLocks noChangeAspect="1"/>
          </p:cNvPicPr>
          <p:nvPr/>
        </p:nvPicPr>
        <p:blipFill>
          <a:blip r:embed="rId3">
            <a:extLst>
              <a:ext uri="{28A0092B-C50C-407E-A947-70E740481C1C}">
                <a14:useLocalDpi xmlns:a14="http://schemas.microsoft.com/office/drawing/2010/main" val="0"/>
              </a:ext>
            </a:extLst>
          </a:blip>
          <a:srcRect l="6527" r="6527"/>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417883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BDB72-CA9A-5E9E-01C9-E34750006C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759618-6C79-04DA-8F09-B1ADDA83D988}"/>
              </a:ext>
            </a:extLst>
          </p:cNvPr>
          <p:cNvSpPr>
            <a:spLocks noGrp="1"/>
          </p:cNvSpPr>
          <p:nvPr>
            <p:ph type="title"/>
          </p:nvPr>
        </p:nvSpPr>
        <p:spPr>
          <a:xfrm>
            <a:off x="422787" y="1571897"/>
            <a:ext cx="5002653" cy="3566160"/>
          </a:xfrm>
        </p:spPr>
        <p:txBody>
          <a:bodyPr vert="horz" lIns="91440" tIns="45720" rIns="91440" bIns="45720" rtlCol="0" anchor="b">
            <a:normAutofit/>
          </a:bodyPr>
          <a:lstStyle/>
          <a:p>
            <a:r>
              <a:rPr lang="en-US" sz="5400" dirty="0"/>
              <a:t>2025 </a:t>
            </a:r>
            <a:br>
              <a:rPr lang="en-US" sz="5400" dirty="0"/>
            </a:br>
            <a:r>
              <a:rPr lang="en-US" sz="5400" dirty="0"/>
              <a:t>Annual Implementation Plan</a:t>
            </a:r>
          </a:p>
        </p:txBody>
      </p:sp>
      <p:pic>
        <p:nvPicPr>
          <p:cNvPr id="4" name="Content Placeholder 3">
            <a:extLst>
              <a:ext uri="{FF2B5EF4-FFF2-40B4-BE49-F238E27FC236}">
                <a16:creationId xmlns:a16="http://schemas.microsoft.com/office/drawing/2014/main" id="{D66A62EB-ABE5-B405-C500-24292F9BC836}"/>
              </a:ext>
            </a:extLst>
          </p:cNvPr>
          <p:cNvPicPr>
            <a:picLocks noGrp="1" noChangeAspect="1"/>
          </p:cNvPicPr>
          <p:nvPr>
            <p:ph idx="1"/>
          </p:nvPr>
        </p:nvPicPr>
        <p:blipFill>
          <a:blip r:embed="rId3"/>
          <a:srcRect b="5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85209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01C141C-5362-8F7A-EDA1-10CB0F92FC54}"/>
              </a:ext>
            </a:extLst>
          </p:cNvPr>
          <p:cNvSpPr/>
          <p:nvPr/>
        </p:nvSpPr>
        <p:spPr>
          <a:xfrm>
            <a:off x="274320" y="264955"/>
            <a:ext cx="5821680" cy="53514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t>Develop students who are</a:t>
            </a:r>
          </a:p>
          <a:p>
            <a:pPr algn="ctr"/>
            <a:r>
              <a:rPr lang="en-AU" sz="800" b="1" dirty="0"/>
              <a:t> literate and numerate.</a:t>
            </a:r>
          </a:p>
        </p:txBody>
      </p:sp>
      <p:sp>
        <p:nvSpPr>
          <p:cNvPr id="5" name="Rectangle: Rounded Corners 4">
            <a:extLst>
              <a:ext uri="{FF2B5EF4-FFF2-40B4-BE49-F238E27FC236}">
                <a16:creationId xmlns:a16="http://schemas.microsoft.com/office/drawing/2014/main" id="{A15E2EDA-9408-59FC-2DFB-7786CA6211E3}"/>
              </a:ext>
            </a:extLst>
          </p:cNvPr>
          <p:cNvSpPr/>
          <p:nvPr/>
        </p:nvSpPr>
        <p:spPr>
          <a:xfrm>
            <a:off x="6487476" y="280829"/>
            <a:ext cx="5353047" cy="535145"/>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tx1"/>
                </a:solidFill>
              </a:rPr>
              <a:t>E</a:t>
            </a:r>
            <a:r>
              <a:rPr lang="en-AU" sz="800" b="1" dirty="0" err="1">
                <a:solidFill>
                  <a:schemeClr val="tx1"/>
                </a:solidFill>
              </a:rPr>
              <a:t>mbed</a:t>
            </a:r>
            <a:r>
              <a:rPr lang="en-AU" sz="800" b="1" dirty="0">
                <a:solidFill>
                  <a:schemeClr val="tx1"/>
                </a:solidFill>
              </a:rPr>
              <a:t> a whole-school approach to </a:t>
            </a:r>
          </a:p>
          <a:p>
            <a:pPr algn="ctr"/>
            <a:r>
              <a:rPr lang="en-AU" sz="800" b="1" dirty="0">
                <a:solidFill>
                  <a:schemeClr val="tx1"/>
                </a:solidFill>
              </a:rPr>
              <a:t>health, engagement, and wellbeing</a:t>
            </a:r>
            <a:endParaRPr lang="en-AU" sz="800" b="1" i="0" dirty="0">
              <a:solidFill>
                <a:schemeClr val="tx1"/>
              </a:solidFill>
              <a:effectLst/>
              <a:latin typeface="Arial" panose="020B0604020202020204" pitchFamily="34" charset="0"/>
            </a:endParaRPr>
          </a:p>
        </p:txBody>
      </p:sp>
      <p:sp>
        <p:nvSpPr>
          <p:cNvPr id="7" name="Rectangle: Rounded Corners 6">
            <a:extLst>
              <a:ext uri="{FF2B5EF4-FFF2-40B4-BE49-F238E27FC236}">
                <a16:creationId xmlns:a16="http://schemas.microsoft.com/office/drawing/2014/main" id="{1E0A4BC9-F239-7DD7-DF6B-C2AD735B3268}"/>
              </a:ext>
            </a:extLst>
          </p:cNvPr>
          <p:cNvSpPr/>
          <p:nvPr/>
        </p:nvSpPr>
        <p:spPr>
          <a:xfrm>
            <a:off x="274319" y="855266"/>
            <a:ext cx="2889887" cy="7361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t>Embed systematic assessment practices to direct and improve student learning.</a:t>
            </a:r>
          </a:p>
        </p:txBody>
      </p:sp>
      <p:sp>
        <p:nvSpPr>
          <p:cNvPr id="9" name="Rectangle: Rounded Corners 8">
            <a:extLst>
              <a:ext uri="{FF2B5EF4-FFF2-40B4-BE49-F238E27FC236}">
                <a16:creationId xmlns:a16="http://schemas.microsoft.com/office/drawing/2014/main" id="{B58E0DB7-F116-679F-2956-29D98868448D}"/>
              </a:ext>
            </a:extLst>
          </p:cNvPr>
          <p:cNvSpPr/>
          <p:nvPr/>
        </p:nvSpPr>
        <p:spPr>
          <a:xfrm>
            <a:off x="3317083" y="871856"/>
            <a:ext cx="2812730" cy="8161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t>Strengthen teacher capacity to develop and implement high quality programs of learning.</a:t>
            </a:r>
          </a:p>
        </p:txBody>
      </p:sp>
      <p:sp>
        <p:nvSpPr>
          <p:cNvPr id="12" name="Rectangle: Rounded Corners 11">
            <a:extLst>
              <a:ext uri="{FF2B5EF4-FFF2-40B4-BE49-F238E27FC236}">
                <a16:creationId xmlns:a16="http://schemas.microsoft.com/office/drawing/2014/main" id="{E7C490BE-2E45-7A1B-FDCE-A0D41581EA6B}"/>
              </a:ext>
            </a:extLst>
          </p:cNvPr>
          <p:cNvSpPr/>
          <p:nvPr/>
        </p:nvSpPr>
        <p:spPr>
          <a:xfrm>
            <a:off x="259077" y="1759981"/>
            <a:ext cx="2889886" cy="222484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t>ACTIONS</a:t>
            </a:r>
          </a:p>
          <a:p>
            <a:r>
              <a:rPr lang="en-AU" sz="800" b="1" dirty="0"/>
              <a:t>Numeracy &amp; Writing</a:t>
            </a:r>
          </a:p>
          <a:p>
            <a:endParaRPr lang="en-AU" sz="800" b="1" dirty="0"/>
          </a:p>
          <a:p>
            <a:pPr marL="342900" indent="-342900">
              <a:buFont typeface="Wingdings" panose="05000000000000000000" pitchFamily="2" charset="2"/>
              <a:buChar char="§"/>
            </a:pPr>
            <a:r>
              <a:rPr lang="en-AU" sz="800" dirty="0"/>
              <a:t>Creation of Whole School P-8 Rubrics in Number Concepts aligned with Mathematics 2.0 &amp; Literacy 2.0.</a:t>
            </a:r>
          </a:p>
          <a:p>
            <a:pPr marL="342900" indent="-342900">
              <a:buFont typeface="Wingdings" panose="05000000000000000000" pitchFamily="2" charset="2"/>
              <a:buChar char="§"/>
            </a:pPr>
            <a:r>
              <a:rPr lang="en-AU" sz="800" dirty="0"/>
              <a:t>Build stronger triangulation of assessment data in Writing through the implementation of </a:t>
            </a:r>
            <a:r>
              <a:rPr lang="en-AU" sz="800" dirty="0" err="1"/>
              <a:t>Elastik</a:t>
            </a:r>
            <a:endParaRPr lang="en-AU" sz="800" dirty="0"/>
          </a:p>
          <a:p>
            <a:pPr marL="285750" indent="-285750">
              <a:buFontTx/>
              <a:buChar char="-"/>
            </a:pPr>
            <a:endParaRPr lang="en-AU" sz="800" dirty="0"/>
          </a:p>
          <a:p>
            <a:r>
              <a:rPr lang="en-AU" sz="800" b="1" dirty="0"/>
              <a:t>Spanish</a:t>
            </a:r>
          </a:p>
          <a:p>
            <a:endParaRPr lang="en-AU" sz="800" b="1" dirty="0"/>
          </a:p>
          <a:p>
            <a:pPr marL="342900" indent="-342900">
              <a:buFont typeface="Wingdings" panose="05000000000000000000" pitchFamily="2" charset="2"/>
              <a:buChar char="§"/>
            </a:pPr>
            <a:r>
              <a:rPr lang="en-AU" sz="800" dirty="0"/>
              <a:t>Utilise recognised assessments to track student and school growth in Speaking, Listening and Reading.</a:t>
            </a:r>
          </a:p>
          <a:p>
            <a:pPr marL="342900" indent="-342900">
              <a:buFont typeface="Wingdings" panose="05000000000000000000" pitchFamily="2" charset="2"/>
              <a:buChar char="§"/>
            </a:pPr>
            <a:r>
              <a:rPr lang="en-AU" sz="800" dirty="0"/>
              <a:t>Progression points assigned for Spanish Reading, Writing, Speaking and Listening</a:t>
            </a:r>
          </a:p>
        </p:txBody>
      </p:sp>
      <p:sp>
        <p:nvSpPr>
          <p:cNvPr id="13" name="Rectangle: Rounded Corners 12">
            <a:extLst>
              <a:ext uri="{FF2B5EF4-FFF2-40B4-BE49-F238E27FC236}">
                <a16:creationId xmlns:a16="http://schemas.microsoft.com/office/drawing/2014/main" id="{B032FDCB-0EC8-A917-1A04-4089B2B47CA2}"/>
              </a:ext>
            </a:extLst>
          </p:cNvPr>
          <p:cNvSpPr/>
          <p:nvPr/>
        </p:nvSpPr>
        <p:spPr>
          <a:xfrm>
            <a:off x="257175" y="4162065"/>
            <a:ext cx="2889886" cy="25556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t>OUTCOMES</a:t>
            </a:r>
          </a:p>
          <a:p>
            <a:pPr algn="ctr"/>
            <a:endParaRPr lang="en-AU" sz="800" b="1" dirty="0"/>
          </a:p>
          <a:p>
            <a:pPr marL="171450" indent="-171450">
              <a:buFont typeface="Wingdings" panose="05000000000000000000" pitchFamily="2" charset="2"/>
              <a:buChar char="§"/>
            </a:pPr>
            <a:r>
              <a:rPr lang="en-AU" sz="800" dirty="0"/>
              <a:t>Creation of Whole School P-8 Rubrics in Number Concepts aligned with Mathematics 2.0 &amp; Literacy 2.0. </a:t>
            </a:r>
          </a:p>
          <a:p>
            <a:pPr marL="171450" indent="-171450">
              <a:buFont typeface="Wingdings" panose="05000000000000000000" pitchFamily="2" charset="2"/>
              <a:buChar char="§"/>
            </a:pPr>
            <a:r>
              <a:rPr lang="en-AU" sz="800" dirty="0"/>
              <a:t>Students tracked using scope &amp; sequence, continuum tracker and rubrics</a:t>
            </a:r>
          </a:p>
          <a:p>
            <a:pPr marL="171450" indent="-171450">
              <a:buFont typeface="Wingdings" panose="05000000000000000000" pitchFamily="2" charset="2"/>
              <a:buChar char="§"/>
            </a:pPr>
            <a:r>
              <a:rPr lang="en-AU" sz="800" dirty="0"/>
              <a:t>Teacher know students’ understanding of the four proficiencies </a:t>
            </a:r>
          </a:p>
          <a:p>
            <a:pPr marL="171450" indent="-171450">
              <a:buFont typeface="Wingdings" panose="05000000000000000000" pitchFamily="2" charset="2"/>
              <a:buChar char="§"/>
            </a:pPr>
            <a:r>
              <a:rPr lang="en-AU" sz="800" dirty="0"/>
              <a:t>Teachers know students’ understanding of the six writing traits</a:t>
            </a:r>
          </a:p>
          <a:p>
            <a:pPr marL="171450" indent="-171450">
              <a:buFont typeface="Wingdings" panose="05000000000000000000" pitchFamily="2" charset="2"/>
              <a:buChar char="§"/>
            </a:pPr>
            <a:r>
              <a:rPr lang="en-AU" sz="800" dirty="0"/>
              <a:t>Community has a better understanding of students assessment and home support</a:t>
            </a:r>
          </a:p>
          <a:p>
            <a:pPr marL="171450" indent="-171450">
              <a:buFont typeface="Wingdings" panose="05000000000000000000" pitchFamily="2" charset="2"/>
              <a:buChar char="§"/>
            </a:pPr>
            <a:r>
              <a:rPr lang="en-AU" sz="800" dirty="0"/>
              <a:t>Identify the gaps in our Spanish program in relation to International accreditation</a:t>
            </a:r>
          </a:p>
        </p:txBody>
      </p:sp>
      <p:sp>
        <p:nvSpPr>
          <p:cNvPr id="14" name="Rectangle: Rounded Corners 13">
            <a:extLst>
              <a:ext uri="{FF2B5EF4-FFF2-40B4-BE49-F238E27FC236}">
                <a16:creationId xmlns:a16="http://schemas.microsoft.com/office/drawing/2014/main" id="{4C35F7D0-83AF-6465-5884-04949BA323E6}"/>
              </a:ext>
            </a:extLst>
          </p:cNvPr>
          <p:cNvSpPr/>
          <p:nvPr/>
        </p:nvSpPr>
        <p:spPr>
          <a:xfrm>
            <a:off x="3317083" y="1759980"/>
            <a:ext cx="2812730" cy="21956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800" b="1" dirty="0"/>
          </a:p>
          <a:p>
            <a:pPr algn="ctr"/>
            <a:endParaRPr lang="en-AU" sz="800" b="1" dirty="0"/>
          </a:p>
          <a:p>
            <a:pPr algn="ctr"/>
            <a:r>
              <a:rPr lang="en-AU" sz="800" b="1" dirty="0"/>
              <a:t>ACTIONS</a:t>
            </a:r>
          </a:p>
          <a:p>
            <a:r>
              <a:rPr lang="en-AU" sz="800" b="1" dirty="0"/>
              <a:t>Numeracy &amp; Literacy</a:t>
            </a:r>
          </a:p>
          <a:p>
            <a:endParaRPr lang="en-AU" sz="800" b="1" dirty="0"/>
          </a:p>
          <a:p>
            <a:pPr marL="342900" indent="-342900">
              <a:buFont typeface="Wingdings" panose="05000000000000000000" pitchFamily="2" charset="2"/>
              <a:buChar char="§"/>
            </a:pPr>
            <a:r>
              <a:rPr lang="en-AU" sz="800" dirty="0"/>
              <a:t>Introduction of Response to Intervention model in Numeracy (Begins Term 2)</a:t>
            </a:r>
          </a:p>
          <a:p>
            <a:pPr marL="342900" indent="-342900">
              <a:buFont typeface="Wingdings" panose="05000000000000000000" pitchFamily="2" charset="2"/>
              <a:buChar char="§"/>
            </a:pPr>
            <a:r>
              <a:rPr lang="en-AU" sz="800" dirty="0"/>
              <a:t>Consolidate the implementation  and monitoring of Facts on Fire and Daily Review</a:t>
            </a:r>
          </a:p>
          <a:p>
            <a:pPr marL="342900" indent="-342900">
              <a:buFont typeface="Wingdings" panose="05000000000000000000" pitchFamily="2" charset="2"/>
              <a:buChar char="§"/>
            </a:pPr>
            <a:r>
              <a:rPr lang="en-AU" sz="800" dirty="0"/>
              <a:t>Implementation of Daily Review</a:t>
            </a:r>
          </a:p>
          <a:p>
            <a:pPr marL="342900" indent="-342900">
              <a:buFont typeface="Wingdings" panose="05000000000000000000" pitchFamily="2" charset="2"/>
              <a:buChar char="§"/>
            </a:pPr>
            <a:r>
              <a:rPr lang="en-AU" sz="800" dirty="0"/>
              <a:t>Align the sequence of learning with the Literacy program structure (Literacy Block)</a:t>
            </a:r>
          </a:p>
          <a:p>
            <a:endParaRPr lang="en-AU" sz="800" b="1" dirty="0"/>
          </a:p>
          <a:p>
            <a:r>
              <a:rPr lang="en-AU" sz="800" b="1" dirty="0"/>
              <a:t>Spanish</a:t>
            </a:r>
          </a:p>
          <a:p>
            <a:endParaRPr lang="en-AU" sz="800" b="1" dirty="0"/>
          </a:p>
          <a:p>
            <a:pPr marL="342900" indent="-342900">
              <a:buFont typeface="Wingdings" panose="05000000000000000000" pitchFamily="2" charset="2"/>
              <a:buChar char="§"/>
            </a:pPr>
            <a:r>
              <a:rPr lang="en-AU" sz="800" dirty="0"/>
              <a:t>Creation of Onboarding program for new Spanish teachers at Newlands</a:t>
            </a:r>
          </a:p>
          <a:p>
            <a:pPr marL="342900" indent="-342900">
              <a:buFont typeface="Wingdings" panose="05000000000000000000" pitchFamily="2" charset="2"/>
              <a:buChar char="§"/>
            </a:pPr>
            <a:r>
              <a:rPr lang="en-AU" sz="800" dirty="0"/>
              <a:t>Publishing revised Spanish Continuums (inclusive of external assessments)</a:t>
            </a:r>
          </a:p>
          <a:p>
            <a:pPr marL="342900" indent="-342900">
              <a:buFontTx/>
              <a:buChar char="-"/>
            </a:pPr>
            <a:endParaRPr lang="en-AU" sz="800" dirty="0"/>
          </a:p>
        </p:txBody>
      </p:sp>
      <p:sp>
        <p:nvSpPr>
          <p:cNvPr id="15" name="Rectangle: Rounded Corners 14">
            <a:extLst>
              <a:ext uri="{FF2B5EF4-FFF2-40B4-BE49-F238E27FC236}">
                <a16:creationId xmlns:a16="http://schemas.microsoft.com/office/drawing/2014/main" id="{A71A68DD-F99A-B469-3616-4891927D5EEA}"/>
              </a:ext>
            </a:extLst>
          </p:cNvPr>
          <p:cNvSpPr/>
          <p:nvPr/>
        </p:nvSpPr>
        <p:spPr>
          <a:xfrm>
            <a:off x="3317082" y="4156114"/>
            <a:ext cx="2889885" cy="255567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t>OUTCOMES</a:t>
            </a:r>
          </a:p>
          <a:p>
            <a:pPr marL="171450" indent="-171450">
              <a:buFont typeface="Wingdings" panose="05000000000000000000" pitchFamily="2" charset="2"/>
              <a:buChar char="§"/>
            </a:pPr>
            <a:r>
              <a:rPr lang="en-AU" sz="800" dirty="0"/>
              <a:t>Tier 2  Intervention model established in Numeracy</a:t>
            </a:r>
          </a:p>
          <a:p>
            <a:pPr marL="171450" indent="-171450">
              <a:buFont typeface="Wingdings" panose="05000000000000000000" pitchFamily="2" charset="2"/>
              <a:buChar char="§"/>
            </a:pPr>
            <a:r>
              <a:rPr lang="en-AU" sz="800" dirty="0"/>
              <a:t>Students making growth in Numeracy due to Tiered Intervention</a:t>
            </a:r>
          </a:p>
          <a:p>
            <a:pPr marL="171450" indent="-171450">
              <a:buFont typeface="Wingdings" panose="05000000000000000000" pitchFamily="2" charset="2"/>
              <a:buChar char="§"/>
            </a:pPr>
            <a:r>
              <a:rPr lang="en-AU" sz="800" dirty="0"/>
              <a:t>Students are making significant growth in Numeracy due to fact fluency understanding</a:t>
            </a:r>
          </a:p>
          <a:p>
            <a:pPr marL="171450" indent="-171450">
              <a:buFont typeface="Wingdings" panose="05000000000000000000" pitchFamily="2" charset="2"/>
              <a:buChar char="§"/>
            </a:pPr>
            <a:r>
              <a:rPr lang="en-AU" sz="800" dirty="0"/>
              <a:t>Students are able to engage in higher order problem solving learning experiences</a:t>
            </a:r>
          </a:p>
          <a:p>
            <a:pPr marL="285750" indent="-285750">
              <a:buFontTx/>
              <a:buChar char="-"/>
            </a:pPr>
            <a:endParaRPr lang="en-AU" sz="600" dirty="0"/>
          </a:p>
          <a:p>
            <a:r>
              <a:rPr lang="en-AU" sz="800" b="1" dirty="0"/>
              <a:t>English Literacy</a:t>
            </a:r>
          </a:p>
          <a:p>
            <a:pPr marL="285750" indent="-285750">
              <a:buFont typeface="Wingdings" panose="05000000000000000000" pitchFamily="2" charset="2"/>
              <a:buChar char="§"/>
            </a:pPr>
            <a:r>
              <a:rPr lang="en-AU" sz="800" dirty="0"/>
              <a:t>Teachers design  Scope and Sequence for interleaved retrieval practices (Daily Review)</a:t>
            </a:r>
          </a:p>
          <a:p>
            <a:pPr marL="285750" indent="-285750">
              <a:buFont typeface="Wingdings" panose="05000000000000000000" pitchFamily="2" charset="2"/>
              <a:buChar char="§"/>
            </a:pPr>
            <a:r>
              <a:rPr lang="en-AU" sz="800" dirty="0"/>
              <a:t>Quicker transition and understanding of Newlands Instructional Practices</a:t>
            </a:r>
          </a:p>
          <a:p>
            <a:pPr marL="285750" indent="-285750">
              <a:buFont typeface="Wingdings" panose="05000000000000000000" pitchFamily="2" charset="2"/>
              <a:buChar char="§"/>
            </a:pPr>
            <a:r>
              <a:rPr lang="en-AU" sz="800" dirty="0"/>
              <a:t>Stronger confidence for  staff to contribute to Newlands Professional Learning Model. </a:t>
            </a:r>
          </a:p>
          <a:p>
            <a:pPr marL="171450" indent="-171450">
              <a:buFont typeface="Wingdings" panose="05000000000000000000" pitchFamily="2" charset="2"/>
              <a:buChar char="§"/>
            </a:pPr>
            <a:r>
              <a:rPr lang="en-AU" sz="800" b="1" dirty="0"/>
              <a:t>Spanish</a:t>
            </a:r>
          </a:p>
          <a:p>
            <a:pPr marL="285750" indent="-285750">
              <a:buFont typeface="Wingdings" panose="05000000000000000000" pitchFamily="2" charset="2"/>
              <a:buChar char="§"/>
            </a:pPr>
            <a:r>
              <a:rPr lang="en-AU" sz="800" dirty="0"/>
              <a:t>Revised Spanish Continuums</a:t>
            </a:r>
          </a:p>
          <a:p>
            <a:pPr marL="285750" indent="-285750">
              <a:buFont typeface="Wingdings" panose="05000000000000000000" pitchFamily="2" charset="2"/>
              <a:buChar char="§"/>
            </a:pPr>
            <a:r>
              <a:rPr lang="en-AU" sz="800" dirty="0"/>
              <a:t>Creation of Onboarding program for new Spanish teachers at Newlands</a:t>
            </a:r>
          </a:p>
          <a:p>
            <a:pPr marL="285750" indent="-285750">
              <a:buFontTx/>
              <a:buChar char="-"/>
            </a:pPr>
            <a:endParaRPr lang="en-AU" sz="600" dirty="0"/>
          </a:p>
        </p:txBody>
      </p:sp>
      <p:sp>
        <p:nvSpPr>
          <p:cNvPr id="16" name="Rectangle: Rounded Corners 15">
            <a:extLst>
              <a:ext uri="{FF2B5EF4-FFF2-40B4-BE49-F238E27FC236}">
                <a16:creationId xmlns:a16="http://schemas.microsoft.com/office/drawing/2014/main" id="{90830BAE-BCC2-E603-42E7-82E461F4F9F4}"/>
              </a:ext>
            </a:extLst>
          </p:cNvPr>
          <p:cNvSpPr/>
          <p:nvPr/>
        </p:nvSpPr>
        <p:spPr>
          <a:xfrm>
            <a:off x="9364029" y="4083801"/>
            <a:ext cx="2570796" cy="2627989"/>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a:solidFill>
                  <a:schemeClr val="tx1"/>
                </a:solidFill>
              </a:rPr>
              <a:t>OUTCOMES</a:t>
            </a:r>
          </a:p>
          <a:p>
            <a:pPr marL="171450" indent="-171450" algn="ctr">
              <a:buFont typeface="Wingdings" panose="05000000000000000000" pitchFamily="2" charset="2"/>
              <a:buChar char="§"/>
            </a:pPr>
            <a:endParaRPr lang="en-AU" sz="800" b="1">
              <a:solidFill>
                <a:schemeClr val="tx1"/>
              </a:solidFill>
            </a:endParaRPr>
          </a:p>
          <a:p>
            <a:pPr marL="171450" indent="-171450" algn="ctr">
              <a:buFont typeface="Wingdings" panose="05000000000000000000" pitchFamily="2" charset="2"/>
              <a:buChar char="§"/>
            </a:pPr>
            <a:r>
              <a:rPr lang="en-AU" sz="800">
                <a:solidFill>
                  <a:schemeClr val="tx1"/>
                </a:solidFill>
              </a:rPr>
              <a:t>    Consistent procedures to document, track and monitor student attendance</a:t>
            </a:r>
          </a:p>
          <a:p>
            <a:pPr marL="285750" indent="-285750">
              <a:buFont typeface="Wingdings" panose="05000000000000000000" pitchFamily="2" charset="2"/>
              <a:buChar char="§"/>
            </a:pPr>
            <a:r>
              <a:rPr lang="en-AU" sz="800">
                <a:solidFill>
                  <a:schemeClr val="tx1"/>
                </a:solidFill>
              </a:rPr>
              <a:t>Increased communication between teachers and parents regarding attendance</a:t>
            </a:r>
          </a:p>
          <a:p>
            <a:pPr marL="285750" indent="-285750">
              <a:buFont typeface="Wingdings" panose="05000000000000000000" pitchFamily="2" charset="2"/>
              <a:buChar char="§"/>
            </a:pPr>
            <a:r>
              <a:rPr lang="en-AU" sz="800">
                <a:solidFill>
                  <a:schemeClr val="tx1"/>
                </a:solidFill>
              </a:rPr>
              <a:t>Increased parent awareness of the impact that high student absence has on learning</a:t>
            </a:r>
          </a:p>
          <a:p>
            <a:pPr marL="285750" indent="-285750">
              <a:buFont typeface="Wingdings" panose="05000000000000000000" pitchFamily="2" charset="2"/>
              <a:buChar char="§"/>
            </a:pPr>
            <a:r>
              <a:rPr lang="en-AU" sz="800">
                <a:solidFill>
                  <a:schemeClr val="tx1"/>
                </a:solidFill>
              </a:rPr>
              <a:t>Creation of Return to School plans to support families</a:t>
            </a:r>
            <a:endParaRPr lang="en-AU" sz="800" dirty="0">
              <a:solidFill>
                <a:schemeClr val="tx1"/>
              </a:solidFill>
            </a:endParaRPr>
          </a:p>
        </p:txBody>
      </p:sp>
      <p:sp>
        <p:nvSpPr>
          <p:cNvPr id="17" name="Rectangle: Rounded Corners 16">
            <a:extLst>
              <a:ext uri="{FF2B5EF4-FFF2-40B4-BE49-F238E27FC236}">
                <a16:creationId xmlns:a16="http://schemas.microsoft.com/office/drawing/2014/main" id="{02C7BFAC-D7D4-5162-1D2F-1D2F15D2D926}"/>
              </a:ext>
            </a:extLst>
          </p:cNvPr>
          <p:cNvSpPr/>
          <p:nvPr/>
        </p:nvSpPr>
        <p:spPr>
          <a:xfrm>
            <a:off x="6529862" y="1690368"/>
            <a:ext cx="2613183" cy="2294455"/>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dirty="0">
                <a:solidFill>
                  <a:schemeClr val="tx1"/>
                </a:solidFill>
              </a:rPr>
              <a:t>ACTIONS</a:t>
            </a:r>
          </a:p>
          <a:p>
            <a:pPr algn="ctr"/>
            <a:endParaRPr lang="en-AU" sz="800" b="1" dirty="0">
              <a:solidFill>
                <a:schemeClr val="tx1"/>
              </a:solidFill>
            </a:endParaRPr>
          </a:p>
          <a:p>
            <a:pPr marL="285750" indent="-285750">
              <a:buFont typeface="Wingdings" panose="05000000000000000000" pitchFamily="2" charset="2"/>
              <a:buChar char="§"/>
            </a:pPr>
            <a:r>
              <a:rPr lang="en-AU" sz="800" dirty="0">
                <a:solidFill>
                  <a:schemeClr val="tx1"/>
                </a:solidFill>
              </a:rPr>
              <a:t>Upskilling Leading Teachers involving the school's and DET Wellbeing practices</a:t>
            </a:r>
          </a:p>
          <a:p>
            <a:pPr marL="285750" indent="-285750">
              <a:buFont typeface="Wingdings" panose="05000000000000000000" pitchFamily="2" charset="2"/>
              <a:buChar char="§"/>
            </a:pPr>
            <a:endParaRPr lang="en-AU" sz="800" dirty="0">
              <a:solidFill>
                <a:schemeClr val="tx1"/>
              </a:solidFill>
            </a:endParaRPr>
          </a:p>
          <a:p>
            <a:pPr marL="285750" indent="-285750">
              <a:buFont typeface="Wingdings" panose="05000000000000000000" pitchFamily="2" charset="2"/>
              <a:buChar char="§"/>
            </a:pPr>
            <a:r>
              <a:rPr lang="en-AU" sz="800" dirty="0">
                <a:solidFill>
                  <a:schemeClr val="tx1"/>
                </a:solidFill>
              </a:rPr>
              <a:t>Embedding consistent practices driven by the Principles and Processes Wellbeing Handbook</a:t>
            </a:r>
          </a:p>
          <a:p>
            <a:pPr marL="285750" indent="-285750">
              <a:buFont typeface="Wingdings" panose="05000000000000000000" pitchFamily="2" charset="2"/>
              <a:buChar char="§"/>
            </a:pPr>
            <a:endParaRPr lang="en-AU" sz="800" dirty="0">
              <a:solidFill>
                <a:schemeClr val="tx1"/>
              </a:solidFill>
            </a:endParaRPr>
          </a:p>
          <a:p>
            <a:pPr marL="285750" indent="-285750">
              <a:buFont typeface="Wingdings" panose="05000000000000000000" pitchFamily="2" charset="2"/>
              <a:buChar char="§"/>
            </a:pPr>
            <a:r>
              <a:rPr lang="en-AU" sz="800" dirty="0">
                <a:solidFill>
                  <a:schemeClr val="tx1"/>
                </a:solidFill>
              </a:rPr>
              <a:t>External DIP Training for Leading Teachers</a:t>
            </a:r>
          </a:p>
          <a:p>
            <a:pPr marL="285750" indent="-285750">
              <a:buFont typeface="Wingdings" panose="05000000000000000000" pitchFamily="2" charset="2"/>
              <a:buChar char="§"/>
            </a:pPr>
            <a:endParaRPr lang="en-AU" sz="800" dirty="0">
              <a:solidFill>
                <a:schemeClr val="tx1"/>
              </a:solidFill>
            </a:endParaRPr>
          </a:p>
          <a:p>
            <a:pPr marL="285750" indent="-285750">
              <a:buFont typeface="Wingdings" panose="05000000000000000000" pitchFamily="2" charset="2"/>
              <a:buChar char="§"/>
            </a:pPr>
            <a:r>
              <a:rPr lang="en-AU" sz="800" dirty="0">
                <a:solidFill>
                  <a:schemeClr val="tx1"/>
                </a:solidFill>
              </a:rPr>
              <a:t>Whole School Professional Learning</a:t>
            </a:r>
          </a:p>
          <a:p>
            <a:pPr marL="285750" indent="-285750">
              <a:buFont typeface="Wingdings" panose="05000000000000000000" pitchFamily="2" charset="2"/>
              <a:buChar char="§"/>
            </a:pPr>
            <a:endParaRPr lang="en-AU" sz="800" dirty="0">
              <a:solidFill>
                <a:schemeClr val="tx1"/>
              </a:solidFill>
            </a:endParaRPr>
          </a:p>
          <a:p>
            <a:pPr marL="285750" indent="-285750">
              <a:buFont typeface="Wingdings" panose="05000000000000000000" pitchFamily="2" charset="2"/>
              <a:buChar char="§"/>
            </a:pPr>
            <a:r>
              <a:rPr lang="en-AU" sz="800" dirty="0">
                <a:solidFill>
                  <a:schemeClr val="tx1"/>
                </a:solidFill>
              </a:rPr>
              <a:t>Refining Induction/onboarding processes</a:t>
            </a:r>
          </a:p>
        </p:txBody>
      </p:sp>
      <p:sp>
        <p:nvSpPr>
          <p:cNvPr id="18" name="Rectangle: Rounded Corners 17">
            <a:extLst>
              <a:ext uri="{FF2B5EF4-FFF2-40B4-BE49-F238E27FC236}">
                <a16:creationId xmlns:a16="http://schemas.microsoft.com/office/drawing/2014/main" id="{709EAB20-ABDC-80B7-EADE-79528F950B89}"/>
              </a:ext>
            </a:extLst>
          </p:cNvPr>
          <p:cNvSpPr/>
          <p:nvPr/>
        </p:nvSpPr>
        <p:spPr>
          <a:xfrm>
            <a:off x="6487476" y="889474"/>
            <a:ext cx="2655570" cy="701915"/>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tx1"/>
                </a:solidFill>
              </a:rPr>
              <a:t>Articulate and embed whole school wellbeing practices and approaches.</a:t>
            </a:r>
          </a:p>
        </p:txBody>
      </p:sp>
      <p:sp>
        <p:nvSpPr>
          <p:cNvPr id="19" name="Rectangle: Rounded Corners 18">
            <a:extLst>
              <a:ext uri="{FF2B5EF4-FFF2-40B4-BE49-F238E27FC236}">
                <a16:creationId xmlns:a16="http://schemas.microsoft.com/office/drawing/2014/main" id="{A1B2BD38-9FBB-2DE9-9A41-B2165BD6536C}"/>
              </a:ext>
            </a:extLst>
          </p:cNvPr>
          <p:cNvSpPr/>
          <p:nvPr/>
        </p:nvSpPr>
        <p:spPr>
          <a:xfrm>
            <a:off x="9219723" y="889473"/>
            <a:ext cx="2655570" cy="701915"/>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tx1"/>
                </a:solidFill>
              </a:rPr>
              <a:t>Develop whole school targeted intervention practices and protocols that promote attendance.</a:t>
            </a:r>
          </a:p>
        </p:txBody>
      </p:sp>
      <p:sp>
        <p:nvSpPr>
          <p:cNvPr id="20" name="Rectangle: Rounded Corners 19">
            <a:extLst>
              <a:ext uri="{FF2B5EF4-FFF2-40B4-BE49-F238E27FC236}">
                <a16:creationId xmlns:a16="http://schemas.microsoft.com/office/drawing/2014/main" id="{5D7EF784-67E5-6264-D57B-EAAC2D929A6E}"/>
              </a:ext>
            </a:extLst>
          </p:cNvPr>
          <p:cNvSpPr/>
          <p:nvPr/>
        </p:nvSpPr>
        <p:spPr>
          <a:xfrm>
            <a:off x="6529862" y="4083801"/>
            <a:ext cx="2679384" cy="2627989"/>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a:solidFill>
                  <a:schemeClr val="tx1"/>
                </a:solidFill>
              </a:rPr>
              <a:t>OUTCOMES</a:t>
            </a:r>
          </a:p>
          <a:p>
            <a:pPr algn="ctr"/>
            <a:endParaRPr lang="en-AU" sz="800" b="1">
              <a:solidFill>
                <a:schemeClr val="tx1"/>
              </a:solidFill>
            </a:endParaRPr>
          </a:p>
          <a:p>
            <a:pPr marL="285750" indent="-285750">
              <a:buFont typeface="Wingdings" panose="05000000000000000000" pitchFamily="2" charset="2"/>
              <a:buChar char="§"/>
            </a:pPr>
            <a:r>
              <a:rPr lang="en-AU" sz="800">
                <a:solidFill>
                  <a:schemeClr val="tx1"/>
                </a:solidFill>
              </a:rPr>
              <a:t>Leading Teachers have a deeper understanding of student wellbeing needs</a:t>
            </a:r>
          </a:p>
          <a:p>
            <a:pPr marL="285750" indent="-285750">
              <a:buFont typeface="Wingdings" panose="05000000000000000000" pitchFamily="2" charset="2"/>
              <a:buChar char="§"/>
            </a:pPr>
            <a:r>
              <a:rPr lang="en-AU" sz="800">
                <a:solidFill>
                  <a:schemeClr val="tx1"/>
                </a:solidFill>
              </a:rPr>
              <a:t>Leading Teachers have a deeper understanding of the Teacher Support required</a:t>
            </a:r>
          </a:p>
          <a:p>
            <a:pPr marL="285750" indent="-285750">
              <a:buFont typeface="Wingdings" panose="05000000000000000000" pitchFamily="2" charset="2"/>
              <a:buChar char="§"/>
            </a:pPr>
            <a:r>
              <a:rPr lang="en-AU" sz="800">
                <a:solidFill>
                  <a:schemeClr val="tx1"/>
                </a:solidFill>
              </a:rPr>
              <a:t>New staff are supported in developing an understanding of NPS wellbeing principles, practices, and procedures</a:t>
            </a:r>
          </a:p>
          <a:p>
            <a:pPr marL="285750" indent="-285750">
              <a:buFont typeface="Wingdings" panose="05000000000000000000" pitchFamily="2" charset="2"/>
              <a:buChar char="§"/>
            </a:pPr>
            <a:r>
              <a:rPr lang="en-AU" sz="800">
                <a:solidFill>
                  <a:schemeClr val="tx1"/>
                </a:solidFill>
              </a:rPr>
              <a:t>All staff are further supported in embedding NPS wellbeing principles, practices, and procedures</a:t>
            </a:r>
            <a:endParaRPr lang="en-AU" sz="800" dirty="0">
              <a:solidFill>
                <a:schemeClr val="tx1"/>
              </a:solidFill>
            </a:endParaRPr>
          </a:p>
        </p:txBody>
      </p:sp>
      <p:sp>
        <p:nvSpPr>
          <p:cNvPr id="21" name="Rectangle: Rounded Corners 20">
            <a:extLst>
              <a:ext uri="{FF2B5EF4-FFF2-40B4-BE49-F238E27FC236}">
                <a16:creationId xmlns:a16="http://schemas.microsoft.com/office/drawing/2014/main" id="{4F5B48E0-F18D-43D8-1F6A-88BB28B32770}"/>
              </a:ext>
            </a:extLst>
          </p:cNvPr>
          <p:cNvSpPr/>
          <p:nvPr/>
        </p:nvSpPr>
        <p:spPr>
          <a:xfrm>
            <a:off x="9262110" y="1687989"/>
            <a:ext cx="2578413" cy="2267663"/>
          </a:xfrm>
          <a:prstGeom prst="roundRect">
            <a:avLst/>
          </a:prstGeom>
          <a:solidFill>
            <a:srgbClr val="DAF7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b="1">
                <a:solidFill>
                  <a:schemeClr val="tx1"/>
                </a:solidFill>
              </a:rPr>
              <a:t>ACTIONS</a:t>
            </a:r>
          </a:p>
          <a:p>
            <a:pPr algn="ctr"/>
            <a:endParaRPr lang="en-AU" sz="800" b="1">
              <a:solidFill>
                <a:schemeClr val="tx1"/>
              </a:solidFill>
            </a:endParaRPr>
          </a:p>
          <a:p>
            <a:pPr algn="ctr"/>
            <a:endParaRPr lang="en-AU" sz="800" b="1">
              <a:solidFill>
                <a:schemeClr val="tx1"/>
              </a:solidFill>
            </a:endParaRPr>
          </a:p>
          <a:p>
            <a:pPr marL="285750" indent="-285750">
              <a:buFont typeface="Wingdings" panose="05000000000000000000" pitchFamily="2" charset="2"/>
              <a:buChar char="§"/>
            </a:pPr>
            <a:r>
              <a:rPr lang="en-AU" sz="800">
                <a:solidFill>
                  <a:schemeClr val="tx1"/>
                </a:solidFill>
              </a:rPr>
              <a:t>To embed the attendance policy and procedures for staff </a:t>
            </a:r>
          </a:p>
          <a:p>
            <a:pPr marL="285750" indent="-285750">
              <a:buFont typeface="Wingdings" panose="05000000000000000000" pitchFamily="2" charset="2"/>
              <a:buChar char="§"/>
            </a:pPr>
            <a:endParaRPr lang="en-AU" sz="800">
              <a:solidFill>
                <a:schemeClr val="tx1"/>
              </a:solidFill>
            </a:endParaRPr>
          </a:p>
          <a:p>
            <a:pPr marL="285750" indent="-285750">
              <a:buFont typeface="Wingdings" panose="05000000000000000000" pitchFamily="2" charset="2"/>
              <a:buChar char="§"/>
            </a:pPr>
            <a:r>
              <a:rPr lang="en-AU" sz="800">
                <a:solidFill>
                  <a:schemeClr val="tx1"/>
                </a:solidFill>
              </a:rPr>
              <a:t>To communicate and promote high attendance with school community</a:t>
            </a:r>
            <a:endParaRPr lang="en-AU" sz="800" dirty="0">
              <a:solidFill>
                <a:schemeClr val="tx1"/>
              </a:solidFill>
            </a:endParaRPr>
          </a:p>
        </p:txBody>
      </p:sp>
    </p:spTree>
    <p:extLst>
      <p:ext uri="{BB962C8B-B14F-4D97-AF65-F5344CB8AC3E}">
        <p14:creationId xmlns:p14="http://schemas.microsoft.com/office/powerpoint/2010/main" val="1797127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1E569-A2B0-255C-B8D7-E6F24819A46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2C361F3-805D-888D-82DA-0231D8EF781C}"/>
              </a:ext>
            </a:extLst>
          </p:cNvPr>
          <p:cNvSpPr txBox="1"/>
          <p:nvPr/>
        </p:nvSpPr>
        <p:spPr>
          <a:xfrm>
            <a:off x="-1" y="0"/>
            <a:ext cx="12192001" cy="461665"/>
          </a:xfrm>
          <a:prstGeom prst="rect">
            <a:avLst/>
          </a:prstGeom>
          <a:solidFill>
            <a:schemeClr val="accent1">
              <a:lumMod val="75000"/>
            </a:schemeClr>
          </a:solidFill>
        </p:spPr>
        <p:txBody>
          <a:bodyPr wrap="square">
            <a:spAutoFit/>
          </a:bodyPr>
          <a:lstStyle/>
          <a:p>
            <a:pPr algn="ctr"/>
            <a:r>
              <a:rPr lang="en-AU" sz="2400" b="1" i="0" dirty="0">
                <a:solidFill>
                  <a:schemeClr val="bg1"/>
                </a:solidFill>
                <a:effectLst/>
                <a:latin typeface="Arial" panose="020B0604020202020204" pitchFamily="34" charset="0"/>
              </a:rPr>
              <a:t>2025 Academic Targets</a:t>
            </a:r>
          </a:p>
        </p:txBody>
      </p:sp>
      <p:grpSp>
        <p:nvGrpSpPr>
          <p:cNvPr id="10" name="Group 9">
            <a:extLst>
              <a:ext uri="{FF2B5EF4-FFF2-40B4-BE49-F238E27FC236}">
                <a16:creationId xmlns:a16="http://schemas.microsoft.com/office/drawing/2014/main" id="{7C1F0075-9DA0-D500-A65C-16CD315FE2D8}"/>
              </a:ext>
            </a:extLst>
          </p:cNvPr>
          <p:cNvGrpSpPr/>
          <p:nvPr/>
        </p:nvGrpSpPr>
        <p:grpSpPr>
          <a:xfrm>
            <a:off x="0" y="-37934"/>
            <a:ext cx="2119086" cy="926988"/>
            <a:chOff x="0" y="-37934"/>
            <a:chExt cx="2119086" cy="926988"/>
          </a:xfrm>
        </p:grpSpPr>
        <p:pic>
          <p:nvPicPr>
            <p:cNvPr id="12" name="Picture 11" descr="A blue and yellow logo&#10;&#10;Description automatically generated">
              <a:extLst>
                <a:ext uri="{FF2B5EF4-FFF2-40B4-BE49-F238E27FC236}">
                  <a16:creationId xmlns:a16="http://schemas.microsoft.com/office/drawing/2014/main" id="{771E938B-0AA8-CB60-21A6-97ED8F806E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934"/>
              <a:ext cx="1001486" cy="926988"/>
            </a:xfrm>
            <a:prstGeom prst="rect">
              <a:avLst/>
            </a:prstGeom>
          </p:spPr>
        </p:pic>
        <p:sp>
          <p:nvSpPr>
            <p:cNvPr id="13" name="TextBox 12">
              <a:extLst>
                <a:ext uri="{FF2B5EF4-FFF2-40B4-BE49-F238E27FC236}">
                  <a16:creationId xmlns:a16="http://schemas.microsoft.com/office/drawing/2014/main" id="{ECED25BA-B71B-526B-B598-84771985FDE6}"/>
                </a:ext>
              </a:extLst>
            </p:cNvPr>
            <p:cNvSpPr txBox="1"/>
            <p:nvPr/>
          </p:nvSpPr>
          <p:spPr>
            <a:xfrm>
              <a:off x="899886" y="78349"/>
              <a:ext cx="1219200" cy="646331"/>
            </a:xfrm>
            <a:prstGeom prst="rect">
              <a:avLst/>
            </a:prstGeom>
            <a:noFill/>
          </p:spPr>
          <p:txBody>
            <a:bodyPr wrap="square" rtlCol="0">
              <a:spAutoFit/>
            </a:bodyPr>
            <a:lstStyle/>
            <a:p>
              <a:r>
                <a:rPr lang="en-US" b="1" dirty="0">
                  <a:solidFill>
                    <a:srgbClr val="292085"/>
                  </a:solidFill>
                </a:rPr>
                <a:t>2025 AIP Goals</a:t>
              </a:r>
              <a:endParaRPr lang="en-AU" b="1" dirty="0">
                <a:solidFill>
                  <a:srgbClr val="292085"/>
                </a:solidFill>
              </a:endParaRPr>
            </a:p>
          </p:txBody>
        </p:sp>
      </p:grpSp>
      <p:sp>
        <p:nvSpPr>
          <p:cNvPr id="6" name="Title 5">
            <a:extLst>
              <a:ext uri="{FF2B5EF4-FFF2-40B4-BE49-F238E27FC236}">
                <a16:creationId xmlns:a16="http://schemas.microsoft.com/office/drawing/2014/main" id="{CE2C6646-8668-4D77-8F33-0E4BEC9B0C24}"/>
              </a:ext>
            </a:extLst>
          </p:cNvPr>
          <p:cNvSpPr>
            <a:spLocks noGrp="1"/>
          </p:cNvSpPr>
          <p:nvPr>
            <p:ph type="title"/>
          </p:nvPr>
        </p:nvSpPr>
        <p:spPr/>
        <p:txBody>
          <a:bodyPr/>
          <a:lstStyle/>
          <a:p>
            <a:r>
              <a:rPr lang="en-AU" dirty="0"/>
              <a:t>Writing</a:t>
            </a:r>
          </a:p>
        </p:txBody>
      </p:sp>
      <p:sp>
        <p:nvSpPr>
          <p:cNvPr id="7" name="Content Placeholder 6">
            <a:extLst>
              <a:ext uri="{FF2B5EF4-FFF2-40B4-BE49-F238E27FC236}">
                <a16:creationId xmlns:a16="http://schemas.microsoft.com/office/drawing/2014/main" id="{22A50EC3-A925-7A0D-035E-5BD0D347DB02}"/>
              </a:ext>
            </a:extLst>
          </p:cNvPr>
          <p:cNvSpPr>
            <a:spLocks noGrp="1"/>
          </p:cNvSpPr>
          <p:nvPr>
            <p:ph sz="half" idx="1"/>
          </p:nvPr>
        </p:nvSpPr>
        <p:spPr>
          <a:xfrm>
            <a:off x="166915" y="1911552"/>
            <a:ext cx="5181600" cy="4351338"/>
          </a:xfrm>
        </p:spPr>
        <p:txBody>
          <a:bodyPr>
            <a:normAutofit/>
          </a:bodyPr>
          <a:lstStyle/>
          <a:p>
            <a:pPr algn="ctr"/>
            <a:endParaRPr lang="en-AU" sz="3200" dirty="0"/>
          </a:p>
          <a:p>
            <a:pPr marL="0" indent="0" algn="ctr">
              <a:buNone/>
            </a:pPr>
            <a:endParaRPr lang="en-AU" dirty="0"/>
          </a:p>
        </p:txBody>
      </p:sp>
      <p:graphicFrame>
        <p:nvGraphicFramePr>
          <p:cNvPr id="15" name="Content Placeholder 7">
            <a:extLst>
              <a:ext uri="{FF2B5EF4-FFF2-40B4-BE49-F238E27FC236}">
                <a16:creationId xmlns:a16="http://schemas.microsoft.com/office/drawing/2014/main" id="{EB907A81-F84A-9370-CE19-959D5DC41FEC}"/>
              </a:ext>
            </a:extLst>
          </p:cNvPr>
          <p:cNvGraphicFramePr>
            <a:graphicFrameLocks noGrp="1"/>
          </p:cNvGraphicFramePr>
          <p:nvPr>
            <p:ph sz="half" idx="2"/>
            <p:extLst>
              <p:ext uri="{D42A27DB-BD31-4B8C-83A1-F6EECF244321}">
                <p14:modId xmlns:p14="http://schemas.microsoft.com/office/powerpoint/2010/main" val="3123293513"/>
              </p:ext>
            </p:extLst>
          </p:nvPr>
        </p:nvGraphicFramePr>
        <p:xfrm>
          <a:off x="596418" y="1484163"/>
          <a:ext cx="1010690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6483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4854E-9BFD-99D7-9EA7-2C5E5FCD47D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8AFFC65-887A-17CD-1CE5-791FC71B8D21}"/>
              </a:ext>
            </a:extLst>
          </p:cNvPr>
          <p:cNvSpPr txBox="1"/>
          <p:nvPr/>
        </p:nvSpPr>
        <p:spPr>
          <a:xfrm>
            <a:off x="-1" y="0"/>
            <a:ext cx="12192001" cy="461665"/>
          </a:xfrm>
          <a:prstGeom prst="rect">
            <a:avLst/>
          </a:prstGeom>
          <a:solidFill>
            <a:schemeClr val="accent1">
              <a:lumMod val="75000"/>
            </a:schemeClr>
          </a:solidFill>
        </p:spPr>
        <p:txBody>
          <a:bodyPr wrap="square">
            <a:spAutoFit/>
          </a:bodyPr>
          <a:lstStyle/>
          <a:p>
            <a:pPr algn="ctr"/>
            <a:r>
              <a:rPr lang="en-AU" sz="2400" b="1" i="0" dirty="0">
                <a:solidFill>
                  <a:schemeClr val="bg1"/>
                </a:solidFill>
                <a:effectLst/>
                <a:latin typeface="Arial" panose="020B0604020202020204" pitchFamily="34" charset="0"/>
              </a:rPr>
              <a:t>2025 Academic Targets</a:t>
            </a:r>
          </a:p>
        </p:txBody>
      </p:sp>
      <p:grpSp>
        <p:nvGrpSpPr>
          <p:cNvPr id="10" name="Group 9">
            <a:extLst>
              <a:ext uri="{FF2B5EF4-FFF2-40B4-BE49-F238E27FC236}">
                <a16:creationId xmlns:a16="http://schemas.microsoft.com/office/drawing/2014/main" id="{FF239FDB-C637-22F3-FAEC-CEAD895B3A5F}"/>
              </a:ext>
            </a:extLst>
          </p:cNvPr>
          <p:cNvGrpSpPr/>
          <p:nvPr/>
        </p:nvGrpSpPr>
        <p:grpSpPr>
          <a:xfrm>
            <a:off x="0" y="-37934"/>
            <a:ext cx="2119086" cy="926988"/>
            <a:chOff x="0" y="-37934"/>
            <a:chExt cx="2119086" cy="926988"/>
          </a:xfrm>
        </p:grpSpPr>
        <p:pic>
          <p:nvPicPr>
            <p:cNvPr id="12" name="Picture 11" descr="A blue and yellow logo&#10;&#10;Description automatically generated">
              <a:extLst>
                <a:ext uri="{FF2B5EF4-FFF2-40B4-BE49-F238E27FC236}">
                  <a16:creationId xmlns:a16="http://schemas.microsoft.com/office/drawing/2014/main" id="{2C265556-95F8-1580-948F-F26C87B2FA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934"/>
              <a:ext cx="1001486" cy="926988"/>
            </a:xfrm>
            <a:prstGeom prst="rect">
              <a:avLst/>
            </a:prstGeom>
          </p:spPr>
        </p:pic>
        <p:sp>
          <p:nvSpPr>
            <p:cNvPr id="13" name="TextBox 12">
              <a:extLst>
                <a:ext uri="{FF2B5EF4-FFF2-40B4-BE49-F238E27FC236}">
                  <a16:creationId xmlns:a16="http://schemas.microsoft.com/office/drawing/2014/main" id="{7978B5D2-E00A-DBE2-C0D0-9593D630E81A}"/>
                </a:ext>
              </a:extLst>
            </p:cNvPr>
            <p:cNvSpPr txBox="1"/>
            <p:nvPr/>
          </p:nvSpPr>
          <p:spPr>
            <a:xfrm>
              <a:off x="899886" y="78349"/>
              <a:ext cx="1219200" cy="646331"/>
            </a:xfrm>
            <a:prstGeom prst="rect">
              <a:avLst/>
            </a:prstGeom>
            <a:noFill/>
          </p:spPr>
          <p:txBody>
            <a:bodyPr wrap="square" rtlCol="0">
              <a:spAutoFit/>
            </a:bodyPr>
            <a:lstStyle/>
            <a:p>
              <a:r>
                <a:rPr lang="en-US" b="1" dirty="0">
                  <a:solidFill>
                    <a:srgbClr val="292085"/>
                  </a:solidFill>
                </a:rPr>
                <a:t>2025 AIP Goals</a:t>
              </a:r>
              <a:endParaRPr lang="en-AU" b="1" dirty="0">
                <a:solidFill>
                  <a:srgbClr val="292085"/>
                </a:solidFill>
              </a:endParaRPr>
            </a:p>
          </p:txBody>
        </p:sp>
      </p:grpSp>
      <p:sp>
        <p:nvSpPr>
          <p:cNvPr id="6" name="Title 5">
            <a:extLst>
              <a:ext uri="{FF2B5EF4-FFF2-40B4-BE49-F238E27FC236}">
                <a16:creationId xmlns:a16="http://schemas.microsoft.com/office/drawing/2014/main" id="{0230BCAA-D4EE-887D-1D42-4A6DD2A176EE}"/>
              </a:ext>
            </a:extLst>
          </p:cNvPr>
          <p:cNvSpPr>
            <a:spLocks noGrp="1"/>
          </p:cNvSpPr>
          <p:nvPr>
            <p:ph type="title"/>
          </p:nvPr>
        </p:nvSpPr>
        <p:spPr/>
        <p:txBody>
          <a:bodyPr/>
          <a:lstStyle/>
          <a:p>
            <a:r>
              <a:rPr lang="en-AU" dirty="0"/>
              <a:t>Numeracy</a:t>
            </a:r>
          </a:p>
        </p:txBody>
      </p:sp>
      <p:sp>
        <p:nvSpPr>
          <p:cNvPr id="7" name="Content Placeholder 6">
            <a:extLst>
              <a:ext uri="{FF2B5EF4-FFF2-40B4-BE49-F238E27FC236}">
                <a16:creationId xmlns:a16="http://schemas.microsoft.com/office/drawing/2014/main" id="{E84D033E-E6FD-05A3-8DE5-FBF4906E1C46}"/>
              </a:ext>
            </a:extLst>
          </p:cNvPr>
          <p:cNvSpPr>
            <a:spLocks noGrp="1"/>
          </p:cNvSpPr>
          <p:nvPr>
            <p:ph sz="half" idx="1"/>
          </p:nvPr>
        </p:nvSpPr>
        <p:spPr>
          <a:xfrm>
            <a:off x="166915" y="1911552"/>
            <a:ext cx="5181600" cy="4351338"/>
          </a:xfrm>
        </p:spPr>
        <p:txBody>
          <a:bodyPr>
            <a:normAutofit/>
          </a:bodyPr>
          <a:lstStyle/>
          <a:p>
            <a:pPr algn="ctr"/>
            <a:endParaRPr lang="en-AU" sz="3200" dirty="0"/>
          </a:p>
          <a:p>
            <a:pPr marL="0" indent="0" algn="ctr">
              <a:buNone/>
            </a:pPr>
            <a:endParaRPr lang="en-AU" dirty="0"/>
          </a:p>
        </p:txBody>
      </p:sp>
      <p:graphicFrame>
        <p:nvGraphicFramePr>
          <p:cNvPr id="15" name="Content Placeholder 7">
            <a:extLst>
              <a:ext uri="{FF2B5EF4-FFF2-40B4-BE49-F238E27FC236}">
                <a16:creationId xmlns:a16="http://schemas.microsoft.com/office/drawing/2014/main" id="{F9905872-2898-CF16-C097-1AD8EBAC43CF}"/>
              </a:ext>
            </a:extLst>
          </p:cNvPr>
          <p:cNvGraphicFramePr>
            <a:graphicFrameLocks noGrp="1"/>
          </p:cNvGraphicFramePr>
          <p:nvPr>
            <p:ph sz="half" idx="2"/>
            <p:extLst>
              <p:ext uri="{D42A27DB-BD31-4B8C-83A1-F6EECF244321}">
                <p14:modId xmlns:p14="http://schemas.microsoft.com/office/powerpoint/2010/main" val="3949618134"/>
              </p:ext>
            </p:extLst>
          </p:nvPr>
        </p:nvGraphicFramePr>
        <p:xfrm>
          <a:off x="596418" y="1484163"/>
          <a:ext cx="1010690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8798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AF74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15C7F-F720-AADC-5CCF-90A1D51DC251}"/>
              </a:ext>
            </a:extLst>
          </p:cNvPr>
          <p:cNvSpPr>
            <a:spLocks noGrp="1"/>
          </p:cNvSpPr>
          <p:nvPr>
            <p:ph type="title"/>
          </p:nvPr>
        </p:nvSpPr>
        <p:spPr>
          <a:xfrm>
            <a:off x="841248" y="256032"/>
            <a:ext cx="10506456" cy="1014984"/>
          </a:xfrm>
        </p:spPr>
        <p:txBody>
          <a:bodyPr anchor="b">
            <a:normAutofit/>
          </a:bodyPr>
          <a:lstStyle/>
          <a:p>
            <a:r>
              <a:rPr lang="en-AU" dirty="0"/>
              <a:t>Wellbeing Targets</a:t>
            </a:r>
          </a:p>
        </p:txBody>
      </p:sp>
      <p:graphicFrame>
        <p:nvGraphicFramePr>
          <p:cNvPr id="5" name="Content Placeholder 2">
            <a:extLst>
              <a:ext uri="{FF2B5EF4-FFF2-40B4-BE49-F238E27FC236}">
                <a16:creationId xmlns:a16="http://schemas.microsoft.com/office/drawing/2014/main" id="{A6FF52FF-A2DB-9758-3090-CE3B316E3FC9}"/>
              </a:ext>
            </a:extLst>
          </p:cNvPr>
          <p:cNvGraphicFramePr>
            <a:graphicFrameLocks noGrp="1"/>
          </p:cNvGraphicFramePr>
          <p:nvPr>
            <p:ph idx="1"/>
            <p:extLst>
              <p:ext uri="{D42A27DB-BD31-4B8C-83A1-F6EECF244321}">
                <p14:modId xmlns:p14="http://schemas.microsoft.com/office/powerpoint/2010/main" val="3664265439"/>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0830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E837B-6FF3-BF24-B6FB-87676CDC552A}"/>
              </a:ext>
            </a:extLst>
          </p:cNvPr>
          <p:cNvSpPr>
            <a:spLocks noGrp="1"/>
          </p:cNvSpPr>
          <p:nvPr>
            <p:ph type="title"/>
          </p:nvPr>
        </p:nvSpPr>
        <p:spPr>
          <a:xfrm>
            <a:off x="838200" y="557188"/>
            <a:ext cx="10515600" cy="1133499"/>
          </a:xfrm>
        </p:spPr>
        <p:txBody>
          <a:bodyPr>
            <a:normAutofit/>
          </a:bodyPr>
          <a:lstStyle/>
          <a:p>
            <a:pPr algn="ctr"/>
            <a:r>
              <a:rPr lang="en-AU" sz="5200" dirty="0"/>
              <a:t>Staff Opinion Survey</a:t>
            </a:r>
          </a:p>
        </p:txBody>
      </p:sp>
      <p:graphicFrame>
        <p:nvGraphicFramePr>
          <p:cNvPr id="5" name="Content Placeholder 2">
            <a:extLst>
              <a:ext uri="{FF2B5EF4-FFF2-40B4-BE49-F238E27FC236}">
                <a16:creationId xmlns:a16="http://schemas.microsoft.com/office/drawing/2014/main" id="{10E07D66-5912-6C8E-2649-5BF3E0F4D432}"/>
              </a:ext>
            </a:extLst>
          </p:cNvPr>
          <p:cNvGraphicFramePr>
            <a:graphicFrameLocks noGrp="1"/>
          </p:cNvGraphicFramePr>
          <p:nvPr>
            <p:ph idx="1"/>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86890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8B365-7FAC-302F-C614-C01DA4AB7A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50B2EC-B058-FFC4-6277-3C1CF04FA5D8}"/>
              </a:ext>
            </a:extLst>
          </p:cNvPr>
          <p:cNvSpPr>
            <a:spLocks noGrp="1"/>
          </p:cNvSpPr>
          <p:nvPr>
            <p:ph type="title"/>
          </p:nvPr>
        </p:nvSpPr>
        <p:spPr>
          <a:xfrm>
            <a:off x="422787" y="2081348"/>
            <a:ext cx="4201565" cy="2124891"/>
          </a:xfrm>
        </p:spPr>
        <p:txBody>
          <a:bodyPr vert="horz" lIns="91440" tIns="45720" rIns="91440" bIns="45720" rtlCol="0" anchor="b">
            <a:normAutofit fontScale="90000"/>
          </a:bodyPr>
          <a:lstStyle/>
          <a:p>
            <a:r>
              <a:rPr lang="en-US" sz="1600" dirty="0"/>
              <a:t>2025 Financial Focus</a:t>
            </a:r>
            <a:br>
              <a:rPr lang="en-US" sz="1600" dirty="0"/>
            </a:br>
            <a:br>
              <a:rPr lang="en-US" sz="1600" dirty="0"/>
            </a:br>
            <a:r>
              <a:rPr lang="en-US" sz="1600" dirty="0"/>
              <a:t>Out Of Hours Care Space upgraded</a:t>
            </a:r>
            <a:br>
              <a:rPr lang="en-US" sz="1600" dirty="0"/>
            </a:br>
            <a:br>
              <a:rPr lang="en-US" sz="1600" dirty="0"/>
            </a:br>
            <a:r>
              <a:rPr lang="en-US" sz="1600" dirty="0"/>
              <a:t>B-Block refurbishment in preparation for 2026 with 6 X 5/6 Classes</a:t>
            </a:r>
            <a:br>
              <a:rPr lang="en-US" sz="1600" dirty="0"/>
            </a:br>
            <a:br>
              <a:rPr lang="en-US" sz="1600" dirty="0"/>
            </a:br>
            <a:r>
              <a:rPr lang="en-US" sz="1600" dirty="0"/>
              <a:t>Oval being fixed to allow for more space for students to </a:t>
            </a:r>
            <a:r>
              <a:rPr lang="en-US" sz="1600" dirty="0" err="1"/>
              <a:t>utilise</a:t>
            </a:r>
            <a:r>
              <a:rPr lang="en-US" sz="1600" dirty="0"/>
              <a:t> during recess and lunchtime</a:t>
            </a:r>
            <a:br>
              <a:rPr lang="en-US" sz="1600" dirty="0"/>
            </a:br>
            <a:endParaRPr lang="en-US" sz="1600" dirty="0"/>
          </a:p>
        </p:txBody>
      </p:sp>
      <p:pic>
        <p:nvPicPr>
          <p:cNvPr id="4" name="Content Placeholder 3">
            <a:extLst>
              <a:ext uri="{FF2B5EF4-FFF2-40B4-BE49-F238E27FC236}">
                <a16:creationId xmlns:a16="http://schemas.microsoft.com/office/drawing/2014/main" id="{14B0DA1E-EE86-5CFC-201D-13F87B1E4512}"/>
              </a:ext>
            </a:extLst>
          </p:cNvPr>
          <p:cNvPicPr>
            <a:picLocks noGrp="1" noChangeAspect="1"/>
          </p:cNvPicPr>
          <p:nvPr>
            <p:ph idx="1"/>
          </p:nvPr>
        </p:nvPicPr>
        <p:blipFill>
          <a:blip r:embed="rId3"/>
          <a:srcRect b="5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613379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31276</TotalTime>
  <Words>2456</Words>
  <Application>Microsoft Office PowerPoint</Application>
  <PresentationFormat>Widescreen</PresentationFormat>
  <Paragraphs>288</Paragraphs>
  <Slides>30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Wingdings</vt:lpstr>
      <vt:lpstr>Office Theme</vt:lpstr>
      <vt:lpstr>2024 Annual Report and 2025 Annual Implementation Plan</vt:lpstr>
      <vt:lpstr>PowerPoint Presentation</vt:lpstr>
      <vt:lpstr>2024 Academic Goals</vt:lpstr>
      <vt:lpstr>Writing Goals</vt:lpstr>
      <vt:lpstr>Writing Goals</vt:lpstr>
      <vt:lpstr>Numeracy Goals</vt:lpstr>
      <vt:lpstr>Creation of Newlands Teaching and Learning Booklet</vt:lpstr>
      <vt:lpstr>Our 2024 NAPLAN Results</vt:lpstr>
      <vt:lpstr>Our 2022 - 2024 Reading NAPLAN Comparison</vt:lpstr>
      <vt:lpstr>Our 2022 - 2024 Mathematics NAPLAN Comparison</vt:lpstr>
      <vt:lpstr>Our 2024 Wellbeing Indicators</vt:lpstr>
      <vt:lpstr>2024 Wellbeing Goals</vt:lpstr>
      <vt:lpstr>Creation of a Wellbeing Team </vt:lpstr>
      <vt:lpstr>Supporting Parents in Developing Child Resilience </vt:lpstr>
      <vt:lpstr>Supporting Teachers in Enhancing Student Resilience </vt:lpstr>
      <vt:lpstr>Creation of Wellbeing handbook for community &amp; 90 Page Version for Teachers</vt:lpstr>
      <vt:lpstr>Decrease in Students Reporting Low 'Resilience' </vt:lpstr>
      <vt:lpstr>Increase in 'Confidence and Resilience' (Parent Survey) </vt:lpstr>
      <vt:lpstr>2024 Student Attendance &amp; Absenteeism performance</vt:lpstr>
      <vt:lpstr>Parent and Staff Satisfaction Summary</vt:lpstr>
      <vt:lpstr>Financial Position</vt:lpstr>
      <vt:lpstr>Financial Position</vt:lpstr>
      <vt:lpstr>2024 Highlights</vt:lpstr>
      <vt:lpstr>2025  Annual Implementation Plan</vt:lpstr>
      <vt:lpstr>PowerPoint Presentation</vt:lpstr>
      <vt:lpstr>Writing</vt:lpstr>
      <vt:lpstr>Numeracy</vt:lpstr>
      <vt:lpstr>Wellbeing Targets</vt:lpstr>
      <vt:lpstr>Staff Opinion Survey</vt:lpstr>
      <vt:lpstr>2025 Financial Focus  Out Of Hours Care Space upgraded  B-Block refurbishment in preparation for 2026 with 6 X 5/6 Classes  Oval being fixed to allow for more space for students to utilise during recess and lunchtime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Luke Cripps</dc:creator>
  <cp:lastModifiedBy>Luke Cripps</cp:lastModifiedBy>
  <cp:revision>6</cp:revision>
  <cp:lastPrinted>2025-03-17T01:29:22Z</cp:lastPrinted>
  <dcterms:created xsi:type="dcterms:W3CDTF">2025-03-07T01:36:31Z</dcterms:created>
  <dcterms:modified xsi:type="dcterms:W3CDTF">2025-05-08T23:49:15Z</dcterms:modified>
</cp:coreProperties>
</file>