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56" r:id="rId2"/>
  </p:sldIdLst>
  <p:sldSz cx="12192000" cy="6858000"/>
  <p:notesSz cx="9929813" cy="14357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208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8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081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662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705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711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9/19/2025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940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9/19/2025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52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9/19/2025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46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03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9/19/2025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95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9/19/2025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901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79" r:id="rId6"/>
    <p:sldLayoutId id="2147483675" r:id="rId7"/>
    <p:sldLayoutId id="2147483676" r:id="rId8"/>
    <p:sldLayoutId id="2147483677" r:id="rId9"/>
    <p:sldLayoutId id="2147483678" r:id="rId10"/>
    <p:sldLayoutId id="2147483680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jpe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D587E41-605C-A8E4-8BA5-0E0B3797C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pic>
        <p:nvPicPr>
          <p:cNvPr id="4" name="Picture 3" descr="Colorized light photo effects">
            <a:extLst>
              <a:ext uri="{FF2B5EF4-FFF2-40B4-BE49-F238E27FC236}">
                <a16:creationId xmlns:a16="http://schemas.microsoft.com/office/drawing/2014/main" id="{A87D5109-5AB0-AB50-E661-CF84404F6B3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2046" b="3685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BD48A03-0DF9-3063-CB15-1BC2AEC79F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611906"/>
            <a:ext cx="12191999" cy="1246094"/>
          </a:xfrm>
          <a:prstGeom prst="rect">
            <a:avLst/>
          </a:prstGeom>
          <a:solidFill>
            <a:schemeClr val="bg1"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Neue Haas Grotesk Text Pro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68DC72-1600-F093-4AB5-D122FBF82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0040" y="5795685"/>
            <a:ext cx="11719623" cy="960120"/>
          </a:xfrm>
        </p:spPr>
        <p:txBody>
          <a:bodyPr anchor="ctr">
            <a:normAutofit/>
          </a:bodyPr>
          <a:lstStyle/>
          <a:p>
            <a:pPr algn="l"/>
            <a:r>
              <a:rPr lang="en-AU" dirty="0"/>
              <a:t>            </a:t>
            </a:r>
            <a:r>
              <a:rPr lang="en-AU" sz="6000" dirty="0">
                <a:latin typeface="Cascadia Mono SemiLight" panose="020B0609020000020004" pitchFamily="49" charset="0"/>
                <a:ea typeface="Cascadia Mono SemiLight" panose="020B0609020000020004" pitchFamily="49" charset="0"/>
                <a:cs typeface="Cascadia Mono SemiLight" panose="020B0609020000020004" pitchFamily="49" charset="0"/>
              </a:rPr>
              <a:t>DIGITAL HEALTH APPS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2F05339-92FA-7F1A-AF34-092B1391F94B}"/>
              </a:ext>
            </a:extLst>
          </p:cNvPr>
          <p:cNvSpPr/>
          <p:nvPr/>
        </p:nvSpPr>
        <p:spPr>
          <a:xfrm>
            <a:off x="-20" y="538840"/>
            <a:ext cx="12192000" cy="88030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2" name="Picture 11" descr="A blue and white circle with dots&#10;&#10;AI-generated content may be incorrect.">
            <a:extLst>
              <a:ext uri="{FF2B5EF4-FFF2-40B4-BE49-F238E27FC236}">
                <a16:creationId xmlns:a16="http://schemas.microsoft.com/office/drawing/2014/main" id="{54F3FE58-7F9F-733D-E828-04804BF3207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901" y="527492"/>
            <a:ext cx="877059" cy="877059"/>
          </a:xfrm>
          <a:prstGeom prst="rect">
            <a:avLst/>
          </a:prstGeom>
        </p:spPr>
      </p:pic>
      <p:pic>
        <p:nvPicPr>
          <p:cNvPr id="13" name="Picture 12" descr="A logo of a bird&#10;&#10;AI-generated content may be incorrect.">
            <a:extLst>
              <a:ext uri="{FF2B5EF4-FFF2-40B4-BE49-F238E27FC236}">
                <a16:creationId xmlns:a16="http://schemas.microsoft.com/office/drawing/2014/main" id="{7F14514E-9546-ED83-7238-A0CF968BF4B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3588" y="538940"/>
            <a:ext cx="877059" cy="877059"/>
          </a:xfrm>
          <a:prstGeom prst="rect">
            <a:avLst/>
          </a:prstGeom>
        </p:spPr>
      </p:pic>
      <p:pic>
        <p:nvPicPr>
          <p:cNvPr id="17" name="Picture 16" descr="A green circle with black dots and a face&#10;&#10;AI-generated content may be incorrect.">
            <a:extLst>
              <a:ext uri="{FF2B5EF4-FFF2-40B4-BE49-F238E27FC236}">
                <a16:creationId xmlns:a16="http://schemas.microsoft.com/office/drawing/2014/main" id="{43CDB49F-0609-A24C-5205-71750F7210C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34" t="9259" r="8332" b="10185"/>
          <a:stretch>
            <a:fillRect/>
          </a:stretch>
        </p:blipFill>
        <p:spPr bwMode="auto">
          <a:xfrm>
            <a:off x="9134386" y="538940"/>
            <a:ext cx="907031" cy="87705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94B4373B-F1FD-A404-FF6F-654949205DF1}"/>
              </a:ext>
            </a:extLst>
          </p:cNvPr>
          <p:cNvSpPr/>
          <p:nvPr/>
        </p:nvSpPr>
        <p:spPr>
          <a:xfrm>
            <a:off x="31113" y="1800141"/>
            <a:ext cx="12192000" cy="833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B3F8E8A-6170-BD60-655E-625C3A0E5E37}"/>
              </a:ext>
            </a:extLst>
          </p:cNvPr>
          <p:cNvSpPr/>
          <p:nvPr/>
        </p:nvSpPr>
        <p:spPr>
          <a:xfrm>
            <a:off x="0" y="4238281"/>
            <a:ext cx="12192000" cy="9397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C38A518-0DE8-35D1-F50A-3D9DE1744C7A}"/>
              </a:ext>
            </a:extLst>
          </p:cNvPr>
          <p:cNvSpPr/>
          <p:nvPr/>
        </p:nvSpPr>
        <p:spPr>
          <a:xfrm>
            <a:off x="0" y="3088984"/>
            <a:ext cx="12192000" cy="9307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15D111E-1655-C3E4-FC91-492EA7161B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901" y="1757345"/>
            <a:ext cx="875017" cy="875017"/>
          </a:xfrm>
          <a:prstGeom prst="rect">
            <a:avLst/>
          </a:prstGeom>
        </p:spPr>
      </p:pic>
      <p:pic>
        <p:nvPicPr>
          <p:cNvPr id="21" name="Picture 20" descr="A black letter in a rainbow circle&#10;&#10;AI-generated content may be incorrect.">
            <a:extLst>
              <a:ext uri="{FF2B5EF4-FFF2-40B4-BE49-F238E27FC236}">
                <a16:creationId xmlns:a16="http://schemas.microsoft.com/office/drawing/2014/main" id="{3612FB04-E0AA-BC0C-CA09-CED3EED6187A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19" t="8935" r="9663"/>
          <a:stretch>
            <a:fillRect/>
          </a:stretch>
        </p:blipFill>
        <p:spPr bwMode="auto">
          <a:xfrm>
            <a:off x="6237584" y="1757345"/>
            <a:ext cx="791740" cy="90786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A cartoon of a person with a bird on their head&#10;&#10;AI-generated content may be incorrect.">
            <a:extLst>
              <a:ext uri="{FF2B5EF4-FFF2-40B4-BE49-F238E27FC236}">
                <a16:creationId xmlns:a16="http://schemas.microsoft.com/office/drawing/2014/main" id="{3E570BA8-6B92-75C3-02D8-854E89F34B2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0808" y="1804279"/>
            <a:ext cx="869273" cy="869273"/>
          </a:xfrm>
          <a:prstGeom prst="rect">
            <a:avLst/>
          </a:prstGeom>
        </p:spPr>
      </p:pic>
      <p:pic>
        <p:nvPicPr>
          <p:cNvPr id="22" name="Picture 21" descr="A logo of a person&#10;&#10;AI-generated content may be incorrect.">
            <a:extLst>
              <a:ext uri="{FF2B5EF4-FFF2-40B4-BE49-F238E27FC236}">
                <a16:creationId xmlns:a16="http://schemas.microsoft.com/office/drawing/2014/main" id="{0E1BC698-397A-BCF1-66B9-B72429A0AEC6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928" t="12906" r="10655" b="13633"/>
          <a:stretch>
            <a:fillRect/>
          </a:stretch>
        </p:blipFill>
        <p:spPr bwMode="auto">
          <a:xfrm>
            <a:off x="9083168" y="3047657"/>
            <a:ext cx="1081511" cy="100039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 descr="A logo of a company&#10;&#10;AI-generated content may be incorrect.">
            <a:extLst>
              <a:ext uri="{FF2B5EF4-FFF2-40B4-BE49-F238E27FC236}">
                <a16:creationId xmlns:a16="http://schemas.microsoft.com/office/drawing/2014/main" id="{B11C7017-65F7-3787-BA68-751F4E44FDBC}"/>
              </a:ext>
            </a:extLst>
          </p:cNvPr>
          <p:cNvPicPr>
            <a:picLocks noChangeAspect="1"/>
          </p:cNvPicPr>
          <p:nvPr/>
        </p:nvPicPr>
        <p:blipFill rotWithShape="1"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64" t="20454" r="10227" b="21590"/>
          <a:stretch>
            <a:fillRect/>
          </a:stretch>
        </p:blipFill>
        <p:spPr bwMode="auto">
          <a:xfrm>
            <a:off x="9138506" y="4384460"/>
            <a:ext cx="970836" cy="71770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5D2BEFE-9117-A1A3-6AC5-61712A0D3EA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432" y="4228480"/>
            <a:ext cx="944417" cy="949578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2699351-A358-C939-45CE-FBB1CDFB3041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6293" y="3087331"/>
            <a:ext cx="921051" cy="92105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9D4BDDF-A19E-0895-2C88-5889C66310E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9867" y="3087331"/>
            <a:ext cx="921051" cy="92105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9D2FB049-E306-CD1C-286C-2DCDF4F6C5FB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029" y="4241357"/>
            <a:ext cx="913696" cy="913696"/>
          </a:xfrm>
          <a:prstGeom prst="rect">
            <a:avLst/>
          </a:prstGeom>
        </p:spPr>
      </p:pic>
      <p:pic>
        <p:nvPicPr>
          <p:cNvPr id="7" name="Picture 6" descr="A black logo with a white background&#10;&#10;AI-generated content may be incorrect.">
            <a:extLst>
              <a:ext uri="{FF2B5EF4-FFF2-40B4-BE49-F238E27FC236}">
                <a16:creationId xmlns:a16="http://schemas.microsoft.com/office/drawing/2014/main" id="{0BCF74F9-DAB2-57B9-5BF9-58111863FB51}"/>
              </a:ext>
            </a:extLst>
          </p:cNvPr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766" t="17021" r="13830" b="12766"/>
          <a:stretch>
            <a:fillRect/>
          </a:stretch>
        </p:blipFill>
        <p:spPr bwMode="auto">
          <a:xfrm>
            <a:off x="47035" y="3096538"/>
            <a:ext cx="953150" cy="91184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A yellow background with black letters&#10;&#10;AI-generated content may be incorrect.">
            <a:extLst>
              <a:ext uri="{FF2B5EF4-FFF2-40B4-BE49-F238E27FC236}">
                <a16:creationId xmlns:a16="http://schemas.microsoft.com/office/drawing/2014/main" id="{B9F54A89-5820-95EC-6B20-28B695C76EBF}"/>
              </a:ext>
            </a:extLst>
          </p:cNvPr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489" y="4246421"/>
            <a:ext cx="913696" cy="913696"/>
          </a:xfrm>
          <a:prstGeom prst="rect">
            <a:avLst/>
          </a:prstGeom>
        </p:spPr>
      </p:pic>
      <p:pic>
        <p:nvPicPr>
          <p:cNvPr id="5" name="Picture 4" descr="A logo of a brain with a smile&#10;&#10;AI-generated content may be incorrect.">
            <a:extLst>
              <a:ext uri="{FF2B5EF4-FFF2-40B4-BE49-F238E27FC236}">
                <a16:creationId xmlns:a16="http://schemas.microsoft.com/office/drawing/2014/main" id="{F3B7B310-161B-F540-2E57-95A3C52AD889}"/>
              </a:ext>
            </a:extLst>
          </p:cNvPr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91" t="12871" r="10891" b="9901"/>
          <a:stretch>
            <a:fillRect/>
          </a:stretch>
        </p:blipFill>
        <p:spPr bwMode="auto">
          <a:xfrm>
            <a:off x="85977" y="483332"/>
            <a:ext cx="1029679" cy="101628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A white line drawing of a smiley face with stars on it&#10;&#10;AI-generated content may be incorrect.">
            <a:extLst>
              <a:ext uri="{FF2B5EF4-FFF2-40B4-BE49-F238E27FC236}">
                <a16:creationId xmlns:a16="http://schemas.microsoft.com/office/drawing/2014/main" id="{F1ACBEC3-4479-18A5-0247-0F7788DB2620}"/>
              </a:ext>
            </a:extLst>
          </p:cNvPr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921" y="1800140"/>
            <a:ext cx="821968" cy="82196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32E49014-2D07-3D7F-097A-82564BD80EB2}"/>
              </a:ext>
            </a:extLst>
          </p:cNvPr>
          <p:cNvSpPr/>
          <p:nvPr/>
        </p:nvSpPr>
        <p:spPr>
          <a:xfrm>
            <a:off x="4082915" y="687766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BEYOND NOW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Is an app to create a safety plan for when you’re feeling unsafe or suicidal.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CAF7E04-BE23-2895-FD65-FD40ED9CCF86}"/>
              </a:ext>
            </a:extLst>
          </p:cNvPr>
          <p:cNvSpPr/>
          <p:nvPr/>
        </p:nvSpPr>
        <p:spPr>
          <a:xfrm>
            <a:off x="10193733" y="703573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DAYLIO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Is a diary app that allows for goal setting, mood tracking and routine notifications.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5F47A10-38C5-DFA3-B553-19256666AD20}"/>
              </a:ext>
            </a:extLst>
          </p:cNvPr>
          <p:cNvSpPr/>
          <p:nvPr/>
        </p:nvSpPr>
        <p:spPr>
          <a:xfrm>
            <a:off x="1088136" y="708025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SMILING MIND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A popular, free mindfulness app designed to help users cope with daily stress and improve calmness.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588D9ED-B00A-715E-7BDA-67603628BFE9}"/>
              </a:ext>
            </a:extLst>
          </p:cNvPr>
          <p:cNvSpPr/>
          <p:nvPr/>
        </p:nvSpPr>
        <p:spPr>
          <a:xfrm>
            <a:off x="7118206" y="687766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RECOVERY RECORD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can help you manage your journey to recovery from eating disorders</a:t>
            </a:r>
            <a:r>
              <a:rPr lang="en-AU" sz="900" dirty="0"/>
              <a:t>.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99DE18E3-8779-8006-C0FF-A6523ACCA3E9}"/>
              </a:ext>
            </a:extLst>
          </p:cNvPr>
          <p:cNvSpPr/>
          <p:nvPr/>
        </p:nvSpPr>
        <p:spPr>
          <a:xfrm>
            <a:off x="1029981" y="1936120"/>
            <a:ext cx="2065919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850" b="1" dirty="0">
                <a:latin typeface="Cavolini" panose="03000502040302020204" pitchFamily="66" charset="0"/>
                <a:cs typeface="Cavolini" panose="03000502040302020204" pitchFamily="66" charset="0"/>
              </a:rPr>
              <a:t>BLACK DOG INSTITUTE </a:t>
            </a:r>
            <a:r>
              <a:rPr lang="en-AU" sz="850" b="1" dirty="0" err="1">
                <a:latin typeface="Cavolini" panose="03000502040302020204" pitchFamily="66" charset="0"/>
                <a:cs typeface="Cavolini" panose="03000502040302020204" pitchFamily="66" charset="0"/>
              </a:rPr>
              <a:t>ClearlyMe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Designed for teens aged 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12-17 who are experiencing depressive symptoms  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   or psychological distress.</a:t>
            </a:r>
            <a:r>
              <a:rPr lang="en-AU" sz="900" dirty="0"/>
              <a:t>	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6D11D84-A13E-C5E0-09B9-52E0C6E0E62D}"/>
              </a:ext>
            </a:extLst>
          </p:cNvPr>
          <p:cNvSpPr/>
          <p:nvPr/>
        </p:nvSpPr>
        <p:spPr>
          <a:xfrm>
            <a:off x="4162481" y="1921523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BREAKUP SHAKEUP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provides ideas for fun, easy things to do to help you cope after a breakup.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93769A08-AB0C-BDF7-B18A-7A591C228411}"/>
              </a:ext>
            </a:extLst>
          </p:cNvPr>
          <p:cNvSpPr/>
          <p:nvPr/>
        </p:nvSpPr>
        <p:spPr>
          <a:xfrm>
            <a:off x="7066799" y="1936120"/>
            <a:ext cx="2062896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HAPPIFY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No matter how you’re feeling, this app has effective tools &amp; programs to help you take control of emotional wellbeing</a:t>
            </a:r>
            <a:r>
              <a:rPr lang="en-AU" sz="900" dirty="0"/>
              <a:t>.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03D703D-10E9-9B24-8E58-24B6CD387B81}"/>
              </a:ext>
            </a:extLst>
          </p:cNvPr>
          <p:cNvSpPr/>
          <p:nvPr/>
        </p:nvSpPr>
        <p:spPr>
          <a:xfrm>
            <a:off x="10169149" y="1937741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SLEEP NINJA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A digital tool for improving sleep in adolescents.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CE3300F-DB6F-A525-B833-EA91B5789C44}"/>
              </a:ext>
            </a:extLst>
          </p:cNvPr>
          <p:cNvSpPr/>
          <p:nvPr/>
        </p:nvSpPr>
        <p:spPr>
          <a:xfrm>
            <a:off x="10169149" y="3293299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FABULOUS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A motivational app that uses challenges to help build physically and mentally healthy routines. 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13CD966-25AC-77F5-C420-624D8A56C3B0}"/>
              </a:ext>
            </a:extLst>
          </p:cNvPr>
          <p:cNvSpPr/>
          <p:nvPr/>
        </p:nvSpPr>
        <p:spPr>
          <a:xfrm>
            <a:off x="10169149" y="4445615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I AM SOBER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Is an addiction buddy</a:t>
            </a:r>
          </a:p>
          <a:p>
            <a:pPr algn="ctr"/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 useful for quitting any activity or substance.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834082E-986C-9762-8F2A-22ED88AB8763}"/>
              </a:ext>
            </a:extLst>
          </p:cNvPr>
          <p:cNvSpPr/>
          <p:nvPr/>
        </p:nvSpPr>
        <p:spPr>
          <a:xfrm>
            <a:off x="7109330" y="3261759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HEALTH TAP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Offers trustworthy answers and healthy tips collected from more than 50,000 health professionals.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D161B4D7-3D90-C466-E7F8-CB9ECF01AA50}"/>
              </a:ext>
            </a:extLst>
          </p:cNvPr>
          <p:cNvSpPr/>
          <p:nvPr/>
        </p:nvSpPr>
        <p:spPr>
          <a:xfrm>
            <a:off x="7109330" y="4475257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AETHERIA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A mental health toolkit allowing users to get info on certain mental illnesses, find resources and use tools to cope with day-to-day life.</a:t>
            </a:r>
            <a:r>
              <a:rPr lang="en-AU" sz="900" dirty="0"/>
              <a:t>	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AA3CE33-6066-9B81-9DDD-9EDACCBC0AE7}"/>
              </a:ext>
            </a:extLst>
          </p:cNvPr>
          <p:cNvSpPr/>
          <p:nvPr/>
        </p:nvSpPr>
        <p:spPr>
          <a:xfrm>
            <a:off x="4069399" y="3288065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SUPER BETTER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is a tool designed by game designers to help you build resilience and get stronger, happier and healthier.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6F2592E-AFAA-6E59-26B0-29D983001FCA}"/>
              </a:ext>
            </a:extLst>
          </p:cNvPr>
          <p:cNvSpPr/>
          <p:nvPr/>
        </p:nvSpPr>
        <p:spPr>
          <a:xfrm>
            <a:off x="4068587" y="4433588"/>
            <a:ext cx="1930981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BUNYARABUGALMA YOUTH</a:t>
            </a: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 for First Nations people aged 12-25. The app includes information about emotions and practical ways of managing them.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BD8BBFA-8603-7D7B-3013-B250D363FFF2}"/>
              </a:ext>
            </a:extLst>
          </p:cNvPr>
          <p:cNvSpPr/>
          <p:nvPr/>
        </p:nvSpPr>
        <p:spPr>
          <a:xfrm>
            <a:off x="1047279" y="3299793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MELLO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A mental health app helping young minds say goodbye to negative thinking loops. 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endParaRPr lang="en-AU" sz="900" dirty="0">
              <a:latin typeface="Cavolini" panose="03000502040302020204" pitchFamily="66" charset="0"/>
              <a:cs typeface="Cavolini" panose="03000502040302020204" pitchFamily="66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1603BAEE-4063-E8D1-B75E-8AF7C7D43597}"/>
              </a:ext>
            </a:extLst>
          </p:cNvPr>
          <p:cNvSpPr/>
          <p:nvPr/>
        </p:nvSpPr>
        <p:spPr>
          <a:xfrm>
            <a:off x="1000185" y="4385048"/>
            <a:ext cx="1845930" cy="5792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>
                <a:latin typeface="Cavolini" panose="03000502040302020204" pitchFamily="66" charset="0"/>
                <a:cs typeface="Cavolini" panose="03000502040302020204" pitchFamily="66" charset="0"/>
              </a:rPr>
              <a:t>MOST </a:t>
            </a:r>
            <a:b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</a:br>
            <a:r>
              <a:rPr lang="en-AU" sz="900" dirty="0">
                <a:latin typeface="Cavolini" panose="03000502040302020204" pitchFamily="66" charset="0"/>
                <a:cs typeface="Cavolini" panose="03000502040302020204" pitchFamily="66" charset="0"/>
              </a:rPr>
              <a:t>is more than an app – it’s a world of mental health support at your fingertips.</a:t>
            </a:r>
          </a:p>
        </p:txBody>
      </p:sp>
    </p:spTree>
    <p:extLst>
      <p:ext uri="{BB962C8B-B14F-4D97-AF65-F5344CB8AC3E}">
        <p14:creationId xmlns:p14="http://schemas.microsoft.com/office/powerpoint/2010/main" val="773184333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316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Cascadia Mono SemiLight</vt:lpstr>
      <vt:lpstr>Cavolini</vt:lpstr>
      <vt:lpstr>Neue Haas Grotesk Text Pro</vt:lpstr>
      <vt:lpstr>VanillaVTI</vt:lpstr>
      <vt:lpstr>            DIGITAL HEALTH APPS</vt:lpstr>
    </vt:vector>
  </TitlesOfParts>
  <Company>Department of Education and Training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Jayne Baylis</dc:creator>
  <cp:lastModifiedBy>Jayne Baylis</cp:lastModifiedBy>
  <cp:revision>2</cp:revision>
  <cp:lastPrinted>2025-09-19T00:28:00Z</cp:lastPrinted>
  <dcterms:created xsi:type="dcterms:W3CDTF">2025-09-18T05:09:17Z</dcterms:created>
  <dcterms:modified xsi:type="dcterms:W3CDTF">2025-09-19T00:29:35Z</dcterms:modified>
</cp:coreProperties>
</file>