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1" r:id="rId1"/>
  </p:sldMasterIdLst>
  <p:notesMasterIdLst>
    <p:notesMasterId r:id="rId17"/>
  </p:notesMasterIdLst>
  <p:sldIdLst>
    <p:sldId id="310" r:id="rId2"/>
    <p:sldId id="334" r:id="rId3"/>
    <p:sldId id="335" r:id="rId4"/>
    <p:sldId id="307" r:id="rId5"/>
    <p:sldId id="345" r:id="rId6"/>
    <p:sldId id="347" r:id="rId7"/>
    <p:sldId id="337" r:id="rId8"/>
    <p:sldId id="308" r:id="rId9"/>
    <p:sldId id="295" r:id="rId10"/>
    <p:sldId id="297" r:id="rId11"/>
    <p:sldId id="312" r:id="rId12"/>
    <p:sldId id="313" r:id="rId13"/>
    <p:sldId id="265" r:id="rId14"/>
    <p:sldId id="346" r:id="rId15"/>
    <p:sldId id="28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63" d="100"/>
          <a:sy n="63" d="100"/>
        </p:scale>
        <p:origin x="1328"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D72FC67-B663-435E-877E-A701EB98D7A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AU"/>
          </a:p>
        </p:txBody>
      </p:sp>
      <p:sp>
        <p:nvSpPr>
          <p:cNvPr id="18435" name="Rectangle 3">
            <a:extLst>
              <a:ext uri="{FF2B5EF4-FFF2-40B4-BE49-F238E27FC236}">
                <a16:creationId xmlns:a16="http://schemas.microsoft.com/office/drawing/2014/main" id="{743E8D49-F2D0-400F-8F69-AF79DE45325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AU"/>
          </a:p>
        </p:txBody>
      </p:sp>
      <p:sp>
        <p:nvSpPr>
          <p:cNvPr id="3076" name="Rectangle 4">
            <a:extLst>
              <a:ext uri="{FF2B5EF4-FFF2-40B4-BE49-F238E27FC236}">
                <a16:creationId xmlns:a16="http://schemas.microsoft.com/office/drawing/2014/main" id="{0AED2E3C-5147-44F8-A040-2F36485333C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2C25C4CB-2A1D-4C3A-AF9F-A69AF0825E2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8438" name="Rectangle 6">
            <a:extLst>
              <a:ext uri="{FF2B5EF4-FFF2-40B4-BE49-F238E27FC236}">
                <a16:creationId xmlns:a16="http://schemas.microsoft.com/office/drawing/2014/main" id="{1228F9AE-4890-42EA-B098-D4B736B09EA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AU"/>
          </a:p>
        </p:txBody>
      </p:sp>
      <p:sp>
        <p:nvSpPr>
          <p:cNvPr id="18439" name="Rectangle 7">
            <a:extLst>
              <a:ext uri="{FF2B5EF4-FFF2-40B4-BE49-F238E27FC236}">
                <a16:creationId xmlns:a16="http://schemas.microsoft.com/office/drawing/2014/main" id="{63F95B43-9493-45F8-8DD3-7ED9FBDF8E1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364015F-72F6-48A6-AB9C-EC7DBC4296AD}"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78114B51-B477-4075-AFF0-D490B41B95B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03263" indent="-269875">
              <a:spcBef>
                <a:spcPct val="30000"/>
              </a:spcBef>
              <a:defRPr sz="1200">
                <a:solidFill>
                  <a:schemeClr val="tx1"/>
                </a:solidFill>
                <a:latin typeface="Arial" panose="020B0604020202020204" pitchFamily="34" charset="0"/>
                <a:cs typeface="Arial" panose="020B0604020202020204" pitchFamily="34" charset="0"/>
              </a:defRPr>
            </a:lvl2pPr>
            <a:lvl3pPr marL="1082675" indent="-215900">
              <a:spcBef>
                <a:spcPct val="30000"/>
              </a:spcBef>
              <a:defRPr sz="1200">
                <a:solidFill>
                  <a:schemeClr val="tx1"/>
                </a:solidFill>
                <a:latin typeface="Arial" panose="020B0604020202020204" pitchFamily="34" charset="0"/>
                <a:cs typeface="Arial" panose="020B0604020202020204" pitchFamily="34" charset="0"/>
              </a:defRPr>
            </a:lvl3pPr>
            <a:lvl4pPr marL="1516063" indent="-215900">
              <a:spcBef>
                <a:spcPct val="30000"/>
              </a:spcBef>
              <a:defRPr sz="1200">
                <a:solidFill>
                  <a:schemeClr val="tx1"/>
                </a:solidFill>
                <a:latin typeface="Arial" panose="020B0604020202020204" pitchFamily="34" charset="0"/>
                <a:cs typeface="Arial" panose="020B0604020202020204" pitchFamily="34" charset="0"/>
              </a:defRPr>
            </a:lvl4pPr>
            <a:lvl5pPr marL="1949450" indent="-215900">
              <a:spcBef>
                <a:spcPct val="30000"/>
              </a:spcBef>
              <a:defRPr sz="1200">
                <a:solidFill>
                  <a:schemeClr val="tx1"/>
                </a:solidFill>
                <a:latin typeface="Arial" panose="020B0604020202020204" pitchFamily="34" charset="0"/>
                <a:cs typeface="Arial" panose="020B0604020202020204" pitchFamily="34" charset="0"/>
              </a:defRPr>
            </a:lvl5pPr>
            <a:lvl6pPr marL="2406650" indent="-2159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863850" indent="-2159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21050" indent="-2159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778250" indent="-2159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5838AE-7EDC-4935-8683-74D4E3B23FBB}" type="slidenum">
              <a:rPr lang="en-AU" altLang="en-US" smtClean="0"/>
              <a:pPr>
                <a:spcBef>
                  <a:spcPct val="0"/>
                </a:spcBef>
              </a:pPr>
              <a:t>11</a:t>
            </a:fld>
            <a:endParaRPr lang="en-AU" altLang="en-US"/>
          </a:p>
        </p:txBody>
      </p:sp>
      <p:sp>
        <p:nvSpPr>
          <p:cNvPr id="26627" name="Rectangle 2">
            <a:extLst>
              <a:ext uri="{FF2B5EF4-FFF2-40B4-BE49-F238E27FC236}">
                <a16:creationId xmlns:a16="http://schemas.microsoft.com/office/drawing/2014/main" id="{7CC282E1-29A2-448D-86C6-E8A0304CE4F4}"/>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91D15F91-A045-4DFE-B62C-3BECC48A3037}"/>
              </a:ext>
            </a:extLst>
          </p:cNvPr>
          <p:cNvSpPr>
            <a:spLocks noGrp="1" noChangeArrowheads="1"/>
          </p:cNvSpPr>
          <p:nvPr>
            <p:ph type="body" idx="1"/>
          </p:nvPr>
        </p:nvSpPr>
        <p:spPr>
          <a:noFill/>
        </p:spPr>
        <p:txBody>
          <a:bodyPr/>
          <a:lstStyle/>
          <a:p>
            <a:pPr eaLnBrk="1" hangingPunct="1"/>
            <a:r>
              <a:rPr lang="en-AU" altLang="en-US" b="1">
                <a:latin typeface="Arial" panose="020B0604020202020204" pitchFamily="34" charset="0"/>
                <a:cs typeface="Arial" panose="020B0604020202020204" pitchFamily="34" charset="0"/>
              </a:rPr>
              <a:t>Low love and low limits </a:t>
            </a:r>
          </a:p>
          <a:p>
            <a:pPr eaLnBrk="1" hangingPunct="1"/>
            <a:endParaRPr lang="en-AU" altLang="en-US" b="1">
              <a:latin typeface="Arial" panose="020B0604020202020204" pitchFamily="34" charset="0"/>
              <a:cs typeface="Arial" panose="020B0604020202020204" pitchFamily="34" charset="0"/>
            </a:endParaRPr>
          </a:p>
          <a:p>
            <a:pPr eaLnBrk="1" hangingPunct="1"/>
            <a:r>
              <a:rPr lang="en-AU" altLang="en-US" b="1">
                <a:latin typeface="Arial" panose="020B0604020202020204" pitchFamily="34" charset="0"/>
                <a:cs typeface="Arial" panose="020B0604020202020204" pitchFamily="34" charset="0"/>
              </a:rPr>
              <a:t>High love and low limits </a:t>
            </a:r>
          </a:p>
          <a:p>
            <a:pPr eaLnBrk="1" hangingPunct="1"/>
            <a:r>
              <a:rPr lang="en-AU" altLang="en-US" b="1">
                <a:latin typeface="Arial" panose="020B0604020202020204" pitchFamily="34" charset="0"/>
                <a:cs typeface="Arial" panose="020B0604020202020204" pitchFamily="34" charset="0"/>
              </a:rPr>
              <a:t>High love and high limits</a:t>
            </a:r>
            <a:r>
              <a:rPr lang="en-AU" altLang="en-US">
                <a:latin typeface="Arial" panose="020B0604020202020204" pitchFamily="34" charset="0"/>
                <a:cs typeface="Arial" panose="020B0604020202020204" pitchFamily="34"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877C8457-AE78-4D73-93BA-8BF9FDCD76FF}" type="slidenum">
              <a:rPr lang="en-AU" altLang="en-US" smtClean="0"/>
              <a:pPr>
                <a:defRPr/>
              </a:pPr>
              <a:t>‹#›</a:t>
            </a:fld>
            <a:endParaRPr lang="en-AU"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89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4154A141-D5F4-41EE-BCB7-26FE7AB204B1}" type="slidenum">
              <a:rPr lang="en-AU" altLang="en-US" smtClean="0"/>
              <a:pPr>
                <a:defRPr/>
              </a:pPr>
              <a:t>‹#›</a:t>
            </a:fld>
            <a:endParaRPr lang="en-AU" altLang="en-US"/>
          </a:p>
        </p:txBody>
      </p:sp>
    </p:spTree>
    <p:extLst>
      <p:ext uri="{BB962C8B-B14F-4D97-AF65-F5344CB8AC3E}">
        <p14:creationId xmlns:p14="http://schemas.microsoft.com/office/powerpoint/2010/main" val="3523385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23A56E46-66C5-4627-BE0B-E384D627D3FF}" type="slidenum">
              <a:rPr lang="en-AU" altLang="en-US" smtClean="0"/>
              <a:pPr>
                <a:defRPr/>
              </a:pPr>
              <a:t>‹#›</a:t>
            </a:fld>
            <a:endParaRPr lang="en-AU" altLang="en-US"/>
          </a:p>
        </p:txBody>
      </p:sp>
    </p:spTree>
    <p:extLst>
      <p:ext uri="{BB962C8B-B14F-4D97-AF65-F5344CB8AC3E}">
        <p14:creationId xmlns:p14="http://schemas.microsoft.com/office/powerpoint/2010/main" val="89317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A411F42C-F02A-4A57-93A2-B8A4A3B3F00C}" type="slidenum">
              <a:rPr lang="en-AU" altLang="en-US" smtClean="0"/>
              <a:pPr>
                <a:defRPr/>
              </a:pPr>
              <a:t>‹#›</a:t>
            </a:fld>
            <a:endParaRPr lang="en-AU" altLang="en-US"/>
          </a:p>
        </p:txBody>
      </p:sp>
    </p:spTree>
    <p:extLst>
      <p:ext uri="{BB962C8B-B14F-4D97-AF65-F5344CB8AC3E}">
        <p14:creationId xmlns:p14="http://schemas.microsoft.com/office/powerpoint/2010/main" val="19794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B71C8742-3268-45E2-9BA0-6B624B6E272B}" type="slidenum">
              <a:rPr lang="en-AU" altLang="en-US" smtClean="0"/>
              <a:pPr>
                <a:defRPr/>
              </a:pPr>
              <a:t>‹#›</a:t>
            </a:fld>
            <a:endParaRPr lang="en-AU"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06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CF1782F7-486C-444B-A801-C367828548CA}" type="slidenum">
              <a:rPr lang="en-AU" altLang="en-US" smtClean="0"/>
              <a:pPr>
                <a:defRPr/>
              </a:pPr>
              <a:t>‹#›</a:t>
            </a:fld>
            <a:endParaRPr lang="en-AU" altLang="en-US"/>
          </a:p>
        </p:txBody>
      </p:sp>
    </p:spTree>
    <p:extLst>
      <p:ext uri="{BB962C8B-B14F-4D97-AF65-F5344CB8AC3E}">
        <p14:creationId xmlns:p14="http://schemas.microsoft.com/office/powerpoint/2010/main" val="384752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AU"/>
          </a:p>
        </p:txBody>
      </p:sp>
      <p:sp>
        <p:nvSpPr>
          <p:cNvPr id="8" name="Footer Placeholder 7"/>
          <p:cNvSpPr>
            <a:spLocks noGrp="1"/>
          </p:cNvSpPr>
          <p:nvPr>
            <p:ph type="ftr" sz="quarter" idx="11"/>
          </p:nvPr>
        </p:nvSpPr>
        <p:spPr/>
        <p:txBody>
          <a:bodyPr/>
          <a:lstStyle/>
          <a:p>
            <a:pPr>
              <a:defRPr/>
            </a:pPr>
            <a:endParaRPr lang="en-AU"/>
          </a:p>
        </p:txBody>
      </p:sp>
      <p:sp>
        <p:nvSpPr>
          <p:cNvPr id="9" name="Slide Number Placeholder 8"/>
          <p:cNvSpPr>
            <a:spLocks noGrp="1"/>
          </p:cNvSpPr>
          <p:nvPr>
            <p:ph type="sldNum" sz="quarter" idx="12"/>
          </p:nvPr>
        </p:nvSpPr>
        <p:spPr/>
        <p:txBody>
          <a:bodyPr/>
          <a:lstStyle/>
          <a:p>
            <a:pPr>
              <a:defRPr/>
            </a:pPr>
            <a:fld id="{A8CDD2CD-8AEE-490E-B09D-F90B8C8B639B}" type="slidenum">
              <a:rPr lang="en-AU" altLang="en-US" smtClean="0"/>
              <a:pPr>
                <a:defRPr/>
              </a:pPr>
              <a:t>‹#›</a:t>
            </a:fld>
            <a:endParaRPr lang="en-AU" altLang="en-US"/>
          </a:p>
        </p:txBody>
      </p:sp>
    </p:spTree>
    <p:extLst>
      <p:ext uri="{BB962C8B-B14F-4D97-AF65-F5344CB8AC3E}">
        <p14:creationId xmlns:p14="http://schemas.microsoft.com/office/powerpoint/2010/main" val="309438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AU"/>
          </a:p>
        </p:txBody>
      </p:sp>
      <p:sp>
        <p:nvSpPr>
          <p:cNvPr id="4" name="Footer Placeholder 3"/>
          <p:cNvSpPr>
            <a:spLocks noGrp="1"/>
          </p:cNvSpPr>
          <p:nvPr>
            <p:ph type="ftr" sz="quarter" idx="11"/>
          </p:nvPr>
        </p:nvSpPr>
        <p:spPr/>
        <p:txBody>
          <a:bodyPr/>
          <a:lstStyle/>
          <a:p>
            <a:pPr>
              <a:defRPr/>
            </a:pPr>
            <a:endParaRPr lang="en-AU"/>
          </a:p>
        </p:txBody>
      </p:sp>
      <p:sp>
        <p:nvSpPr>
          <p:cNvPr id="5" name="Slide Number Placeholder 4"/>
          <p:cNvSpPr>
            <a:spLocks noGrp="1"/>
          </p:cNvSpPr>
          <p:nvPr>
            <p:ph type="sldNum" sz="quarter" idx="12"/>
          </p:nvPr>
        </p:nvSpPr>
        <p:spPr/>
        <p:txBody>
          <a:bodyPr/>
          <a:lstStyle/>
          <a:p>
            <a:pPr>
              <a:defRPr/>
            </a:pPr>
            <a:fld id="{7B4CCCD7-3D72-414D-8AD2-5DFB6C2AD214}" type="slidenum">
              <a:rPr lang="en-AU" altLang="en-US" smtClean="0"/>
              <a:pPr>
                <a:defRPr/>
              </a:pPr>
              <a:t>‹#›</a:t>
            </a:fld>
            <a:endParaRPr lang="en-AU" altLang="en-US"/>
          </a:p>
        </p:txBody>
      </p:sp>
    </p:spTree>
    <p:extLst>
      <p:ext uri="{BB962C8B-B14F-4D97-AF65-F5344CB8AC3E}">
        <p14:creationId xmlns:p14="http://schemas.microsoft.com/office/powerpoint/2010/main" val="284683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AU"/>
          </a:p>
        </p:txBody>
      </p:sp>
      <p:sp>
        <p:nvSpPr>
          <p:cNvPr id="9" name="Slide Number Placeholder 8"/>
          <p:cNvSpPr>
            <a:spLocks noGrp="1"/>
          </p:cNvSpPr>
          <p:nvPr>
            <p:ph type="sldNum" sz="quarter" idx="12"/>
          </p:nvPr>
        </p:nvSpPr>
        <p:spPr/>
        <p:txBody>
          <a:bodyPr/>
          <a:lstStyle/>
          <a:p>
            <a:pPr>
              <a:defRPr/>
            </a:pPr>
            <a:fld id="{3FF3A877-6AE5-4FCE-9A9C-130F9565A2F2}" type="slidenum">
              <a:rPr lang="en-AU" altLang="en-US" smtClean="0"/>
              <a:pPr>
                <a:defRPr/>
              </a:pPr>
              <a:t>‹#›</a:t>
            </a:fld>
            <a:endParaRPr lang="en-AU" altLang="en-US"/>
          </a:p>
        </p:txBody>
      </p:sp>
    </p:spTree>
    <p:extLst>
      <p:ext uri="{BB962C8B-B14F-4D97-AF65-F5344CB8AC3E}">
        <p14:creationId xmlns:p14="http://schemas.microsoft.com/office/powerpoint/2010/main" val="209884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A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3B7CBC33-F330-4845-A2AC-148F0E61918A}" type="slidenum">
              <a:rPr lang="en-AU" altLang="en-US" smtClean="0"/>
              <a:pPr>
                <a:defRPr/>
              </a:pPr>
              <a:t>‹#›</a:t>
            </a:fld>
            <a:endParaRPr lang="en-AU" altLang="en-US"/>
          </a:p>
        </p:txBody>
      </p:sp>
    </p:spTree>
    <p:extLst>
      <p:ext uri="{BB962C8B-B14F-4D97-AF65-F5344CB8AC3E}">
        <p14:creationId xmlns:p14="http://schemas.microsoft.com/office/powerpoint/2010/main" val="304816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F6A3286F-7082-4EFF-93CE-E213553772AE}" type="slidenum">
              <a:rPr lang="en-AU" altLang="en-US" smtClean="0"/>
              <a:pPr>
                <a:defRPr/>
              </a:pPr>
              <a:t>‹#›</a:t>
            </a:fld>
            <a:endParaRPr lang="en-AU" altLang="en-US"/>
          </a:p>
        </p:txBody>
      </p:sp>
    </p:spTree>
    <p:extLst>
      <p:ext uri="{BB962C8B-B14F-4D97-AF65-F5344CB8AC3E}">
        <p14:creationId xmlns:p14="http://schemas.microsoft.com/office/powerpoint/2010/main" val="406489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A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A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39189937-AE10-469A-B4D6-7AC2147144C7}" type="slidenum">
              <a:rPr lang="en-AU" altLang="en-US" smtClean="0"/>
              <a:pPr>
                <a:defRPr/>
              </a:pPr>
              <a:t>‹#›</a:t>
            </a:fld>
            <a:endParaRPr lang="en-AU"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85899"/>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commonsensemedia.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tstimewetalked.com.au/"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C330451D-9805-4CE9-9FD8-B9CBF595E15F}"/>
              </a:ext>
            </a:extLst>
          </p:cNvPr>
          <p:cNvSpPr txBox="1">
            <a:spLocks noChangeArrowheads="1"/>
          </p:cNvSpPr>
          <p:nvPr/>
        </p:nvSpPr>
        <p:spPr bwMode="auto">
          <a:xfrm>
            <a:off x="107950" y="5876925"/>
            <a:ext cx="8802688"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defRPr/>
            </a:pPr>
            <a:r>
              <a:rPr lang="en-GB" altLang="en-US" sz="2400" b="1" dirty="0">
                <a:solidFill>
                  <a:srgbClr val="000000"/>
                </a:solidFill>
                <a:latin typeface="+mn-lt"/>
              </a:rPr>
              <a:t>The Workshop                                     k.wilde@theworkshop.org.au</a:t>
            </a:r>
            <a:endParaRPr lang="en-GB" altLang="en-US" b="1" dirty="0">
              <a:solidFill>
                <a:srgbClr val="003366"/>
              </a:solidFill>
              <a:latin typeface="+mn-lt"/>
            </a:endParaRPr>
          </a:p>
        </p:txBody>
      </p:sp>
      <p:sp>
        <p:nvSpPr>
          <p:cNvPr id="4099" name="AutoShape 2">
            <a:extLst>
              <a:ext uri="{FF2B5EF4-FFF2-40B4-BE49-F238E27FC236}">
                <a16:creationId xmlns:a16="http://schemas.microsoft.com/office/drawing/2014/main" id="{6DB9931D-8C96-4D62-B1CC-929908644984}"/>
              </a:ext>
            </a:extLst>
          </p:cNvPr>
          <p:cNvSpPr>
            <a:spLocks noGrp="1" noChangeArrowheads="1"/>
          </p:cNvSpPr>
          <p:nvPr>
            <p:ph type="ctrTitle"/>
          </p:nvPr>
        </p:nvSpPr>
        <p:spPr>
          <a:xfrm>
            <a:off x="684213" y="1268413"/>
            <a:ext cx="7772400" cy="1470025"/>
          </a:xfrm>
        </p:spPr>
        <p:txBody>
          <a:bodyPr/>
          <a:lstStyle/>
          <a:p>
            <a:pPr algn="l" eaLnBrk="1" hangingPunct="1"/>
            <a:r>
              <a:rPr lang="en-AU" altLang="en-US" sz="4200"/>
              <a:t>Cyber Ed…</a:t>
            </a:r>
          </a:p>
        </p:txBody>
      </p:sp>
      <p:pic>
        <p:nvPicPr>
          <p:cNvPr id="3" name="Picture 2">
            <a:extLst>
              <a:ext uri="{FF2B5EF4-FFF2-40B4-BE49-F238E27FC236}">
                <a16:creationId xmlns:a16="http://schemas.microsoft.com/office/drawing/2014/main" id="{15752287-A12D-1615-2F09-640F61DAF32C}"/>
              </a:ext>
            </a:extLst>
          </p:cNvPr>
          <p:cNvPicPr>
            <a:picLocks noChangeAspect="1"/>
          </p:cNvPicPr>
          <p:nvPr/>
        </p:nvPicPr>
        <p:blipFill>
          <a:blip r:embed="rId2"/>
          <a:stretch>
            <a:fillRect/>
          </a:stretch>
        </p:blipFill>
        <p:spPr>
          <a:xfrm>
            <a:off x="4088284" y="168978"/>
            <a:ext cx="4822354" cy="41639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a:extLst>
              <a:ext uri="{FF2B5EF4-FFF2-40B4-BE49-F238E27FC236}">
                <a16:creationId xmlns:a16="http://schemas.microsoft.com/office/drawing/2014/main" id="{3E27C3CE-94B7-4D17-8F16-C3249DD8480C}"/>
              </a:ext>
            </a:extLst>
          </p:cNvPr>
          <p:cNvSpPr>
            <a:spLocks noGrp="1" noChangeArrowheads="1"/>
          </p:cNvSpPr>
          <p:nvPr>
            <p:ph type="title"/>
          </p:nvPr>
        </p:nvSpPr>
        <p:spPr/>
        <p:txBody>
          <a:bodyPr/>
          <a:lstStyle/>
          <a:p>
            <a:pPr eaLnBrk="1" hangingPunct="1"/>
            <a:r>
              <a:rPr lang="en-AU" altLang="en-US">
                <a:solidFill>
                  <a:schemeClr val="tx1"/>
                </a:solidFill>
              </a:rPr>
              <a:t>Family Contracts</a:t>
            </a:r>
          </a:p>
        </p:txBody>
      </p:sp>
      <p:sp>
        <p:nvSpPr>
          <p:cNvPr id="24579" name="Rectangle 3">
            <a:extLst>
              <a:ext uri="{FF2B5EF4-FFF2-40B4-BE49-F238E27FC236}">
                <a16:creationId xmlns:a16="http://schemas.microsoft.com/office/drawing/2014/main" id="{AFBD3A9E-5510-443D-9E9D-748ADC6E107E}"/>
              </a:ext>
            </a:extLst>
          </p:cNvPr>
          <p:cNvSpPr>
            <a:spLocks noGrp="1" noChangeArrowheads="1"/>
          </p:cNvSpPr>
          <p:nvPr>
            <p:ph idx="1"/>
          </p:nvPr>
        </p:nvSpPr>
        <p:spPr>
          <a:xfrm>
            <a:off x="899592" y="1988840"/>
            <a:ext cx="7694613" cy="4090988"/>
          </a:xfrm>
        </p:spPr>
        <p:txBody>
          <a:bodyPr>
            <a:normAutofit lnSpcReduction="10000"/>
          </a:bodyPr>
          <a:lstStyle/>
          <a:p>
            <a:pPr eaLnBrk="1" hangingPunct="1">
              <a:lnSpc>
                <a:spcPct val="80000"/>
              </a:lnSpc>
              <a:buFont typeface="Wingdings" panose="05000000000000000000" pitchFamily="2" charset="2"/>
              <a:buNone/>
            </a:pPr>
            <a:r>
              <a:rPr lang="en-AU" altLang="en-US" sz="1800" b="1" dirty="0"/>
              <a:t>Parent’s agreement </a:t>
            </a:r>
            <a:r>
              <a:rPr lang="en-AU" altLang="en-US" sz="1800" dirty="0"/>
              <a:t>I understand that the internet is a public place but is very useful for my child and I wish to help them stay safe when using it. I will: </a:t>
            </a:r>
            <a:endParaRPr lang="en-AU" altLang="en-US" sz="1800" b="1" dirty="0"/>
          </a:p>
          <a:p>
            <a:pPr eaLnBrk="1" hangingPunct="1">
              <a:lnSpc>
                <a:spcPct val="80000"/>
              </a:lnSpc>
              <a:buFont typeface="Wingdings" panose="05000000000000000000" pitchFamily="2" charset="2"/>
              <a:buNone/>
            </a:pPr>
            <a:r>
              <a:rPr lang="en-AU" altLang="en-US" sz="1800" b="1" dirty="0"/>
              <a:t>Empower </a:t>
            </a:r>
            <a:endParaRPr lang="en-AU" altLang="en-US" sz="1800" dirty="0"/>
          </a:p>
          <a:p>
            <a:pPr eaLnBrk="1" hangingPunct="1">
              <a:lnSpc>
                <a:spcPct val="80000"/>
              </a:lnSpc>
              <a:buFont typeface="Wingdings" panose="05000000000000000000" pitchFamily="2" charset="2"/>
              <a:buNone/>
            </a:pPr>
            <a:r>
              <a:rPr lang="en-AU" altLang="en-US" sz="1800" dirty="0"/>
              <a:t>• take an interest in what my child is doing online and encourage them to use the internet wisely. </a:t>
            </a:r>
          </a:p>
          <a:p>
            <a:pPr eaLnBrk="1" hangingPunct="1">
              <a:lnSpc>
                <a:spcPct val="80000"/>
              </a:lnSpc>
              <a:buFont typeface="Wingdings" panose="05000000000000000000" pitchFamily="2" charset="2"/>
              <a:buNone/>
            </a:pPr>
            <a:r>
              <a:rPr lang="en-AU" altLang="en-US" sz="1800" dirty="0"/>
              <a:t>• listen to any problems my child has on the internet and understand that things can happen by mistake.</a:t>
            </a:r>
            <a:endParaRPr lang="en-AU" altLang="en-US" sz="1800" b="1" dirty="0"/>
          </a:p>
          <a:p>
            <a:pPr eaLnBrk="1" hangingPunct="1">
              <a:lnSpc>
                <a:spcPct val="80000"/>
              </a:lnSpc>
              <a:buFont typeface="Wingdings" panose="05000000000000000000" pitchFamily="2" charset="2"/>
              <a:buNone/>
            </a:pPr>
            <a:r>
              <a:rPr lang="en-AU" altLang="en-US" sz="1800" b="1" dirty="0"/>
              <a:t>Educate </a:t>
            </a:r>
            <a:endParaRPr lang="en-AU" altLang="en-US" sz="1800" dirty="0"/>
          </a:p>
          <a:p>
            <a:pPr eaLnBrk="1" hangingPunct="1">
              <a:lnSpc>
                <a:spcPct val="80000"/>
              </a:lnSpc>
              <a:buFont typeface="Wingdings" panose="05000000000000000000" pitchFamily="2" charset="2"/>
              <a:buNone/>
            </a:pPr>
            <a:r>
              <a:rPr lang="en-AU" altLang="en-US" sz="1800" dirty="0"/>
              <a:t>• learn ways my family can stay safe online.</a:t>
            </a:r>
          </a:p>
          <a:p>
            <a:pPr eaLnBrk="1" hangingPunct="1">
              <a:lnSpc>
                <a:spcPct val="80000"/>
              </a:lnSpc>
              <a:buFont typeface="Wingdings" panose="05000000000000000000" pitchFamily="2" charset="2"/>
              <a:buNone/>
            </a:pPr>
            <a:r>
              <a:rPr lang="en-AU" altLang="en-US" sz="1800" dirty="0"/>
              <a:t>• teach people in my family ways to stay safe online. </a:t>
            </a:r>
            <a:endParaRPr lang="en-AU" altLang="en-US" sz="1800" b="1" dirty="0"/>
          </a:p>
          <a:p>
            <a:pPr eaLnBrk="1" hangingPunct="1">
              <a:lnSpc>
                <a:spcPct val="80000"/>
              </a:lnSpc>
              <a:buFont typeface="Wingdings" panose="05000000000000000000" pitchFamily="2" charset="2"/>
              <a:buNone/>
            </a:pPr>
            <a:r>
              <a:rPr lang="en-AU" altLang="en-US" sz="1800" b="1" dirty="0"/>
              <a:t>Supervise </a:t>
            </a:r>
            <a:endParaRPr lang="en-AU" altLang="en-US" sz="1800" dirty="0"/>
          </a:p>
          <a:p>
            <a:pPr eaLnBrk="1" hangingPunct="1">
              <a:lnSpc>
                <a:spcPct val="80000"/>
              </a:lnSpc>
              <a:buFont typeface="Wingdings" panose="05000000000000000000" pitchFamily="2" charset="2"/>
              <a:buNone/>
            </a:pPr>
            <a:r>
              <a:rPr lang="en-AU" altLang="en-US" sz="1800" dirty="0"/>
              <a:t>• supervise my child when they are on the internet. </a:t>
            </a:r>
          </a:p>
        </p:txBody>
      </p:sp>
      <p:pic>
        <p:nvPicPr>
          <p:cNvPr id="24580" name="Picture 4" descr="j0397502">
            <a:extLst>
              <a:ext uri="{FF2B5EF4-FFF2-40B4-BE49-F238E27FC236}">
                <a16:creationId xmlns:a16="http://schemas.microsoft.com/office/drawing/2014/main" id="{52C04158-8496-4315-8A8E-2B04ED1AA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260350"/>
            <a:ext cx="1198562"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319CA9C4-29D1-4172-90D9-7F4CE61DF1A9}"/>
              </a:ext>
            </a:extLst>
          </p:cNvPr>
          <p:cNvSpPr>
            <a:spLocks noGrp="1" noChangeArrowheads="1"/>
          </p:cNvSpPr>
          <p:nvPr>
            <p:ph type="title"/>
          </p:nvPr>
        </p:nvSpPr>
        <p:spPr>
          <a:xfrm>
            <a:off x="822960" y="286603"/>
            <a:ext cx="7543800" cy="1450757"/>
          </a:xfrm>
        </p:spPr>
        <p:txBody>
          <a:bodyPr>
            <a:normAutofit/>
          </a:bodyPr>
          <a:lstStyle/>
          <a:p>
            <a:pPr eaLnBrk="1" hangingPunct="1"/>
            <a:r>
              <a:rPr lang="en-AU" altLang="en-US"/>
              <a:t>Parenting: The 4 styles…</a:t>
            </a:r>
          </a:p>
        </p:txBody>
      </p:sp>
      <p:sp>
        <p:nvSpPr>
          <p:cNvPr id="25603" name="Rectangle 3">
            <a:extLst>
              <a:ext uri="{FF2B5EF4-FFF2-40B4-BE49-F238E27FC236}">
                <a16:creationId xmlns:a16="http://schemas.microsoft.com/office/drawing/2014/main" id="{ADCAC12F-424B-4075-8E30-F35F3C5F8B30}"/>
              </a:ext>
            </a:extLst>
          </p:cNvPr>
          <p:cNvSpPr>
            <a:spLocks noGrp="1" noChangeArrowheads="1"/>
          </p:cNvSpPr>
          <p:nvPr>
            <p:ph idx="1"/>
          </p:nvPr>
        </p:nvSpPr>
        <p:spPr>
          <a:xfrm>
            <a:off x="822959" y="1845734"/>
            <a:ext cx="4841240" cy="4023360"/>
          </a:xfrm>
        </p:spPr>
        <p:txBody>
          <a:bodyPr>
            <a:normAutofit/>
          </a:bodyPr>
          <a:lstStyle/>
          <a:p>
            <a:pPr eaLnBrk="1" hangingPunct="1">
              <a:buFont typeface="Wingdings" panose="05000000000000000000" pitchFamily="2" charset="2"/>
              <a:buNone/>
            </a:pPr>
            <a:r>
              <a:rPr lang="en-AU" altLang="en-US" sz="1700" b="1"/>
              <a:t>Authoritarian parenting - </a:t>
            </a:r>
            <a:r>
              <a:rPr lang="en-AU" altLang="en-US" sz="1700"/>
              <a:t>LOW LOVE – HIGH LIMITS </a:t>
            </a:r>
          </a:p>
          <a:p>
            <a:pPr eaLnBrk="1" hangingPunct="1"/>
            <a:r>
              <a:rPr lang="en-AU" altLang="en-US" sz="1700"/>
              <a:t>Parent has all the power. </a:t>
            </a:r>
          </a:p>
          <a:p>
            <a:pPr eaLnBrk="1" hangingPunct="1"/>
            <a:r>
              <a:rPr lang="en-AU" altLang="en-US" sz="1700"/>
              <a:t>Decisions made for the child, without discussion or explanation. </a:t>
            </a:r>
          </a:p>
          <a:p>
            <a:pPr eaLnBrk="1" hangingPunct="1"/>
            <a:r>
              <a:rPr lang="en-AU" altLang="en-US" sz="1700"/>
              <a:t>Parenting  cold and firm. </a:t>
            </a:r>
            <a:br>
              <a:rPr lang="en-AU" altLang="en-US" sz="1700"/>
            </a:br>
            <a:endParaRPr lang="en-AU" altLang="en-US" sz="1700"/>
          </a:p>
          <a:p>
            <a:pPr eaLnBrk="1" hangingPunct="1">
              <a:buFont typeface="Wingdings" panose="05000000000000000000" pitchFamily="2" charset="2"/>
              <a:buNone/>
            </a:pPr>
            <a:r>
              <a:rPr lang="en-AU" altLang="en-US" sz="1700" b="1"/>
              <a:t>Indulgent parenting – </a:t>
            </a:r>
            <a:r>
              <a:rPr lang="en-AU" altLang="en-US" sz="1700"/>
              <a:t>HIGH LOVE &amp; LOW LIMITS</a:t>
            </a:r>
          </a:p>
          <a:p>
            <a:pPr eaLnBrk="1" hangingPunct="1"/>
            <a:r>
              <a:rPr lang="en-AU" altLang="en-US" sz="1700"/>
              <a:t>Children to have a lot of power. </a:t>
            </a:r>
          </a:p>
          <a:p>
            <a:pPr eaLnBrk="1" hangingPunct="1"/>
            <a:r>
              <a:rPr lang="en-AU" altLang="en-US" sz="1700"/>
              <a:t>Boundaries not set or enforced. </a:t>
            </a:r>
          </a:p>
          <a:p>
            <a:pPr eaLnBrk="1" hangingPunct="1"/>
            <a:r>
              <a:rPr lang="en-AU" altLang="en-US" sz="1700"/>
              <a:t>Warm and soft. </a:t>
            </a:r>
            <a:br>
              <a:rPr lang="en-AU" altLang="en-US" sz="1700"/>
            </a:br>
            <a:endParaRPr lang="en-AU" altLang="en-US" sz="1700"/>
          </a:p>
        </p:txBody>
      </p:sp>
      <p:pic>
        <p:nvPicPr>
          <p:cNvPr id="25604" name="Picture 4" descr="angry_baby">
            <a:extLst>
              <a:ext uri="{FF2B5EF4-FFF2-40B4-BE49-F238E27FC236}">
                <a16:creationId xmlns:a16="http://schemas.microsoft.com/office/drawing/2014/main" id="{859F44E6-3B4D-4395-BDC8-03C5C94E881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15427" y="2257118"/>
            <a:ext cx="2351332" cy="2789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B273CD8-C051-0226-A990-51BE6FA7DF52}"/>
              </a:ext>
            </a:extLst>
          </p:cNvPr>
          <p:cNvSpPr/>
          <p:nvPr/>
        </p:nvSpPr>
        <p:spPr>
          <a:xfrm>
            <a:off x="7334593" y="2447177"/>
            <a:ext cx="986448" cy="2617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253050AA-E214-42B6-858E-A49D5AD15AF9}"/>
              </a:ext>
            </a:extLst>
          </p:cNvPr>
          <p:cNvSpPr>
            <a:spLocks noGrp="1" noChangeArrowheads="1"/>
          </p:cNvSpPr>
          <p:nvPr>
            <p:ph type="title"/>
          </p:nvPr>
        </p:nvSpPr>
        <p:spPr>
          <a:xfrm>
            <a:off x="822960" y="286603"/>
            <a:ext cx="7543800" cy="1450757"/>
          </a:xfrm>
        </p:spPr>
        <p:txBody>
          <a:bodyPr>
            <a:normAutofit/>
          </a:bodyPr>
          <a:lstStyle/>
          <a:p>
            <a:pPr eaLnBrk="1" hangingPunct="1"/>
            <a:r>
              <a:rPr lang="en-AU" altLang="en-US"/>
              <a:t>Parenting: The 4 styles…</a:t>
            </a:r>
          </a:p>
        </p:txBody>
      </p:sp>
      <p:sp>
        <p:nvSpPr>
          <p:cNvPr id="27651" name="Rectangle 3">
            <a:extLst>
              <a:ext uri="{FF2B5EF4-FFF2-40B4-BE49-F238E27FC236}">
                <a16:creationId xmlns:a16="http://schemas.microsoft.com/office/drawing/2014/main" id="{33D07919-0938-4F37-BA4F-E336C2B8F727}"/>
              </a:ext>
            </a:extLst>
          </p:cNvPr>
          <p:cNvSpPr>
            <a:spLocks noGrp="1" noChangeArrowheads="1"/>
          </p:cNvSpPr>
          <p:nvPr>
            <p:ph idx="1"/>
          </p:nvPr>
        </p:nvSpPr>
        <p:spPr>
          <a:xfrm>
            <a:off x="822959" y="1845734"/>
            <a:ext cx="4841240" cy="4023360"/>
          </a:xfrm>
        </p:spPr>
        <p:txBody>
          <a:bodyPr>
            <a:normAutofit/>
          </a:bodyPr>
          <a:lstStyle/>
          <a:p>
            <a:pPr eaLnBrk="1" hangingPunct="1"/>
            <a:r>
              <a:rPr lang="en-AU" altLang="en-US" sz="1500" b="1" dirty="0"/>
              <a:t>Indifferent parenting- </a:t>
            </a:r>
            <a:r>
              <a:rPr lang="en-AU" altLang="en-US" sz="1500" dirty="0"/>
              <a:t>LOW LOVE &amp; LOW LIMITS  </a:t>
            </a:r>
          </a:p>
          <a:p>
            <a:pPr marL="201168" lvl="1" indent="0" eaLnBrk="1" hangingPunct="1">
              <a:buNone/>
            </a:pPr>
            <a:r>
              <a:rPr lang="en-AU" altLang="en-US" sz="1500" dirty="0"/>
              <a:t>Life is centred on the parent. </a:t>
            </a:r>
          </a:p>
          <a:p>
            <a:pPr marL="201168" lvl="1" indent="0" eaLnBrk="1" hangingPunct="1">
              <a:buNone/>
            </a:pPr>
            <a:r>
              <a:rPr lang="en-AU" altLang="en-US" sz="1500" dirty="0"/>
              <a:t>Swings between indulgent and authoritarian styles, lack of consistency </a:t>
            </a:r>
          </a:p>
          <a:p>
            <a:pPr marL="201168" lvl="1" indent="0" eaLnBrk="1" hangingPunct="1">
              <a:buNone/>
            </a:pPr>
            <a:r>
              <a:rPr lang="en-AU" altLang="en-US" sz="1500" dirty="0"/>
              <a:t>Children don't know how to behave or what to expect.</a:t>
            </a:r>
          </a:p>
          <a:p>
            <a:pPr marL="201168" lvl="1" indent="0" eaLnBrk="1" hangingPunct="1">
              <a:buNone/>
            </a:pPr>
            <a:r>
              <a:rPr lang="en-AU" altLang="en-US" sz="1500" dirty="0"/>
              <a:t>Not much interest in the child's needs. </a:t>
            </a:r>
          </a:p>
          <a:p>
            <a:pPr lvl="1" eaLnBrk="1" hangingPunct="1"/>
            <a:endParaRPr lang="en-AU" altLang="en-US" sz="1500" dirty="0"/>
          </a:p>
          <a:p>
            <a:pPr eaLnBrk="1" hangingPunct="1"/>
            <a:r>
              <a:rPr lang="en-AU" altLang="en-US" sz="1500" b="1" dirty="0"/>
              <a:t>Authoritative parenting – </a:t>
            </a:r>
            <a:r>
              <a:rPr lang="en-AU" altLang="en-US" sz="1500" dirty="0"/>
              <a:t>HIGH LOVE &amp; HIGH LIMITS </a:t>
            </a:r>
          </a:p>
          <a:p>
            <a:pPr marL="201168" lvl="1" indent="0" eaLnBrk="1" hangingPunct="1">
              <a:buNone/>
            </a:pPr>
            <a:r>
              <a:rPr lang="en-AU" altLang="en-US" sz="1500" dirty="0"/>
              <a:t>Parents set clear boundaries and children are allowed some power within those boundaries</a:t>
            </a:r>
          </a:p>
          <a:p>
            <a:pPr marL="201168" lvl="1" indent="0" eaLnBrk="1" hangingPunct="1">
              <a:buNone/>
            </a:pPr>
            <a:r>
              <a:rPr lang="en-AU" altLang="en-US" sz="1500" dirty="0"/>
              <a:t>Warm and firm. </a:t>
            </a:r>
          </a:p>
          <a:p>
            <a:pPr marL="201168" lvl="1" indent="0" eaLnBrk="1" hangingPunct="1">
              <a:buNone/>
            </a:pPr>
            <a:r>
              <a:rPr lang="en-AU" altLang="en-US" sz="1500" dirty="0"/>
              <a:t>Been shown to have the best outcomes for children</a:t>
            </a:r>
          </a:p>
        </p:txBody>
      </p:sp>
      <p:pic>
        <p:nvPicPr>
          <p:cNvPr id="27652" name="Picture 5" descr="angry_baby">
            <a:extLst>
              <a:ext uri="{FF2B5EF4-FFF2-40B4-BE49-F238E27FC236}">
                <a16:creationId xmlns:a16="http://schemas.microsoft.com/office/drawing/2014/main" id="{F7F84446-DBAE-4C9D-BBF9-9E695D188F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5428" y="2276872"/>
            <a:ext cx="2351332" cy="2789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9337094-D5A4-95B8-9509-5CD48EEE6FB8}"/>
              </a:ext>
            </a:extLst>
          </p:cNvPr>
          <p:cNvSpPr/>
          <p:nvPr/>
        </p:nvSpPr>
        <p:spPr>
          <a:xfrm>
            <a:off x="7334593" y="2447177"/>
            <a:ext cx="986448" cy="2617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A480A-58A2-2A64-82AC-8978CE456FA7}"/>
              </a:ext>
            </a:extLst>
          </p:cNvPr>
          <p:cNvSpPr>
            <a:spLocks noGrp="1"/>
          </p:cNvSpPr>
          <p:nvPr>
            <p:ph type="title"/>
          </p:nvPr>
        </p:nvSpPr>
        <p:spPr>
          <a:xfrm>
            <a:off x="802385" y="30584"/>
            <a:ext cx="7543800" cy="1463040"/>
          </a:xfrm>
        </p:spPr>
        <p:txBody>
          <a:bodyPr>
            <a:normAutofit/>
          </a:bodyPr>
          <a:lstStyle/>
          <a:p>
            <a:r>
              <a:rPr lang="en-AU" dirty="0"/>
              <a:t>Technology can be used for good as well as for evil!</a:t>
            </a:r>
          </a:p>
        </p:txBody>
      </p:sp>
      <p:sp>
        <p:nvSpPr>
          <p:cNvPr id="3" name="Content Placeholder 2">
            <a:extLst>
              <a:ext uri="{FF2B5EF4-FFF2-40B4-BE49-F238E27FC236}">
                <a16:creationId xmlns:a16="http://schemas.microsoft.com/office/drawing/2014/main" id="{8A5F3368-2DBC-3D63-D713-65E692132BE8}"/>
              </a:ext>
            </a:extLst>
          </p:cNvPr>
          <p:cNvSpPr>
            <a:spLocks noGrp="1"/>
          </p:cNvSpPr>
          <p:nvPr>
            <p:ph idx="1"/>
          </p:nvPr>
        </p:nvSpPr>
        <p:spPr>
          <a:xfrm>
            <a:off x="802385" y="2121408"/>
            <a:ext cx="4861814" cy="4050792"/>
          </a:xfrm>
        </p:spPr>
        <p:txBody>
          <a:bodyPr>
            <a:normAutofit/>
          </a:bodyPr>
          <a:lstStyle/>
          <a:p>
            <a:r>
              <a:rPr lang="en-GB" sz="1400" dirty="0">
                <a:latin typeface="Roboto" panose="02000000000000000000" pitchFamily="2" charset="0"/>
                <a:hlinkClick r:id="rId2"/>
              </a:rPr>
              <a:t>www.commonsensemedia.org</a:t>
            </a:r>
            <a:r>
              <a:rPr lang="en-GB" sz="1400" dirty="0">
                <a:latin typeface="Roboto" panose="02000000000000000000" pitchFamily="2" charset="0"/>
              </a:rPr>
              <a:t> : Objective entertainment and technology recommendations and reviews for families including platforms, games, streaming services, etc.</a:t>
            </a:r>
          </a:p>
          <a:p>
            <a:pPr>
              <a:buFont typeface="Arial" panose="020B0604020202020204" pitchFamily="34" charset="0"/>
              <a:buChar char="•"/>
            </a:pPr>
            <a:r>
              <a:rPr lang="en-GB" sz="1400" dirty="0">
                <a:latin typeface="Roboto" panose="02000000000000000000" pitchFamily="2" charset="0"/>
              </a:rPr>
              <a:t>Podcasts:  Easy to access whilst exercising, cleaning, driving, anything!  Australian examples are:</a:t>
            </a:r>
          </a:p>
          <a:p>
            <a:pPr lvl="1">
              <a:buFont typeface="Arial" panose="020B0604020202020204" pitchFamily="34" charset="0"/>
              <a:buChar char="•"/>
            </a:pPr>
            <a:r>
              <a:rPr lang="en-GB" sz="1400" dirty="0">
                <a:latin typeface="Roboto" panose="02000000000000000000" pitchFamily="2" charset="0"/>
              </a:rPr>
              <a:t>‘Everyday Motherhood’</a:t>
            </a:r>
          </a:p>
          <a:p>
            <a:pPr lvl="1">
              <a:buFont typeface="Arial" panose="020B0604020202020204" pitchFamily="34" charset="0"/>
              <a:buChar char="•"/>
            </a:pPr>
            <a:r>
              <a:rPr lang="en-GB" sz="1400" dirty="0">
                <a:latin typeface="Roboto" panose="02000000000000000000" pitchFamily="2" charset="0"/>
              </a:rPr>
              <a:t>‘</a:t>
            </a:r>
            <a:r>
              <a:rPr lang="en-GB" sz="1400" dirty="0" err="1">
                <a:latin typeface="Roboto" panose="02000000000000000000" pitchFamily="2" charset="0"/>
              </a:rPr>
              <a:t>DadPod</a:t>
            </a:r>
            <a:r>
              <a:rPr lang="en-GB" sz="1400" dirty="0">
                <a:latin typeface="Roboto" panose="02000000000000000000" pitchFamily="2" charset="0"/>
              </a:rPr>
              <a:t>’</a:t>
            </a:r>
          </a:p>
          <a:p>
            <a:pPr lvl="1">
              <a:buFont typeface="Arial" panose="020B0604020202020204" pitchFamily="34" charset="0"/>
              <a:buChar char="•"/>
            </a:pPr>
            <a:r>
              <a:rPr lang="en-GB" sz="1400" dirty="0">
                <a:latin typeface="Roboto" panose="02000000000000000000" pitchFamily="2" charset="0"/>
              </a:rPr>
              <a:t>‘Parental as Anything’</a:t>
            </a:r>
          </a:p>
          <a:p>
            <a:pPr lvl="1">
              <a:buFont typeface="Arial" panose="020B0604020202020204" pitchFamily="34" charset="0"/>
              <a:buChar char="•"/>
            </a:pPr>
            <a:r>
              <a:rPr lang="en-GB" sz="1400" dirty="0">
                <a:latin typeface="Roboto" panose="02000000000000000000" pitchFamily="2" charset="0"/>
              </a:rPr>
              <a:t>‘Happy Families’</a:t>
            </a:r>
          </a:p>
          <a:p>
            <a:pPr>
              <a:buFont typeface="Arial" panose="020B0604020202020204" pitchFamily="34" charset="0"/>
              <a:buChar char="•"/>
            </a:pPr>
            <a:r>
              <a:rPr lang="en-GB" sz="1400" dirty="0">
                <a:latin typeface="Roboto" panose="02000000000000000000" pitchFamily="2" charset="0"/>
              </a:rPr>
              <a:t>Apps that help with putting a break on the tech:  i.e. ‘</a:t>
            </a:r>
            <a:r>
              <a:rPr lang="en-GB" sz="1400" dirty="0" err="1">
                <a:latin typeface="Roboto" panose="02000000000000000000" pitchFamily="2" charset="0"/>
              </a:rPr>
              <a:t>OurPact</a:t>
            </a:r>
            <a:r>
              <a:rPr lang="en-GB" sz="1400" dirty="0">
                <a:latin typeface="Roboto" panose="02000000000000000000" pitchFamily="2" charset="0"/>
              </a:rPr>
              <a:t>’, ‘</a:t>
            </a:r>
            <a:r>
              <a:rPr lang="en-GB" sz="1400" dirty="0" err="1">
                <a:latin typeface="Roboto" panose="02000000000000000000" pitchFamily="2" charset="0"/>
              </a:rPr>
              <a:t>FamilyTime</a:t>
            </a:r>
            <a:r>
              <a:rPr lang="en-GB" sz="1400" dirty="0">
                <a:latin typeface="Roboto" panose="02000000000000000000" pitchFamily="2" charset="0"/>
              </a:rPr>
              <a:t>’, ‘Net Nanny’, etc.</a:t>
            </a:r>
          </a:p>
          <a:p>
            <a:pPr>
              <a:buFont typeface="Arial" panose="020B0604020202020204" pitchFamily="34" charset="0"/>
              <a:buChar char="•"/>
            </a:pPr>
            <a:endParaRPr lang="en-AU" sz="1400" dirty="0"/>
          </a:p>
        </p:txBody>
      </p:sp>
      <p:pic>
        <p:nvPicPr>
          <p:cNvPr id="7170" name="Picture 2" descr="See the source image">
            <a:extLst>
              <a:ext uri="{FF2B5EF4-FFF2-40B4-BE49-F238E27FC236}">
                <a16:creationId xmlns:a16="http://schemas.microsoft.com/office/drawing/2014/main" id="{B2100D9D-B36C-D858-9D99-37E02B9E3D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802" r="21331" b="-4"/>
          <a:stretch/>
        </p:blipFill>
        <p:spPr bwMode="auto">
          <a:xfrm>
            <a:off x="5904230" y="2193036"/>
            <a:ext cx="2446480" cy="363987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41F9105-855C-3427-5074-D524CD8E34F1}"/>
              </a:ext>
            </a:extLst>
          </p:cNvPr>
          <p:cNvSpPr>
            <a:spLocks noGrp="1"/>
          </p:cNvSpPr>
          <p:nvPr>
            <p:ph type="ftr" sz="quarter" idx="11"/>
          </p:nvPr>
        </p:nvSpPr>
        <p:spPr>
          <a:xfrm>
            <a:off x="816102" y="6272784"/>
            <a:ext cx="4745736" cy="365125"/>
          </a:xfrm>
        </p:spPr>
        <p:txBody>
          <a:bodyPr>
            <a:normAutofit/>
          </a:bodyPr>
          <a:lstStyle/>
          <a:p>
            <a:pPr>
              <a:spcAft>
                <a:spcPts val="600"/>
              </a:spcAft>
            </a:pPr>
            <a:r>
              <a:rPr lang="en-AU"/>
              <a:t>www.theworkshop.org.au</a:t>
            </a:r>
          </a:p>
        </p:txBody>
      </p:sp>
    </p:spTree>
    <p:extLst>
      <p:ext uri="{BB962C8B-B14F-4D97-AF65-F5344CB8AC3E}">
        <p14:creationId xmlns:p14="http://schemas.microsoft.com/office/powerpoint/2010/main" val="72715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95" name="Rectangle 28694">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AutoShape 2">
            <a:extLst>
              <a:ext uri="{FF2B5EF4-FFF2-40B4-BE49-F238E27FC236}">
                <a16:creationId xmlns:a16="http://schemas.microsoft.com/office/drawing/2014/main" id="{6C600F36-56A1-49FB-9B3C-2D09CD858108}"/>
              </a:ext>
            </a:extLst>
          </p:cNvPr>
          <p:cNvSpPr>
            <a:spLocks noGrp="1" noChangeArrowheads="1"/>
          </p:cNvSpPr>
          <p:nvPr>
            <p:ph type="title"/>
          </p:nvPr>
        </p:nvSpPr>
        <p:spPr>
          <a:xfrm>
            <a:off x="3731078" y="634946"/>
            <a:ext cx="4931229" cy="1450757"/>
          </a:xfrm>
        </p:spPr>
        <p:txBody>
          <a:bodyPr>
            <a:normAutofit/>
          </a:bodyPr>
          <a:lstStyle/>
          <a:p>
            <a:pPr eaLnBrk="1" hangingPunct="1"/>
            <a:r>
              <a:rPr lang="en-AU" altLang="en-US" dirty="0"/>
              <a:t>More Resources:</a:t>
            </a:r>
          </a:p>
        </p:txBody>
      </p:sp>
      <p:pic>
        <p:nvPicPr>
          <p:cNvPr id="8194" name="Picture 2" descr="See the source image">
            <a:extLst>
              <a:ext uri="{FF2B5EF4-FFF2-40B4-BE49-F238E27FC236}">
                <a16:creationId xmlns:a16="http://schemas.microsoft.com/office/drawing/2014/main" id="{5C53A407-70CC-1A21-17E4-CCF6024018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487" r="20750" b="2"/>
          <a:stretch/>
        </p:blipFill>
        <p:spPr bwMode="auto">
          <a:xfrm>
            <a:off x="475499" y="640081"/>
            <a:ext cx="3000986"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28697" name="Straight Connector 28696">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8690" name="Rectangle 3">
            <a:extLst>
              <a:ext uri="{FF2B5EF4-FFF2-40B4-BE49-F238E27FC236}">
                <a16:creationId xmlns:a16="http://schemas.microsoft.com/office/drawing/2014/main" id="{4FEC1C98-C780-4718-82B9-4B2A4C3D65E0}"/>
              </a:ext>
            </a:extLst>
          </p:cNvPr>
          <p:cNvSpPr>
            <a:spLocks noGrp="1" noChangeArrowheads="1"/>
          </p:cNvSpPr>
          <p:nvPr>
            <p:ph idx="1"/>
          </p:nvPr>
        </p:nvSpPr>
        <p:spPr>
          <a:xfrm>
            <a:off x="3731076" y="2198914"/>
            <a:ext cx="4931230" cy="3670180"/>
          </a:xfrm>
        </p:spPr>
        <p:txBody>
          <a:bodyPr>
            <a:normAutofit/>
          </a:bodyPr>
          <a:lstStyle/>
          <a:p>
            <a:pPr>
              <a:buFont typeface="Arial" panose="020B0604020202020204" pitchFamily="34" charset="0"/>
              <a:buChar char="•"/>
            </a:pPr>
            <a:r>
              <a:rPr lang="en-AU" altLang="en-US" sz="1700" dirty="0"/>
              <a:t>www.esafety.gov.au (GREAT resource for kids, teachers and families)</a:t>
            </a:r>
          </a:p>
          <a:p>
            <a:pPr>
              <a:buFont typeface="Arial" panose="020B0604020202020204" pitchFamily="34" charset="0"/>
              <a:buChar char="•"/>
            </a:pPr>
            <a:r>
              <a:rPr lang="en-US" altLang="en-US" sz="1700" dirty="0"/>
              <a:t>www.raisingchildren.net.au</a:t>
            </a:r>
          </a:p>
          <a:p>
            <a:pPr>
              <a:buFont typeface="Arial" panose="020B0604020202020204" pitchFamily="34" charset="0"/>
              <a:buChar char="•"/>
            </a:pPr>
            <a:r>
              <a:rPr lang="en-US" altLang="en-US" sz="1700" dirty="0"/>
              <a:t>www.</a:t>
            </a:r>
            <a:r>
              <a:rPr lang="en-GB" altLang="en-US" sz="1700" dirty="0"/>
              <a:t>kidshealth.org (information parents and kids)</a:t>
            </a:r>
            <a:endParaRPr lang="en-US" altLang="en-US" sz="1700" dirty="0"/>
          </a:p>
          <a:p>
            <a:pPr>
              <a:buClrTx/>
              <a:buFont typeface="Wingdings" panose="05000000000000000000" pitchFamily="2" charset="2"/>
              <a:buChar char="§"/>
            </a:pPr>
            <a:r>
              <a:rPr lang="en-US" altLang="en-US" sz="1700" b="1" dirty="0"/>
              <a:t>TED Talk</a:t>
            </a:r>
            <a:r>
              <a:rPr lang="en-US" altLang="en-US" sz="1700" dirty="0"/>
              <a:t>: Adam Alder : “Why our screens make us less happy”</a:t>
            </a:r>
          </a:p>
          <a:p>
            <a:pPr>
              <a:buClrTx/>
              <a:buFont typeface="Wingdings" panose="05000000000000000000" pitchFamily="2" charset="2"/>
              <a:buChar char="§"/>
            </a:pPr>
            <a:r>
              <a:rPr lang="en-US" altLang="en-US" sz="1700" b="1" dirty="0"/>
              <a:t>ONLINE PORNOGRAPHY: </a:t>
            </a:r>
            <a:r>
              <a:rPr lang="en-US" altLang="en-US" sz="1700" dirty="0">
                <a:hlinkClick r:id="rId3"/>
              </a:rPr>
              <a:t>www.itstimewetalked.com.au</a:t>
            </a:r>
            <a:endParaRPr lang="en-US" altLang="en-US" sz="1700" dirty="0"/>
          </a:p>
          <a:p>
            <a:pPr>
              <a:buClrTx/>
              <a:buFont typeface="Wingdings" panose="05000000000000000000" pitchFamily="2" charset="2"/>
              <a:buChar char="§"/>
            </a:pPr>
            <a:r>
              <a:rPr lang="en-US" altLang="en-US" sz="1700" b="1" dirty="0"/>
              <a:t>PODCAST</a:t>
            </a:r>
            <a:r>
              <a:rPr lang="en-US" altLang="en-US" sz="1700" dirty="0"/>
              <a:t>: ‘How the iPhone rewrote the teenage brain’  (ABC ‘Conversations, David Gillespie)</a:t>
            </a:r>
            <a:endParaRPr lang="en-AU" altLang="en-US" sz="1700" dirty="0"/>
          </a:p>
          <a:p>
            <a:pPr marL="0" indent="0">
              <a:buNone/>
            </a:pPr>
            <a:endParaRPr lang="en-AU" altLang="en-US" sz="1700" dirty="0"/>
          </a:p>
          <a:p>
            <a:pPr marL="0" indent="0">
              <a:buNone/>
            </a:pPr>
            <a:endParaRPr lang="en-AU" altLang="en-US" sz="1700" dirty="0"/>
          </a:p>
          <a:p>
            <a:pPr marL="0" indent="0">
              <a:buNone/>
            </a:pPr>
            <a:endParaRPr lang="en-AU" altLang="en-US" sz="1700" dirty="0"/>
          </a:p>
        </p:txBody>
      </p:sp>
      <p:sp>
        <p:nvSpPr>
          <p:cNvPr id="28699" name="Rectangle 28698">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701" name="Rectangle 28700">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Footer Placeholder 1">
            <a:extLst>
              <a:ext uri="{FF2B5EF4-FFF2-40B4-BE49-F238E27FC236}">
                <a16:creationId xmlns:a16="http://schemas.microsoft.com/office/drawing/2014/main" id="{44B9CC65-6510-8910-6984-DEE5C222BAB0}"/>
              </a:ext>
            </a:extLst>
          </p:cNvPr>
          <p:cNvSpPr>
            <a:spLocks noGrp="1"/>
          </p:cNvSpPr>
          <p:nvPr>
            <p:ph type="ftr" sz="quarter" idx="11"/>
          </p:nvPr>
        </p:nvSpPr>
        <p:spPr>
          <a:xfrm>
            <a:off x="2764638" y="6459785"/>
            <a:ext cx="3617103" cy="365125"/>
          </a:xfrm>
        </p:spPr>
        <p:txBody>
          <a:bodyPr>
            <a:normAutofit/>
          </a:bodyPr>
          <a:lstStyle/>
          <a:p>
            <a:pPr>
              <a:spcAft>
                <a:spcPts val="450"/>
              </a:spcAft>
            </a:pPr>
            <a:r>
              <a:rPr lang="en-AU"/>
              <a:t>www.theworkshop.org.au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extLst>
              <a:ext uri="{FF2B5EF4-FFF2-40B4-BE49-F238E27FC236}">
                <a16:creationId xmlns:a16="http://schemas.microsoft.com/office/drawing/2014/main" id="{C72186BC-B317-48A0-BD58-371C6E8A4E5D}"/>
              </a:ext>
            </a:extLst>
          </p:cNvPr>
          <p:cNvSpPr>
            <a:spLocks noGrp="1" noChangeArrowheads="1"/>
          </p:cNvSpPr>
          <p:nvPr>
            <p:ph type="title"/>
          </p:nvPr>
        </p:nvSpPr>
        <p:spPr>
          <a:xfrm>
            <a:off x="685800" y="244270"/>
            <a:ext cx="7772400" cy="1609344"/>
          </a:xfrm>
        </p:spPr>
        <p:txBody>
          <a:bodyPr/>
          <a:lstStyle/>
          <a:p>
            <a:pPr fontAlgn="auto">
              <a:spcAft>
                <a:spcPts val="0"/>
              </a:spcAft>
              <a:defRPr/>
            </a:pPr>
            <a:r>
              <a:rPr lang="en-AU" altLang="en-US"/>
              <a:t>GET IN TOUCH?</a:t>
            </a:r>
            <a:endParaRPr lang="en-AU" altLang="en-US" dirty="0"/>
          </a:p>
        </p:txBody>
      </p:sp>
      <p:pic>
        <p:nvPicPr>
          <p:cNvPr id="2" name="Picture 6">
            <a:extLst>
              <a:ext uri="{FF2B5EF4-FFF2-40B4-BE49-F238E27FC236}">
                <a16:creationId xmlns:a16="http://schemas.microsoft.com/office/drawing/2014/main" id="{63314AA7-FC28-C3AA-F3B1-19208DACF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35" y="5357634"/>
            <a:ext cx="592357" cy="606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5" name="Rectangle 3">
            <a:extLst>
              <a:ext uri="{FF2B5EF4-FFF2-40B4-BE49-F238E27FC236}">
                <a16:creationId xmlns:a16="http://schemas.microsoft.com/office/drawing/2014/main" id="{39E4EA06-C786-4ABD-8733-AA141C942AF6}"/>
              </a:ext>
            </a:extLst>
          </p:cNvPr>
          <p:cNvSpPr>
            <a:spLocks noGrp="1" noChangeArrowheads="1"/>
          </p:cNvSpPr>
          <p:nvPr>
            <p:ph idx="1"/>
          </p:nvPr>
        </p:nvSpPr>
        <p:spPr>
          <a:xfrm>
            <a:off x="838200" y="1700809"/>
            <a:ext cx="7693025" cy="4752528"/>
          </a:xfrm>
        </p:spPr>
        <p:txBody>
          <a:bodyPr numCol="2" rtlCol="0">
            <a:normAutofit/>
          </a:bodyPr>
          <a:lstStyle/>
          <a:p>
            <a:pPr marL="0" indent="0" fontAlgn="auto">
              <a:spcAft>
                <a:spcPts val="0"/>
              </a:spcAft>
              <a:buClr>
                <a:schemeClr val="accent1">
                  <a:lumMod val="75000"/>
                </a:schemeClr>
              </a:buClr>
              <a:buFont typeface="Wingdings" panose="05000000000000000000" pitchFamily="2" charset="2"/>
              <a:buNone/>
              <a:defRPr/>
            </a:pPr>
            <a:endParaRPr lang="en-US" altLang="en-US" sz="2400" dirty="0">
              <a:latin typeface="Calibri" panose="020F0502020204030204" pitchFamily="34" charset="0"/>
              <a:cs typeface="Calibri" panose="020F0502020204030204" pitchFamily="34" charset="0"/>
            </a:endParaRPr>
          </a:p>
          <a:p>
            <a:pPr marL="0" indent="0" fontAlgn="auto">
              <a:spcAft>
                <a:spcPts val="0"/>
              </a:spcAft>
              <a:buClr>
                <a:schemeClr val="accent1">
                  <a:lumMod val="75000"/>
                </a:schemeClr>
              </a:buClr>
              <a:buFont typeface="Wingdings" panose="05000000000000000000" pitchFamily="2" charset="2"/>
              <a:buNone/>
              <a:defRPr/>
            </a:pPr>
            <a:r>
              <a:rPr lang="en-US" altLang="en-US" sz="2400" b="1" i="1" dirty="0">
                <a:latin typeface="Calibri" panose="020F0502020204030204" pitchFamily="34" charset="0"/>
                <a:cs typeface="Calibri" panose="020F0502020204030204" pitchFamily="34" charset="0"/>
              </a:rPr>
              <a:t>Want to get in touch?</a:t>
            </a:r>
          </a:p>
          <a:p>
            <a:pPr marL="0" indent="0" fontAlgn="auto">
              <a:spcAft>
                <a:spcPts val="0"/>
              </a:spcAft>
              <a:buClr>
                <a:schemeClr val="accent1">
                  <a:lumMod val="75000"/>
                </a:schemeClr>
              </a:buClr>
              <a:buFont typeface="Wingdings" panose="05000000000000000000" pitchFamily="2" charset="2"/>
              <a:buNone/>
              <a:defRPr/>
            </a:pPr>
            <a:r>
              <a:rPr lang="en-US" altLang="en-US" sz="2400" b="1" i="1" dirty="0">
                <a:latin typeface="Calibri" panose="020F0502020204030204" pitchFamily="34" charset="0"/>
                <a:cs typeface="Calibri" panose="020F0502020204030204" pitchFamily="34" charset="0"/>
              </a:rPr>
              <a:t>THE WORKSHOP (Kate Wilde)</a:t>
            </a:r>
          </a:p>
          <a:p>
            <a:pPr marL="0" indent="0" fontAlgn="auto">
              <a:spcAft>
                <a:spcPts val="0"/>
              </a:spcAft>
              <a:buClr>
                <a:schemeClr val="accent1">
                  <a:lumMod val="75000"/>
                </a:schemeClr>
              </a:buClr>
              <a:buFont typeface="Wingdings" panose="05000000000000000000" pitchFamily="2" charset="2"/>
              <a:buNone/>
              <a:defRPr/>
            </a:pPr>
            <a:r>
              <a:rPr lang="en-US" altLang="en-US" sz="2400" b="1" i="1" dirty="0">
                <a:latin typeface="Calibri" panose="020F0502020204030204" pitchFamily="34" charset="0"/>
                <a:cs typeface="Calibri" panose="020F0502020204030204" pitchFamily="34" charset="0"/>
              </a:rPr>
              <a:t>k.wilde@theworkshop.org.au</a:t>
            </a:r>
          </a:p>
          <a:p>
            <a:pPr marL="0" indent="0" fontAlgn="auto">
              <a:spcAft>
                <a:spcPts val="0"/>
              </a:spcAft>
              <a:buClr>
                <a:schemeClr val="accent1">
                  <a:lumMod val="75000"/>
                </a:schemeClr>
              </a:buClr>
              <a:buFont typeface="Wingdings" panose="05000000000000000000" pitchFamily="2" charset="2"/>
              <a:buNone/>
              <a:defRPr/>
            </a:pPr>
            <a:endParaRPr lang="en-US" altLang="en-US" sz="2400" b="1" i="1" dirty="0">
              <a:latin typeface="Calibri" panose="020F0502020204030204" pitchFamily="34" charset="0"/>
              <a:cs typeface="Calibri" panose="020F0502020204030204" pitchFamily="34" charset="0"/>
            </a:endParaRPr>
          </a:p>
          <a:p>
            <a:pPr marL="0" indent="0" fontAlgn="auto">
              <a:spcAft>
                <a:spcPts val="0"/>
              </a:spcAft>
              <a:buClr>
                <a:schemeClr val="accent1">
                  <a:lumMod val="75000"/>
                </a:schemeClr>
              </a:buClr>
              <a:buFont typeface="Wingdings" panose="05000000000000000000" pitchFamily="2" charset="2"/>
              <a:buNone/>
              <a:defRPr/>
            </a:pPr>
            <a:endParaRPr lang="en-US" altLang="en-US" sz="2400" b="1" i="1" dirty="0">
              <a:latin typeface="Calibri" panose="020F0502020204030204" pitchFamily="34" charset="0"/>
              <a:cs typeface="Calibri" panose="020F0502020204030204" pitchFamily="34" charset="0"/>
            </a:endParaRPr>
          </a:p>
          <a:p>
            <a:pPr marL="0" indent="0" fontAlgn="auto">
              <a:spcAft>
                <a:spcPts val="0"/>
              </a:spcAft>
              <a:buClr>
                <a:schemeClr val="accent1">
                  <a:lumMod val="75000"/>
                </a:schemeClr>
              </a:buClr>
              <a:buFont typeface="Wingdings" panose="05000000000000000000" pitchFamily="2" charset="2"/>
              <a:buNone/>
              <a:defRPr/>
            </a:pPr>
            <a:r>
              <a:rPr lang="en-US" altLang="en-US" sz="2400" dirty="0">
                <a:latin typeface="Calibri" panose="020F0502020204030204" pitchFamily="34" charset="0"/>
                <a:cs typeface="Calibri" panose="020F0502020204030204" pitchFamily="34" charset="0"/>
              </a:rPr>
              <a:t>   @theworkshopmelbourne</a:t>
            </a:r>
          </a:p>
          <a:p>
            <a:pPr marL="0" indent="0" fontAlgn="auto">
              <a:spcAft>
                <a:spcPts val="0"/>
              </a:spcAft>
              <a:buClr>
                <a:schemeClr val="accent1">
                  <a:lumMod val="75000"/>
                </a:schemeClr>
              </a:buClr>
              <a:buFont typeface="Wingdings" panose="05000000000000000000" pitchFamily="2" charset="2"/>
              <a:buNone/>
              <a:defRPr/>
            </a:pPr>
            <a:endParaRPr lang="en-US" altLang="en-US" sz="2400" dirty="0">
              <a:latin typeface="Calibri" panose="020F0502020204030204" pitchFamily="34" charset="0"/>
              <a:cs typeface="Calibri" panose="020F0502020204030204" pitchFamily="34" charset="0"/>
            </a:endParaRPr>
          </a:p>
          <a:p>
            <a:pPr marL="0" indent="0" fontAlgn="auto">
              <a:spcAft>
                <a:spcPts val="0"/>
              </a:spcAft>
              <a:buClr>
                <a:schemeClr val="accent1">
                  <a:lumMod val="75000"/>
                </a:schemeClr>
              </a:buClr>
              <a:buFont typeface="Wingdings" panose="05000000000000000000" pitchFamily="2" charset="2"/>
              <a:buNone/>
              <a:defRPr/>
            </a:pPr>
            <a:r>
              <a:rPr lang="en-US" altLang="en-US" sz="2400" dirty="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theworkshopmelbourne</a:t>
            </a:r>
            <a:endParaRPr lang="en-US" altLang="en-US" sz="2400" dirty="0">
              <a:latin typeface="Calibri" panose="020F0502020204030204" pitchFamily="34" charset="0"/>
              <a:cs typeface="Calibri" panose="020F0502020204030204" pitchFamily="34" charset="0"/>
            </a:endParaRPr>
          </a:p>
          <a:p>
            <a:pPr marL="0" indent="0" fontAlgn="auto">
              <a:spcAft>
                <a:spcPts val="0"/>
              </a:spcAft>
              <a:buClr>
                <a:schemeClr val="accent1">
                  <a:lumMod val="75000"/>
                </a:schemeClr>
              </a:buClr>
              <a:buFont typeface="Wingdings" panose="05000000000000000000" pitchFamily="2" charset="2"/>
              <a:buNone/>
              <a:defRPr/>
            </a:pPr>
            <a:endParaRPr lang="en-AU" altLang="en-US" sz="2400" dirty="0"/>
          </a:p>
        </p:txBody>
      </p:sp>
      <p:pic>
        <p:nvPicPr>
          <p:cNvPr id="35846" name="Picture 7">
            <a:extLst>
              <a:ext uri="{FF2B5EF4-FFF2-40B4-BE49-F238E27FC236}">
                <a16:creationId xmlns:a16="http://schemas.microsoft.com/office/drawing/2014/main" id="{A74D026A-C7AD-4F67-AC22-B44B42D6D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523" t="8743" r="9956" b="8669"/>
          <a:stretch>
            <a:fillRect/>
          </a:stretch>
        </p:blipFill>
        <p:spPr bwMode="auto">
          <a:xfrm flipH="1">
            <a:off x="194154" y="4350589"/>
            <a:ext cx="793799" cy="80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B7A8-83E4-42A1-B7A3-BD7D87154EB1}"/>
              </a:ext>
            </a:extLst>
          </p:cNvPr>
          <p:cNvSpPr>
            <a:spLocks noGrp="1"/>
          </p:cNvSpPr>
          <p:nvPr>
            <p:ph type="title"/>
          </p:nvPr>
        </p:nvSpPr>
        <p:spPr>
          <a:xfrm>
            <a:off x="822960" y="286603"/>
            <a:ext cx="7543800" cy="1450757"/>
          </a:xfrm>
        </p:spPr>
        <p:txBody>
          <a:bodyPr>
            <a:normAutofit/>
          </a:bodyPr>
          <a:lstStyle/>
          <a:p>
            <a:r>
              <a:rPr lang="en-AU" dirty="0"/>
              <a:t>Quiz</a:t>
            </a:r>
          </a:p>
        </p:txBody>
      </p:sp>
      <p:sp>
        <p:nvSpPr>
          <p:cNvPr id="3" name="Content Placeholder 2">
            <a:extLst>
              <a:ext uri="{FF2B5EF4-FFF2-40B4-BE49-F238E27FC236}">
                <a16:creationId xmlns:a16="http://schemas.microsoft.com/office/drawing/2014/main" id="{E99E9B44-AEA8-42D8-84BB-BAA4945FAF93}"/>
              </a:ext>
            </a:extLst>
          </p:cNvPr>
          <p:cNvSpPr>
            <a:spLocks noGrp="1"/>
          </p:cNvSpPr>
          <p:nvPr>
            <p:ph idx="1"/>
          </p:nvPr>
        </p:nvSpPr>
        <p:spPr>
          <a:xfrm>
            <a:off x="822959" y="1845734"/>
            <a:ext cx="4841240" cy="4023360"/>
          </a:xfrm>
        </p:spPr>
        <p:txBody>
          <a:bodyPr>
            <a:normAutofit/>
          </a:bodyPr>
          <a:lstStyle/>
          <a:p>
            <a:pPr marL="0" indent="0">
              <a:buFont typeface="Wingdings" panose="05000000000000000000" pitchFamily="2" charset="2"/>
              <a:buNone/>
            </a:pPr>
            <a:r>
              <a:rPr lang="en-AU" altLang="en-US" sz="1600" b="1" dirty="0"/>
              <a:t>1.  Aussie kids spend an average of 5 hours a day watching TV or on the computer – what is the recommended maximum amount of time they </a:t>
            </a:r>
            <a:r>
              <a:rPr lang="en-AU" altLang="en-US" sz="1600" b="1" u="sng" dirty="0"/>
              <a:t>should</a:t>
            </a:r>
            <a:r>
              <a:rPr lang="en-AU" altLang="en-US" sz="1600" b="1" dirty="0"/>
              <a:t> be spending? </a:t>
            </a:r>
            <a:r>
              <a:rPr lang="en-AU" altLang="en-US" sz="1600" u="sng" dirty="0"/>
              <a:t>(2 hours max)</a:t>
            </a:r>
          </a:p>
          <a:p>
            <a:pPr marL="0" indent="0">
              <a:spcBef>
                <a:spcPts val="600"/>
              </a:spcBef>
              <a:buFont typeface="Wingdings" panose="05000000000000000000" pitchFamily="2" charset="2"/>
              <a:buNone/>
            </a:pPr>
            <a:r>
              <a:rPr lang="en-AU" altLang="en-US" sz="1600" dirty="0"/>
              <a:t> </a:t>
            </a:r>
          </a:p>
          <a:p>
            <a:pPr marL="0" indent="0">
              <a:spcBef>
                <a:spcPts val="600"/>
              </a:spcBef>
              <a:buFont typeface="Wingdings" panose="05000000000000000000" pitchFamily="2" charset="2"/>
              <a:buNone/>
            </a:pPr>
            <a:r>
              <a:rPr lang="en-AU" altLang="en-US" sz="1600" b="1" dirty="0"/>
              <a:t>2. Who is more likely to cyber bully?</a:t>
            </a:r>
            <a:endParaRPr lang="en-AU" altLang="en-US" sz="1600" dirty="0"/>
          </a:p>
          <a:p>
            <a:pPr marL="0" indent="0">
              <a:spcBef>
                <a:spcPts val="600"/>
              </a:spcBef>
              <a:buNone/>
            </a:pPr>
            <a:r>
              <a:rPr lang="en-AU" altLang="en-US" sz="1600" dirty="0"/>
              <a:t>a) Boys		</a:t>
            </a:r>
          </a:p>
          <a:p>
            <a:pPr marL="0" indent="0">
              <a:spcBef>
                <a:spcPts val="600"/>
              </a:spcBef>
              <a:buNone/>
            </a:pPr>
            <a:r>
              <a:rPr lang="en-AU" altLang="en-US" sz="1600" dirty="0"/>
              <a:t>b) </a:t>
            </a:r>
            <a:r>
              <a:rPr lang="en-AU" altLang="en-US" sz="1600" b="1" u="sng" dirty="0"/>
              <a:t>Girls</a:t>
            </a:r>
            <a:r>
              <a:rPr lang="en-AU" altLang="en-US" sz="1600" dirty="0"/>
              <a:t>		</a:t>
            </a:r>
          </a:p>
          <a:p>
            <a:pPr marL="0" indent="0">
              <a:spcBef>
                <a:spcPts val="600"/>
              </a:spcBef>
              <a:buNone/>
            </a:pPr>
            <a:r>
              <a:rPr lang="en-AU" altLang="en-US" sz="1600" dirty="0"/>
              <a:t>c) Boys and girls equally</a:t>
            </a:r>
          </a:p>
          <a:p>
            <a:pPr marL="0" indent="0">
              <a:spcBef>
                <a:spcPts val="600"/>
              </a:spcBef>
              <a:buFont typeface="Wingdings" panose="05000000000000000000" pitchFamily="2" charset="2"/>
              <a:buNone/>
            </a:pPr>
            <a:r>
              <a:rPr lang="en-AU" altLang="en-US" sz="1600" dirty="0"/>
              <a:t> </a:t>
            </a:r>
          </a:p>
          <a:p>
            <a:pPr marL="0" indent="0">
              <a:buNone/>
            </a:pPr>
            <a:r>
              <a:rPr lang="en-AU" altLang="en-US" sz="1600" b="1" dirty="0"/>
              <a:t>3. What percentage of Australian parents/carers do not actively monitor their children’s activity online?</a:t>
            </a:r>
          </a:p>
          <a:p>
            <a:pPr marL="0" indent="0">
              <a:buNone/>
            </a:pPr>
            <a:r>
              <a:rPr lang="en-AU" altLang="en-US" sz="1600" dirty="0"/>
              <a:t>a) 15%	b) 25%	c) 40%	</a:t>
            </a:r>
            <a:r>
              <a:rPr lang="en-AU" altLang="en-US" sz="1600" b="1" u="sng" dirty="0"/>
              <a:t>d) 60%</a:t>
            </a:r>
          </a:p>
        </p:txBody>
      </p:sp>
      <p:pic>
        <p:nvPicPr>
          <p:cNvPr id="4" name="Picture 4" descr="CG12EE">
            <a:extLst>
              <a:ext uri="{FF2B5EF4-FFF2-40B4-BE49-F238E27FC236}">
                <a16:creationId xmlns:a16="http://schemas.microsoft.com/office/drawing/2014/main" id="{8B533669-2031-1B5A-D14F-325D49024C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5427" y="2463911"/>
            <a:ext cx="2351332" cy="2375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62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D940-1FA5-43B1-AA3D-C6EFD1C5865F}"/>
              </a:ext>
            </a:extLst>
          </p:cNvPr>
          <p:cNvSpPr>
            <a:spLocks noGrp="1"/>
          </p:cNvSpPr>
          <p:nvPr>
            <p:ph type="title"/>
          </p:nvPr>
        </p:nvSpPr>
        <p:spPr>
          <a:xfrm>
            <a:off x="3731078" y="634946"/>
            <a:ext cx="4931229" cy="1450757"/>
          </a:xfrm>
        </p:spPr>
        <p:txBody>
          <a:bodyPr>
            <a:normAutofit/>
          </a:bodyPr>
          <a:lstStyle/>
          <a:p>
            <a:r>
              <a:rPr lang="en-AU" dirty="0"/>
              <a:t>Quiz</a:t>
            </a:r>
          </a:p>
        </p:txBody>
      </p:sp>
      <p:pic>
        <p:nvPicPr>
          <p:cNvPr id="4" name="Picture 4" descr="j0397484">
            <a:extLst>
              <a:ext uri="{FF2B5EF4-FFF2-40B4-BE49-F238E27FC236}">
                <a16:creationId xmlns:a16="http://schemas.microsoft.com/office/drawing/2014/main" id="{FFF8EF29-299D-2C38-1477-7FBF86E49A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499" y="2007798"/>
            <a:ext cx="3000986" cy="25789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9D5DC66-AF3D-432E-9142-2FD49858C072}"/>
              </a:ext>
            </a:extLst>
          </p:cNvPr>
          <p:cNvSpPr>
            <a:spLocks noGrp="1"/>
          </p:cNvSpPr>
          <p:nvPr>
            <p:ph idx="1"/>
          </p:nvPr>
        </p:nvSpPr>
        <p:spPr>
          <a:xfrm>
            <a:off x="3731076" y="2198914"/>
            <a:ext cx="4931230" cy="3670180"/>
          </a:xfrm>
        </p:spPr>
        <p:txBody>
          <a:bodyPr>
            <a:normAutofit fontScale="92500" lnSpcReduction="10000"/>
          </a:bodyPr>
          <a:lstStyle/>
          <a:p>
            <a:pPr>
              <a:spcBef>
                <a:spcPts val="600"/>
              </a:spcBef>
              <a:buNone/>
              <a:defRPr/>
            </a:pPr>
            <a:r>
              <a:rPr lang="en-AU" sz="1400" b="1" dirty="0"/>
              <a:t>4.  In 2016 the TikTok app had been downloaded 60 million times - how many times has it been downloaded now</a:t>
            </a:r>
          </a:p>
          <a:p>
            <a:pPr marL="342900" indent="-342900">
              <a:spcBef>
                <a:spcPts val="600"/>
              </a:spcBef>
              <a:buAutoNum type="alphaLcParenR"/>
              <a:defRPr/>
            </a:pPr>
            <a:r>
              <a:rPr lang="en-AU" sz="1400" dirty="0"/>
              <a:t>100 million	b) 1.3 million		</a:t>
            </a:r>
            <a:r>
              <a:rPr lang="en-AU" sz="1400" b="1" u="sng" dirty="0"/>
              <a:t>c) 2 billion</a:t>
            </a:r>
          </a:p>
          <a:p>
            <a:pPr marL="0" indent="0">
              <a:spcBef>
                <a:spcPts val="600"/>
              </a:spcBef>
              <a:buNone/>
              <a:defRPr/>
            </a:pPr>
            <a:endParaRPr lang="en-AU" sz="1400" b="1" u="sng" dirty="0"/>
          </a:p>
          <a:p>
            <a:pPr marL="0" indent="0" algn="just">
              <a:spcBef>
                <a:spcPts val="600"/>
              </a:spcBef>
              <a:buNone/>
              <a:defRPr/>
            </a:pPr>
            <a:r>
              <a:rPr lang="en-AU" sz="1400" b="1" dirty="0"/>
              <a:t>5. When talking about the internet –  what is a ‘troll?’</a:t>
            </a:r>
          </a:p>
          <a:p>
            <a:pPr marL="0" indent="0" algn="just">
              <a:spcBef>
                <a:spcPts val="600"/>
              </a:spcBef>
              <a:buNone/>
              <a:defRPr/>
            </a:pPr>
            <a:r>
              <a:rPr lang="en-AU" sz="1300" b="1" i="0" u="sng" dirty="0">
                <a:solidFill>
                  <a:srgbClr val="000000"/>
                </a:solidFill>
                <a:effectLst/>
                <a:latin typeface="Open Sans" panose="020B0606030504020204" pitchFamily="34" charset="0"/>
              </a:rPr>
              <a:t>Someone who uses the internet to </a:t>
            </a:r>
            <a:r>
              <a:rPr lang="en-AU" sz="1300" b="1" u="sng" dirty="0">
                <a:solidFill>
                  <a:srgbClr val="000000"/>
                </a:solidFill>
                <a:latin typeface="Open Sans" panose="020B0606030504020204" pitchFamily="34" charset="0"/>
              </a:rPr>
              <a:t>h</a:t>
            </a:r>
            <a:r>
              <a:rPr lang="en-AU" sz="1300" b="1" i="0" u="sng" dirty="0">
                <a:solidFill>
                  <a:srgbClr val="000000"/>
                </a:solidFill>
                <a:effectLst/>
                <a:latin typeface="Open Sans" panose="020B0606030504020204" pitchFamily="34" charset="0"/>
              </a:rPr>
              <a:t>arass and/or </a:t>
            </a:r>
            <a:r>
              <a:rPr lang="en-AU" sz="1300" b="1" u="sng" dirty="0">
                <a:solidFill>
                  <a:srgbClr val="000000"/>
                </a:solidFill>
                <a:latin typeface="Open Sans" panose="020B0606030504020204" pitchFamily="34" charset="0"/>
              </a:rPr>
              <a:t>p</a:t>
            </a:r>
            <a:r>
              <a:rPr lang="en-AU" sz="1300" b="1" i="0" u="sng" dirty="0">
                <a:solidFill>
                  <a:srgbClr val="000000"/>
                </a:solidFill>
                <a:effectLst/>
                <a:latin typeface="Open Sans" panose="020B0606030504020204" pitchFamily="34" charset="0"/>
              </a:rPr>
              <a:t>rovoke or agitate others – usually anonymously</a:t>
            </a:r>
          </a:p>
          <a:p>
            <a:pPr marL="0" indent="0">
              <a:spcBef>
                <a:spcPts val="1800"/>
              </a:spcBef>
              <a:buNone/>
              <a:defRPr/>
            </a:pPr>
            <a:endParaRPr lang="en-AU" sz="1400" b="1" dirty="0"/>
          </a:p>
          <a:p>
            <a:pPr marL="0" indent="0">
              <a:spcBef>
                <a:spcPts val="1800"/>
              </a:spcBef>
              <a:buNone/>
              <a:defRPr/>
            </a:pPr>
            <a:endParaRPr lang="en-AU" sz="200" b="1" dirty="0"/>
          </a:p>
          <a:p>
            <a:pPr marL="0" indent="0">
              <a:spcBef>
                <a:spcPts val="600"/>
              </a:spcBef>
              <a:buNone/>
              <a:defRPr/>
            </a:pPr>
            <a:r>
              <a:rPr lang="en-AU" sz="1400" b="1" dirty="0"/>
              <a:t>6. What percentage of Australian families say that technology is one of the biggest sources of conflict for them?</a:t>
            </a:r>
          </a:p>
          <a:p>
            <a:pPr marL="0" indent="0">
              <a:spcBef>
                <a:spcPts val="600"/>
              </a:spcBef>
              <a:buNone/>
              <a:defRPr/>
            </a:pPr>
            <a:r>
              <a:rPr lang="en-AU" sz="1400" b="1" dirty="0"/>
              <a:t>a)</a:t>
            </a:r>
            <a:r>
              <a:rPr lang="en-AU" sz="1400" dirty="0"/>
              <a:t>25%	b) 33%	</a:t>
            </a:r>
            <a:r>
              <a:rPr lang="en-AU" sz="1400" b="1" u="sng" dirty="0"/>
              <a:t>c) 66%</a:t>
            </a:r>
            <a:r>
              <a:rPr lang="en-AU" sz="1400" dirty="0"/>
              <a:t>	d) 75%</a:t>
            </a:r>
          </a:p>
          <a:p>
            <a:pPr marL="0" indent="0">
              <a:spcBef>
                <a:spcPts val="600"/>
              </a:spcBef>
              <a:buNone/>
              <a:defRPr/>
            </a:pPr>
            <a:endParaRPr lang="en-AU" sz="600" dirty="0"/>
          </a:p>
          <a:p>
            <a:pPr marL="0" indent="0">
              <a:buNone/>
            </a:pPr>
            <a:r>
              <a:rPr lang="en-AU" sz="1400" b="1" dirty="0"/>
              <a:t>7. True or False - Australian police recommend that people should not put their photos on Facebook? </a:t>
            </a:r>
            <a:r>
              <a:rPr lang="en-AU" sz="1400" u="sng" dirty="0"/>
              <a:t>True</a:t>
            </a:r>
          </a:p>
          <a:p>
            <a:pPr marL="0" indent="0">
              <a:buNone/>
              <a:defRPr/>
            </a:pPr>
            <a:endParaRPr lang="en-AU" sz="1400" dirty="0"/>
          </a:p>
          <a:p>
            <a:pPr marL="457200" indent="-457200">
              <a:buAutoNum type="alphaLcParenR"/>
              <a:defRPr/>
            </a:pPr>
            <a:endParaRPr lang="en-AU" sz="1400" u="sng" dirty="0"/>
          </a:p>
          <a:p>
            <a:endParaRPr lang="en-AU" sz="1400" dirty="0"/>
          </a:p>
        </p:txBody>
      </p:sp>
    </p:spTree>
    <p:extLst>
      <p:ext uri="{BB962C8B-B14F-4D97-AF65-F5344CB8AC3E}">
        <p14:creationId xmlns:p14="http://schemas.microsoft.com/office/powerpoint/2010/main" val="125310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a:extLst>
              <a:ext uri="{FF2B5EF4-FFF2-40B4-BE49-F238E27FC236}">
                <a16:creationId xmlns:a16="http://schemas.microsoft.com/office/drawing/2014/main" id="{B326BA4F-9626-4246-919B-DA8DC140E417}"/>
              </a:ext>
            </a:extLst>
          </p:cNvPr>
          <p:cNvSpPr>
            <a:spLocks noGrp="1" noChangeArrowheads="1"/>
          </p:cNvSpPr>
          <p:nvPr>
            <p:ph type="title"/>
          </p:nvPr>
        </p:nvSpPr>
        <p:spPr/>
        <p:txBody>
          <a:bodyPr/>
          <a:lstStyle/>
          <a:p>
            <a:pPr eaLnBrk="1" hangingPunct="1"/>
            <a:r>
              <a:rPr lang="en-AU" altLang="en-US"/>
              <a:t>Cyber Safety</a:t>
            </a:r>
          </a:p>
        </p:txBody>
      </p:sp>
      <p:sp>
        <p:nvSpPr>
          <p:cNvPr id="8195" name="Rectangle 3">
            <a:extLst>
              <a:ext uri="{FF2B5EF4-FFF2-40B4-BE49-F238E27FC236}">
                <a16:creationId xmlns:a16="http://schemas.microsoft.com/office/drawing/2014/main" id="{A0B64193-D9AD-4EB4-BA87-F4CA9AD76C40}"/>
              </a:ext>
            </a:extLst>
          </p:cNvPr>
          <p:cNvSpPr>
            <a:spLocks noGrp="1" noChangeArrowheads="1"/>
          </p:cNvSpPr>
          <p:nvPr>
            <p:ph idx="1"/>
          </p:nvPr>
        </p:nvSpPr>
        <p:spPr/>
        <p:txBody>
          <a:bodyPr/>
          <a:lstStyle/>
          <a:p>
            <a:pPr eaLnBrk="1" hangingPunct="1">
              <a:lnSpc>
                <a:spcPct val="80000"/>
              </a:lnSpc>
              <a:buFont typeface="Wingdings" panose="05000000000000000000" pitchFamily="2" charset="2"/>
              <a:buNone/>
            </a:pPr>
            <a:r>
              <a:rPr lang="en-AU" altLang="en-US"/>
              <a:t>Common Issues for children &amp; teens online:</a:t>
            </a:r>
          </a:p>
          <a:p>
            <a:pPr eaLnBrk="1" hangingPunct="1">
              <a:lnSpc>
                <a:spcPct val="80000"/>
              </a:lnSpc>
              <a:buFont typeface="Wingdings" panose="05000000000000000000" pitchFamily="2" charset="2"/>
              <a:buNone/>
            </a:pPr>
            <a:endParaRPr lang="en-AU" altLang="en-US"/>
          </a:p>
          <a:p>
            <a:pPr lvl="4" eaLnBrk="1" hangingPunct="1">
              <a:lnSpc>
                <a:spcPct val="80000"/>
              </a:lnSpc>
            </a:pPr>
            <a:r>
              <a:rPr lang="en-AU" altLang="en-US" sz="2600"/>
              <a:t>Digital reputation </a:t>
            </a:r>
          </a:p>
          <a:p>
            <a:pPr lvl="4" eaLnBrk="1" hangingPunct="1">
              <a:lnSpc>
                <a:spcPct val="80000"/>
              </a:lnSpc>
            </a:pPr>
            <a:r>
              <a:rPr lang="en-AU" altLang="en-US" sz="2600"/>
              <a:t>Cyberbullying</a:t>
            </a:r>
          </a:p>
          <a:p>
            <a:pPr lvl="4" eaLnBrk="1" hangingPunct="1">
              <a:lnSpc>
                <a:spcPct val="80000"/>
              </a:lnSpc>
            </a:pPr>
            <a:r>
              <a:rPr lang="en-AU" altLang="en-US" sz="2600"/>
              <a:t>Inappropriate content </a:t>
            </a:r>
          </a:p>
          <a:p>
            <a:pPr lvl="4" eaLnBrk="1" hangingPunct="1">
              <a:lnSpc>
                <a:spcPct val="80000"/>
              </a:lnSpc>
            </a:pPr>
            <a:r>
              <a:rPr lang="en-AU" altLang="en-US" sz="2600"/>
              <a:t>Unwanted contact</a:t>
            </a:r>
          </a:p>
          <a:p>
            <a:pPr lvl="4" eaLnBrk="1" hangingPunct="1">
              <a:lnSpc>
                <a:spcPct val="80000"/>
              </a:lnSpc>
            </a:pPr>
            <a:r>
              <a:rPr lang="en-AU" altLang="en-US" sz="2600"/>
              <a:t>Addiction</a:t>
            </a:r>
          </a:p>
          <a:p>
            <a:pPr eaLnBrk="1" hangingPunct="1">
              <a:lnSpc>
                <a:spcPct val="80000"/>
              </a:lnSpc>
            </a:pPr>
            <a:endParaRPr lang="en-AU" altLang="en-US"/>
          </a:p>
        </p:txBody>
      </p:sp>
      <p:pic>
        <p:nvPicPr>
          <p:cNvPr id="8196" name="Picture 4" descr="j0397502">
            <a:extLst>
              <a:ext uri="{FF2B5EF4-FFF2-40B4-BE49-F238E27FC236}">
                <a16:creationId xmlns:a16="http://schemas.microsoft.com/office/drawing/2014/main" id="{BBA36CF1-3875-4283-93D9-C222CA902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336550"/>
            <a:ext cx="1198562"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7" name="Rectangle 4116">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B196C-7A6C-44C5-8CAA-81B5DD38A7F3}"/>
              </a:ext>
            </a:extLst>
          </p:cNvPr>
          <p:cNvSpPr>
            <a:spLocks noGrp="1"/>
          </p:cNvSpPr>
          <p:nvPr>
            <p:ph type="title"/>
          </p:nvPr>
        </p:nvSpPr>
        <p:spPr>
          <a:xfrm>
            <a:off x="3731078" y="634946"/>
            <a:ext cx="4931229" cy="1450757"/>
          </a:xfrm>
        </p:spPr>
        <p:txBody>
          <a:bodyPr>
            <a:normAutofit/>
          </a:bodyPr>
          <a:lstStyle/>
          <a:p>
            <a:r>
              <a:rPr lang="en-AU" dirty="0"/>
              <a:t>Family Scenario</a:t>
            </a:r>
          </a:p>
        </p:txBody>
      </p:sp>
      <p:pic>
        <p:nvPicPr>
          <p:cNvPr id="4098" name="Picture 2">
            <a:extLst>
              <a:ext uri="{FF2B5EF4-FFF2-40B4-BE49-F238E27FC236}">
                <a16:creationId xmlns:a16="http://schemas.microsoft.com/office/drawing/2014/main" id="{4968303F-ACA5-A382-5157-1E274E2A78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235"/>
          <a:stretch/>
        </p:blipFill>
        <p:spPr bwMode="auto">
          <a:xfrm>
            <a:off x="475499" y="2406233"/>
            <a:ext cx="3000986" cy="1782102"/>
          </a:xfrm>
          <a:prstGeom prst="rect">
            <a:avLst/>
          </a:prstGeom>
          <a:noFill/>
          <a:extLst>
            <a:ext uri="{909E8E84-426E-40DD-AFC4-6F175D3DCCD1}">
              <a14:hiddenFill xmlns:a14="http://schemas.microsoft.com/office/drawing/2010/main">
                <a:solidFill>
                  <a:srgbClr val="FFFFFF"/>
                </a:solidFill>
              </a14:hiddenFill>
            </a:ext>
          </a:extLst>
        </p:spPr>
      </p:pic>
      <p:cxnSp>
        <p:nvCxnSpPr>
          <p:cNvPr id="4119" name="Straight Connector 4118">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7" y="2086188"/>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BBB29-FCF8-4D45-9DEB-5B8289D8D781}"/>
              </a:ext>
            </a:extLst>
          </p:cNvPr>
          <p:cNvSpPr>
            <a:spLocks noGrp="1"/>
          </p:cNvSpPr>
          <p:nvPr>
            <p:ph idx="1"/>
          </p:nvPr>
        </p:nvSpPr>
        <p:spPr>
          <a:xfrm>
            <a:off x="3731076" y="2198914"/>
            <a:ext cx="4931230" cy="3670180"/>
          </a:xfrm>
        </p:spPr>
        <p:txBody>
          <a:bodyPr>
            <a:normAutofit/>
          </a:bodyPr>
          <a:lstStyle/>
          <a:p>
            <a:pPr marL="0" indent="0">
              <a:buNone/>
            </a:pPr>
            <a:r>
              <a:rPr lang="en-AU" sz="1400" dirty="0">
                <a:effectLst/>
                <a:latin typeface="Tahoma" panose="020B0604030504040204" pitchFamily="34" charset="0"/>
                <a:ea typeface="Times New Roman" panose="02020603050405020304" pitchFamily="18" charset="0"/>
              </a:rPr>
              <a:t>Your child got a new device/console for their birthday.  They love it and want to spend more and more time on it, including in their bedroom.  They get moody when you ask them to do other things and have less interest in the things they </a:t>
            </a:r>
            <a:r>
              <a:rPr lang="en-AU" sz="1400" dirty="0">
                <a:latin typeface="Tahoma" panose="020B0604030504040204" pitchFamily="34" charset="0"/>
                <a:ea typeface="Times New Roman" panose="02020603050405020304" pitchFamily="18" charset="0"/>
              </a:rPr>
              <a:t>used to enjoy.  T</a:t>
            </a:r>
            <a:r>
              <a:rPr lang="en-AU" sz="1400" dirty="0">
                <a:effectLst/>
                <a:latin typeface="Tahoma" panose="020B0604030504040204" pitchFamily="34" charset="0"/>
                <a:ea typeface="Times New Roman" panose="02020603050405020304" pitchFamily="18" charset="0"/>
              </a:rPr>
              <a:t>here has also been some increase in conflict with their siblings and/or with you.</a:t>
            </a:r>
            <a:endParaRPr lang="en-AU" sz="1400" dirty="0">
              <a:effectLst/>
              <a:latin typeface="Times New Roman" panose="02020603050405020304" pitchFamily="18" charset="0"/>
              <a:ea typeface="Times New Roman" panose="02020603050405020304" pitchFamily="18" charset="0"/>
            </a:endParaRPr>
          </a:p>
          <a:p>
            <a:pPr marL="0" indent="0">
              <a:buNone/>
            </a:pPr>
            <a:r>
              <a:rPr lang="en-AU" sz="1400" dirty="0">
                <a:effectLst/>
                <a:latin typeface="Tahoma" panose="020B0604030504040204" pitchFamily="34" charset="0"/>
                <a:ea typeface="Times New Roman" panose="02020603050405020304" pitchFamily="18" charset="0"/>
              </a:rPr>
              <a:t>1. What might the parent/carers be thinking or feeling?</a:t>
            </a:r>
            <a:endParaRPr lang="en-AU" sz="1400" dirty="0">
              <a:effectLst/>
              <a:latin typeface="Times New Roman" panose="02020603050405020304" pitchFamily="18" charset="0"/>
              <a:ea typeface="Times New Roman" panose="02020603050405020304" pitchFamily="18" charset="0"/>
            </a:endParaRPr>
          </a:p>
          <a:p>
            <a:pPr marL="0" indent="0">
              <a:buNone/>
            </a:pPr>
            <a:r>
              <a:rPr lang="en-AU" sz="1400" dirty="0">
                <a:effectLst/>
                <a:latin typeface="Tahoma" panose="020B0604030504040204" pitchFamily="34" charset="0"/>
                <a:ea typeface="Times New Roman" panose="02020603050405020304" pitchFamily="18" charset="0"/>
              </a:rPr>
              <a:t>2. What might the child be thinking or feeling?</a:t>
            </a:r>
            <a:endParaRPr lang="en-AU" sz="1400" dirty="0">
              <a:effectLst/>
              <a:latin typeface="Times New Roman" panose="02020603050405020304" pitchFamily="18" charset="0"/>
              <a:ea typeface="Times New Roman" panose="02020603050405020304" pitchFamily="18" charset="0"/>
            </a:endParaRPr>
          </a:p>
          <a:p>
            <a:pPr marL="0" indent="0">
              <a:buNone/>
            </a:pPr>
            <a:r>
              <a:rPr lang="en-AU" sz="1400" dirty="0">
                <a:effectLst/>
                <a:latin typeface="Tahoma" panose="020B0604030504040204" pitchFamily="34" charset="0"/>
                <a:ea typeface="Times New Roman" panose="02020603050405020304" pitchFamily="18" charset="0"/>
              </a:rPr>
              <a:t>3. Are their any concerns/issues? </a:t>
            </a:r>
            <a:endParaRPr lang="en-AU" sz="1400" dirty="0">
              <a:effectLst/>
              <a:latin typeface="Times New Roman" panose="02020603050405020304" pitchFamily="18" charset="0"/>
              <a:ea typeface="Times New Roman" panose="02020603050405020304" pitchFamily="18" charset="0"/>
            </a:endParaRPr>
          </a:p>
          <a:p>
            <a:pPr marL="0" indent="0">
              <a:buNone/>
            </a:pPr>
            <a:r>
              <a:rPr lang="en-AU" sz="1400" dirty="0">
                <a:effectLst/>
                <a:latin typeface="Tahoma" panose="020B0604030504040204" pitchFamily="34" charset="0"/>
                <a:ea typeface="Times New Roman" panose="02020603050405020304" pitchFamily="18" charset="0"/>
              </a:rPr>
              <a:t>4. What are some possible solutions/ways to handle this? (try and think of at least 2 or 3 ideas)</a:t>
            </a:r>
            <a:br>
              <a:rPr lang="en-AU" sz="1400" dirty="0">
                <a:effectLst/>
                <a:latin typeface="Tahoma" panose="020B0604030504040204" pitchFamily="34" charset="0"/>
                <a:ea typeface="Times New Roman" panose="02020603050405020304" pitchFamily="18" charset="0"/>
              </a:rPr>
            </a:br>
            <a:endParaRPr lang="en-AU" sz="1400" dirty="0">
              <a:latin typeface="Calibri" panose="020F0502020204030204" pitchFamily="34" charset="0"/>
              <a:cs typeface="Calibri" panose="020F0502020204030204" pitchFamily="34" charset="0"/>
            </a:endParaRPr>
          </a:p>
        </p:txBody>
      </p:sp>
      <p:sp>
        <p:nvSpPr>
          <p:cNvPr id="4121" name="Rectangle 4120">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23" name="Rectangle 4122">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097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0A33DD-8117-B2A4-3FE2-EAEA8B05E533}"/>
              </a:ext>
            </a:extLst>
          </p:cNvPr>
          <p:cNvSpPr>
            <a:spLocks noGrp="1"/>
          </p:cNvSpPr>
          <p:nvPr>
            <p:ph type="title"/>
          </p:nvPr>
        </p:nvSpPr>
        <p:spPr>
          <a:xfrm>
            <a:off x="822960" y="286603"/>
            <a:ext cx="7543800" cy="1450757"/>
          </a:xfrm>
        </p:spPr>
        <p:txBody>
          <a:bodyPr>
            <a:normAutofit/>
          </a:bodyPr>
          <a:lstStyle/>
          <a:p>
            <a:r>
              <a:rPr lang="en-AU" dirty="0"/>
              <a:t>Parent/carer quiz</a:t>
            </a:r>
          </a:p>
        </p:txBody>
      </p:sp>
      <p:sp>
        <p:nvSpPr>
          <p:cNvPr id="3" name="Content Placeholder 2">
            <a:extLst>
              <a:ext uri="{FF2B5EF4-FFF2-40B4-BE49-F238E27FC236}">
                <a16:creationId xmlns:a16="http://schemas.microsoft.com/office/drawing/2014/main" id="{8E9E9563-A44C-4279-9471-DE366141B5E9}"/>
              </a:ext>
            </a:extLst>
          </p:cNvPr>
          <p:cNvSpPr>
            <a:spLocks noGrp="1"/>
          </p:cNvSpPr>
          <p:nvPr>
            <p:ph idx="1"/>
          </p:nvPr>
        </p:nvSpPr>
        <p:spPr>
          <a:xfrm>
            <a:off x="822959" y="1845734"/>
            <a:ext cx="4841240" cy="4023360"/>
          </a:xfrm>
        </p:spPr>
        <p:txBody>
          <a:bodyPr>
            <a:normAutofit/>
          </a:bodyPr>
          <a:lstStyle/>
          <a:p>
            <a:pPr marL="0" indent="0">
              <a:spcBef>
                <a:spcPts val="600"/>
              </a:spcBef>
              <a:buFont typeface="Wingdings" panose="05000000000000000000" pitchFamily="2" charset="2"/>
              <a:buNone/>
              <a:defRPr/>
            </a:pPr>
            <a:r>
              <a:rPr lang="en-AU" sz="1400" b="1" dirty="0"/>
              <a:t>1. Which of these news stories is FALSE:</a:t>
            </a:r>
            <a:endParaRPr lang="en-AU" sz="1400" dirty="0"/>
          </a:p>
          <a:p>
            <a:pPr marL="0" indent="0">
              <a:spcBef>
                <a:spcPts val="600"/>
              </a:spcBef>
              <a:buFont typeface="Wingdings" panose="05000000000000000000" pitchFamily="2" charset="2"/>
              <a:buNone/>
              <a:defRPr/>
            </a:pPr>
            <a:r>
              <a:rPr lang="en-AU" sz="1400" dirty="0"/>
              <a:t>a)Parent pretends to be teenage boy online to bully a girl in her daughter’s class</a:t>
            </a:r>
          </a:p>
          <a:p>
            <a:pPr marL="0" indent="0">
              <a:spcBef>
                <a:spcPts val="600"/>
              </a:spcBef>
              <a:buFont typeface="Wingdings" panose="05000000000000000000" pitchFamily="2" charset="2"/>
              <a:buNone/>
              <a:defRPr/>
            </a:pPr>
            <a:r>
              <a:rPr lang="en-AU" sz="1400" dirty="0"/>
              <a:t>b)Person on twitter welcomes celebrity baby: “Aw (…….) gave birth to a baby. Is it fat and  handicapped lol”</a:t>
            </a:r>
          </a:p>
          <a:p>
            <a:pPr marL="0" indent="0">
              <a:spcBef>
                <a:spcPts val="600"/>
              </a:spcBef>
              <a:buFont typeface="Wingdings" panose="05000000000000000000" pitchFamily="2" charset="2"/>
              <a:buNone/>
              <a:defRPr/>
            </a:pPr>
            <a:r>
              <a:rPr lang="en-AU" sz="1400" dirty="0"/>
              <a:t>c)American family Facebook photo used on advertising billboard in another country </a:t>
            </a:r>
            <a:r>
              <a:rPr lang="en-AU" sz="1400" b="1" dirty="0"/>
              <a:t>(ALL TRUE)</a:t>
            </a:r>
          </a:p>
          <a:p>
            <a:pPr marL="0" indent="0">
              <a:spcBef>
                <a:spcPts val="600"/>
              </a:spcBef>
              <a:buFont typeface="Wingdings" panose="05000000000000000000" pitchFamily="2" charset="2"/>
              <a:buNone/>
              <a:defRPr/>
            </a:pPr>
            <a:endParaRPr lang="en-AU" sz="1400" b="1" u="sng" dirty="0"/>
          </a:p>
          <a:p>
            <a:pPr marL="0" indent="0">
              <a:spcBef>
                <a:spcPts val="600"/>
              </a:spcBef>
              <a:buFont typeface="Wingdings" panose="05000000000000000000" pitchFamily="2" charset="2"/>
              <a:buNone/>
              <a:defRPr/>
            </a:pPr>
            <a:r>
              <a:rPr lang="en-AU" altLang="en-US" sz="1400" b="1" dirty="0"/>
              <a:t>2. Based on ‘</a:t>
            </a:r>
            <a:r>
              <a:rPr lang="en-AU" altLang="en-US" sz="1400" b="1" i="1" dirty="0"/>
              <a:t>Family Zone’ </a:t>
            </a:r>
            <a:r>
              <a:rPr lang="en-AU" altLang="en-US" sz="1400" b="1" dirty="0"/>
              <a:t>Internet filter data installed on children’s devices in several Sydney schools, how many students under 8 </a:t>
            </a:r>
            <a:r>
              <a:rPr lang="en-AU" altLang="en-US" sz="1400" b="1" dirty="0" err="1"/>
              <a:t>y.o</a:t>
            </a:r>
            <a:r>
              <a:rPr lang="en-AU" altLang="en-US" sz="1400" b="1" dirty="0"/>
              <a:t> had attempted to access online pornography?</a:t>
            </a:r>
          </a:p>
          <a:p>
            <a:pPr marL="0" indent="0">
              <a:spcBef>
                <a:spcPts val="600"/>
              </a:spcBef>
              <a:buNone/>
              <a:defRPr/>
            </a:pPr>
            <a:r>
              <a:rPr lang="en-AU" altLang="en-US" sz="1400" dirty="0"/>
              <a:t>a) 5%	b) 15%	c) 25%	</a:t>
            </a:r>
            <a:r>
              <a:rPr lang="en-AU" altLang="en-US" sz="1400" b="1" dirty="0"/>
              <a:t>d) 33%</a:t>
            </a:r>
            <a:r>
              <a:rPr lang="en-AU" altLang="en-US" sz="1400" dirty="0"/>
              <a:t>	</a:t>
            </a:r>
          </a:p>
          <a:p>
            <a:pPr marL="342900" indent="-342900">
              <a:spcBef>
                <a:spcPts val="600"/>
              </a:spcBef>
              <a:buFont typeface="Wingdings" panose="05000000000000000000" pitchFamily="2" charset="2"/>
              <a:buAutoNum type="alphaLcParenR"/>
              <a:defRPr/>
            </a:pPr>
            <a:endParaRPr lang="en-AU" altLang="en-US" sz="1400" b="1" dirty="0"/>
          </a:p>
          <a:p>
            <a:pPr marL="0" indent="0">
              <a:spcBef>
                <a:spcPts val="600"/>
              </a:spcBef>
              <a:buNone/>
              <a:defRPr/>
            </a:pPr>
            <a:r>
              <a:rPr lang="en-AU" altLang="en-US" sz="1400" dirty="0"/>
              <a:t>	</a:t>
            </a:r>
          </a:p>
          <a:p>
            <a:pPr>
              <a:defRPr/>
            </a:pPr>
            <a:endParaRPr lang="en-AU" sz="1400" dirty="0"/>
          </a:p>
        </p:txBody>
      </p:sp>
      <p:pic>
        <p:nvPicPr>
          <p:cNvPr id="5" name="Picture 2" descr="See the source image">
            <a:extLst>
              <a:ext uri="{FF2B5EF4-FFF2-40B4-BE49-F238E27FC236}">
                <a16:creationId xmlns:a16="http://schemas.microsoft.com/office/drawing/2014/main" id="{74DD05B2-FAA4-6AB4-74B7-E0FECFD0D2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5427" y="2482036"/>
            <a:ext cx="2351332" cy="2339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B5FAF98-84B8-4C8E-8213-7788876871A8}"/>
              </a:ext>
            </a:extLst>
          </p:cNvPr>
          <p:cNvSpPr>
            <a:spLocks noGrp="1" noChangeArrowheads="1"/>
          </p:cNvSpPr>
          <p:nvPr>
            <p:ph type="title"/>
          </p:nvPr>
        </p:nvSpPr>
        <p:spPr>
          <a:xfrm>
            <a:off x="480171" y="365244"/>
            <a:ext cx="7543800" cy="1450757"/>
          </a:xfrm>
        </p:spPr>
        <p:txBody>
          <a:bodyPr/>
          <a:lstStyle/>
          <a:p>
            <a:pPr eaLnBrk="1" hangingPunct="1"/>
            <a:r>
              <a:rPr lang="en-AU" altLang="en-US" dirty="0"/>
              <a:t>Strategies:</a:t>
            </a:r>
          </a:p>
        </p:txBody>
      </p:sp>
      <p:sp>
        <p:nvSpPr>
          <p:cNvPr id="22531" name="Content Placeholder 2">
            <a:extLst>
              <a:ext uri="{FF2B5EF4-FFF2-40B4-BE49-F238E27FC236}">
                <a16:creationId xmlns:a16="http://schemas.microsoft.com/office/drawing/2014/main" id="{15C4CB89-7590-4881-8616-0F4CD44E4250}"/>
              </a:ext>
            </a:extLst>
          </p:cNvPr>
          <p:cNvSpPr>
            <a:spLocks noGrp="1" noChangeArrowheads="1"/>
          </p:cNvSpPr>
          <p:nvPr>
            <p:ph idx="1"/>
          </p:nvPr>
        </p:nvSpPr>
        <p:spPr>
          <a:xfrm>
            <a:off x="469876" y="2101178"/>
            <a:ext cx="8350596" cy="4391578"/>
          </a:xfrm>
        </p:spPr>
        <p:txBody>
          <a:bodyPr>
            <a:normAutofit/>
          </a:bodyPr>
          <a:lstStyle/>
          <a:p>
            <a:pPr eaLnBrk="1" hangingPunct="1"/>
            <a:r>
              <a:rPr lang="en-AU" altLang="en-US" sz="2800" dirty="0"/>
              <a:t>Set limits and STICK TO THEM</a:t>
            </a:r>
          </a:p>
          <a:p>
            <a:r>
              <a:rPr lang="en-AU" altLang="en-US" sz="2800" dirty="0"/>
              <a:t>Have ‘technology free’ or ‘sacred space’ times </a:t>
            </a:r>
          </a:p>
          <a:p>
            <a:r>
              <a:rPr lang="en-AU" altLang="en-US" sz="2800" dirty="0"/>
              <a:t>Model the internet/technology use you want </a:t>
            </a:r>
          </a:p>
          <a:p>
            <a:r>
              <a:rPr lang="en-AU" altLang="en-US" sz="2800" dirty="0"/>
              <a:t>Use technology to help you </a:t>
            </a:r>
            <a:r>
              <a:rPr lang="en-AU" altLang="en-US" sz="2800" dirty="0">
                <a:latin typeface="+mj-lt"/>
              </a:rPr>
              <a:t>(i.e. </a:t>
            </a:r>
            <a:r>
              <a:rPr lang="en-AU" altLang="en-US" sz="2800" dirty="0" err="1">
                <a:latin typeface="+mj-lt"/>
              </a:rPr>
              <a:t>OurPact</a:t>
            </a:r>
            <a:r>
              <a:rPr lang="en-AU" altLang="en-US" sz="2800" dirty="0">
                <a:latin typeface="+mj-lt"/>
              </a:rPr>
              <a:t>, </a:t>
            </a:r>
            <a:r>
              <a:rPr lang="en-AU" altLang="en-US" sz="2800" dirty="0" err="1">
                <a:latin typeface="+mj-lt"/>
              </a:rPr>
              <a:t>PlayTime</a:t>
            </a:r>
            <a:r>
              <a:rPr lang="en-AU" altLang="en-US" sz="2800" dirty="0">
                <a:latin typeface="+mj-lt"/>
              </a:rPr>
              <a:t>, etc)</a:t>
            </a:r>
          </a:p>
          <a:p>
            <a:r>
              <a:rPr lang="en-AU" altLang="en-US" sz="2800" dirty="0"/>
              <a:t>Have a family media plan </a:t>
            </a:r>
            <a:r>
              <a:rPr lang="en-AU" altLang="en-US" sz="2800" dirty="0">
                <a:latin typeface="+mj-lt"/>
              </a:rPr>
              <a:t>(check aap.org – children and media tips)</a:t>
            </a:r>
          </a:p>
          <a:p>
            <a:r>
              <a:rPr lang="en-AU" altLang="en-US" sz="2800" dirty="0"/>
              <a:t>Let tech be your friend - look at reviews from other parents </a:t>
            </a:r>
            <a:r>
              <a:rPr lang="en-AU" altLang="en-US" sz="2800" dirty="0">
                <a:latin typeface="+mj-lt"/>
              </a:rPr>
              <a:t>(commonsensemedia.org)</a:t>
            </a:r>
          </a:p>
          <a:p>
            <a:endParaRPr lang="en-AU" altLang="en-US" sz="2800" dirty="0"/>
          </a:p>
          <a:p>
            <a:endParaRPr lang="en-AU" altLang="en-US" sz="3000" dirty="0"/>
          </a:p>
          <a:p>
            <a:pPr eaLnBrk="1" hangingPunct="1"/>
            <a:endParaRPr lang="en-AU" altLang="en-US" dirty="0"/>
          </a:p>
          <a:p>
            <a:pPr eaLnBrk="1" hangingPunct="1"/>
            <a:endParaRPr lang="en-AU" altLang="en-US" sz="2500" dirty="0"/>
          </a:p>
          <a:p>
            <a:pPr eaLnBrk="1" hangingPunct="1"/>
            <a:endParaRPr lang="en-AU" altLang="en-US" dirty="0"/>
          </a:p>
        </p:txBody>
      </p:sp>
      <p:pic>
        <p:nvPicPr>
          <p:cNvPr id="3" name="Picture 2" descr="A picture containing text, book&#10;&#10;Description automatically generated">
            <a:extLst>
              <a:ext uri="{FF2B5EF4-FFF2-40B4-BE49-F238E27FC236}">
                <a16:creationId xmlns:a16="http://schemas.microsoft.com/office/drawing/2014/main" id="{751BF6FC-3BB9-4B88-932A-C91387C1A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025" y="0"/>
            <a:ext cx="2847975" cy="2695575"/>
          </a:xfrm>
          <a:prstGeom prst="rect">
            <a:avLst/>
          </a:prstGeom>
        </p:spPr>
      </p:pic>
    </p:spTree>
    <p:extLst>
      <p:ext uri="{BB962C8B-B14F-4D97-AF65-F5344CB8AC3E}">
        <p14:creationId xmlns:p14="http://schemas.microsoft.com/office/powerpoint/2010/main" val="217478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B5FAF98-84B8-4C8E-8213-7788876871A8}"/>
              </a:ext>
            </a:extLst>
          </p:cNvPr>
          <p:cNvSpPr>
            <a:spLocks noGrp="1" noChangeArrowheads="1"/>
          </p:cNvSpPr>
          <p:nvPr>
            <p:ph type="title"/>
          </p:nvPr>
        </p:nvSpPr>
        <p:spPr/>
        <p:txBody>
          <a:bodyPr/>
          <a:lstStyle/>
          <a:p>
            <a:pPr eaLnBrk="1" hangingPunct="1"/>
            <a:r>
              <a:rPr lang="en-AU" altLang="en-US"/>
              <a:t>Some of the </a:t>
            </a:r>
            <a:br>
              <a:rPr lang="en-AU" altLang="en-US"/>
            </a:br>
            <a:r>
              <a:rPr lang="en-AU" altLang="en-US"/>
              <a:t>Essentials:</a:t>
            </a:r>
          </a:p>
        </p:txBody>
      </p:sp>
      <p:sp>
        <p:nvSpPr>
          <p:cNvPr id="22531" name="Content Placeholder 2">
            <a:extLst>
              <a:ext uri="{FF2B5EF4-FFF2-40B4-BE49-F238E27FC236}">
                <a16:creationId xmlns:a16="http://schemas.microsoft.com/office/drawing/2014/main" id="{15C4CB89-7590-4881-8616-0F4CD44E4250}"/>
              </a:ext>
            </a:extLst>
          </p:cNvPr>
          <p:cNvSpPr>
            <a:spLocks noGrp="1" noChangeArrowheads="1"/>
          </p:cNvSpPr>
          <p:nvPr>
            <p:ph idx="1"/>
          </p:nvPr>
        </p:nvSpPr>
        <p:spPr>
          <a:xfrm>
            <a:off x="822959" y="1845734"/>
            <a:ext cx="7543801" cy="4391578"/>
          </a:xfrm>
        </p:spPr>
        <p:txBody>
          <a:bodyPr>
            <a:normAutofit/>
          </a:bodyPr>
          <a:lstStyle/>
          <a:p>
            <a:pPr eaLnBrk="1" hangingPunct="1"/>
            <a:r>
              <a:rPr lang="en-AU" altLang="en-US" sz="2800" dirty="0"/>
              <a:t>Educate yourself</a:t>
            </a:r>
          </a:p>
          <a:p>
            <a:pPr eaLnBrk="1" hangingPunct="1"/>
            <a:r>
              <a:rPr lang="en-AU" altLang="en-US" sz="2800" dirty="0"/>
              <a:t>Co-share Social Networking </a:t>
            </a:r>
          </a:p>
          <a:p>
            <a:r>
              <a:rPr lang="en-AU" altLang="en-US" sz="2800" dirty="0"/>
              <a:t>Use family contracts </a:t>
            </a:r>
          </a:p>
          <a:p>
            <a:pPr eaLnBrk="1" hangingPunct="1"/>
            <a:r>
              <a:rPr lang="en-AU" altLang="en-US" sz="2800" dirty="0"/>
              <a:t>Remove technologies in logical, expected and reasonable ways</a:t>
            </a:r>
          </a:p>
          <a:p>
            <a:pPr eaLnBrk="1" hangingPunct="1"/>
            <a:r>
              <a:rPr lang="en-AU" altLang="en-US" sz="2800" dirty="0"/>
              <a:t>Talk and ask – keep communication lines open</a:t>
            </a:r>
          </a:p>
          <a:p>
            <a:pPr eaLnBrk="1" hangingPunct="1"/>
            <a:r>
              <a:rPr lang="en-AU" altLang="en-US" sz="2800" dirty="0"/>
              <a:t>Don’t be slow to ask for advice/help</a:t>
            </a:r>
          </a:p>
          <a:p>
            <a:pPr eaLnBrk="1" hangingPunct="1"/>
            <a:r>
              <a:rPr lang="en-AU" altLang="en-US" sz="2800" dirty="0"/>
              <a:t>Play along – don’t judge!</a:t>
            </a:r>
          </a:p>
          <a:p>
            <a:pPr eaLnBrk="1" hangingPunct="1"/>
            <a:endParaRPr lang="en-AU" altLang="en-US" sz="2500" dirty="0"/>
          </a:p>
          <a:p>
            <a:pPr eaLnBrk="1" hangingPunct="1"/>
            <a:endParaRPr lang="en-AU" altLang="en-US" dirty="0"/>
          </a:p>
        </p:txBody>
      </p:sp>
      <p:pic>
        <p:nvPicPr>
          <p:cNvPr id="22532" name="Picture 2">
            <a:extLst>
              <a:ext uri="{FF2B5EF4-FFF2-40B4-BE49-F238E27FC236}">
                <a16:creationId xmlns:a16="http://schemas.microsoft.com/office/drawing/2014/main" id="{254FF474-41CF-4F4E-ACEF-159D01985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07" t="2827" r="3790" b="26762"/>
          <a:stretch>
            <a:fillRect/>
          </a:stretch>
        </p:blipFill>
        <p:spPr bwMode="auto">
          <a:xfrm>
            <a:off x="5482160" y="57149"/>
            <a:ext cx="3560239" cy="30118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122B16A5-89ED-4FBB-9A98-1ABA2479B83B}"/>
              </a:ext>
            </a:extLst>
          </p:cNvPr>
          <p:cNvSpPr>
            <a:spLocks noGrp="1" noChangeArrowheads="1"/>
          </p:cNvSpPr>
          <p:nvPr>
            <p:ph type="title"/>
          </p:nvPr>
        </p:nvSpPr>
        <p:spPr/>
        <p:txBody>
          <a:bodyPr/>
          <a:lstStyle/>
          <a:p>
            <a:pPr eaLnBrk="1" hangingPunct="1"/>
            <a:r>
              <a:rPr lang="en-AU" altLang="en-US">
                <a:solidFill>
                  <a:schemeClr val="tx1"/>
                </a:solidFill>
              </a:rPr>
              <a:t>Family Contracts</a:t>
            </a:r>
          </a:p>
        </p:txBody>
      </p:sp>
      <p:sp>
        <p:nvSpPr>
          <p:cNvPr id="23555" name="Rectangle 3">
            <a:extLst>
              <a:ext uri="{FF2B5EF4-FFF2-40B4-BE49-F238E27FC236}">
                <a16:creationId xmlns:a16="http://schemas.microsoft.com/office/drawing/2014/main" id="{69B5389B-C15A-4EBD-8272-6ACB60B674C0}"/>
              </a:ext>
            </a:extLst>
          </p:cNvPr>
          <p:cNvSpPr>
            <a:spLocks noGrp="1" noChangeArrowheads="1"/>
          </p:cNvSpPr>
          <p:nvPr>
            <p:ph idx="1"/>
          </p:nvPr>
        </p:nvSpPr>
        <p:spPr>
          <a:xfrm>
            <a:off x="838200" y="1988840"/>
            <a:ext cx="7694613" cy="4176464"/>
          </a:xfrm>
        </p:spPr>
        <p:txBody>
          <a:bodyPr>
            <a:normAutofit lnSpcReduction="10000"/>
          </a:bodyPr>
          <a:lstStyle/>
          <a:p>
            <a:pPr eaLnBrk="1" hangingPunct="1">
              <a:lnSpc>
                <a:spcPct val="80000"/>
              </a:lnSpc>
              <a:spcBef>
                <a:spcPts val="600"/>
              </a:spcBef>
              <a:buFont typeface="Wingdings" panose="05000000000000000000" pitchFamily="2" charset="2"/>
              <a:buNone/>
            </a:pPr>
            <a:r>
              <a:rPr lang="en-AU" altLang="en-US" sz="1800" b="1" dirty="0"/>
              <a:t>Child’s agreement </a:t>
            </a:r>
          </a:p>
          <a:p>
            <a:pPr eaLnBrk="1" hangingPunct="1">
              <a:lnSpc>
                <a:spcPct val="80000"/>
              </a:lnSpc>
              <a:spcBef>
                <a:spcPts val="600"/>
              </a:spcBef>
              <a:buFont typeface="Wingdings" panose="05000000000000000000" pitchFamily="2" charset="2"/>
              <a:buNone/>
            </a:pPr>
            <a:r>
              <a:rPr lang="en-AU" altLang="en-US" sz="1800" dirty="0"/>
              <a:t>I understand the internet is a public place and to stay safe online I need to use it responsibly. I will: </a:t>
            </a:r>
          </a:p>
          <a:p>
            <a:pPr eaLnBrk="1" hangingPunct="1">
              <a:lnSpc>
                <a:spcPct val="80000"/>
              </a:lnSpc>
              <a:spcBef>
                <a:spcPts val="600"/>
              </a:spcBef>
              <a:buFont typeface="Wingdings" panose="05000000000000000000" pitchFamily="2" charset="2"/>
              <a:buNone/>
            </a:pPr>
            <a:r>
              <a:rPr lang="en-AU" altLang="en-US" sz="1800" dirty="0"/>
              <a:t>• keep my personal information (including name, phone number and address) to myself and not share it with others on the internet.</a:t>
            </a:r>
          </a:p>
          <a:p>
            <a:pPr eaLnBrk="1" hangingPunct="1">
              <a:lnSpc>
                <a:spcPct val="80000"/>
              </a:lnSpc>
              <a:spcBef>
                <a:spcPts val="600"/>
              </a:spcBef>
              <a:buFont typeface="Wingdings" panose="05000000000000000000" pitchFamily="2" charset="2"/>
              <a:buNone/>
            </a:pPr>
            <a:r>
              <a:rPr lang="en-AU" altLang="en-US" sz="1800" dirty="0"/>
              <a:t>• choose a username or screen name that doesn’t reveal my identity and is not rude or suggestive.</a:t>
            </a:r>
          </a:p>
          <a:p>
            <a:pPr eaLnBrk="1" hangingPunct="1">
              <a:lnSpc>
                <a:spcPct val="80000"/>
              </a:lnSpc>
              <a:spcBef>
                <a:spcPts val="600"/>
              </a:spcBef>
              <a:buFont typeface="Wingdings" panose="05000000000000000000" pitchFamily="2" charset="2"/>
              <a:buNone/>
            </a:pPr>
            <a:r>
              <a:rPr lang="en-AU" altLang="en-US" sz="1800" dirty="0"/>
              <a:t>• not send photos or video clips of myself over the internet without checking with my parents.</a:t>
            </a:r>
          </a:p>
          <a:p>
            <a:pPr eaLnBrk="1" hangingPunct="1">
              <a:lnSpc>
                <a:spcPct val="80000"/>
              </a:lnSpc>
              <a:spcBef>
                <a:spcPts val="600"/>
              </a:spcBef>
              <a:buFont typeface="Wingdings" panose="05000000000000000000" pitchFamily="2" charset="2"/>
              <a:buNone/>
            </a:pPr>
            <a:r>
              <a:rPr lang="en-AU" altLang="en-US" sz="1800" dirty="0"/>
              <a:t>• never meet an online friend in real life without telling my parents first, unless they come with me to meet that person.</a:t>
            </a:r>
          </a:p>
          <a:p>
            <a:pPr eaLnBrk="1" hangingPunct="1">
              <a:lnSpc>
                <a:spcPct val="80000"/>
              </a:lnSpc>
              <a:spcBef>
                <a:spcPts val="600"/>
              </a:spcBef>
              <a:buFont typeface="Wingdings" panose="05000000000000000000" pitchFamily="2" charset="2"/>
              <a:buNone/>
            </a:pPr>
            <a:r>
              <a:rPr lang="en-AU" altLang="en-US" sz="1800" dirty="0"/>
              <a:t>• keep my passwords secret from everyone, except my parents.</a:t>
            </a:r>
          </a:p>
          <a:p>
            <a:pPr eaLnBrk="1" hangingPunct="1">
              <a:lnSpc>
                <a:spcPct val="80000"/>
              </a:lnSpc>
              <a:spcBef>
                <a:spcPts val="600"/>
              </a:spcBef>
              <a:buFont typeface="Wingdings" panose="05000000000000000000" pitchFamily="2" charset="2"/>
              <a:buNone/>
            </a:pPr>
            <a:r>
              <a:rPr lang="en-AU" altLang="en-US" sz="1800" dirty="0"/>
              <a:t>• tell my parents straightaway if someone asks me to do something I don’t like.</a:t>
            </a:r>
          </a:p>
          <a:p>
            <a:pPr eaLnBrk="1" hangingPunct="1">
              <a:lnSpc>
                <a:spcPct val="80000"/>
              </a:lnSpc>
              <a:spcBef>
                <a:spcPts val="600"/>
              </a:spcBef>
              <a:buFont typeface="Wingdings" panose="05000000000000000000" pitchFamily="2" charset="2"/>
              <a:buNone/>
            </a:pPr>
            <a:r>
              <a:rPr lang="en-AU" altLang="en-US" sz="1800" dirty="0"/>
              <a:t>• tell my parents straightaway if I see or receive something on the internet that I don’t like.</a:t>
            </a:r>
          </a:p>
        </p:txBody>
      </p:sp>
      <p:pic>
        <p:nvPicPr>
          <p:cNvPr id="23556" name="Picture 4" descr="j0397502">
            <a:extLst>
              <a:ext uri="{FF2B5EF4-FFF2-40B4-BE49-F238E27FC236}">
                <a16:creationId xmlns:a16="http://schemas.microsoft.com/office/drawing/2014/main" id="{9F668B52-8263-45E8-A8E9-D2C559450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260350"/>
            <a:ext cx="1198562"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1608</TotalTime>
  <Words>1305</Words>
  <Application>Microsoft Office PowerPoint</Application>
  <PresentationFormat>On-screen Show (4:3)</PresentationFormat>
  <Paragraphs>140</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Open Sans</vt:lpstr>
      <vt:lpstr>Roboto</vt:lpstr>
      <vt:lpstr>Tahoma</vt:lpstr>
      <vt:lpstr>Times New Roman</vt:lpstr>
      <vt:lpstr>Wingdings</vt:lpstr>
      <vt:lpstr>Retrospect</vt:lpstr>
      <vt:lpstr>Cyber Ed…</vt:lpstr>
      <vt:lpstr>Quiz</vt:lpstr>
      <vt:lpstr>Quiz</vt:lpstr>
      <vt:lpstr>Cyber Safety</vt:lpstr>
      <vt:lpstr>Family Scenario</vt:lpstr>
      <vt:lpstr>Parent/carer quiz</vt:lpstr>
      <vt:lpstr>Strategies:</vt:lpstr>
      <vt:lpstr>Some of the  Essentials:</vt:lpstr>
      <vt:lpstr>Family Contracts</vt:lpstr>
      <vt:lpstr>Family Contracts</vt:lpstr>
      <vt:lpstr>Parenting: The 4 styles…</vt:lpstr>
      <vt:lpstr>Parenting: The 4 styles…</vt:lpstr>
      <vt:lpstr>Technology can be used for good as well as for evil!</vt:lpstr>
      <vt:lpstr>More Resources:</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Teams’ Expo 2010</dc:title>
  <dc:creator>Kate</dc:creator>
  <cp:lastModifiedBy>Larissa Boyhan</cp:lastModifiedBy>
  <cp:revision>63</cp:revision>
  <dcterms:created xsi:type="dcterms:W3CDTF">2010-06-16T23:40:31Z</dcterms:created>
  <dcterms:modified xsi:type="dcterms:W3CDTF">2023-02-13T02:39:42Z</dcterms:modified>
</cp:coreProperties>
</file>