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5"/>
  </p:notesMasterIdLst>
  <p:handoutMasterIdLst>
    <p:handoutMasterId r:id="rId26"/>
  </p:handoutMasterIdLst>
  <p:sldIdLst>
    <p:sldId id="256" r:id="rId2"/>
    <p:sldId id="278" r:id="rId3"/>
    <p:sldId id="318" r:id="rId4"/>
    <p:sldId id="298" r:id="rId5"/>
    <p:sldId id="259" r:id="rId6"/>
    <p:sldId id="279" r:id="rId7"/>
    <p:sldId id="284" r:id="rId8"/>
    <p:sldId id="302" r:id="rId9"/>
    <p:sldId id="305" r:id="rId10"/>
    <p:sldId id="306" r:id="rId11"/>
    <p:sldId id="310" r:id="rId12"/>
    <p:sldId id="311" r:id="rId13"/>
    <p:sldId id="316" r:id="rId14"/>
    <p:sldId id="312" r:id="rId15"/>
    <p:sldId id="314" r:id="rId16"/>
    <p:sldId id="315" r:id="rId17"/>
    <p:sldId id="317" r:id="rId18"/>
    <p:sldId id="295" r:id="rId19"/>
    <p:sldId id="299" r:id="rId20"/>
    <p:sldId id="276" r:id="rId21"/>
    <p:sldId id="283" r:id="rId22"/>
    <p:sldId id="296" r:id="rId23"/>
    <p:sldId id="31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2C76"/>
    <a:srgbClr val="A4A6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3" autoAdjust="0"/>
    <p:restoredTop sz="73412" autoAdjust="0"/>
  </p:normalViewPr>
  <p:slideViewPr>
    <p:cSldViewPr>
      <p:cViewPr varScale="1">
        <p:scale>
          <a:sx n="65" d="100"/>
          <a:sy n="65" d="100"/>
        </p:scale>
        <p:origin x="585" y="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AE1F98-9E1E-4917-88F1-584167BCCFF6}" type="datetimeFigureOut">
              <a:rPr lang="en-US" smtClean="0"/>
              <a:t>2/17/2020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64C475-AB5C-4AED-A188-87F0B31634A2}" type="slidenum">
              <a:rPr lang="en-US" smtClean="0"/>
              <a:t>‹#›</a:t>
            </a:fld>
            <a:endParaRPr lang="en-US"/>
          </a:p>
        </p:txBody>
      </p:sp>
    </p:spTree>
    <p:extLst>
      <p:ext uri="{BB962C8B-B14F-4D97-AF65-F5344CB8AC3E}">
        <p14:creationId xmlns:p14="http://schemas.microsoft.com/office/powerpoint/2010/main" val="3937672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30A3D-83A9-45C3-BC5D-09746FB36B14}" type="datetimeFigureOut">
              <a:rPr lang="en-AU" smtClean="0"/>
              <a:t>17/02/2020</a:t>
            </a:fld>
            <a:endParaRPr lang="en-AU"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BA9979-80DF-422E-9707-18C8CAA601D6}" type="slidenum">
              <a:rPr lang="en-AU" smtClean="0"/>
              <a:t>‹#›</a:t>
            </a:fld>
            <a:endParaRPr lang="en-AU" dirty="0"/>
          </a:p>
        </p:txBody>
      </p:sp>
    </p:spTree>
    <p:extLst>
      <p:ext uri="{BB962C8B-B14F-4D97-AF65-F5344CB8AC3E}">
        <p14:creationId xmlns:p14="http://schemas.microsoft.com/office/powerpoint/2010/main" val="3865436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7BA9979-80DF-422E-9707-18C8CAA601D6}" type="slidenum">
              <a:rPr lang="en-AU" smtClean="0"/>
              <a:t>1</a:t>
            </a:fld>
            <a:endParaRPr lang="en-AU" dirty="0"/>
          </a:p>
        </p:txBody>
      </p:sp>
    </p:spTree>
    <p:extLst>
      <p:ext uri="{BB962C8B-B14F-4D97-AF65-F5344CB8AC3E}">
        <p14:creationId xmlns:p14="http://schemas.microsoft.com/office/powerpoint/2010/main" val="3710602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 you can see there is a team of teachers that are here to support the students as they</a:t>
            </a:r>
            <a:r>
              <a:rPr lang="en-US" baseline="0" dirty="0"/>
              <a:t> </a:t>
            </a:r>
            <a:r>
              <a:rPr lang="en-US" dirty="0"/>
              <a:t> start your senior year and we will be working closely with them through to the end.</a:t>
            </a:r>
          </a:p>
          <a:p>
            <a:endParaRPr lang="en-US" dirty="0"/>
          </a:p>
          <a:p>
            <a:r>
              <a:rPr lang="en-US" dirty="0"/>
              <a:t>I said to the students last week how as they come</a:t>
            </a:r>
            <a:r>
              <a:rPr lang="en-US" baseline="0" dirty="0"/>
              <a:t> up through the years – I am sure they had found their relationships with staff had changed – as they have matured and progressed through the years staff naturally treat you slightly differently than the year before.  It’s not planned but it generally does happen – and particularly in year 12.</a:t>
            </a:r>
          </a:p>
          <a:p>
            <a:endParaRPr lang="en-US" baseline="0" dirty="0"/>
          </a:p>
          <a:p>
            <a:r>
              <a:rPr lang="en-US" baseline="0" dirty="0"/>
              <a:t>Can I reassure you that we are all here for your child – to support and help them do the best they can and that our doors are never closed to them.</a:t>
            </a:r>
          </a:p>
        </p:txBody>
      </p:sp>
      <p:sp>
        <p:nvSpPr>
          <p:cNvPr id="4" name="Slide Number Placeholder 3"/>
          <p:cNvSpPr>
            <a:spLocks noGrp="1"/>
          </p:cNvSpPr>
          <p:nvPr>
            <p:ph type="sldNum" sz="quarter" idx="10"/>
          </p:nvPr>
        </p:nvSpPr>
        <p:spPr/>
        <p:txBody>
          <a:bodyPr/>
          <a:lstStyle/>
          <a:p>
            <a:fld id="{0010D45D-33AC-4726-838A-CDD63A4B81FC}" type="slidenum">
              <a:rPr lang="en-AU" smtClean="0"/>
              <a:t>2</a:t>
            </a:fld>
            <a:endParaRPr lang="en-AU" dirty="0"/>
          </a:p>
        </p:txBody>
      </p:sp>
    </p:spTree>
    <p:extLst>
      <p:ext uri="{BB962C8B-B14F-4D97-AF65-F5344CB8AC3E}">
        <p14:creationId xmlns:p14="http://schemas.microsoft.com/office/powerpoint/2010/main" val="3492653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dirty="0"/>
              <a:t>Edumate as most of you would know is the place</a:t>
            </a:r>
            <a:r>
              <a:rPr lang="en-AU" b="0" baseline="0" dirty="0"/>
              <a:t> to login to be able to update or access the listed  features. </a:t>
            </a:r>
            <a:r>
              <a:rPr lang="en-AU" b="0" dirty="0"/>
              <a:t>As</a:t>
            </a:r>
            <a:r>
              <a:rPr lang="en-AU" b="0" baseline="0" dirty="0"/>
              <a:t> we move further to a more transparent and accessible system for sharing a students progress in each class, teachers will continue to upload tasks and due dates to Edumate as they are set. Within approximately 2 weeks of a due date parents and students can expect to find the results uploaded. For at least 2 assessment items per term, there will be a comment added to allow for a fuller explanation of the mark awarded. This is also an opportunity for a comment to be written on the student’s approach to their learning in that subject, for that unit of work. Our aim is that the ongoing nature of this feedback, will assist students and parents to track their progress in a more authentic way. As a result parents will receive the same end of semester printed report noting summary grades and attitudes, but there will be no need to be sending out an interim report at the end of terms 1 and 3.  As has been the custom for many years, Learning Conversations will remain and provide families the valuable opportunity to meet with class teachers face to face. We are excited to be further down the path of this journey and look forward to it providing another way of connecting home and school to support student learning. </a:t>
            </a:r>
            <a:endParaRPr lang="en-AU" b="0" dirty="0"/>
          </a:p>
        </p:txBody>
      </p:sp>
      <p:sp>
        <p:nvSpPr>
          <p:cNvPr id="4" name="Slide Number Placeholder 3"/>
          <p:cNvSpPr>
            <a:spLocks noGrp="1"/>
          </p:cNvSpPr>
          <p:nvPr>
            <p:ph type="sldNum" sz="quarter" idx="10"/>
          </p:nvPr>
        </p:nvSpPr>
        <p:spPr/>
        <p:txBody>
          <a:bodyPr/>
          <a:lstStyle/>
          <a:p>
            <a:fld id="{4653FD59-18A5-46C2-85A2-68F687B1CA7B}" type="slidenum">
              <a:rPr lang="en-AU" smtClean="0"/>
              <a:t>3</a:t>
            </a:fld>
            <a:endParaRPr lang="en-AU" dirty="0"/>
          </a:p>
        </p:txBody>
      </p:sp>
    </p:spTree>
    <p:extLst>
      <p:ext uri="{BB962C8B-B14F-4D97-AF65-F5344CB8AC3E}">
        <p14:creationId xmlns:p14="http://schemas.microsoft.com/office/powerpoint/2010/main" val="3396020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67FED7B0-D312-4C4F-8E02-0CC78750ADD2}"/>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09502EAB-DF3C-489E-8EA5-25A7D2DE585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Families already have the required passwords,</a:t>
            </a:r>
            <a:r>
              <a:rPr lang="en-AU" b="1" baseline="0" dirty="0"/>
              <a:t> but if you have lost them please contact Jana Ponikvar in the front reception area for some new details.</a:t>
            </a:r>
            <a:endParaRPr lang="en-AU" b="1" dirty="0"/>
          </a:p>
          <a:p>
            <a:endParaRPr lang="en-AU" altLang="en-US" dirty="0"/>
          </a:p>
        </p:txBody>
      </p:sp>
      <p:sp>
        <p:nvSpPr>
          <p:cNvPr id="37892" name="Slide Number Placeholder 3">
            <a:extLst>
              <a:ext uri="{FF2B5EF4-FFF2-40B4-BE49-F238E27FC236}">
                <a16:creationId xmlns:a16="http://schemas.microsoft.com/office/drawing/2014/main" id="{4CBA371C-4412-4C41-9A4B-5D88EE11CA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9E59F6E-7668-403A-9668-7D17A8B9D93B}" type="slidenum">
              <a:rPr lang="en-US" altLang="en-US" smtClean="0"/>
              <a:pPr/>
              <a:t>4</a:t>
            </a:fld>
            <a:endParaRPr lang="en-US" altLang="en-US" dirty="0"/>
          </a:p>
        </p:txBody>
      </p:sp>
    </p:spTree>
    <p:extLst>
      <p:ext uri="{BB962C8B-B14F-4D97-AF65-F5344CB8AC3E}">
        <p14:creationId xmlns:p14="http://schemas.microsoft.com/office/powerpoint/2010/main" val="3086343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With the Endeavour Way as their foundation and the themes that run through from Year 10 to 12 – your children will have further</a:t>
            </a:r>
          </a:p>
          <a:p>
            <a:r>
              <a:rPr lang="en-US" dirty="0"/>
              <a:t> opportunity to develop</a:t>
            </a:r>
            <a:r>
              <a:rPr lang="en-US" baseline="0" dirty="0"/>
              <a:t> into the person they  want to be through exploring your own values and your choices in life.</a:t>
            </a:r>
          </a:p>
          <a:p>
            <a:endParaRPr lang="en-US" baseline="0" dirty="0"/>
          </a:p>
        </p:txBody>
      </p:sp>
      <p:sp>
        <p:nvSpPr>
          <p:cNvPr id="4" name="Slide Number Placeholder 3"/>
          <p:cNvSpPr>
            <a:spLocks noGrp="1"/>
          </p:cNvSpPr>
          <p:nvPr>
            <p:ph type="sldNum" sz="quarter" idx="10"/>
          </p:nvPr>
        </p:nvSpPr>
        <p:spPr/>
        <p:txBody>
          <a:bodyPr/>
          <a:lstStyle/>
          <a:p>
            <a:fld id="{0010D45D-33AC-4726-838A-CDD63A4B81FC}" type="slidenum">
              <a:rPr lang="en-AU" smtClean="0">
                <a:solidFill>
                  <a:prstClr val="black"/>
                </a:solidFill>
              </a:rPr>
              <a:pPr/>
              <a:t>5</a:t>
            </a:fld>
            <a:endParaRPr lang="en-AU" dirty="0">
              <a:solidFill>
                <a:prstClr val="black"/>
              </a:solidFill>
            </a:endParaRPr>
          </a:p>
        </p:txBody>
      </p:sp>
    </p:spTree>
    <p:extLst>
      <p:ext uri="{BB962C8B-B14F-4D97-AF65-F5344CB8AC3E}">
        <p14:creationId xmlns:p14="http://schemas.microsoft.com/office/powerpoint/2010/main" val="378536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More than 30 of the Year 12s are in official roles of leadership, that’s about 1/3 of the group – Village Leaders, SRC, Extra Curricula Leaders and Captains which is awesome.  But they are all leaders of the school.  Whether they like it or not – the younger kids look up to them and what they do, what they wear and how they relate to each other and our staff.</a:t>
            </a:r>
          </a:p>
          <a:p>
            <a:endParaRPr lang="en-US" baseline="0" dirty="0"/>
          </a:p>
          <a:p>
            <a:r>
              <a:rPr lang="en-US" baseline="0" dirty="0"/>
              <a:t>I have encouraged them all to see themselves as leaders – that it is not just about the badge!</a:t>
            </a:r>
          </a:p>
          <a:p>
            <a:endParaRPr lang="en-US" baseline="0" dirty="0"/>
          </a:p>
          <a:p>
            <a:r>
              <a:rPr lang="en-US" baseline="0" dirty="0"/>
              <a:t>When past Year 12’s spoke at the orientation night they encouraged the students to– get involved and enjoy as many activities and events that they can through out the year – to enjoy these times and participate with a good heart.  Just by being at swimming carnival/athletics day – they are setting an example to the younger students by their actions as well as giving back to the College through their actions.</a:t>
            </a:r>
          </a:p>
          <a:p>
            <a:endParaRPr lang="en-US" baseline="0" dirty="0"/>
          </a:p>
          <a:p>
            <a:r>
              <a:rPr lang="en-US" baseline="0" dirty="0"/>
              <a:t>So we have encouraged them to participate, offer themselves even for the smallest tasks which will show leadership – live out the Endeavour Way.</a:t>
            </a:r>
          </a:p>
          <a:p>
            <a:endParaRPr lang="en-AU" dirty="0"/>
          </a:p>
        </p:txBody>
      </p:sp>
      <p:sp>
        <p:nvSpPr>
          <p:cNvPr id="4" name="Slide Number Placeholder 3"/>
          <p:cNvSpPr>
            <a:spLocks noGrp="1"/>
          </p:cNvSpPr>
          <p:nvPr>
            <p:ph type="sldNum" sz="quarter" idx="10"/>
          </p:nvPr>
        </p:nvSpPr>
        <p:spPr/>
        <p:txBody>
          <a:bodyPr/>
          <a:lstStyle/>
          <a:p>
            <a:fld id="{07BA9979-80DF-422E-9707-18C8CAA601D6}" type="slidenum">
              <a:rPr lang="en-AU" smtClean="0"/>
              <a:t>6</a:t>
            </a:fld>
            <a:endParaRPr lang="en-AU" dirty="0"/>
          </a:p>
        </p:txBody>
      </p:sp>
    </p:spTree>
    <p:extLst>
      <p:ext uri="{BB962C8B-B14F-4D97-AF65-F5344CB8AC3E}">
        <p14:creationId xmlns:p14="http://schemas.microsoft.com/office/powerpoint/2010/main" val="1508773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lvl="0" indent="-285750">
              <a:defRPr/>
            </a:pPr>
            <a:r>
              <a:rPr lang="en-US" sz="1200" dirty="0">
                <a:solidFill>
                  <a:schemeClr val="tx1"/>
                </a:solidFill>
                <a:latin typeface="Arial" pitchFamily="34" charset="0"/>
                <a:cs typeface="Arial" pitchFamily="34" charset="0"/>
              </a:rPr>
              <a:t>Of course we’ve already had Orientation</a:t>
            </a:r>
            <a:r>
              <a:rPr lang="en-US" sz="1200" baseline="0" dirty="0">
                <a:solidFill>
                  <a:schemeClr val="tx1"/>
                </a:solidFill>
                <a:latin typeface="Arial" pitchFamily="34" charset="0"/>
                <a:cs typeface="Arial" pitchFamily="34" charset="0"/>
              </a:rPr>
              <a:t> and the Opening Service but here are a few more key dates for this year.</a:t>
            </a:r>
            <a:endParaRPr lang="en-US" sz="1200" dirty="0">
              <a:solidFill>
                <a:schemeClr val="tx1"/>
              </a:solidFill>
              <a:latin typeface="Arial" pitchFamily="34" charset="0"/>
              <a:cs typeface="Arial" pitchFamily="34" charset="0"/>
            </a:endParaRPr>
          </a:p>
          <a:p>
            <a:endParaRPr lang="en-AU" dirty="0"/>
          </a:p>
        </p:txBody>
      </p:sp>
      <p:sp>
        <p:nvSpPr>
          <p:cNvPr id="4" name="Slide Number Placeholder 3"/>
          <p:cNvSpPr>
            <a:spLocks noGrp="1"/>
          </p:cNvSpPr>
          <p:nvPr>
            <p:ph type="sldNum" sz="quarter" idx="10"/>
          </p:nvPr>
        </p:nvSpPr>
        <p:spPr/>
        <p:txBody>
          <a:bodyPr/>
          <a:lstStyle/>
          <a:p>
            <a:fld id="{07BA9979-80DF-422E-9707-18C8CAA601D6}" type="slidenum">
              <a:rPr lang="en-AU" smtClean="0"/>
              <a:t>7</a:t>
            </a:fld>
            <a:endParaRPr lang="en-AU" dirty="0"/>
          </a:p>
        </p:txBody>
      </p:sp>
    </p:spTree>
    <p:extLst>
      <p:ext uri="{BB962C8B-B14F-4D97-AF65-F5344CB8AC3E}">
        <p14:creationId xmlns:p14="http://schemas.microsoft.com/office/powerpoint/2010/main" val="3976041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7BA9979-80DF-422E-9707-18C8CAA601D6}" type="slidenum">
              <a:rPr lang="en-AU" smtClean="0"/>
              <a:t>8</a:t>
            </a:fld>
            <a:endParaRPr lang="en-AU" dirty="0"/>
          </a:p>
        </p:txBody>
      </p:sp>
    </p:spTree>
    <p:extLst>
      <p:ext uri="{BB962C8B-B14F-4D97-AF65-F5344CB8AC3E}">
        <p14:creationId xmlns:p14="http://schemas.microsoft.com/office/powerpoint/2010/main" val="3879426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08764CF-205D-4ACD-8730-C3E4E2A067A2}"/>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3D7053B9-F8D4-4492-8D01-30B38FE3F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ts val="575"/>
              </a:spcBef>
              <a:buFont typeface="Wingdings 2" panose="05020102010507070707" pitchFamily="18" charset="2"/>
              <a:buNone/>
            </a:pPr>
            <a:r>
              <a:rPr lang="en-AU" altLang="en-US" sz="1200" dirty="0">
                <a:solidFill>
                  <a:schemeClr val="bg1"/>
                </a:solidFill>
                <a:latin typeface="Arial" panose="020B0604020202020204" pitchFamily="34" charset="0"/>
                <a:cs typeface="Arial" panose="020B0604020202020204" pitchFamily="34" charset="0"/>
              </a:rPr>
              <a:t>All students have been issued with an Assessment Policy statement which needs to have the tear off slip signed and returned. It is important that both parents and students understand these expectations. If you or your son/daughter do not understand any of the policy they should follow up with YLL to clarify before signing. It is a SACE requirement that all students acknowledge and adhere to the SACE Assessment Policy that is upheld at Endeavour.</a:t>
            </a:r>
          </a:p>
          <a:p>
            <a:endParaRPr lang="en-AU" altLang="en-US" dirty="0"/>
          </a:p>
        </p:txBody>
      </p:sp>
      <p:sp>
        <p:nvSpPr>
          <p:cNvPr id="19460" name="Slide Number Placeholder 3">
            <a:extLst>
              <a:ext uri="{FF2B5EF4-FFF2-40B4-BE49-F238E27FC236}">
                <a16:creationId xmlns:a16="http://schemas.microsoft.com/office/drawing/2014/main" id="{F0626770-0D72-40F3-9679-6481C8CC76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B9AFAF6-2E66-43EB-BE14-BE4D054D3A2B}" type="slidenum">
              <a:rPr lang="en-AU" altLang="en-US" smtClean="0"/>
              <a:pPr/>
              <a:t>9</a:t>
            </a:fld>
            <a:endParaRPr lang="en-AU" altLang="en-US" dirty="0"/>
          </a:p>
        </p:txBody>
      </p:sp>
    </p:spTree>
    <p:extLst>
      <p:ext uri="{BB962C8B-B14F-4D97-AF65-F5344CB8AC3E}">
        <p14:creationId xmlns:p14="http://schemas.microsoft.com/office/powerpoint/2010/main" val="2479590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08764CF-205D-4ACD-8730-C3E4E2A067A2}"/>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3D7053B9-F8D4-4492-8D01-30B38FE3F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ts val="575"/>
              </a:spcBef>
              <a:buFont typeface="Wingdings 2" panose="05020102010507070707" pitchFamily="18" charset="2"/>
              <a:buNone/>
            </a:pPr>
            <a:r>
              <a:rPr lang="en-AU" altLang="en-US" sz="1200" dirty="0">
                <a:solidFill>
                  <a:schemeClr val="bg1"/>
                </a:solidFill>
                <a:latin typeface="Arial" panose="020B0604020202020204" pitchFamily="34" charset="0"/>
                <a:cs typeface="Arial" panose="020B0604020202020204" pitchFamily="34" charset="0"/>
              </a:rPr>
              <a:t>This document outlines the policy on a range of Assessment issues, including:</a:t>
            </a:r>
          </a:p>
          <a:p>
            <a:pPr eaLnBrk="1" hangingPunct="1">
              <a:spcBef>
                <a:spcPts val="575"/>
              </a:spcBef>
              <a:buFont typeface="Wingdings 2" panose="05020102010507070707" pitchFamily="18" charset="2"/>
              <a:buNone/>
            </a:pPr>
            <a:endParaRPr lang="en-AU" altLang="en-US" sz="1200" baseline="0" dirty="0">
              <a:solidFill>
                <a:schemeClr val="bg1"/>
              </a:solidFill>
              <a:latin typeface="Arial" panose="020B0604020202020204" pitchFamily="34" charset="0"/>
              <a:cs typeface="Arial" panose="020B0604020202020204" pitchFamily="34" charset="0"/>
            </a:endParaRPr>
          </a:p>
          <a:p>
            <a:pPr eaLnBrk="1" hangingPunct="1">
              <a:spcBef>
                <a:spcPts val="575"/>
              </a:spcBef>
              <a:buFont typeface="Wingdings 2" panose="05020102010507070707" pitchFamily="18" charset="2"/>
              <a:buNone/>
            </a:pPr>
            <a:r>
              <a:rPr lang="en-AU" altLang="en-US" sz="1200" baseline="0" dirty="0">
                <a:solidFill>
                  <a:schemeClr val="bg1"/>
                </a:solidFill>
                <a:latin typeface="Arial" panose="020B0604020202020204" pitchFamily="34" charset="0"/>
                <a:cs typeface="Arial" panose="020B0604020202020204" pitchFamily="34" charset="0"/>
              </a:rPr>
              <a:t>Deadlines and Extensions (at teacher discretion, upon early application, on an individual basis)</a:t>
            </a:r>
          </a:p>
          <a:p>
            <a:pPr eaLnBrk="1" hangingPunct="1">
              <a:spcBef>
                <a:spcPts val="575"/>
              </a:spcBef>
              <a:buFont typeface="Wingdings 2" panose="05020102010507070707" pitchFamily="18" charset="2"/>
              <a:buNone/>
            </a:pPr>
            <a:r>
              <a:rPr lang="en-AU" altLang="en-US" sz="1200" baseline="0" dirty="0">
                <a:solidFill>
                  <a:schemeClr val="bg1"/>
                </a:solidFill>
                <a:latin typeface="Arial" panose="020B0604020202020204" pitchFamily="34" charset="0"/>
                <a:cs typeface="Arial" panose="020B0604020202020204" pitchFamily="34" charset="0"/>
              </a:rPr>
              <a:t>Plagiarism (dealt with severely. Students commit to submission of their own, independent work. Use of </a:t>
            </a:r>
            <a:r>
              <a:rPr lang="en-AU" altLang="en-US" sz="1200" baseline="0" dirty="0" err="1">
                <a:solidFill>
                  <a:schemeClr val="bg1"/>
                </a:solidFill>
                <a:latin typeface="Arial" panose="020B0604020202020204" pitchFamily="34" charset="0"/>
                <a:cs typeface="Arial" panose="020B0604020202020204" pitchFamily="34" charset="0"/>
              </a:rPr>
              <a:t>TurnItIn</a:t>
            </a:r>
            <a:r>
              <a:rPr lang="en-AU" altLang="en-US" sz="1200" baseline="0" dirty="0">
                <a:solidFill>
                  <a:schemeClr val="bg1"/>
                </a:solidFill>
                <a:latin typeface="Arial" panose="020B0604020202020204" pitchFamily="34" charset="0"/>
                <a:cs typeface="Arial" panose="020B0604020202020204" pitchFamily="34" charset="0"/>
              </a:rPr>
              <a:t>)</a:t>
            </a:r>
          </a:p>
          <a:p>
            <a:pPr eaLnBrk="1" hangingPunct="1">
              <a:spcBef>
                <a:spcPts val="575"/>
              </a:spcBef>
              <a:buFont typeface="Wingdings 2" panose="05020102010507070707" pitchFamily="18" charset="2"/>
              <a:buNone/>
            </a:pPr>
            <a:r>
              <a:rPr lang="en-AU" altLang="en-US" sz="1200" baseline="0" dirty="0">
                <a:solidFill>
                  <a:schemeClr val="bg1"/>
                </a:solidFill>
                <a:latin typeface="Arial" panose="020B0604020202020204" pitchFamily="34" charset="0"/>
                <a:cs typeface="Arial" panose="020B0604020202020204" pitchFamily="34" charset="0"/>
              </a:rPr>
              <a:t>Medical Certificates (must be provided when summative assessment tasks are missed)</a:t>
            </a:r>
          </a:p>
          <a:p>
            <a:pPr eaLnBrk="1" hangingPunct="1">
              <a:spcBef>
                <a:spcPts val="575"/>
              </a:spcBef>
              <a:buFont typeface="Wingdings 2" panose="05020102010507070707" pitchFamily="18" charset="2"/>
              <a:buNone/>
            </a:pPr>
            <a:endParaRPr lang="en-AU" altLang="en-US" sz="1200" baseline="0" dirty="0">
              <a:solidFill>
                <a:schemeClr val="bg1"/>
              </a:solidFill>
              <a:latin typeface="Arial" panose="020B0604020202020204" pitchFamily="34" charset="0"/>
              <a:cs typeface="Arial" panose="020B0604020202020204" pitchFamily="34" charset="0"/>
            </a:endParaRPr>
          </a:p>
          <a:p>
            <a:pPr eaLnBrk="1" hangingPunct="1">
              <a:spcBef>
                <a:spcPts val="575"/>
              </a:spcBef>
              <a:buFont typeface="Wingdings 2" panose="05020102010507070707" pitchFamily="18" charset="2"/>
              <a:buNone/>
            </a:pPr>
            <a:r>
              <a:rPr lang="en-AU" altLang="en-US" sz="1200" baseline="0" dirty="0">
                <a:solidFill>
                  <a:schemeClr val="bg1"/>
                </a:solidFill>
                <a:latin typeface="Arial" panose="020B0604020202020204" pitchFamily="34" charset="0"/>
                <a:cs typeface="Arial" panose="020B0604020202020204" pitchFamily="34" charset="0"/>
              </a:rPr>
              <a:t>It is also worth noting that students and teachers need to be able to sign verification forms to agree that the work submitted is indeed the student’s own. One way teachers can verify a student’s work is through the sighting of drafts.</a:t>
            </a:r>
          </a:p>
          <a:p>
            <a:pPr eaLnBrk="1" hangingPunct="1">
              <a:spcBef>
                <a:spcPts val="575"/>
              </a:spcBef>
              <a:buFont typeface="Wingdings 2" panose="05020102010507070707" pitchFamily="18" charset="2"/>
              <a:buNone/>
            </a:pPr>
            <a:endParaRPr lang="en-AU" altLang="en-US" sz="1200" baseline="0" dirty="0">
              <a:solidFill>
                <a:schemeClr val="bg1"/>
              </a:solidFill>
              <a:latin typeface="Arial" panose="020B0604020202020204" pitchFamily="34" charset="0"/>
              <a:cs typeface="Arial" panose="020B0604020202020204" pitchFamily="34" charset="0"/>
            </a:endParaRPr>
          </a:p>
          <a:p>
            <a:pPr eaLnBrk="1" hangingPunct="1">
              <a:spcBef>
                <a:spcPts val="575"/>
              </a:spcBef>
              <a:buFont typeface="Wingdings 2" panose="05020102010507070707" pitchFamily="18" charset="2"/>
              <a:buNone/>
            </a:pPr>
            <a:r>
              <a:rPr lang="en-AU" altLang="en-US" sz="1200" baseline="0" dirty="0">
                <a:solidFill>
                  <a:schemeClr val="bg1"/>
                </a:solidFill>
                <a:latin typeface="Arial" panose="020B0604020202020204" pitchFamily="34" charset="0"/>
                <a:cs typeface="Arial" panose="020B0604020202020204" pitchFamily="34" charset="0"/>
              </a:rPr>
              <a:t>It is also important to note that, while some tasks encourage and require collaboration, there is a limit to how much students can give help to or receive help from their peers. If work is too similar to that of another student, penalties will apply. </a:t>
            </a:r>
          </a:p>
          <a:p>
            <a:pPr eaLnBrk="1" hangingPunct="1">
              <a:spcBef>
                <a:spcPts val="575"/>
              </a:spcBef>
              <a:buFont typeface="Wingdings 2" panose="05020102010507070707" pitchFamily="18" charset="2"/>
              <a:buNone/>
            </a:pPr>
            <a:r>
              <a:rPr lang="en-AU" altLang="en-US" sz="1200" baseline="0" dirty="0">
                <a:solidFill>
                  <a:schemeClr val="bg1"/>
                </a:solidFill>
                <a:latin typeface="Arial" panose="020B0604020202020204" pitchFamily="34" charset="0"/>
                <a:cs typeface="Arial" panose="020B0604020202020204" pitchFamily="34" charset="0"/>
              </a:rPr>
              <a:t>There is also a limit to how much teachers can draft (Vision for learners – personal responsibility)</a:t>
            </a:r>
          </a:p>
          <a:p>
            <a:pPr eaLnBrk="1" hangingPunct="1">
              <a:spcBef>
                <a:spcPts val="575"/>
              </a:spcBef>
              <a:buFont typeface="Wingdings 2" panose="05020102010507070707" pitchFamily="18" charset="2"/>
              <a:buNone/>
            </a:pPr>
            <a:r>
              <a:rPr lang="en-AU" altLang="en-US" sz="1200" baseline="0" dirty="0">
                <a:solidFill>
                  <a:schemeClr val="bg1"/>
                </a:solidFill>
                <a:latin typeface="Arial" panose="020B0604020202020204" pitchFamily="34" charset="0"/>
                <a:cs typeface="Arial" panose="020B0604020202020204" pitchFamily="34" charset="0"/>
              </a:rPr>
              <a:t>Organisation and meeting deadlines is imperative so that work doesn’t ‘snowball’</a:t>
            </a:r>
          </a:p>
          <a:p>
            <a:pPr eaLnBrk="1" hangingPunct="1">
              <a:spcBef>
                <a:spcPts val="575"/>
              </a:spcBef>
              <a:buFont typeface="Wingdings 2" panose="05020102010507070707" pitchFamily="18" charset="2"/>
              <a:buNone/>
            </a:pPr>
            <a:endParaRPr lang="en-AU" altLang="en-US" dirty="0"/>
          </a:p>
        </p:txBody>
      </p:sp>
      <p:sp>
        <p:nvSpPr>
          <p:cNvPr id="19460" name="Slide Number Placeholder 3">
            <a:extLst>
              <a:ext uri="{FF2B5EF4-FFF2-40B4-BE49-F238E27FC236}">
                <a16:creationId xmlns:a16="http://schemas.microsoft.com/office/drawing/2014/main" id="{F0626770-0D72-40F3-9679-6481C8CC76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B9AFAF6-2E66-43EB-BE14-BE4D054D3A2B}" type="slidenum">
              <a:rPr lang="en-AU" altLang="en-US" smtClean="0"/>
              <a:pPr/>
              <a:t>10</a:t>
            </a:fld>
            <a:endParaRPr lang="en-AU" altLang="en-US" dirty="0"/>
          </a:p>
        </p:txBody>
      </p:sp>
    </p:spTree>
    <p:extLst>
      <p:ext uri="{BB962C8B-B14F-4D97-AF65-F5344CB8AC3E}">
        <p14:creationId xmlns:p14="http://schemas.microsoft.com/office/powerpoint/2010/main" val="4116026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All Stage 2 subjects are assessed using A+ - E- grades and have Performance Standards (criteria) that define what students need to do to provide evidence of at each grade band.</a:t>
            </a:r>
          </a:p>
        </p:txBody>
      </p:sp>
      <p:sp>
        <p:nvSpPr>
          <p:cNvPr id="4" name="Slide Number Placeholder 3"/>
          <p:cNvSpPr>
            <a:spLocks noGrp="1"/>
          </p:cNvSpPr>
          <p:nvPr>
            <p:ph type="sldNum" sz="quarter" idx="10"/>
          </p:nvPr>
        </p:nvSpPr>
        <p:spPr/>
        <p:txBody>
          <a:bodyPr/>
          <a:lstStyle/>
          <a:p>
            <a:fld id="{07BA9979-80DF-422E-9707-18C8CAA601D6}" type="slidenum">
              <a:rPr lang="en-AU" smtClean="0"/>
              <a:t>11</a:t>
            </a:fld>
            <a:endParaRPr lang="en-AU" dirty="0"/>
          </a:p>
        </p:txBody>
      </p:sp>
    </p:spTree>
    <p:extLst>
      <p:ext uri="{BB962C8B-B14F-4D97-AF65-F5344CB8AC3E}">
        <p14:creationId xmlns:p14="http://schemas.microsoft.com/office/powerpoint/2010/main" val="2347105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70% of Stage 2 assessment tasks are marked by the teacher.</a:t>
            </a:r>
          </a:p>
          <a:p>
            <a:r>
              <a:rPr lang="en-AU" dirty="0"/>
              <a:t>A sample of this work is sent to SACE for moderation (double checking)</a:t>
            </a:r>
          </a:p>
          <a:p>
            <a:r>
              <a:rPr lang="en-AU" dirty="0"/>
              <a:t>This checks the consistency of marking for all subjects and all teachers.</a:t>
            </a:r>
          </a:p>
          <a:p>
            <a:r>
              <a:rPr lang="en-AU" dirty="0"/>
              <a:t>30% of each Stage 2 subject is externally assessed by SACE. For many subjects this is an EXAM, but it could also be a practical task or performance.</a:t>
            </a:r>
          </a:p>
        </p:txBody>
      </p:sp>
      <p:sp>
        <p:nvSpPr>
          <p:cNvPr id="4" name="Slide Number Placeholder 3"/>
          <p:cNvSpPr>
            <a:spLocks noGrp="1"/>
          </p:cNvSpPr>
          <p:nvPr>
            <p:ph type="sldNum" sz="quarter" idx="10"/>
          </p:nvPr>
        </p:nvSpPr>
        <p:spPr/>
        <p:txBody>
          <a:bodyPr/>
          <a:lstStyle/>
          <a:p>
            <a:fld id="{07BA9979-80DF-422E-9707-18C8CAA601D6}" type="slidenum">
              <a:rPr lang="en-AU" smtClean="0"/>
              <a:t>12</a:t>
            </a:fld>
            <a:endParaRPr lang="en-AU" dirty="0"/>
          </a:p>
        </p:txBody>
      </p:sp>
    </p:spTree>
    <p:extLst>
      <p:ext uri="{BB962C8B-B14F-4D97-AF65-F5344CB8AC3E}">
        <p14:creationId xmlns:p14="http://schemas.microsoft.com/office/powerpoint/2010/main" val="2208372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Over the last three years SACE has been introducing Electronic Exams. The SACE website provides familiarisation activities, including electronic practice exams that teachers will be using to prepare their students. So far, the feedback on completing electronic exams has been overwhelmingly positive.</a:t>
            </a:r>
          </a:p>
          <a:p>
            <a:endParaRPr lang="en-AU" dirty="0"/>
          </a:p>
          <a:p>
            <a:r>
              <a:rPr lang="en-AU" dirty="0"/>
              <a:t>IAC-</a:t>
            </a:r>
            <a:r>
              <a:rPr lang="en-AU" baseline="0" dirty="0"/>
              <a:t> also add that every effort is being made to ensure we have a system that will deliver a practice exam scenario similar to SACE experience.  Later in the year there most likely will be a trial online exam set up and run by SACE Board when teachers can download class work.</a:t>
            </a:r>
          </a:p>
          <a:p>
            <a:endParaRPr lang="en-AU" baseline="0" dirty="0"/>
          </a:p>
          <a:p>
            <a:endParaRPr lang="en-AU" dirty="0"/>
          </a:p>
        </p:txBody>
      </p:sp>
      <p:sp>
        <p:nvSpPr>
          <p:cNvPr id="4" name="Slide Number Placeholder 3"/>
          <p:cNvSpPr>
            <a:spLocks noGrp="1"/>
          </p:cNvSpPr>
          <p:nvPr>
            <p:ph type="sldNum" sz="quarter" idx="10"/>
          </p:nvPr>
        </p:nvSpPr>
        <p:spPr/>
        <p:txBody>
          <a:bodyPr/>
          <a:lstStyle/>
          <a:p>
            <a:fld id="{07BA9979-80DF-422E-9707-18C8CAA601D6}" type="slidenum">
              <a:rPr lang="en-AU" smtClean="0"/>
              <a:t>13</a:t>
            </a:fld>
            <a:endParaRPr lang="en-AU" dirty="0"/>
          </a:p>
        </p:txBody>
      </p:sp>
    </p:spTree>
    <p:extLst>
      <p:ext uri="{BB962C8B-B14F-4D97-AF65-F5344CB8AC3E}">
        <p14:creationId xmlns:p14="http://schemas.microsoft.com/office/powerpoint/2010/main" val="3716867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Achieving the SACE and achieving an ATAR are different. SACE requires the compulsory subjects (50 credits), completion of an additional 90 credits that can be from Stage 1 or 2 and a C grade or higher in 3 Stage 2 subjects as shown on the screen. This is a total of 200 credits. Many of our students will have more than the minimum 90 credits across Stage 1 and 2. </a:t>
            </a:r>
          </a:p>
        </p:txBody>
      </p:sp>
      <p:sp>
        <p:nvSpPr>
          <p:cNvPr id="4" name="Slide Number Placeholder 3"/>
          <p:cNvSpPr>
            <a:spLocks noGrp="1"/>
          </p:cNvSpPr>
          <p:nvPr>
            <p:ph type="sldNum" sz="quarter" idx="10"/>
          </p:nvPr>
        </p:nvSpPr>
        <p:spPr/>
        <p:txBody>
          <a:bodyPr/>
          <a:lstStyle/>
          <a:p>
            <a:fld id="{07BA9979-80DF-422E-9707-18C8CAA601D6}" type="slidenum">
              <a:rPr lang="en-AU" smtClean="0"/>
              <a:t>14</a:t>
            </a:fld>
            <a:endParaRPr lang="en-AU" dirty="0"/>
          </a:p>
        </p:txBody>
      </p:sp>
    </p:spTree>
    <p:extLst>
      <p:ext uri="{BB962C8B-B14F-4D97-AF65-F5344CB8AC3E}">
        <p14:creationId xmlns:p14="http://schemas.microsoft.com/office/powerpoint/2010/main" val="2750775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To be eligible for an ATAR for University Entrance, students need to achieve their SACE and a total of 90 Stage 2 credits (4 year-long subjects and RP) will contribute to their ATAR. When our students complete 5 year-long subjects RP does not need to count to their ATAR. Students effectively have a ‘spare’ subject. Their lowest grade (whether that be RP or their fifth subject) automatically will not factor into their ATAR. </a:t>
            </a:r>
          </a:p>
          <a:p>
            <a:r>
              <a:rPr lang="en-AU" dirty="0"/>
              <a:t>The ATAR stands for Australian Tertiary Admissions Rank. It’s a number between 0 and 99.95 that indicates a student’s position relative to all other students receiving an ATAR that year. An ATAR of 80, for example, means that the student has achieved in the top 20% of that cohort.</a:t>
            </a:r>
          </a:p>
        </p:txBody>
      </p:sp>
      <p:sp>
        <p:nvSpPr>
          <p:cNvPr id="4" name="Slide Number Placeholder 3"/>
          <p:cNvSpPr>
            <a:spLocks noGrp="1"/>
          </p:cNvSpPr>
          <p:nvPr>
            <p:ph type="sldNum" sz="quarter" idx="10"/>
          </p:nvPr>
        </p:nvSpPr>
        <p:spPr/>
        <p:txBody>
          <a:bodyPr/>
          <a:lstStyle/>
          <a:p>
            <a:fld id="{07BA9979-80DF-422E-9707-18C8CAA601D6}" type="slidenum">
              <a:rPr lang="en-AU" smtClean="0"/>
              <a:t>15</a:t>
            </a:fld>
            <a:endParaRPr lang="en-AU" dirty="0"/>
          </a:p>
        </p:txBody>
      </p:sp>
    </p:spTree>
    <p:extLst>
      <p:ext uri="{BB962C8B-B14F-4D97-AF65-F5344CB8AC3E}">
        <p14:creationId xmlns:p14="http://schemas.microsoft.com/office/powerpoint/2010/main" val="3000430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Scaling in a mathematical process that allows all subjects to be compared equally. This is so that a certain combination of Year 12 subjects does not offer students an advantage over another combination. Scaling is a procedure defined by the Universities. It allows subject ‘raw scores’ to be directly compared an can then be used by Universities to determine which students are offered a place in their programs. Scaling does not lower a student’s performance and their ranking in that subject, relative to others, does not change. Sometimes students will be overly concerned with whether their subjects will be ‘scaled up or down’. Scaling algorithms change every year and the effect of scaling is impossible to predict. Students should chose subjects based on their interests and abilities – this is much more likely to lead to a higher ATAR. However, the higher your marks in the subjects you choose, the lesser the impact of scaling.</a:t>
            </a:r>
          </a:p>
        </p:txBody>
      </p:sp>
      <p:sp>
        <p:nvSpPr>
          <p:cNvPr id="4" name="Slide Number Placeholder 3"/>
          <p:cNvSpPr>
            <a:spLocks noGrp="1"/>
          </p:cNvSpPr>
          <p:nvPr>
            <p:ph type="sldNum" sz="quarter" idx="10"/>
          </p:nvPr>
        </p:nvSpPr>
        <p:spPr/>
        <p:txBody>
          <a:bodyPr/>
          <a:lstStyle/>
          <a:p>
            <a:fld id="{07BA9979-80DF-422E-9707-18C8CAA601D6}" type="slidenum">
              <a:rPr lang="en-AU" smtClean="0"/>
              <a:t>16</a:t>
            </a:fld>
            <a:endParaRPr lang="en-AU" dirty="0"/>
          </a:p>
        </p:txBody>
      </p:sp>
    </p:spTree>
    <p:extLst>
      <p:ext uri="{BB962C8B-B14F-4D97-AF65-F5344CB8AC3E}">
        <p14:creationId xmlns:p14="http://schemas.microsoft.com/office/powerpoint/2010/main" val="2591812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dirty="0"/>
              <a:t>Some students may wish to study interstate. Carefully check the University prerequisites to ensure you have chosen the correct Year 12 subjects.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0" dirty="0"/>
              <a:t>Many of these universities also require Stage 2 English which may differ from South Australian universities.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0" dirty="0"/>
              <a:t>Later in the year, Annie Fitridge, our Pathways leader, will run a SATAC evening as part of the Year 12 Learning Conversations. This will provide you with all the necessary information regarding University and TAFE applications. All students will also receive individual counselling and assistance in preparing their SATAC application.</a:t>
            </a:r>
          </a:p>
          <a:p>
            <a:endParaRPr lang="en-AU" b="0" dirty="0"/>
          </a:p>
        </p:txBody>
      </p:sp>
      <p:sp>
        <p:nvSpPr>
          <p:cNvPr id="4" name="Slide Number Placeholder 3"/>
          <p:cNvSpPr>
            <a:spLocks noGrp="1"/>
          </p:cNvSpPr>
          <p:nvPr>
            <p:ph type="sldNum" sz="quarter" idx="10"/>
          </p:nvPr>
        </p:nvSpPr>
        <p:spPr/>
        <p:txBody>
          <a:bodyPr/>
          <a:lstStyle/>
          <a:p>
            <a:fld id="{07BA9979-80DF-422E-9707-18C8CAA601D6}" type="slidenum">
              <a:rPr lang="en-AU" smtClean="0"/>
              <a:t>17</a:t>
            </a:fld>
            <a:endParaRPr lang="en-AU" dirty="0"/>
          </a:p>
        </p:txBody>
      </p:sp>
    </p:spTree>
    <p:extLst>
      <p:ext uri="{BB962C8B-B14F-4D97-AF65-F5344CB8AC3E}">
        <p14:creationId xmlns:p14="http://schemas.microsoft.com/office/powerpoint/2010/main" val="325280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09DEE851-8131-47FA-AB3D-73CD9BF749A4}"/>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E5072C0B-3B25-4998-BD67-629E85DF94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a:t>These are the various ‘programs’ that we have put in place to support and educate our senior students</a:t>
            </a:r>
          </a:p>
        </p:txBody>
      </p:sp>
      <p:sp>
        <p:nvSpPr>
          <p:cNvPr id="32772" name="Slide Number Placeholder 3">
            <a:extLst>
              <a:ext uri="{FF2B5EF4-FFF2-40B4-BE49-F238E27FC236}">
                <a16:creationId xmlns:a16="http://schemas.microsoft.com/office/drawing/2014/main" id="{3A04AA80-C3B1-4C28-B5D1-EF63D96CBF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7E58B70-5822-4FD3-9401-990653E2E3C2}" type="slidenum">
              <a:rPr lang="en-AU" altLang="en-US" smtClean="0"/>
              <a:pPr/>
              <a:t>18</a:t>
            </a:fld>
            <a:endParaRPr lang="en-AU" altLang="en-US" dirty="0"/>
          </a:p>
        </p:txBody>
      </p:sp>
    </p:spTree>
    <p:extLst>
      <p:ext uri="{BB962C8B-B14F-4D97-AF65-F5344CB8AC3E}">
        <p14:creationId xmlns:p14="http://schemas.microsoft.com/office/powerpoint/2010/main" val="3913982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Time for a little reminiscing…</a:t>
            </a:r>
          </a:p>
          <a:p>
            <a:endParaRPr lang="en-AU" dirty="0"/>
          </a:p>
          <a:p>
            <a:r>
              <a:rPr lang="en-US" baseline="0" dirty="0"/>
              <a:t>We as staff are very proud of the culture the students have created by their participation in a variety of activities that have been developed over the last 4 years for them to live out the Endeavour Way.</a:t>
            </a:r>
          </a:p>
          <a:p>
            <a:endParaRPr lang="en-US" baseline="0" dirty="0"/>
          </a:p>
          <a:p>
            <a:r>
              <a:rPr lang="en-US" baseline="0" dirty="0"/>
              <a:t>In Year 8, the first transition days with circle work, anchors, ribbons and a treasure chest. A chance to build new friendships on Year 8 Camp, earning Endeavour Dollars for demonstrating the Endeavour Way in action. They also got to participate in Peer Support as Year 11s taught them the ropes about the Endeavour Way in action.</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Year 9, the Voyage began. Students were involved in a number of ceremonies and activities. They went on the Voyage Camp where they showed their courage and</a:t>
            </a:r>
            <a:r>
              <a:rPr lang="en-US" dirty="0"/>
              <a:t> were asked to spend 1 ½ hours on their own for reflection</a:t>
            </a:r>
            <a:r>
              <a:rPr lang="en-US" baseline="0" dirty="0"/>
              <a:t> time while on camp and the development of ideas to put real examples of the Endeavour Way in action around the school.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Year 10 saw them involved in various Health &amp; Wellbeing days where they heard from the Sammy D foundation, did First Aid and had the chance to do community service to help others out. Year 10 was also the first time the students met Paul Dillon.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Year 11 gave students an opportunity to lead Peer Support and teach others about the Endeavour Way. Year 11 Camp gave them an opportunity to develop their independence and reflect on and develop leadership they could show in their final year at school.</a:t>
            </a:r>
            <a:endParaRPr lang="en-AU" dirty="0"/>
          </a:p>
          <a:p>
            <a:endParaRPr lang="en-AU" dirty="0"/>
          </a:p>
        </p:txBody>
      </p:sp>
      <p:sp>
        <p:nvSpPr>
          <p:cNvPr id="4" name="Slide Number Placeholder 3"/>
          <p:cNvSpPr>
            <a:spLocks noGrp="1"/>
          </p:cNvSpPr>
          <p:nvPr>
            <p:ph type="sldNum" sz="quarter" idx="10"/>
          </p:nvPr>
        </p:nvSpPr>
        <p:spPr/>
        <p:txBody>
          <a:bodyPr/>
          <a:lstStyle/>
          <a:p>
            <a:fld id="{07BA9979-80DF-422E-9707-18C8CAA601D6}" type="slidenum">
              <a:rPr lang="en-AU" smtClean="0"/>
              <a:t>19</a:t>
            </a:fld>
            <a:endParaRPr lang="en-AU" dirty="0"/>
          </a:p>
        </p:txBody>
      </p:sp>
    </p:spTree>
    <p:extLst>
      <p:ext uri="{BB962C8B-B14F-4D97-AF65-F5344CB8AC3E}">
        <p14:creationId xmlns:p14="http://schemas.microsoft.com/office/powerpoint/2010/main" val="2318205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 what does Year 12 bring for them?  Students have already been encouraged to be involved in activities and to participate on retreat and in care group to</a:t>
            </a:r>
            <a:r>
              <a:rPr lang="en-US" baseline="0" dirty="0"/>
              <a:t> support </a:t>
            </a:r>
            <a:r>
              <a:rPr lang="en-US" dirty="0"/>
              <a:t> the Endeavour Way.</a:t>
            </a:r>
            <a:r>
              <a:rPr lang="en-US" baseline="0" dirty="0"/>
              <a:t> </a:t>
            </a:r>
          </a:p>
          <a:p>
            <a:endParaRPr lang="en-US" baseline="0" dirty="0"/>
          </a:p>
        </p:txBody>
      </p:sp>
      <p:sp>
        <p:nvSpPr>
          <p:cNvPr id="4" name="Slide Number Placeholder 3"/>
          <p:cNvSpPr>
            <a:spLocks noGrp="1"/>
          </p:cNvSpPr>
          <p:nvPr>
            <p:ph type="sldNum" sz="quarter" idx="10"/>
          </p:nvPr>
        </p:nvSpPr>
        <p:spPr/>
        <p:txBody>
          <a:bodyPr/>
          <a:lstStyle/>
          <a:p>
            <a:fld id="{07BA9979-80DF-422E-9707-18C8CAA601D6}" type="slidenum">
              <a:rPr lang="en-AU" smtClean="0"/>
              <a:t>20</a:t>
            </a:fld>
            <a:endParaRPr lang="en-AU" dirty="0"/>
          </a:p>
        </p:txBody>
      </p:sp>
    </p:spTree>
    <p:extLst>
      <p:ext uri="{BB962C8B-B14F-4D97-AF65-F5344CB8AC3E}">
        <p14:creationId xmlns:p14="http://schemas.microsoft.com/office/powerpoint/2010/main" val="1995637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07BA9979-80DF-422E-9707-18C8CAA601D6}" type="slidenum">
              <a:rPr lang="en-AU" smtClean="0"/>
              <a:t>21</a:t>
            </a:fld>
            <a:endParaRPr lang="en-AU" dirty="0"/>
          </a:p>
        </p:txBody>
      </p:sp>
    </p:spTree>
    <p:extLst>
      <p:ext uri="{BB962C8B-B14F-4D97-AF65-F5344CB8AC3E}">
        <p14:creationId xmlns:p14="http://schemas.microsoft.com/office/powerpoint/2010/main" val="2602077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E1B199E2-0D6A-4B5B-9C32-9F33AFE1AA58}"/>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A638F9A9-30D6-4A02-8334-348CF8B19C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AU" altLang="en-US" dirty="0"/>
              <a:t>Your relationship with your child is really important – you are their parent, not their best friend and during these senior years – they still need guidance and boundaries.</a:t>
            </a:r>
          </a:p>
          <a:p>
            <a:pPr marL="171450" indent="-171450">
              <a:buFontTx/>
              <a:buChar char="•"/>
            </a:pPr>
            <a:r>
              <a:rPr lang="en-AU" altLang="en-US" dirty="0"/>
              <a:t>We are offering more independence than ever here at the College and encourage you to be actively involved in checking in with the students on how they are going with that. It will be a big change for some!</a:t>
            </a:r>
          </a:p>
        </p:txBody>
      </p:sp>
      <p:sp>
        <p:nvSpPr>
          <p:cNvPr id="34820" name="Slide Number Placeholder 3">
            <a:extLst>
              <a:ext uri="{FF2B5EF4-FFF2-40B4-BE49-F238E27FC236}">
                <a16:creationId xmlns:a16="http://schemas.microsoft.com/office/drawing/2014/main" id="{9EE679D2-BB89-443C-B647-D907AD898D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4BAE7F6-768F-4710-AEF2-FF99D01DFCF7}" type="slidenum">
              <a:rPr lang="en-AU" altLang="en-US" smtClean="0"/>
              <a:pPr/>
              <a:t>22</a:t>
            </a:fld>
            <a:endParaRPr lang="en-AU" altLang="en-US" dirty="0"/>
          </a:p>
        </p:txBody>
      </p:sp>
    </p:spTree>
    <p:extLst>
      <p:ext uri="{BB962C8B-B14F-4D97-AF65-F5344CB8AC3E}">
        <p14:creationId xmlns:p14="http://schemas.microsoft.com/office/powerpoint/2010/main" val="1704293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a:t>
            </a:r>
            <a:r>
              <a:rPr lang="en-US" baseline="0" dirty="0"/>
              <a:t> wish you and your children all the best for your final year.  They are young adults and we have encouraged them to give it all their best shot – have the courage to ‘have a go’, do the right thing by their friends, family, our community in general and particularly themselves.</a:t>
            </a:r>
          </a:p>
          <a:p>
            <a:endParaRPr lang="en-US" baseline="0" dirty="0"/>
          </a:p>
          <a:p>
            <a:r>
              <a:rPr lang="en-US" baseline="0" dirty="0"/>
              <a:t>As I said earlier, we are generally proud of what the students have developed with us through the journey of the End Way and look forward to the final journey.</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Here’s to a great, exciting and fulfilling year ahead</a:t>
            </a:r>
          </a:p>
          <a:p>
            <a:endParaRPr lang="en-AU" dirty="0"/>
          </a:p>
          <a:p>
            <a:r>
              <a:rPr lang="en-AU" dirty="0"/>
              <a:t>You’re welcome to stay and ask me some questions and I encourage you to take a tour of the new building if you haven’t done so. Thanks</a:t>
            </a:r>
          </a:p>
        </p:txBody>
      </p:sp>
      <p:sp>
        <p:nvSpPr>
          <p:cNvPr id="4" name="Slide Number Placeholder 3"/>
          <p:cNvSpPr>
            <a:spLocks noGrp="1"/>
          </p:cNvSpPr>
          <p:nvPr>
            <p:ph type="sldNum" sz="quarter" idx="5"/>
          </p:nvPr>
        </p:nvSpPr>
        <p:spPr/>
        <p:txBody>
          <a:bodyPr/>
          <a:lstStyle/>
          <a:p>
            <a:fld id="{07BA9979-80DF-422E-9707-18C8CAA601D6}" type="slidenum">
              <a:rPr lang="en-AU" smtClean="0"/>
              <a:t>23</a:t>
            </a:fld>
            <a:endParaRPr lang="en-AU" dirty="0"/>
          </a:p>
        </p:txBody>
      </p:sp>
    </p:spTree>
    <p:extLst>
      <p:ext uri="{BB962C8B-B14F-4D97-AF65-F5344CB8AC3E}">
        <p14:creationId xmlns:p14="http://schemas.microsoft.com/office/powerpoint/2010/main" val="4046329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
        <p:nvSpPr>
          <p:cNvPr id="9" name="Footer Placeholder 8"/>
          <p:cNvSpPr>
            <a:spLocks noGrp="1"/>
          </p:cNvSpPr>
          <p:nvPr>
            <p:ph type="ftr" sz="quarter" idx="12"/>
          </p:nvPr>
        </p:nvSpPr>
        <p:spPr/>
        <p:txBody>
          <a:bodyPr/>
          <a:lstStyle/>
          <a:p>
            <a:endParaRPr lang="en-AU" dirty="0">
              <a:solidFill>
                <a:prstClr val="black">
                  <a:tint val="75000"/>
                </a:prstClr>
              </a:solidFill>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371601"/>
            <a:ext cx="103632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963084" y="4068764"/>
            <a:ext cx="103632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
        <p:nvSpPr>
          <p:cNvPr id="7" name="Oval 6"/>
          <p:cNvSpPr/>
          <p:nvPr/>
        </p:nvSpPr>
        <p:spPr>
          <a:xfrm>
            <a:off x="59944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Oval 7"/>
          <p:cNvSpPr/>
          <p:nvPr/>
        </p:nvSpPr>
        <p:spPr>
          <a:xfrm>
            <a:off x="62611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Oval 8"/>
          <p:cNvSpPr/>
          <p:nvPr/>
        </p:nvSpPr>
        <p:spPr>
          <a:xfrm>
            <a:off x="5728971"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
        <p:nvSpPr>
          <p:cNvPr id="9" name="Content Placeholder 8"/>
          <p:cNvSpPr>
            <a:spLocks noGrp="1"/>
          </p:cNvSpPr>
          <p:nvPr>
            <p:ph sz="quarter" idx="13"/>
          </p:nvPr>
        </p:nvSpPr>
        <p:spPr>
          <a:xfrm>
            <a:off x="487680" y="1600200"/>
            <a:ext cx="5388864"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AU"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
        <p:nvSpPr>
          <p:cNvPr id="11" name="Content Placeholder 10"/>
          <p:cNvSpPr>
            <a:spLocks noGrp="1"/>
          </p:cNvSpPr>
          <p:nvPr>
            <p:ph sz="quarter" idx="13"/>
          </p:nvPr>
        </p:nvSpPr>
        <p:spPr>
          <a:xfrm>
            <a:off x="609600" y="2212848"/>
            <a:ext cx="5388864"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AU"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AU"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7FE041-DB5E-484C-AA6E-EBAFE49A9E8C}" type="datetimeFigureOut">
              <a:rPr lang="en-AU" smtClean="0">
                <a:solidFill>
                  <a:prstClr val="black">
                    <a:tint val="75000"/>
                  </a:prstClr>
                </a:solidFill>
              </a:rPr>
              <a:pPr/>
              <a:t>17/02/2020</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E34B7F0-48EC-4BF3-87C3-7919C405B023}" type="slidenum">
              <a:rPr lang="en-AU" smtClean="0">
                <a:solidFill>
                  <a:srgbClr val="90C226"/>
                </a:solidFill>
              </a:rPr>
              <a:pPr/>
              <a:t>‹#›</a:t>
            </a:fld>
            <a:endParaRPr lang="en-AU" dirty="0">
              <a:solidFill>
                <a:srgbClr val="90C226"/>
              </a:solidFill>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484463" y="6356351"/>
            <a:ext cx="2781300"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4B56BAE-69BE-4F3F-BA9A-4DC89352827E}" type="datetimeFigureOut">
              <a:rPr lang="en-AU" smtClean="0"/>
              <a:t>17/02/2020</a:t>
            </a:fld>
            <a:endParaRPr lang="en-AU" dirty="0"/>
          </a:p>
        </p:txBody>
      </p:sp>
      <p:sp>
        <p:nvSpPr>
          <p:cNvPr id="5" name="Footer Placeholder 4"/>
          <p:cNvSpPr>
            <a:spLocks noGrp="1"/>
          </p:cNvSpPr>
          <p:nvPr>
            <p:ph type="ftr" sz="quarter" idx="3"/>
          </p:nvPr>
        </p:nvSpPr>
        <p:spPr>
          <a:xfrm>
            <a:off x="878887" y="6356351"/>
            <a:ext cx="3797300"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AU" dirty="0"/>
          </a:p>
        </p:txBody>
      </p:sp>
      <p:sp>
        <p:nvSpPr>
          <p:cNvPr id="6" name="Slide Number Placeholder 5"/>
          <p:cNvSpPr>
            <a:spLocks noGrp="1"/>
          </p:cNvSpPr>
          <p:nvPr>
            <p:ph type="sldNum" sz="quarter" idx="4"/>
          </p:nvPr>
        </p:nvSpPr>
        <p:spPr>
          <a:xfrm>
            <a:off x="11391038" y="6356351"/>
            <a:ext cx="749300"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928BD128-DF4B-4554-A977-84F30A44A403}" type="slidenum">
              <a:rPr lang="en-AU" smtClean="0"/>
              <a:t>‹#›</a:t>
            </a:fld>
            <a:endParaRPr lang="en-AU" dirty="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p:fade/>
  </p:transition>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au/url?sa=i&amp;rct=j&amp;q=&amp;esrc=s&amp;source=images&amp;cd=&amp;cad=rja&amp;uact=8&amp;ved=0ahUKEwj9qZGds9vKAhWBkBQKHXdFCaAQjRwIBw&amp;url=https://www.pinterest.com/explore/leadership-quote/&amp;bvm=bv.113034660,d.d24&amp;psig=AFQjCNGVa8g0t_zD7OjhF-DpULq0r7IHOQ&amp;ust=145458189562853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335360" y="4149080"/>
            <a:ext cx="1159328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4500" b="1" dirty="0">
                <a:solidFill>
                  <a:srgbClr val="152C76"/>
                </a:solidFill>
                <a:latin typeface="Arial" panose="020B0604020202020204" pitchFamily="34" charset="0"/>
              </a:rPr>
              <a:t>Senior Years Information Evening Year 12</a:t>
            </a:r>
          </a:p>
        </p:txBody>
      </p:sp>
      <p:sp>
        <p:nvSpPr>
          <p:cNvPr id="3" name="Rectangle 2">
            <a:extLst>
              <a:ext uri="{FF2B5EF4-FFF2-40B4-BE49-F238E27FC236}">
                <a16:creationId xmlns:a16="http://schemas.microsoft.com/office/drawing/2014/main" id="{C284E2AA-97FC-49A4-A5D5-293EED0A3F17}"/>
              </a:ext>
            </a:extLst>
          </p:cNvPr>
          <p:cNvSpPr/>
          <p:nvPr/>
        </p:nvSpPr>
        <p:spPr>
          <a:xfrm>
            <a:off x="335360" y="5062994"/>
            <a:ext cx="8285089" cy="553998"/>
          </a:xfrm>
          <a:prstGeom prst="rect">
            <a:avLst/>
          </a:prstGeom>
        </p:spPr>
        <p:txBody>
          <a:bodyPr wrap="none">
            <a:spAutoFit/>
          </a:bodyPr>
          <a:lstStyle/>
          <a:p>
            <a:pPr>
              <a:spcBef>
                <a:spcPct val="0"/>
              </a:spcBef>
            </a:pPr>
            <a:r>
              <a:rPr lang="en-AU" altLang="en-US" sz="3000" b="1" dirty="0">
                <a:solidFill>
                  <a:srgbClr val="152C76"/>
                </a:solidFill>
                <a:latin typeface="Arial" panose="020B0604020202020204" pitchFamily="34" charset="0"/>
              </a:rPr>
              <a:t>Daniel Wooldridge, </a:t>
            </a:r>
            <a:r>
              <a:rPr lang="en-AU" altLang="en-US" sz="3000" dirty="0">
                <a:solidFill>
                  <a:srgbClr val="152C76"/>
                </a:solidFill>
                <a:latin typeface="Arial" panose="020B0604020202020204" pitchFamily="34" charset="0"/>
              </a:rPr>
              <a:t>Year 12 Year Level Leader</a:t>
            </a:r>
          </a:p>
        </p:txBody>
      </p:sp>
      <p:pic>
        <p:nvPicPr>
          <p:cNvPr id="4" name="Picture 3">
            <a:extLst>
              <a:ext uri="{FF2B5EF4-FFF2-40B4-BE49-F238E27FC236}">
                <a16:creationId xmlns:a16="http://schemas.microsoft.com/office/drawing/2014/main" id="{8706DC6C-B118-4CC7-9185-78F821E1517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17150" y="116632"/>
            <a:ext cx="9957700" cy="3903364"/>
          </a:xfrm>
          <a:prstGeom prst="rect">
            <a:avLst/>
          </a:prstGeom>
        </p:spPr>
      </p:pic>
    </p:spTree>
    <p:extLst>
      <p:ext uri="{BB962C8B-B14F-4D97-AF65-F5344CB8AC3E}">
        <p14:creationId xmlns:p14="http://schemas.microsoft.com/office/powerpoint/2010/main" val="86311730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382126"/>
            <a:ext cx="11161240" cy="670610"/>
          </a:xfrm>
        </p:spPr>
        <p:txBody>
          <a:bodyPr/>
          <a:lstStyle/>
          <a:p>
            <a:pPr algn="l">
              <a:lnSpc>
                <a:spcPct val="100000"/>
              </a:lnSpc>
            </a:pPr>
            <a:r>
              <a:rPr lang="en-AU" sz="3500" b="1" dirty="0">
                <a:solidFill>
                  <a:srgbClr val="152C76"/>
                </a:solidFill>
                <a:effectLst/>
                <a:latin typeface="Arial" panose="020B0604020202020204" pitchFamily="34" charset="0"/>
                <a:cs typeface="Arial" panose="020B0604020202020204" pitchFamily="34" charset="0"/>
              </a:rPr>
              <a:t>Year 12 Support Team</a:t>
            </a:r>
          </a:p>
        </p:txBody>
      </p:sp>
      <p:sp>
        <p:nvSpPr>
          <p:cNvPr id="3" name="Content Placeholder 2"/>
          <p:cNvSpPr>
            <a:spLocks noGrp="1"/>
          </p:cNvSpPr>
          <p:nvPr>
            <p:ph idx="1"/>
          </p:nvPr>
        </p:nvSpPr>
        <p:spPr>
          <a:xfrm>
            <a:off x="551384" y="1196752"/>
            <a:ext cx="10873208" cy="3845023"/>
          </a:xfrm>
        </p:spPr>
        <p:txBody>
          <a:bodyPr>
            <a:normAutofit lnSpcReduction="10000"/>
          </a:bodyPr>
          <a:lstStyle/>
          <a:p>
            <a:r>
              <a:rPr lang="en-AU" sz="2800" dirty="0">
                <a:solidFill>
                  <a:schemeClr val="tx1"/>
                </a:solidFill>
                <a:latin typeface="Arial" panose="020B0604020202020204" pitchFamily="34" charset="0"/>
                <a:cs typeface="Arial" panose="020B0604020202020204" pitchFamily="34" charset="0"/>
              </a:rPr>
              <a:t>Daniel Wooldridge - Year 12 Year Level Leader</a:t>
            </a:r>
          </a:p>
          <a:p>
            <a:r>
              <a:rPr lang="en-AU" sz="2800" dirty="0">
                <a:solidFill>
                  <a:schemeClr val="tx1"/>
                </a:solidFill>
                <a:latin typeface="Arial" panose="020B0604020202020204" pitchFamily="34" charset="0"/>
                <a:cs typeface="Arial" panose="020B0604020202020204" pitchFamily="34" charset="0"/>
              </a:rPr>
              <a:t>Sharon Ward - Director of Senior Years</a:t>
            </a:r>
          </a:p>
          <a:p>
            <a:r>
              <a:rPr lang="en-AU" sz="2800" dirty="0">
                <a:solidFill>
                  <a:schemeClr val="tx1"/>
                </a:solidFill>
                <a:latin typeface="Arial" panose="020B0604020202020204" pitchFamily="34" charset="0"/>
                <a:cs typeface="Arial" panose="020B0604020202020204" pitchFamily="34" charset="0"/>
              </a:rPr>
              <a:t>Sandra Barry - Director of Learning</a:t>
            </a:r>
          </a:p>
          <a:p>
            <a:r>
              <a:rPr lang="en-US" sz="2800" dirty="0">
                <a:solidFill>
                  <a:schemeClr val="tx1"/>
                </a:solidFill>
                <a:latin typeface="Arial" panose="020B0604020202020204" pitchFamily="34" charset="0"/>
                <a:cs typeface="Arial" panose="020B0604020202020204" pitchFamily="34" charset="0"/>
              </a:rPr>
              <a:t>Marni Harding</a:t>
            </a:r>
            <a:r>
              <a:rPr lang="en-AU" sz="2800" dirty="0">
                <a:solidFill>
                  <a:schemeClr val="tx1"/>
                </a:solidFill>
                <a:latin typeface="Arial" panose="020B0604020202020204" pitchFamily="34" charset="0"/>
                <a:cs typeface="Arial" panose="020B0604020202020204" pitchFamily="34" charset="0"/>
              </a:rPr>
              <a:t> - College</a:t>
            </a:r>
            <a:r>
              <a:rPr lang="en-US" sz="2800" dirty="0">
                <a:solidFill>
                  <a:schemeClr val="tx1"/>
                </a:solidFill>
                <a:latin typeface="Arial" panose="020B0604020202020204" pitchFamily="34" charset="0"/>
                <a:cs typeface="Arial" panose="020B0604020202020204" pitchFamily="34" charset="0"/>
              </a:rPr>
              <a:t> Counsellor</a:t>
            </a:r>
          </a:p>
          <a:p>
            <a:r>
              <a:rPr lang="en-US" sz="2800" dirty="0">
                <a:solidFill>
                  <a:schemeClr val="tx1"/>
                </a:solidFill>
                <a:latin typeface="Arial" panose="020B0604020202020204" pitchFamily="34" charset="0"/>
                <a:cs typeface="Arial" panose="020B0604020202020204" pitchFamily="34" charset="0"/>
              </a:rPr>
              <a:t>Annie Fitridge - Pathways Leader and Career Counsellor</a:t>
            </a:r>
          </a:p>
          <a:p>
            <a:r>
              <a:rPr lang="en-US" sz="2800" dirty="0">
                <a:solidFill>
                  <a:schemeClr val="tx1"/>
                </a:solidFill>
                <a:latin typeface="Arial" panose="020B0604020202020204" pitchFamily="34" charset="0"/>
                <a:cs typeface="Arial" panose="020B0604020202020204" pitchFamily="34" charset="0"/>
              </a:rPr>
              <a:t>Innika Ackerley - SACE Coordinator</a:t>
            </a:r>
          </a:p>
          <a:p>
            <a:r>
              <a:rPr lang="en-US" sz="2800" dirty="0">
                <a:solidFill>
                  <a:schemeClr val="tx1"/>
                </a:solidFill>
                <a:latin typeface="Arial" panose="020B0604020202020204" pitchFamily="34" charset="0"/>
                <a:cs typeface="Arial" panose="020B0604020202020204" pitchFamily="34" charset="0"/>
              </a:rPr>
              <a:t>Course Counsellor</a:t>
            </a:r>
          </a:p>
          <a:p>
            <a:r>
              <a:rPr lang="en-US" sz="2800" dirty="0">
                <a:solidFill>
                  <a:schemeClr val="tx1"/>
                </a:solidFill>
                <a:latin typeface="Arial" panose="020B0604020202020204" pitchFamily="34" charset="0"/>
                <a:cs typeface="Arial" panose="020B0604020202020204" pitchFamily="34" charset="0"/>
              </a:rPr>
              <a:t>Your Care Group and subject teacher/s</a:t>
            </a:r>
          </a:p>
          <a:p>
            <a:endParaRPr lang="en-AU" dirty="0"/>
          </a:p>
          <a:p>
            <a:pPr marL="0" indent="0">
              <a:buNone/>
            </a:pPr>
            <a:endParaRPr lang="en-AU" dirty="0"/>
          </a:p>
          <a:p>
            <a:pPr marL="0" indent="0">
              <a:buNone/>
            </a:pPr>
            <a:endParaRPr lang="en-AU" dirty="0"/>
          </a:p>
          <a:p>
            <a:endParaRPr lang="en-AU" dirty="0"/>
          </a:p>
          <a:p>
            <a:endParaRPr lang="en-AU" dirty="0"/>
          </a:p>
        </p:txBody>
      </p:sp>
    </p:spTree>
    <p:extLst>
      <p:ext uri="{BB962C8B-B14F-4D97-AF65-F5344CB8AC3E}">
        <p14:creationId xmlns:p14="http://schemas.microsoft.com/office/powerpoint/2010/main" val="19301735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66967F-FF45-43C3-AC4B-3A2AFB9FE45E}"/>
              </a:ext>
            </a:extLst>
          </p:cNvPr>
          <p:cNvSpPr>
            <a:spLocks noGrp="1"/>
          </p:cNvSpPr>
          <p:nvPr>
            <p:ph idx="1"/>
          </p:nvPr>
        </p:nvSpPr>
        <p:spPr>
          <a:xfrm>
            <a:off x="694179" y="1052737"/>
            <a:ext cx="11305256" cy="4320480"/>
          </a:xfrm>
        </p:spPr>
        <p:txBody>
          <a:bodyPr>
            <a:normAutofit/>
          </a:bodyPr>
          <a:lstStyle/>
          <a:p>
            <a:pPr marL="0" indent="0">
              <a:buNone/>
              <a:defRPr/>
            </a:pPr>
            <a:r>
              <a:rPr lang="en-US" sz="2800" dirty="0">
                <a:solidFill>
                  <a:schemeClr val="tx1"/>
                </a:solidFill>
                <a:latin typeface="Arial" panose="020B0604020202020204" pitchFamily="34" charset="0"/>
                <a:cs typeface="Arial" panose="020B0604020202020204" pitchFamily="34" charset="0"/>
              </a:rPr>
              <a:t>Some of the features that parents/carers will have access to via the Portal will be:</a:t>
            </a:r>
          </a:p>
          <a:p>
            <a:pPr>
              <a:defRPr/>
            </a:pPr>
            <a:r>
              <a:rPr lang="en-US" sz="2800" dirty="0">
                <a:solidFill>
                  <a:schemeClr val="tx1"/>
                </a:solidFill>
                <a:latin typeface="Arial" panose="020B0604020202020204" pitchFamily="34" charset="0"/>
                <a:cs typeface="Arial" panose="020B0604020202020204" pitchFamily="34" charset="0"/>
              </a:rPr>
              <a:t>Your child's Timetable and Calendar</a:t>
            </a:r>
          </a:p>
          <a:p>
            <a:pPr>
              <a:defRPr/>
            </a:pPr>
            <a:r>
              <a:rPr lang="en-US" sz="2800" dirty="0">
                <a:solidFill>
                  <a:schemeClr val="tx1"/>
                </a:solidFill>
                <a:latin typeface="Arial" panose="020B0604020202020204" pitchFamily="34" charset="0"/>
                <a:cs typeface="Arial" panose="020B0604020202020204" pitchFamily="34" charset="0"/>
              </a:rPr>
              <a:t>School Calendar</a:t>
            </a:r>
          </a:p>
          <a:p>
            <a:pPr>
              <a:defRPr/>
            </a:pPr>
            <a:r>
              <a:rPr lang="en-US" sz="2800" dirty="0">
                <a:solidFill>
                  <a:schemeClr val="tx1"/>
                </a:solidFill>
                <a:latin typeface="Arial" panose="020B0604020202020204" pitchFamily="34" charset="0"/>
                <a:cs typeface="Arial" panose="020B0604020202020204" pitchFamily="34" charset="0"/>
              </a:rPr>
              <a:t>Attendance records</a:t>
            </a:r>
          </a:p>
          <a:p>
            <a:pPr>
              <a:defRPr/>
            </a:pPr>
            <a:r>
              <a:rPr lang="en-US" sz="2800" dirty="0">
                <a:solidFill>
                  <a:schemeClr val="tx1"/>
                </a:solidFill>
                <a:latin typeface="Arial" panose="020B0604020202020204" pitchFamily="34" charset="0"/>
                <a:cs typeface="Arial" panose="020B0604020202020204" pitchFamily="34" charset="0"/>
              </a:rPr>
              <a:t>The ability to see and update your child’s medical information</a:t>
            </a:r>
          </a:p>
          <a:p>
            <a:pPr>
              <a:defRPr/>
            </a:pPr>
            <a:r>
              <a:rPr lang="en-US" sz="2800" dirty="0">
                <a:solidFill>
                  <a:schemeClr val="tx1"/>
                </a:solidFill>
                <a:latin typeface="Arial" panose="020B0604020202020204" pitchFamily="34" charset="0"/>
                <a:cs typeface="Arial" panose="020B0604020202020204" pitchFamily="34" charset="0"/>
              </a:rPr>
              <a:t>The ability to see and update your personal contact information</a:t>
            </a:r>
          </a:p>
          <a:p>
            <a:pPr>
              <a:defRPr/>
            </a:pPr>
            <a:r>
              <a:rPr lang="en-US" sz="2800" dirty="0">
                <a:solidFill>
                  <a:schemeClr val="tx1"/>
                </a:solidFill>
                <a:latin typeface="Arial" panose="020B0604020202020204" pitchFamily="34" charset="0"/>
                <a:cs typeface="Arial" panose="020B0604020202020204" pitchFamily="34" charset="0"/>
              </a:rPr>
              <a:t>Upcoming assessments and results</a:t>
            </a:r>
          </a:p>
        </p:txBody>
      </p:sp>
      <p:sp>
        <p:nvSpPr>
          <p:cNvPr id="19459" name="Text Box 2">
            <a:extLst>
              <a:ext uri="{FF2B5EF4-FFF2-40B4-BE49-F238E27FC236}">
                <a16:creationId xmlns:a16="http://schemas.microsoft.com/office/drawing/2014/main" id="{35D5A1F1-74F8-4FCB-810B-24321F5F30B8}"/>
              </a:ext>
            </a:extLst>
          </p:cNvPr>
          <p:cNvSpPr txBox="1">
            <a:spLocks noChangeArrowheads="1"/>
          </p:cNvSpPr>
          <p:nvPr/>
        </p:nvSpPr>
        <p:spPr bwMode="auto">
          <a:xfrm>
            <a:off x="695402" y="228601"/>
            <a:ext cx="1087320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Communication via Edumate Parent Portal</a:t>
            </a:r>
          </a:p>
        </p:txBody>
      </p:sp>
    </p:spTree>
    <p:extLst>
      <p:ext uri="{BB962C8B-B14F-4D97-AF65-F5344CB8AC3E}">
        <p14:creationId xmlns:p14="http://schemas.microsoft.com/office/powerpoint/2010/main" val="354979997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66967F-FF45-43C3-AC4B-3A2AFB9FE45E}"/>
              </a:ext>
            </a:extLst>
          </p:cNvPr>
          <p:cNvSpPr>
            <a:spLocks noGrp="1"/>
          </p:cNvSpPr>
          <p:nvPr>
            <p:ph idx="1"/>
          </p:nvPr>
        </p:nvSpPr>
        <p:spPr>
          <a:xfrm>
            <a:off x="623392" y="1052736"/>
            <a:ext cx="11017224" cy="4032448"/>
          </a:xfrm>
        </p:spPr>
        <p:txBody>
          <a:bodyPr/>
          <a:lstStyle/>
          <a:p>
            <a:pPr marL="0" indent="0">
              <a:buNone/>
              <a:defRPr/>
            </a:pPr>
            <a:endParaRPr lang="en-US" sz="2800" dirty="0">
              <a:solidFill>
                <a:schemeClr val="tx1"/>
              </a:solidFill>
              <a:latin typeface="Arial" panose="020B0604020202020204" pitchFamily="34" charset="0"/>
              <a:cs typeface="Arial" panose="020B0604020202020204" pitchFamily="34" charset="0"/>
            </a:endParaRPr>
          </a:p>
          <a:p>
            <a:pPr marL="0" indent="0">
              <a:buNone/>
              <a:defRPr/>
            </a:pPr>
            <a:endParaRPr lang="en-US" sz="2800" dirty="0">
              <a:solidFill>
                <a:schemeClr val="tx1"/>
              </a:solidFill>
              <a:latin typeface="Arial" panose="020B0604020202020204" pitchFamily="34" charset="0"/>
              <a:cs typeface="Arial" panose="020B0604020202020204" pitchFamily="34" charset="0"/>
            </a:endParaRPr>
          </a:p>
          <a:p>
            <a:pPr marL="0" indent="0">
              <a:buNone/>
              <a:defRPr/>
            </a:pPr>
            <a:r>
              <a:rPr lang="en-US" sz="2800" dirty="0">
                <a:solidFill>
                  <a:schemeClr val="tx1"/>
                </a:solidFill>
                <a:latin typeface="Arial" panose="020B0604020202020204" pitchFamily="34" charset="0"/>
                <a:cs typeface="Arial" panose="020B0604020202020204" pitchFamily="34" charset="0"/>
              </a:rPr>
              <a:t>We encourage parents to explore in that space.</a:t>
            </a:r>
          </a:p>
          <a:p>
            <a:pPr>
              <a:defRPr/>
            </a:pPr>
            <a:endParaRPr lang="en-AU" dirty="0">
              <a:solidFill>
                <a:schemeClr val="bg1"/>
              </a:solidFill>
              <a:latin typeface="Arial" panose="020B0604020202020204" pitchFamily="34" charset="0"/>
              <a:cs typeface="Arial" panose="020B0604020202020204" pitchFamily="34" charset="0"/>
            </a:endParaRPr>
          </a:p>
        </p:txBody>
      </p:sp>
      <p:sp>
        <p:nvSpPr>
          <p:cNvPr id="36867" name="Text Box 2">
            <a:extLst>
              <a:ext uri="{FF2B5EF4-FFF2-40B4-BE49-F238E27FC236}">
                <a16:creationId xmlns:a16="http://schemas.microsoft.com/office/drawing/2014/main" id="{84DC5BFB-6D1B-4B3F-983A-42505827620E}"/>
              </a:ext>
            </a:extLst>
          </p:cNvPr>
          <p:cNvSpPr txBox="1">
            <a:spLocks noChangeArrowheads="1"/>
          </p:cNvSpPr>
          <p:nvPr/>
        </p:nvSpPr>
        <p:spPr bwMode="auto">
          <a:xfrm>
            <a:off x="479376" y="228600"/>
            <a:ext cx="1080119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Communication via Edumate Parent Portal</a:t>
            </a:r>
          </a:p>
        </p:txBody>
      </p:sp>
    </p:spTree>
    <p:extLst>
      <p:ext uri="{BB962C8B-B14F-4D97-AF65-F5344CB8AC3E}">
        <p14:creationId xmlns:p14="http://schemas.microsoft.com/office/powerpoint/2010/main" val="79760773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188640"/>
            <a:ext cx="8640960" cy="864096"/>
          </a:xfrm>
        </p:spPr>
        <p:txBody>
          <a:bodyPr/>
          <a:lstStyle/>
          <a:p>
            <a:pPr algn="l"/>
            <a:r>
              <a:rPr lang="en-AU" sz="3500" b="1" dirty="0">
                <a:solidFill>
                  <a:srgbClr val="152C76"/>
                </a:solidFill>
                <a:effectLst/>
                <a:latin typeface="Arial" panose="020B0604020202020204" pitchFamily="34" charset="0"/>
                <a:cs typeface="Arial" panose="020B0604020202020204" pitchFamily="34" charset="0"/>
              </a:rPr>
              <a:t>Year Level Information</a:t>
            </a:r>
          </a:p>
        </p:txBody>
      </p:sp>
      <p:sp>
        <p:nvSpPr>
          <p:cNvPr id="3" name="Content Placeholder 2"/>
          <p:cNvSpPr>
            <a:spLocks noGrp="1"/>
          </p:cNvSpPr>
          <p:nvPr>
            <p:ph idx="1"/>
          </p:nvPr>
        </p:nvSpPr>
        <p:spPr>
          <a:xfrm>
            <a:off x="551384" y="1268761"/>
            <a:ext cx="11161240" cy="3816423"/>
          </a:xfrm>
        </p:spPr>
        <p:txBody>
          <a:bodyPr>
            <a:normAutofit/>
          </a:bodyPr>
          <a:lstStyle/>
          <a:p>
            <a:r>
              <a:rPr lang="en-AU" sz="2800" dirty="0">
                <a:solidFill>
                  <a:schemeClr val="tx1"/>
                </a:solidFill>
                <a:latin typeface="Arial" panose="020B0604020202020204" pitchFamily="34" charset="0"/>
                <a:cs typeface="Arial" panose="020B0604020202020204" pitchFamily="34" charset="0"/>
              </a:rPr>
              <a:t>With the Endeavour Way as the foundation, Year 12 will provide students  with the continued opportunity to develop into the people they want to be. </a:t>
            </a:r>
          </a:p>
          <a:p>
            <a:r>
              <a:rPr lang="en-AU" sz="2800" dirty="0">
                <a:solidFill>
                  <a:schemeClr val="tx1"/>
                </a:solidFill>
                <a:latin typeface="Arial" panose="020B0604020202020204" pitchFamily="34" charset="0"/>
                <a:cs typeface="Arial" panose="020B0604020202020204" pitchFamily="34" charset="0"/>
              </a:rPr>
              <a:t>They will explore their values and choices, develop their leadership and independence to allow them to confidently step into their future.</a:t>
            </a:r>
          </a:p>
        </p:txBody>
      </p:sp>
    </p:spTree>
    <p:extLst>
      <p:ext uri="{BB962C8B-B14F-4D97-AF65-F5344CB8AC3E}">
        <p14:creationId xmlns:p14="http://schemas.microsoft.com/office/powerpoint/2010/main" val="310426681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276374"/>
            <a:ext cx="9659416" cy="763488"/>
          </a:xfrm>
        </p:spPr>
        <p:txBody>
          <a:bodyPr/>
          <a:lstStyle/>
          <a:p>
            <a:pPr algn="l"/>
            <a:r>
              <a:rPr lang="en-US" sz="3500" b="1" dirty="0">
                <a:solidFill>
                  <a:srgbClr val="152C76"/>
                </a:solidFill>
                <a:effectLst/>
                <a:latin typeface="Arial" panose="020B0604020202020204" pitchFamily="34" charset="0"/>
                <a:cs typeface="Arial" panose="020B0604020202020204" pitchFamily="34" charset="0"/>
              </a:rPr>
              <a:t>Orientation &amp; Student Leadership</a:t>
            </a:r>
            <a:endParaRPr lang="en-AU" sz="3500" b="1" dirty="0">
              <a:solidFill>
                <a:srgbClr val="152C76"/>
              </a:solidFill>
              <a:effectLst/>
              <a:latin typeface="Arial" panose="020B0604020202020204" pitchFamily="34" charset="0"/>
              <a:cs typeface="Arial" panose="020B0604020202020204" pitchFamily="34" charset="0"/>
            </a:endParaRPr>
          </a:p>
        </p:txBody>
      </p:sp>
      <p:pic>
        <p:nvPicPr>
          <p:cNvPr id="1028" name="Picture 4" descr="https://s-media-cache-ak0.pinimg.com/736x/59/df/a6/59dfa6af14be804017d9b1d78c00a83c.jpg">
            <a:hlinkClick r:id="rId3"/>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176120" y="1246330"/>
            <a:ext cx="3924300" cy="3762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555903" y="1268760"/>
            <a:ext cx="3312368" cy="1384995"/>
          </a:xfrm>
          <a:prstGeom prst="rect">
            <a:avLst/>
          </a:prstGeom>
          <a:noFill/>
        </p:spPr>
        <p:txBody>
          <a:bodyPr wrap="square" rtlCol="0">
            <a:spAutoFit/>
          </a:bodyPr>
          <a:lstStyle/>
          <a:p>
            <a:pPr marL="285750" indent="-285750">
              <a:buFont typeface="Arial" panose="020B0604020202020204" pitchFamily="34" charset="0"/>
              <a:buChar char="•"/>
            </a:pPr>
            <a:r>
              <a:rPr lang="en-AU" sz="2800" dirty="0">
                <a:latin typeface="Arial" panose="020B0604020202020204" pitchFamily="34" charset="0"/>
                <a:cs typeface="Arial" panose="020B0604020202020204" pitchFamily="34" charset="0"/>
              </a:rPr>
              <a:t>Leadership</a:t>
            </a:r>
          </a:p>
          <a:p>
            <a:pPr marL="285750" indent="-285750">
              <a:buFont typeface="Arial" panose="020B0604020202020204" pitchFamily="34" charset="0"/>
              <a:buChar char="•"/>
            </a:pPr>
            <a:r>
              <a:rPr lang="en-AU" sz="2800" dirty="0">
                <a:latin typeface="Arial" panose="020B0604020202020204" pitchFamily="34" charset="0"/>
                <a:cs typeface="Arial" panose="020B0604020202020204" pitchFamily="34" charset="0"/>
              </a:rPr>
              <a:t>Unity/Teamwork</a:t>
            </a:r>
          </a:p>
          <a:p>
            <a:pPr marL="285750" indent="-285750">
              <a:buFont typeface="Arial" panose="020B0604020202020204" pitchFamily="34" charset="0"/>
              <a:buChar char="•"/>
            </a:pPr>
            <a:r>
              <a:rPr lang="en-AU" sz="2800" dirty="0">
                <a:latin typeface="Arial" panose="020B0604020202020204" pitchFamily="34" charset="0"/>
                <a:cs typeface="Arial" panose="020B0604020202020204" pitchFamily="34" charset="0"/>
              </a:rPr>
              <a:t>Gratitude</a:t>
            </a:r>
          </a:p>
        </p:txBody>
      </p:sp>
    </p:spTree>
    <p:extLst>
      <p:ext uri="{BB962C8B-B14F-4D97-AF65-F5344CB8AC3E}">
        <p14:creationId xmlns:p14="http://schemas.microsoft.com/office/powerpoint/2010/main" val="332883792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188640"/>
            <a:ext cx="9632372" cy="648072"/>
          </a:xfrm>
        </p:spPr>
        <p:txBody>
          <a:bodyPr/>
          <a:lstStyle/>
          <a:p>
            <a:pPr algn="l"/>
            <a:r>
              <a:rPr lang="en-AU" altLang="en-US" sz="3500" b="1" dirty="0">
                <a:solidFill>
                  <a:srgbClr val="152C76"/>
                </a:solidFill>
                <a:effectLst/>
                <a:latin typeface="Arial" charset="0"/>
              </a:rPr>
              <a:t>Year 12 Events</a:t>
            </a:r>
            <a:endParaRPr lang="en-AU" sz="3500" dirty="0">
              <a:solidFill>
                <a:srgbClr val="152C76"/>
              </a:solidFill>
              <a:effectLst/>
            </a:endParaRPr>
          </a:p>
        </p:txBody>
      </p:sp>
      <p:sp>
        <p:nvSpPr>
          <p:cNvPr id="3" name="Content Placeholder 2"/>
          <p:cNvSpPr>
            <a:spLocks noGrp="1"/>
          </p:cNvSpPr>
          <p:nvPr>
            <p:ph idx="1"/>
          </p:nvPr>
        </p:nvSpPr>
        <p:spPr>
          <a:xfrm>
            <a:off x="551384" y="836712"/>
            <a:ext cx="10945216" cy="4896543"/>
          </a:xfrm>
        </p:spPr>
        <p:txBody>
          <a:bodyPr>
            <a:noAutofit/>
          </a:bodyPr>
          <a:lstStyle/>
          <a:p>
            <a:pPr marL="285750" indent="-285750">
              <a:defRPr/>
            </a:pPr>
            <a:r>
              <a:rPr lang="en-US" sz="2600" dirty="0">
                <a:solidFill>
                  <a:schemeClr val="tx1"/>
                </a:solidFill>
                <a:latin typeface="Arial" pitchFamily="34" charset="0"/>
                <a:cs typeface="Arial" pitchFamily="34" charset="0"/>
              </a:rPr>
              <a:t>MAX</a:t>
            </a:r>
          </a:p>
          <a:p>
            <a:pPr marL="285750" indent="-285750">
              <a:defRPr/>
            </a:pPr>
            <a:r>
              <a:rPr lang="en-US" sz="2600" dirty="0">
                <a:solidFill>
                  <a:schemeClr val="tx1"/>
                </a:solidFill>
                <a:latin typeface="Arial" pitchFamily="34" charset="0"/>
                <a:cs typeface="Arial" pitchFamily="34" charset="0"/>
              </a:rPr>
              <a:t>Athletics Carnival @ SA Athletics Stadium (Wed 19 Feb)</a:t>
            </a:r>
          </a:p>
          <a:p>
            <a:pPr marL="285750" indent="-285750">
              <a:defRPr/>
            </a:pPr>
            <a:r>
              <a:rPr lang="en-US" sz="2600" dirty="0">
                <a:solidFill>
                  <a:schemeClr val="tx1"/>
                </a:solidFill>
                <a:latin typeface="Arial" pitchFamily="34" charset="0"/>
                <a:cs typeface="Arial" pitchFamily="34" charset="0"/>
              </a:rPr>
              <a:t>Formal (Fri 20 March) </a:t>
            </a:r>
          </a:p>
          <a:p>
            <a:pPr marL="285750" indent="-285750">
              <a:defRPr/>
            </a:pPr>
            <a:r>
              <a:rPr lang="en-US" sz="2600" dirty="0">
                <a:solidFill>
                  <a:schemeClr val="tx1"/>
                </a:solidFill>
                <a:latin typeface="Arial" pitchFamily="34" charset="0"/>
                <a:cs typeface="Arial" pitchFamily="34" charset="0"/>
              </a:rPr>
              <a:t>Year 12 Jumper (Term 2)</a:t>
            </a:r>
          </a:p>
          <a:p>
            <a:pPr marL="285750" indent="-285750">
              <a:defRPr/>
            </a:pPr>
            <a:r>
              <a:rPr lang="en-US" sz="2600" dirty="0">
                <a:solidFill>
                  <a:schemeClr val="tx1"/>
                </a:solidFill>
                <a:latin typeface="Arial" pitchFamily="34" charset="0"/>
                <a:cs typeface="Arial" pitchFamily="34" charset="0"/>
              </a:rPr>
              <a:t>Mid-Year Examinations (Mon 29 June – Wed 1 July)</a:t>
            </a:r>
          </a:p>
          <a:p>
            <a:pPr marL="285750" indent="-285750">
              <a:defRPr/>
            </a:pPr>
            <a:r>
              <a:rPr lang="en-US" sz="2600" dirty="0">
                <a:solidFill>
                  <a:schemeClr val="tx1"/>
                </a:solidFill>
                <a:latin typeface="Arial" pitchFamily="34" charset="0"/>
                <a:cs typeface="Arial" pitchFamily="34" charset="0"/>
              </a:rPr>
              <a:t>MAX </a:t>
            </a:r>
            <a:r>
              <a:rPr lang="en-AU" sz="2600" dirty="0">
                <a:solidFill>
                  <a:schemeClr val="tx1"/>
                </a:solidFill>
                <a:latin typeface="Arial" pitchFamily="34" charset="0"/>
                <a:cs typeface="Arial" pitchFamily="34" charset="0"/>
              </a:rPr>
              <a:t>Retreat (Wed 22 – Fri 24 July)</a:t>
            </a:r>
            <a:endParaRPr lang="en-US" sz="2600" dirty="0">
              <a:solidFill>
                <a:schemeClr val="tx1"/>
              </a:solidFill>
              <a:latin typeface="Arial" pitchFamily="34" charset="0"/>
              <a:cs typeface="Arial" pitchFamily="34" charset="0"/>
            </a:endParaRPr>
          </a:p>
          <a:p>
            <a:pPr marL="285750" indent="-285750">
              <a:defRPr/>
            </a:pPr>
            <a:r>
              <a:rPr lang="en-US" sz="2600" dirty="0">
                <a:solidFill>
                  <a:schemeClr val="tx1"/>
                </a:solidFill>
                <a:latin typeface="Arial" pitchFamily="34" charset="0"/>
                <a:cs typeface="Arial" pitchFamily="34" charset="0"/>
              </a:rPr>
              <a:t>Drug Awareness Guest Speaker Paul Dillion (Term 3)</a:t>
            </a:r>
          </a:p>
          <a:p>
            <a:pPr marL="285750" indent="-285750">
              <a:defRPr/>
            </a:pPr>
            <a:r>
              <a:rPr lang="en-US" sz="2600" dirty="0">
                <a:solidFill>
                  <a:schemeClr val="tx1"/>
                </a:solidFill>
                <a:latin typeface="Arial" pitchFamily="34" charset="0"/>
                <a:cs typeface="Arial" pitchFamily="34" charset="0"/>
              </a:rPr>
              <a:t>Final Breakfast and Assembly (Fri 23 October)</a:t>
            </a:r>
          </a:p>
          <a:p>
            <a:pPr marL="285750" indent="-285750">
              <a:defRPr/>
            </a:pPr>
            <a:r>
              <a:rPr lang="en-US" sz="2600" dirty="0">
                <a:solidFill>
                  <a:schemeClr val="tx1"/>
                </a:solidFill>
                <a:latin typeface="Arial" pitchFamily="34" charset="0"/>
                <a:cs typeface="Arial" pitchFamily="34" charset="0"/>
              </a:rPr>
              <a:t>Final Examinations (Mon 2 Nov – Mon 16 Nov)</a:t>
            </a:r>
          </a:p>
          <a:p>
            <a:pPr marL="285750" indent="-285750">
              <a:defRPr/>
            </a:pPr>
            <a:r>
              <a:rPr lang="en-US" sz="2600" dirty="0">
                <a:solidFill>
                  <a:schemeClr val="tx1"/>
                </a:solidFill>
                <a:latin typeface="Arial" pitchFamily="34" charset="0"/>
                <a:cs typeface="Arial" pitchFamily="34" charset="0"/>
              </a:rPr>
              <a:t>Valedictory Service (</a:t>
            </a:r>
            <a:r>
              <a:rPr lang="en-AU" sz="2600" dirty="0">
                <a:solidFill>
                  <a:schemeClr val="tx1"/>
                </a:solidFill>
                <a:latin typeface="Arial" pitchFamily="34" charset="0"/>
                <a:cs typeface="Arial" pitchFamily="34" charset="0"/>
              </a:rPr>
              <a:t>19</a:t>
            </a:r>
            <a:r>
              <a:rPr lang="en-US" sz="2600" dirty="0">
                <a:solidFill>
                  <a:schemeClr val="tx1"/>
                </a:solidFill>
                <a:latin typeface="Arial" pitchFamily="34" charset="0"/>
                <a:cs typeface="Arial" pitchFamily="34" charset="0"/>
              </a:rPr>
              <a:t> Nov)</a:t>
            </a:r>
          </a:p>
        </p:txBody>
      </p:sp>
    </p:spTree>
    <p:extLst>
      <p:ext uri="{BB962C8B-B14F-4D97-AF65-F5344CB8AC3E}">
        <p14:creationId xmlns:p14="http://schemas.microsoft.com/office/powerpoint/2010/main" val="86673647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57894F-3FF1-46AB-85A2-BCCAFCE64987}"/>
              </a:ext>
            </a:extLst>
          </p:cNvPr>
          <p:cNvSpPr/>
          <p:nvPr/>
        </p:nvSpPr>
        <p:spPr>
          <a:xfrm>
            <a:off x="554741" y="332656"/>
            <a:ext cx="5328591" cy="646331"/>
          </a:xfrm>
          <a:prstGeom prst="rect">
            <a:avLst/>
          </a:prstGeom>
        </p:spPr>
        <p:txBody>
          <a:bodyPr wrap="square">
            <a:spAutoFit/>
          </a:bodyPr>
          <a:lstStyle/>
          <a:p>
            <a:r>
              <a:rPr lang="en-US" altLang="en-US" sz="3500" b="1" dirty="0">
                <a:solidFill>
                  <a:srgbClr val="152C76"/>
                </a:solidFill>
                <a:latin typeface="Arial" panose="020B0604020202020204" pitchFamily="34" charset="0"/>
                <a:cs typeface="Arial" panose="020B0604020202020204" pitchFamily="34" charset="0"/>
              </a:rPr>
              <a:t>SACE Overview</a:t>
            </a:r>
            <a:endParaRPr lang="en-AU" sz="3500" b="1" dirty="0">
              <a:solidFill>
                <a:srgbClr val="152C76"/>
              </a:solidFill>
            </a:endParaRPr>
          </a:p>
        </p:txBody>
      </p:sp>
      <p:sp>
        <p:nvSpPr>
          <p:cNvPr id="3" name="Rectangle 2">
            <a:extLst>
              <a:ext uri="{FF2B5EF4-FFF2-40B4-BE49-F238E27FC236}">
                <a16:creationId xmlns:a16="http://schemas.microsoft.com/office/drawing/2014/main" id="{4E308FE3-0F44-484B-8973-0B188C5613A4}"/>
              </a:ext>
            </a:extLst>
          </p:cNvPr>
          <p:cNvSpPr/>
          <p:nvPr/>
        </p:nvSpPr>
        <p:spPr>
          <a:xfrm>
            <a:off x="525887" y="960731"/>
            <a:ext cx="4572000" cy="954107"/>
          </a:xfrm>
          <a:prstGeom prst="rect">
            <a:avLst/>
          </a:prstGeom>
        </p:spPr>
        <p:txBody>
          <a:bodyPr>
            <a:spAutoFit/>
          </a:bodyPr>
          <a:lstStyle/>
          <a:p>
            <a:pPr>
              <a:spcBef>
                <a:spcPct val="0"/>
              </a:spcBef>
            </a:pPr>
            <a:r>
              <a:rPr lang="en-US" altLang="en-US" sz="2800" dirty="0">
                <a:latin typeface="Arial" panose="020B0604020202020204" pitchFamily="34" charset="0"/>
                <a:cs typeface="Arial" panose="020B0604020202020204" pitchFamily="34" charset="0"/>
              </a:rPr>
              <a:t>Innika Ackerley</a:t>
            </a:r>
          </a:p>
          <a:p>
            <a:pPr>
              <a:spcBef>
                <a:spcPct val="0"/>
              </a:spcBef>
            </a:pPr>
            <a:r>
              <a:rPr lang="en-US" altLang="en-US" sz="2800" dirty="0">
                <a:latin typeface="Arial" panose="020B0604020202020204" pitchFamily="34" charset="0"/>
                <a:cs typeface="Arial" panose="020B0604020202020204" pitchFamily="34" charset="0"/>
              </a:rPr>
              <a:t>SACE Coordinator</a:t>
            </a:r>
            <a:endParaRPr lang="en-AU" altLang="en-US" sz="28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9558325-A3CE-4C8E-8FDB-3488137914D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r="7931" b="20201"/>
          <a:stretch/>
        </p:blipFill>
        <p:spPr>
          <a:xfrm>
            <a:off x="5375920" y="2636912"/>
            <a:ext cx="6480720" cy="2736304"/>
          </a:xfrm>
          <a:prstGeom prst="rect">
            <a:avLst/>
          </a:prstGeom>
        </p:spPr>
      </p:pic>
    </p:spTree>
    <p:extLst>
      <p:ext uri="{BB962C8B-B14F-4D97-AF65-F5344CB8AC3E}">
        <p14:creationId xmlns:p14="http://schemas.microsoft.com/office/powerpoint/2010/main" val="40449223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04A32E1-94EC-4937-8485-0A1F7E491A7E}"/>
              </a:ext>
            </a:extLst>
          </p:cNvPr>
          <p:cNvSpPr>
            <a:spLocks noGrp="1"/>
          </p:cNvSpPr>
          <p:nvPr>
            <p:ph type="subTitle" idx="1"/>
          </p:nvPr>
        </p:nvSpPr>
        <p:spPr>
          <a:xfrm>
            <a:off x="479376" y="1052515"/>
            <a:ext cx="11521280" cy="4320702"/>
          </a:xfrm>
        </p:spPr>
        <p:txBody>
          <a:bodyPr rtlCol="0">
            <a:normAutofit/>
          </a:bodyPr>
          <a:lstStyle/>
          <a:p>
            <a:pPr algn="l">
              <a:spcBef>
                <a:spcPts val="580"/>
              </a:spcBef>
              <a:defRPr/>
            </a:pPr>
            <a:r>
              <a:rPr lang="en-AU" sz="2800" dirty="0">
                <a:solidFill>
                  <a:schemeClr val="tx1"/>
                </a:solidFill>
                <a:latin typeface="Arial" pitchFamily="34" charset="0"/>
                <a:cs typeface="Arial" pitchFamily="34" charset="0"/>
              </a:rPr>
              <a:t>Assessment Policy Statements have been issued to all students.</a:t>
            </a:r>
          </a:p>
          <a:p>
            <a:pPr algn="l">
              <a:spcBef>
                <a:spcPts val="580"/>
              </a:spcBef>
              <a:defRPr/>
            </a:pPr>
            <a:r>
              <a:rPr lang="en-AU" sz="2800" dirty="0">
                <a:solidFill>
                  <a:schemeClr val="tx1"/>
                </a:solidFill>
                <a:latin typeface="Arial" pitchFamily="34" charset="0"/>
                <a:cs typeface="Arial" pitchFamily="34" charset="0"/>
              </a:rPr>
              <a:t>Tear off slip to be returned ASAP, if not already.</a:t>
            </a:r>
          </a:p>
          <a:p>
            <a:pPr algn="l">
              <a:spcBef>
                <a:spcPts val="580"/>
              </a:spcBef>
              <a:defRPr/>
            </a:pPr>
            <a:endParaRPr lang="en-AU" sz="2800" dirty="0">
              <a:solidFill>
                <a:schemeClr val="tx1"/>
              </a:solidFill>
              <a:latin typeface="Arial" pitchFamily="34" charset="0"/>
              <a:cs typeface="Arial" pitchFamily="34" charset="0"/>
            </a:endParaRPr>
          </a:p>
          <a:p>
            <a:pPr>
              <a:spcBef>
                <a:spcPts val="580"/>
              </a:spcBef>
              <a:defRPr/>
            </a:pPr>
            <a:endParaRPr lang="en-AU" dirty="0"/>
          </a:p>
        </p:txBody>
      </p:sp>
      <p:sp>
        <p:nvSpPr>
          <p:cNvPr id="18435" name="Text Box 2">
            <a:extLst>
              <a:ext uri="{FF2B5EF4-FFF2-40B4-BE49-F238E27FC236}">
                <a16:creationId xmlns:a16="http://schemas.microsoft.com/office/drawing/2014/main" id="{E0993E36-8437-4442-9053-04440EE21DCE}"/>
              </a:ext>
            </a:extLst>
          </p:cNvPr>
          <p:cNvSpPr txBox="1">
            <a:spLocks noChangeArrowheads="1"/>
          </p:cNvSpPr>
          <p:nvPr/>
        </p:nvSpPr>
        <p:spPr bwMode="auto">
          <a:xfrm>
            <a:off x="479377" y="228600"/>
            <a:ext cx="9361538"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Assessment</a:t>
            </a:r>
          </a:p>
        </p:txBody>
      </p:sp>
    </p:spTree>
    <p:custDataLst>
      <p:tags r:id="rId1"/>
    </p:custDataLst>
    <p:extLst>
      <p:ext uri="{BB962C8B-B14F-4D97-AF65-F5344CB8AC3E}">
        <p14:creationId xmlns:p14="http://schemas.microsoft.com/office/powerpoint/2010/main" val="204586818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1">
            <a:extLst>
              <a:ext uri="{FF2B5EF4-FFF2-40B4-BE49-F238E27FC236}">
                <a16:creationId xmlns:a16="http://schemas.microsoft.com/office/drawing/2014/main" id="{D04A32E1-94EC-4937-8485-0A1F7E491A7E}"/>
              </a:ext>
            </a:extLst>
          </p:cNvPr>
          <p:cNvSpPr>
            <a:spLocks noGrp="1"/>
          </p:cNvSpPr>
          <p:nvPr>
            <p:ph type="subTitle" idx="1"/>
          </p:nvPr>
        </p:nvSpPr>
        <p:spPr>
          <a:xfrm>
            <a:off x="191344" y="404664"/>
            <a:ext cx="7848872" cy="2160240"/>
          </a:xfrm>
        </p:spPr>
        <p:txBody>
          <a:bodyPr rtlCol="0">
            <a:normAutofit/>
          </a:bodyPr>
          <a:lstStyle/>
          <a:p>
            <a:pPr algn="l">
              <a:spcBef>
                <a:spcPts val="580"/>
              </a:spcBef>
              <a:defRPr/>
            </a:pPr>
            <a:r>
              <a:rPr lang="en-AU" sz="2800" dirty="0">
                <a:solidFill>
                  <a:schemeClr val="tx1"/>
                </a:solidFill>
                <a:latin typeface="Arial" pitchFamily="34" charset="0"/>
                <a:cs typeface="Arial" pitchFamily="34" charset="0"/>
              </a:rPr>
              <a:t>The Statement outlines…….</a:t>
            </a:r>
          </a:p>
          <a:p>
            <a:pPr lvl="1" indent="-371475"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Due dates and extensions</a:t>
            </a:r>
          </a:p>
          <a:p>
            <a:pPr lvl="1" indent="-371475"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Plagiarism</a:t>
            </a:r>
          </a:p>
          <a:p>
            <a:pPr lvl="1" indent="-371475"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Absences</a:t>
            </a:r>
          </a:p>
          <a:p>
            <a:pPr>
              <a:spcBef>
                <a:spcPts val="580"/>
              </a:spcBef>
              <a:defRPr/>
            </a:pPr>
            <a:endParaRPr lang="en-AU" dirty="0"/>
          </a:p>
        </p:txBody>
      </p:sp>
      <p:pic>
        <p:nvPicPr>
          <p:cNvPr id="9" name="Picture 8"/>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256240" y="183810"/>
            <a:ext cx="3600401" cy="5312066"/>
          </a:xfrm>
          <a:prstGeom prst="rect">
            <a:avLst/>
          </a:prstGeom>
        </p:spPr>
      </p:pic>
      <p:sp>
        <p:nvSpPr>
          <p:cNvPr id="8" name="Rectangle 7"/>
          <p:cNvSpPr/>
          <p:nvPr/>
        </p:nvSpPr>
        <p:spPr>
          <a:xfrm>
            <a:off x="8184232" y="2060848"/>
            <a:ext cx="3240360" cy="11521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184232" y="3573016"/>
            <a:ext cx="3240360" cy="5760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184232" y="1474981"/>
            <a:ext cx="3240360" cy="5760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293323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ubtitle 1">
            <a:extLst>
              <a:ext uri="{FF2B5EF4-FFF2-40B4-BE49-F238E27FC236}">
                <a16:creationId xmlns:a16="http://schemas.microsoft.com/office/drawing/2014/main" id="{69AE75E0-C0EC-4D30-858F-E04A52D26BCE}"/>
              </a:ext>
            </a:extLst>
          </p:cNvPr>
          <p:cNvSpPr>
            <a:spLocks noGrp="1"/>
          </p:cNvSpPr>
          <p:nvPr>
            <p:ph type="subTitle" idx="1"/>
          </p:nvPr>
        </p:nvSpPr>
        <p:spPr>
          <a:xfrm>
            <a:off x="551384" y="981076"/>
            <a:ext cx="11161240" cy="2657475"/>
          </a:xfrm>
        </p:spPr>
        <p:txBody>
          <a:bodyPr rtlCol="0">
            <a:normAutofit/>
          </a:bodyPr>
          <a:lstStyle/>
          <a:p>
            <a:pPr marL="361950" indent="-361950" algn="l">
              <a:buFont typeface="Arial" panose="020B0604020202020204" pitchFamily="34" charset="0"/>
              <a:buChar char="•"/>
              <a:defRPr/>
            </a:pPr>
            <a:r>
              <a:rPr lang="en-AU" sz="2800" dirty="0">
                <a:solidFill>
                  <a:schemeClr val="tx1"/>
                </a:solidFill>
                <a:latin typeface="Arial" pitchFamily="34" charset="0"/>
                <a:cs typeface="Arial" pitchFamily="34" charset="0"/>
              </a:rPr>
              <a:t>A+ to E- grades in every subject</a:t>
            </a:r>
          </a:p>
          <a:p>
            <a:pPr marL="361950" indent="-361950" algn="l">
              <a:buFont typeface="Arial" panose="020B0604020202020204" pitchFamily="34" charset="0"/>
              <a:buChar char="•"/>
              <a:defRPr/>
            </a:pPr>
            <a:r>
              <a:rPr lang="en-AU" sz="2800" dirty="0">
                <a:solidFill>
                  <a:schemeClr val="tx1"/>
                </a:solidFill>
                <a:latin typeface="Arial" pitchFamily="34" charset="0"/>
                <a:cs typeface="Arial" pitchFamily="34" charset="0"/>
              </a:rPr>
              <a:t>Performance standards make clear what students need to achieve for particular grade in each subject</a:t>
            </a:r>
          </a:p>
          <a:p>
            <a:pPr>
              <a:defRPr/>
            </a:pPr>
            <a:endParaRPr lang="en-AU" dirty="0"/>
          </a:p>
        </p:txBody>
      </p:sp>
      <p:sp>
        <p:nvSpPr>
          <p:cNvPr id="26627" name="Text Box 2">
            <a:extLst>
              <a:ext uri="{FF2B5EF4-FFF2-40B4-BE49-F238E27FC236}">
                <a16:creationId xmlns:a16="http://schemas.microsoft.com/office/drawing/2014/main" id="{55B22476-9D16-4291-A500-2F1F67DD1F15}"/>
              </a:ext>
            </a:extLst>
          </p:cNvPr>
          <p:cNvSpPr txBox="1">
            <a:spLocks noChangeArrowheads="1"/>
          </p:cNvSpPr>
          <p:nvPr/>
        </p:nvSpPr>
        <p:spPr bwMode="auto">
          <a:xfrm>
            <a:off x="551385" y="228600"/>
            <a:ext cx="928953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Assessment</a:t>
            </a:r>
          </a:p>
        </p:txBody>
      </p:sp>
    </p:spTree>
    <p:custDataLst>
      <p:tags r:id="rId1"/>
    </p:custDataLst>
    <p:extLst>
      <p:ext uri="{BB962C8B-B14F-4D97-AF65-F5344CB8AC3E}">
        <p14:creationId xmlns:p14="http://schemas.microsoft.com/office/powerpoint/2010/main" val="234119045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ubtitle 1">
            <a:extLst>
              <a:ext uri="{FF2B5EF4-FFF2-40B4-BE49-F238E27FC236}">
                <a16:creationId xmlns:a16="http://schemas.microsoft.com/office/drawing/2014/main" id="{BBD304C9-1672-4C01-901A-4C717091112B}"/>
              </a:ext>
            </a:extLst>
          </p:cNvPr>
          <p:cNvSpPr>
            <a:spLocks noGrp="1"/>
          </p:cNvSpPr>
          <p:nvPr>
            <p:ph type="subTitle" idx="1"/>
          </p:nvPr>
        </p:nvSpPr>
        <p:spPr>
          <a:xfrm>
            <a:off x="551385" y="858838"/>
            <a:ext cx="11161239" cy="4392710"/>
          </a:xfrm>
        </p:spPr>
        <p:txBody>
          <a:bodyPr rtlCol="0">
            <a:normAutofit/>
          </a:bodyPr>
          <a:lstStyle/>
          <a:p>
            <a:pPr algn="l">
              <a:defRPr/>
            </a:pPr>
            <a:r>
              <a:rPr lang="en-AU" sz="2800" b="1" dirty="0">
                <a:solidFill>
                  <a:schemeClr val="tx1"/>
                </a:solidFill>
                <a:latin typeface="Arial" pitchFamily="34" charset="0"/>
                <a:cs typeface="Arial" pitchFamily="34" charset="0"/>
              </a:rPr>
              <a:t>Moderation</a:t>
            </a:r>
          </a:p>
          <a:p>
            <a:pPr marL="457200" indent="-457200" algn="l">
              <a:buFont typeface="Arial" panose="020B0604020202020204" pitchFamily="34" charset="0"/>
              <a:buChar char="•"/>
              <a:defRPr/>
            </a:pPr>
            <a:r>
              <a:rPr lang="en-AU" sz="2800" dirty="0">
                <a:solidFill>
                  <a:schemeClr val="tx1"/>
                </a:solidFill>
                <a:latin typeface="Arial" pitchFamily="34" charset="0"/>
                <a:cs typeface="Arial" pitchFamily="34" charset="0"/>
              </a:rPr>
              <a:t>School assessed part of each Stage 2 subject double-checked (moderated) by experts outside the school. </a:t>
            </a:r>
          </a:p>
          <a:p>
            <a:pPr marL="457200" indent="-457200" algn="l">
              <a:buFont typeface="Arial" panose="020B0604020202020204" pitchFamily="34" charset="0"/>
              <a:buChar char="•"/>
              <a:defRPr/>
            </a:pPr>
            <a:r>
              <a:rPr lang="en-AU" sz="2800" dirty="0">
                <a:solidFill>
                  <a:schemeClr val="tx1"/>
                </a:solidFill>
                <a:latin typeface="Arial" pitchFamily="34" charset="0"/>
                <a:cs typeface="Arial" pitchFamily="34" charset="0"/>
              </a:rPr>
              <a:t>30 percent of every Stage 2 subject marked by experts outside of the school through examinations, practical projects, presentations etc.</a:t>
            </a:r>
          </a:p>
          <a:p>
            <a:pPr marL="457200" indent="-457200" algn="l">
              <a:buFont typeface="Arial" panose="020B0604020202020204" pitchFamily="34" charset="0"/>
              <a:buChar char="•"/>
              <a:defRPr/>
            </a:pPr>
            <a:r>
              <a:rPr lang="en-AU" sz="2800" dirty="0">
                <a:solidFill>
                  <a:schemeClr val="tx1"/>
                </a:solidFill>
                <a:latin typeface="Arial" pitchFamily="34" charset="0"/>
                <a:cs typeface="Arial" pitchFamily="34" charset="0"/>
              </a:rPr>
              <a:t>Ensures A grade in one school is same standard as A grade in another</a:t>
            </a:r>
          </a:p>
          <a:p>
            <a:pPr>
              <a:defRPr/>
            </a:pPr>
            <a:endParaRPr lang="en-AU" dirty="0"/>
          </a:p>
        </p:txBody>
      </p:sp>
      <p:sp>
        <p:nvSpPr>
          <p:cNvPr id="27651" name="Text Box 2">
            <a:extLst>
              <a:ext uri="{FF2B5EF4-FFF2-40B4-BE49-F238E27FC236}">
                <a16:creationId xmlns:a16="http://schemas.microsoft.com/office/drawing/2014/main" id="{FFADD980-2D78-41A4-B07D-EB819419167D}"/>
              </a:ext>
            </a:extLst>
          </p:cNvPr>
          <p:cNvSpPr txBox="1">
            <a:spLocks noChangeArrowheads="1"/>
          </p:cNvSpPr>
          <p:nvPr/>
        </p:nvSpPr>
        <p:spPr bwMode="auto">
          <a:xfrm>
            <a:off x="551385" y="228600"/>
            <a:ext cx="928953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Assessment</a:t>
            </a:r>
          </a:p>
        </p:txBody>
      </p:sp>
    </p:spTree>
    <p:custDataLst>
      <p:tags r:id="rId1"/>
    </p:custDataLst>
    <p:extLst>
      <p:ext uri="{BB962C8B-B14F-4D97-AF65-F5344CB8AC3E}">
        <p14:creationId xmlns:p14="http://schemas.microsoft.com/office/powerpoint/2010/main" val="67837446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E122F78-07FC-42C0-975A-A5F28EEF0BFF}"/>
              </a:ext>
            </a:extLst>
          </p:cNvPr>
          <p:cNvSpPr>
            <a:spLocks noGrp="1"/>
          </p:cNvSpPr>
          <p:nvPr>
            <p:ph type="subTitle" idx="1"/>
          </p:nvPr>
        </p:nvSpPr>
        <p:spPr>
          <a:xfrm>
            <a:off x="551385" y="980728"/>
            <a:ext cx="11377263" cy="3924300"/>
          </a:xfrm>
        </p:spPr>
        <p:txBody>
          <a:bodyPr rtlCol="0">
            <a:normAutofit lnSpcReduction="10000"/>
          </a:bodyPr>
          <a:lstStyle/>
          <a:p>
            <a:pPr algn="l">
              <a:spcBef>
                <a:spcPts val="580"/>
              </a:spcBef>
              <a:defRPr/>
            </a:pPr>
            <a:r>
              <a:rPr lang="en-AU" sz="2800" b="1" dirty="0">
                <a:solidFill>
                  <a:schemeClr val="tx1"/>
                </a:solidFill>
                <a:latin typeface="Arial" pitchFamily="34" charset="0"/>
                <a:cs typeface="Arial" pitchFamily="34" charset="0"/>
              </a:rPr>
              <a:t>Electronic Examinations for 2020:</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English Literary Studies</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Modern History</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Psychology</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Geography</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Biology</a:t>
            </a:r>
          </a:p>
          <a:p>
            <a:pPr algn="l">
              <a:spcBef>
                <a:spcPts val="580"/>
              </a:spcBef>
              <a:defRPr/>
            </a:pPr>
            <a:endParaRPr lang="en-AU" sz="2800" dirty="0">
              <a:solidFill>
                <a:schemeClr val="tx1"/>
              </a:solidFill>
              <a:latin typeface="Arial" pitchFamily="34" charset="0"/>
              <a:cs typeface="Arial" pitchFamily="34" charset="0"/>
            </a:endParaRPr>
          </a:p>
          <a:p>
            <a:pPr marL="361950" indent="-361950" algn="l">
              <a:spcBef>
                <a:spcPts val="580"/>
              </a:spcBef>
              <a:buFont typeface="Arial" panose="020B0604020202020204" pitchFamily="34" charset="0"/>
              <a:buChar char="•"/>
              <a:defRPr/>
            </a:pPr>
            <a:r>
              <a:rPr lang="en-AU" sz="2800" b="1" dirty="0">
                <a:solidFill>
                  <a:schemeClr val="tx1"/>
                </a:solidFill>
                <a:latin typeface="Arial" pitchFamily="34" charset="0"/>
                <a:cs typeface="Arial" pitchFamily="34" charset="0"/>
              </a:rPr>
              <a:t>All taking place at the College during examination time.</a:t>
            </a:r>
          </a:p>
        </p:txBody>
      </p:sp>
      <p:sp>
        <p:nvSpPr>
          <p:cNvPr id="29699" name="Text Box 2">
            <a:extLst>
              <a:ext uri="{FF2B5EF4-FFF2-40B4-BE49-F238E27FC236}">
                <a16:creationId xmlns:a16="http://schemas.microsoft.com/office/drawing/2014/main" id="{A0172FC7-FBB6-42A9-A586-DDF73CA75418}"/>
              </a:ext>
            </a:extLst>
          </p:cNvPr>
          <p:cNvSpPr txBox="1">
            <a:spLocks noChangeArrowheads="1"/>
          </p:cNvSpPr>
          <p:nvPr/>
        </p:nvSpPr>
        <p:spPr bwMode="auto">
          <a:xfrm>
            <a:off x="551385" y="228600"/>
            <a:ext cx="928953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Electronic Examinations</a:t>
            </a:r>
          </a:p>
        </p:txBody>
      </p:sp>
    </p:spTree>
    <p:custDataLst>
      <p:tags r:id="rId1"/>
    </p:custDataLst>
    <p:extLst>
      <p:ext uri="{BB962C8B-B14F-4D97-AF65-F5344CB8AC3E}">
        <p14:creationId xmlns:p14="http://schemas.microsoft.com/office/powerpoint/2010/main" val="291172380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E122F78-07FC-42C0-975A-A5F28EEF0BFF}"/>
              </a:ext>
            </a:extLst>
          </p:cNvPr>
          <p:cNvSpPr>
            <a:spLocks noGrp="1"/>
          </p:cNvSpPr>
          <p:nvPr>
            <p:ph type="subTitle" idx="1"/>
          </p:nvPr>
        </p:nvSpPr>
        <p:spPr>
          <a:xfrm>
            <a:off x="551385" y="980728"/>
            <a:ext cx="11377263" cy="1583382"/>
          </a:xfrm>
        </p:spPr>
        <p:txBody>
          <a:bodyPr rtlCol="0">
            <a:normAutofit/>
          </a:bodyPr>
          <a:lstStyle/>
          <a:p>
            <a:pPr algn="l">
              <a:spcBef>
                <a:spcPts val="580"/>
              </a:spcBef>
              <a:defRPr/>
            </a:pPr>
            <a:r>
              <a:rPr lang="en-AU" sz="2800" b="1" dirty="0">
                <a:solidFill>
                  <a:schemeClr val="tx1"/>
                </a:solidFill>
                <a:latin typeface="Arial" pitchFamily="34" charset="0"/>
                <a:cs typeface="Arial" pitchFamily="34" charset="0"/>
              </a:rPr>
              <a:t>Students wishing to receive a SACE grade:</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Must achieve a C- or higher in 3 Stage 2 subjects or registered equivalent (</a:t>
            </a:r>
            <a:r>
              <a:rPr lang="en-AU" sz="2800" dirty="0" err="1">
                <a:solidFill>
                  <a:schemeClr val="tx1"/>
                </a:solidFill>
                <a:latin typeface="Arial" pitchFamily="34" charset="0"/>
                <a:cs typeface="Arial" pitchFamily="34" charset="0"/>
              </a:rPr>
              <a:t>eg</a:t>
            </a:r>
            <a:r>
              <a:rPr lang="en-AU" sz="2800" dirty="0">
                <a:solidFill>
                  <a:schemeClr val="tx1"/>
                </a:solidFill>
                <a:latin typeface="Arial" pitchFamily="34" charset="0"/>
                <a:cs typeface="Arial" pitchFamily="34" charset="0"/>
              </a:rPr>
              <a:t> VET)</a:t>
            </a:r>
          </a:p>
        </p:txBody>
      </p:sp>
      <p:sp>
        <p:nvSpPr>
          <p:cNvPr id="29699" name="Text Box 2">
            <a:extLst>
              <a:ext uri="{FF2B5EF4-FFF2-40B4-BE49-F238E27FC236}">
                <a16:creationId xmlns:a16="http://schemas.microsoft.com/office/drawing/2014/main" id="{A0172FC7-FBB6-42A9-A586-DDF73CA75418}"/>
              </a:ext>
            </a:extLst>
          </p:cNvPr>
          <p:cNvSpPr txBox="1">
            <a:spLocks noChangeArrowheads="1"/>
          </p:cNvSpPr>
          <p:nvPr/>
        </p:nvSpPr>
        <p:spPr bwMode="auto">
          <a:xfrm>
            <a:off x="551385" y="228600"/>
            <a:ext cx="928953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Achievement of SACE</a:t>
            </a:r>
          </a:p>
        </p:txBody>
      </p:sp>
      <p:pic>
        <p:nvPicPr>
          <p:cNvPr id="3" name="Picture 2">
            <a:extLst>
              <a:ext uri="{FF2B5EF4-FFF2-40B4-BE49-F238E27FC236}">
                <a16:creationId xmlns:a16="http://schemas.microsoft.com/office/drawing/2014/main" id="{F08DDBAF-7471-44D2-A2DD-070A514EFC2F}"/>
              </a:ext>
            </a:extLst>
          </p:cNvPr>
          <p:cNvPicPr>
            <a:picLocks noChangeAspect="1"/>
          </p:cNvPicPr>
          <p:nvPr/>
        </p:nvPicPr>
        <p:blipFill>
          <a:blip r:embed="rId4"/>
          <a:stretch>
            <a:fillRect/>
          </a:stretch>
        </p:blipFill>
        <p:spPr>
          <a:xfrm>
            <a:off x="100614" y="2830019"/>
            <a:ext cx="11990771" cy="2638123"/>
          </a:xfrm>
          <a:prstGeom prst="rect">
            <a:avLst/>
          </a:prstGeom>
        </p:spPr>
      </p:pic>
    </p:spTree>
    <p:custDataLst>
      <p:tags r:id="rId1"/>
    </p:custDataLst>
    <p:extLst>
      <p:ext uri="{BB962C8B-B14F-4D97-AF65-F5344CB8AC3E}">
        <p14:creationId xmlns:p14="http://schemas.microsoft.com/office/powerpoint/2010/main" val="313603225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E122F78-07FC-42C0-975A-A5F28EEF0BFF}"/>
              </a:ext>
            </a:extLst>
          </p:cNvPr>
          <p:cNvSpPr>
            <a:spLocks noGrp="1"/>
          </p:cNvSpPr>
          <p:nvPr>
            <p:ph type="subTitle" idx="1"/>
          </p:nvPr>
        </p:nvSpPr>
        <p:spPr>
          <a:xfrm>
            <a:off x="551385" y="980728"/>
            <a:ext cx="11377263" cy="3924300"/>
          </a:xfrm>
        </p:spPr>
        <p:txBody>
          <a:bodyPr rtlCol="0">
            <a:normAutofit/>
          </a:bodyPr>
          <a:lstStyle/>
          <a:p>
            <a:pPr algn="l">
              <a:spcBef>
                <a:spcPts val="580"/>
              </a:spcBef>
              <a:defRPr/>
            </a:pPr>
            <a:r>
              <a:rPr lang="en-AU" sz="2800" b="1" dirty="0">
                <a:solidFill>
                  <a:schemeClr val="tx1"/>
                </a:solidFill>
                <a:latin typeface="Arial" pitchFamily="34" charset="0"/>
                <a:cs typeface="Arial" pitchFamily="34" charset="0"/>
              </a:rPr>
              <a:t>Students wishing to apply for university entry must:</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Complete the SACE, including the Research Project</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Complete 90 Stage 2 credits including at least four 20 credit Stage 2 subjects approved by universities </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Complete prerequisite requirements for some courses</a:t>
            </a:r>
          </a:p>
          <a:p>
            <a:pPr marL="361950" indent="-361950" algn="l">
              <a:spcBef>
                <a:spcPts val="580"/>
              </a:spcBef>
              <a:buFont typeface="Arial" panose="020B0604020202020204" pitchFamily="34" charset="0"/>
              <a:buChar char="•"/>
              <a:defRPr/>
            </a:pPr>
            <a:r>
              <a:rPr lang="en-AU" sz="2800" b="1" dirty="0">
                <a:solidFill>
                  <a:schemeClr val="tx1"/>
                </a:solidFill>
                <a:latin typeface="Arial" pitchFamily="34" charset="0"/>
                <a:cs typeface="Arial" pitchFamily="34" charset="0"/>
              </a:rPr>
              <a:t>Note that the ATAR is a ranking</a:t>
            </a:r>
          </a:p>
        </p:txBody>
      </p:sp>
      <p:sp>
        <p:nvSpPr>
          <p:cNvPr id="29699" name="Text Box 2">
            <a:extLst>
              <a:ext uri="{FF2B5EF4-FFF2-40B4-BE49-F238E27FC236}">
                <a16:creationId xmlns:a16="http://schemas.microsoft.com/office/drawing/2014/main" id="{A0172FC7-FBB6-42A9-A586-DDF73CA75418}"/>
              </a:ext>
            </a:extLst>
          </p:cNvPr>
          <p:cNvSpPr txBox="1">
            <a:spLocks noChangeArrowheads="1"/>
          </p:cNvSpPr>
          <p:nvPr/>
        </p:nvSpPr>
        <p:spPr bwMode="auto">
          <a:xfrm>
            <a:off x="551385" y="228600"/>
            <a:ext cx="928953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University Entrance</a:t>
            </a:r>
          </a:p>
        </p:txBody>
      </p:sp>
    </p:spTree>
    <p:custDataLst>
      <p:tags r:id="rId1"/>
    </p:custDataLst>
    <p:extLst>
      <p:ext uri="{BB962C8B-B14F-4D97-AF65-F5344CB8AC3E}">
        <p14:creationId xmlns:p14="http://schemas.microsoft.com/office/powerpoint/2010/main" val="302781327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E122F78-07FC-42C0-975A-A5F28EEF0BFF}"/>
              </a:ext>
            </a:extLst>
          </p:cNvPr>
          <p:cNvSpPr>
            <a:spLocks noGrp="1"/>
          </p:cNvSpPr>
          <p:nvPr>
            <p:ph type="subTitle" idx="1"/>
          </p:nvPr>
        </p:nvSpPr>
        <p:spPr>
          <a:xfrm>
            <a:off x="570839" y="980728"/>
            <a:ext cx="11377263" cy="3924300"/>
          </a:xfrm>
        </p:spPr>
        <p:txBody>
          <a:bodyPr rtlCol="0">
            <a:normAutofit fontScale="92500"/>
          </a:bodyPr>
          <a:lstStyle/>
          <a:p>
            <a:pPr marL="361950" indent="-361950" algn="l">
              <a:spcBef>
                <a:spcPts val="580"/>
              </a:spcBef>
              <a:buFont typeface="Arial" panose="020B0604020202020204" pitchFamily="34" charset="0"/>
              <a:buChar char="•"/>
              <a:defRPr/>
            </a:pPr>
            <a:r>
              <a:rPr lang="en-US" sz="2800" dirty="0">
                <a:solidFill>
                  <a:schemeClr val="tx1"/>
                </a:solidFill>
                <a:latin typeface="Arial" panose="020B0604020202020204" pitchFamily="34" charset="0"/>
                <a:cs typeface="Arial" panose="020B0604020202020204" pitchFamily="34" charset="0"/>
              </a:rPr>
              <a:t>Scaling is a mathematical process which provides the basis for comparing student performance in different SACE/ Stage 2 subjects.</a:t>
            </a:r>
          </a:p>
          <a:p>
            <a:pPr marL="361950" indent="-361950" algn="l">
              <a:spcBef>
                <a:spcPts val="580"/>
              </a:spcBef>
              <a:buFont typeface="Arial" panose="020B0604020202020204" pitchFamily="34" charset="0"/>
              <a:buChar char="•"/>
              <a:defRPr/>
            </a:pPr>
            <a:r>
              <a:rPr lang="en-US" sz="2800" dirty="0">
                <a:solidFill>
                  <a:schemeClr val="tx1"/>
                </a:solidFill>
                <a:latin typeface="Arial" panose="020B0604020202020204" pitchFamily="34" charset="0"/>
                <a:cs typeface="Arial" panose="020B0604020202020204" pitchFamily="34" charset="0"/>
              </a:rPr>
              <a:t>Scaling adjusts the ‘raw scores’ of a subject, to allow the results for that subject to be fairly compared with the results of any other subject. Raw scores are the results of the individual assessment components of a subject.</a:t>
            </a:r>
          </a:p>
          <a:p>
            <a:pPr marL="361950" indent="-361950" algn="l">
              <a:spcBef>
                <a:spcPts val="580"/>
              </a:spcBef>
              <a:buFont typeface="Arial" panose="020B0604020202020204" pitchFamily="34" charset="0"/>
              <a:buChar char="•"/>
              <a:defRPr/>
            </a:pPr>
            <a:r>
              <a:rPr lang="en-US" sz="2800" dirty="0">
                <a:solidFill>
                  <a:schemeClr val="tx1"/>
                </a:solidFill>
                <a:latin typeface="Arial" panose="020B0604020202020204" pitchFamily="34" charset="0"/>
                <a:cs typeface="Arial" panose="020B0604020202020204" pitchFamily="34" charset="0"/>
              </a:rPr>
              <a:t>There are thousands of possible combinations of subjects completed by SACE students. Scaling ensures that you are neither advantaged nor disadvantaged by choosing one combination of subjects over another.</a:t>
            </a:r>
            <a:endParaRPr lang="en-AU" sz="3200" b="1" dirty="0">
              <a:solidFill>
                <a:schemeClr val="tx1"/>
              </a:solidFill>
              <a:latin typeface="Arial" panose="020B0604020202020204" pitchFamily="34" charset="0"/>
              <a:cs typeface="Arial" pitchFamily="34" charset="0"/>
            </a:endParaRPr>
          </a:p>
        </p:txBody>
      </p:sp>
      <p:sp>
        <p:nvSpPr>
          <p:cNvPr id="29699" name="Text Box 2">
            <a:extLst>
              <a:ext uri="{FF2B5EF4-FFF2-40B4-BE49-F238E27FC236}">
                <a16:creationId xmlns:a16="http://schemas.microsoft.com/office/drawing/2014/main" id="{A0172FC7-FBB6-42A9-A586-DDF73CA75418}"/>
              </a:ext>
            </a:extLst>
          </p:cNvPr>
          <p:cNvSpPr txBox="1">
            <a:spLocks noChangeArrowheads="1"/>
          </p:cNvSpPr>
          <p:nvPr/>
        </p:nvSpPr>
        <p:spPr bwMode="auto">
          <a:xfrm>
            <a:off x="551385" y="228600"/>
            <a:ext cx="928953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Scaling</a:t>
            </a:r>
          </a:p>
        </p:txBody>
      </p:sp>
    </p:spTree>
    <p:custDataLst>
      <p:tags r:id="rId1"/>
    </p:custDataLst>
    <p:extLst>
      <p:ext uri="{BB962C8B-B14F-4D97-AF65-F5344CB8AC3E}">
        <p14:creationId xmlns:p14="http://schemas.microsoft.com/office/powerpoint/2010/main" val="391734862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result for qtac">
            <a:extLst>
              <a:ext uri="{FF2B5EF4-FFF2-40B4-BE49-F238E27FC236}">
                <a16:creationId xmlns:a16="http://schemas.microsoft.com/office/drawing/2014/main" id="{769E0533-C8D3-453F-817E-8B47624A0F5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72264" y="2276872"/>
            <a:ext cx="3456384" cy="3456384"/>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1">
            <a:extLst>
              <a:ext uri="{FF2B5EF4-FFF2-40B4-BE49-F238E27FC236}">
                <a16:creationId xmlns:a16="http://schemas.microsoft.com/office/drawing/2014/main" id="{BE122F78-07FC-42C0-975A-A5F28EEF0BFF}"/>
              </a:ext>
            </a:extLst>
          </p:cNvPr>
          <p:cNvSpPr>
            <a:spLocks noGrp="1"/>
          </p:cNvSpPr>
          <p:nvPr>
            <p:ph type="subTitle" idx="1"/>
          </p:nvPr>
        </p:nvSpPr>
        <p:spPr>
          <a:xfrm>
            <a:off x="551385" y="986673"/>
            <a:ext cx="11377263" cy="1799406"/>
          </a:xfrm>
        </p:spPr>
        <p:txBody>
          <a:bodyPr rtlCol="0">
            <a:normAutofit/>
          </a:bodyPr>
          <a:lstStyle/>
          <a:p>
            <a:pPr algn="l">
              <a:spcBef>
                <a:spcPts val="580"/>
              </a:spcBef>
              <a:defRPr/>
            </a:pPr>
            <a:r>
              <a:rPr lang="en-AU" sz="2800" b="1" dirty="0">
                <a:solidFill>
                  <a:schemeClr val="tx1"/>
                </a:solidFill>
                <a:latin typeface="Arial" pitchFamily="34" charset="0"/>
                <a:cs typeface="Arial" pitchFamily="34" charset="0"/>
              </a:rPr>
              <a:t>Going interstate?</a:t>
            </a:r>
          </a:p>
          <a:p>
            <a:pPr marL="361950" indent="-361950" algn="l">
              <a:spcBef>
                <a:spcPts val="580"/>
              </a:spcBef>
              <a:buFont typeface="Arial" panose="020B0604020202020204" pitchFamily="34" charset="0"/>
              <a:buChar char="•"/>
              <a:defRPr/>
            </a:pPr>
            <a:r>
              <a:rPr lang="en-AU" sz="2800" dirty="0">
                <a:solidFill>
                  <a:schemeClr val="tx1"/>
                </a:solidFill>
                <a:latin typeface="Arial" pitchFamily="34" charset="0"/>
                <a:cs typeface="Arial" pitchFamily="34" charset="0"/>
              </a:rPr>
              <a:t>Interstate Universities often require English at Stage 2</a:t>
            </a:r>
          </a:p>
          <a:p>
            <a:pPr marL="361950" indent="-361950" algn="l">
              <a:spcBef>
                <a:spcPts val="580"/>
              </a:spcBef>
              <a:buFont typeface="Arial" panose="020B0604020202020204" pitchFamily="34" charset="0"/>
              <a:buChar char="•"/>
              <a:defRPr/>
            </a:pPr>
            <a:r>
              <a:rPr lang="en-AU" sz="2800" b="1" dirty="0">
                <a:solidFill>
                  <a:schemeClr val="tx1"/>
                </a:solidFill>
                <a:latin typeface="Arial" pitchFamily="34" charset="0"/>
                <a:cs typeface="Arial" pitchFamily="34" charset="0"/>
              </a:rPr>
              <a:t>Check carefully each University's requirements</a:t>
            </a:r>
          </a:p>
        </p:txBody>
      </p:sp>
      <p:sp>
        <p:nvSpPr>
          <p:cNvPr id="29699" name="Text Box 2">
            <a:extLst>
              <a:ext uri="{FF2B5EF4-FFF2-40B4-BE49-F238E27FC236}">
                <a16:creationId xmlns:a16="http://schemas.microsoft.com/office/drawing/2014/main" id="{A0172FC7-FBB6-42A9-A586-DDF73CA75418}"/>
              </a:ext>
            </a:extLst>
          </p:cNvPr>
          <p:cNvSpPr txBox="1">
            <a:spLocks noChangeArrowheads="1"/>
          </p:cNvSpPr>
          <p:nvPr/>
        </p:nvSpPr>
        <p:spPr bwMode="auto">
          <a:xfrm>
            <a:off x="551385" y="228600"/>
            <a:ext cx="928953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Interstate University Options</a:t>
            </a:r>
          </a:p>
        </p:txBody>
      </p:sp>
      <p:pic>
        <p:nvPicPr>
          <p:cNvPr id="1026" name="Picture 2" descr="Image result for vtac">
            <a:extLst>
              <a:ext uri="{FF2B5EF4-FFF2-40B4-BE49-F238E27FC236}">
                <a16:creationId xmlns:a16="http://schemas.microsoft.com/office/drawing/2014/main" id="{C5314287-22C9-4878-A9E5-EEF0BCD791A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92835" y="3202142"/>
            <a:ext cx="214312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uac">
            <a:extLst>
              <a:ext uri="{FF2B5EF4-FFF2-40B4-BE49-F238E27FC236}">
                <a16:creationId xmlns:a16="http://schemas.microsoft.com/office/drawing/2014/main" id="{E15C319D-D951-4073-AC80-BAF1F10D9ED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096000" y="3121179"/>
            <a:ext cx="2143125"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tisc">
            <a:extLst>
              <a:ext uri="{FF2B5EF4-FFF2-40B4-BE49-F238E27FC236}">
                <a16:creationId xmlns:a16="http://schemas.microsoft.com/office/drawing/2014/main" id="{221ADA0F-A60D-45B8-9E69-DC75C7307BAE}"/>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63352" y="3429794"/>
            <a:ext cx="3138095" cy="179940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2312472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1155CE62-AC6F-4315-8CE5-168CF3778C5F}"/>
              </a:ext>
            </a:extLst>
          </p:cNvPr>
          <p:cNvSpPr>
            <a:spLocks noGrp="1"/>
          </p:cNvSpPr>
          <p:nvPr>
            <p:ph type="title"/>
          </p:nvPr>
        </p:nvSpPr>
        <p:spPr>
          <a:xfrm>
            <a:off x="551384" y="212874"/>
            <a:ext cx="11031016" cy="836712"/>
          </a:xfrm>
        </p:spPr>
        <p:txBody>
          <a:bodyPr/>
          <a:lstStyle/>
          <a:p>
            <a:pPr algn="l"/>
            <a:r>
              <a:rPr lang="en-US" altLang="en-US" sz="3500" b="1" dirty="0">
                <a:solidFill>
                  <a:srgbClr val="152C76"/>
                </a:solidFill>
                <a:effectLst/>
                <a:latin typeface="Arial" panose="020B0604020202020204" pitchFamily="34" charset="0"/>
                <a:cs typeface="Arial" panose="020B0604020202020204" pitchFamily="34" charset="0"/>
              </a:rPr>
              <a:t>Health and Wellbeing</a:t>
            </a:r>
            <a:endParaRPr lang="en-AU" altLang="en-US" sz="3500" dirty="0">
              <a:solidFill>
                <a:srgbClr val="152C76"/>
              </a:solidFill>
              <a:effectLst/>
            </a:endParaRPr>
          </a:p>
        </p:txBody>
      </p:sp>
      <p:sp>
        <p:nvSpPr>
          <p:cNvPr id="3" name="Content Placeholder 2">
            <a:extLst>
              <a:ext uri="{FF2B5EF4-FFF2-40B4-BE49-F238E27FC236}">
                <a16:creationId xmlns:a16="http://schemas.microsoft.com/office/drawing/2014/main" id="{62049704-EFD6-44EF-8B17-B9329ECA5C32}"/>
              </a:ext>
            </a:extLst>
          </p:cNvPr>
          <p:cNvSpPr>
            <a:spLocks noGrp="1"/>
          </p:cNvSpPr>
          <p:nvPr>
            <p:ph idx="1"/>
          </p:nvPr>
        </p:nvSpPr>
        <p:spPr>
          <a:xfrm>
            <a:off x="551384" y="1166019"/>
            <a:ext cx="11031016" cy="4207197"/>
          </a:xfrm>
        </p:spPr>
        <p:txBody>
          <a:bodyPr>
            <a:normAutofit fontScale="85000" lnSpcReduction="20000"/>
          </a:bodyPr>
          <a:lstStyle/>
          <a:p>
            <a:pPr marL="0" indent="0">
              <a:buNone/>
              <a:defRPr/>
            </a:pPr>
            <a:r>
              <a:rPr lang="en-AU" sz="3000" b="1" dirty="0">
                <a:solidFill>
                  <a:schemeClr val="tx1"/>
                </a:solidFill>
                <a:latin typeface="Arial" panose="020B0604020202020204" pitchFamily="34" charset="0"/>
                <a:cs typeface="Arial" panose="020B0604020202020204" pitchFamily="34" charset="0"/>
              </a:rPr>
              <a:t>Senior School</a:t>
            </a:r>
          </a:p>
          <a:p>
            <a:pPr>
              <a:defRPr/>
            </a:pPr>
            <a:r>
              <a:rPr lang="en-AU" sz="3000" dirty="0">
                <a:solidFill>
                  <a:schemeClr val="tx1"/>
                </a:solidFill>
                <a:latin typeface="Arial" panose="020B0604020202020204" pitchFamily="34" charset="0"/>
                <a:cs typeface="Arial" panose="020B0604020202020204" pitchFamily="34" charset="0"/>
              </a:rPr>
              <a:t>Online Reputation Year 10</a:t>
            </a:r>
          </a:p>
          <a:p>
            <a:pPr>
              <a:defRPr/>
            </a:pPr>
            <a:r>
              <a:rPr lang="en-AU" sz="3000" dirty="0">
                <a:solidFill>
                  <a:schemeClr val="tx1"/>
                </a:solidFill>
                <a:latin typeface="Arial" panose="020B0604020202020204" pitchFamily="34" charset="0"/>
                <a:cs typeface="Arial" panose="020B0604020202020204" pitchFamily="34" charset="0"/>
              </a:rPr>
              <a:t>Sexting (SAPOL) Year 10</a:t>
            </a:r>
          </a:p>
          <a:p>
            <a:pPr>
              <a:defRPr/>
            </a:pPr>
            <a:r>
              <a:rPr lang="en-AU" sz="3000" dirty="0">
                <a:solidFill>
                  <a:schemeClr val="tx1"/>
                </a:solidFill>
                <a:latin typeface="Arial" panose="020B0604020202020204" pitchFamily="34" charset="0"/>
                <a:cs typeface="Arial" panose="020B0604020202020204" pitchFamily="34" charset="0"/>
              </a:rPr>
              <a:t>Partying and Violence (Sammy D Foundation) Year 10</a:t>
            </a:r>
          </a:p>
          <a:p>
            <a:pPr>
              <a:defRPr/>
            </a:pPr>
            <a:r>
              <a:rPr lang="en-AU" sz="3000" dirty="0">
                <a:solidFill>
                  <a:schemeClr val="tx1"/>
                </a:solidFill>
                <a:latin typeface="Arial" panose="020B0604020202020204" pitchFamily="34" charset="0"/>
                <a:cs typeface="Arial" panose="020B0604020202020204" pitchFamily="34" charset="0"/>
              </a:rPr>
              <a:t>Cyber safety (Carly Ryan Foundation) Year 10 and 11</a:t>
            </a:r>
          </a:p>
          <a:p>
            <a:pPr>
              <a:defRPr/>
            </a:pPr>
            <a:r>
              <a:rPr lang="en-AU" sz="3000" dirty="0">
                <a:solidFill>
                  <a:schemeClr val="tx1"/>
                </a:solidFill>
                <a:latin typeface="Arial" panose="020B0604020202020204" pitchFamily="34" charset="0"/>
                <a:cs typeface="Arial" panose="020B0604020202020204" pitchFamily="34" charset="0"/>
              </a:rPr>
              <a:t>Mental Health (Headspace) Year 10, 11, 12</a:t>
            </a:r>
          </a:p>
          <a:p>
            <a:pPr>
              <a:defRPr/>
            </a:pPr>
            <a:r>
              <a:rPr lang="en-AU" sz="3000" dirty="0">
                <a:solidFill>
                  <a:schemeClr val="tx1"/>
                </a:solidFill>
                <a:latin typeface="Arial" panose="020B0604020202020204" pitchFamily="34" charset="0"/>
                <a:cs typeface="Arial" panose="020B0604020202020204" pitchFamily="34" charset="0"/>
              </a:rPr>
              <a:t>Safe use of Alcohol (Paul Dillion) Year 10, 11, 12</a:t>
            </a:r>
          </a:p>
          <a:p>
            <a:pPr>
              <a:defRPr/>
            </a:pPr>
            <a:r>
              <a:rPr lang="en-AU" sz="3000" dirty="0">
                <a:solidFill>
                  <a:schemeClr val="tx1"/>
                </a:solidFill>
                <a:latin typeface="Arial" panose="020B0604020202020204" pitchFamily="34" charset="0"/>
                <a:cs typeface="Arial" panose="020B0604020202020204" pitchFamily="34" charset="0"/>
              </a:rPr>
              <a:t>PARTY Impact of risk taking (Program ) Year 10 and 11</a:t>
            </a:r>
          </a:p>
          <a:p>
            <a:pPr>
              <a:defRPr/>
            </a:pPr>
            <a:r>
              <a:rPr lang="en-AU" sz="3000" dirty="0">
                <a:solidFill>
                  <a:schemeClr val="tx1"/>
                </a:solidFill>
                <a:latin typeface="Arial" panose="020B0604020202020204" pitchFamily="34" charset="0"/>
                <a:cs typeface="Arial" panose="020B0604020202020204" pitchFamily="34" charset="0"/>
              </a:rPr>
              <a:t>Road Safety (SAPOL) Year 11</a:t>
            </a:r>
          </a:p>
          <a:p>
            <a:pPr>
              <a:defRPr/>
            </a:pPr>
            <a:r>
              <a:rPr lang="en-AU" sz="3000" dirty="0">
                <a:solidFill>
                  <a:schemeClr val="tx1"/>
                </a:solidFill>
                <a:latin typeface="Arial" panose="020B0604020202020204" pitchFamily="34" charset="0"/>
                <a:cs typeface="Arial" panose="020B0604020202020204" pitchFamily="34" charset="0"/>
              </a:rPr>
              <a:t>Managing Examination Stress Year 10 , 11 and 12</a:t>
            </a:r>
          </a:p>
          <a:p>
            <a:pPr>
              <a:defRPr/>
            </a:pPr>
            <a:endParaRPr lang="en-AU" dirty="0"/>
          </a:p>
        </p:txBody>
      </p:sp>
    </p:spTree>
    <p:custDataLst>
      <p:tags r:id="rId1"/>
    </p:custDataLst>
    <p:extLst>
      <p:ext uri="{BB962C8B-B14F-4D97-AF65-F5344CB8AC3E}">
        <p14:creationId xmlns:p14="http://schemas.microsoft.com/office/powerpoint/2010/main" val="248981751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57894F-3FF1-46AB-85A2-BCCAFCE64987}"/>
              </a:ext>
            </a:extLst>
          </p:cNvPr>
          <p:cNvSpPr/>
          <p:nvPr/>
        </p:nvSpPr>
        <p:spPr>
          <a:xfrm>
            <a:off x="479376" y="332657"/>
            <a:ext cx="9505056" cy="630942"/>
          </a:xfrm>
          <a:prstGeom prst="rect">
            <a:avLst/>
          </a:prstGeom>
        </p:spPr>
        <p:txBody>
          <a:bodyPr wrap="square">
            <a:spAutoFit/>
          </a:bodyPr>
          <a:lstStyle/>
          <a:p>
            <a:r>
              <a:rPr lang="en-US" altLang="en-US" sz="3500" dirty="0">
                <a:solidFill>
                  <a:srgbClr val="152C76"/>
                </a:solidFill>
                <a:latin typeface="Arial" panose="020B0604020202020204" pitchFamily="34" charset="0"/>
                <a:cs typeface="Arial" panose="020B0604020202020204" pitchFamily="34" charset="0"/>
              </a:rPr>
              <a:t>Reflection on The Endeavour Way </a:t>
            </a:r>
            <a:endParaRPr lang="en-AU" sz="3500" dirty="0">
              <a:solidFill>
                <a:srgbClr val="152C76"/>
              </a:solidFill>
            </a:endParaRPr>
          </a:p>
        </p:txBody>
      </p:sp>
      <p:sp>
        <p:nvSpPr>
          <p:cNvPr id="3" name="Rectangle 2">
            <a:extLst>
              <a:ext uri="{FF2B5EF4-FFF2-40B4-BE49-F238E27FC236}">
                <a16:creationId xmlns:a16="http://schemas.microsoft.com/office/drawing/2014/main" id="{4E308FE3-0F44-484B-8973-0B188C5613A4}"/>
              </a:ext>
            </a:extLst>
          </p:cNvPr>
          <p:cNvSpPr/>
          <p:nvPr/>
        </p:nvSpPr>
        <p:spPr>
          <a:xfrm>
            <a:off x="479376" y="1196752"/>
            <a:ext cx="4572000" cy="954107"/>
          </a:xfrm>
          <a:prstGeom prst="rect">
            <a:avLst/>
          </a:prstGeom>
        </p:spPr>
        <p:txBody>
          <a:bodyPr>
            <a:spAutoFit/>
          </a:bodyPr>
          <a:lstStyle/>
          <a:p>
            <a:pPr>
              <a:spcBef>
                <a:spcPct val="0"/>
              </a:spcBef>
            </a:pPr>
            <a:r>
              <a:rPr lang="en-US" altLang="en-US" sz="2800" dirty="0">
                <a:latin typeface="Arial" panose="020B0604020202020204" pitchFamily="34" charset="0"/>
                <a:cs typeface="Arial" panose="020B0604020202020204" pitchFamily="34" charset="0"/>
              </a:rPr>
              <a:t>Daniel Wooldridge</a:t>
            </a:r>
          </a:p>
          <a:p>
            <a:pPr>
              <a:spcBef>
                <a:spcPct val="0"/>
              </a:spcBef>
            </a:pPr>
            <a:r>
              <a:rPr lang="en-US" altLang="en-US" sz="2800" dirty="0">
                <a:latin typeface="Arial" panose="020B0604020202020204" pitchFamily="34" charset="0"/>
                <a:cs typeface="Arial" panose="020B0604020202020204" pitchFamily="34" charset="0"/>
              </a:rPr>
              <a:t>Year 12 Year Level Leader </a:t>
            </a:r>
            <a:endParaRPr lang="en-AU" altLang="en-US" sz="28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3C668B8-CFC9-4789-81E5-E8AF3578CF6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159897" y="1204852"/>
            <a:ext cx="6643518" cy="4429012"/>
          </a:xfrm>
          <a:prstGeom prst="rect">
            <a:avLst/>
          </a:prstGeom>
        </p:spPr>
      </p:pic>
    </p:spTree>
    <p:extLst>
      <p:ext uri="{BB962C8B-B14F-4D97-AF65-F5344CB8AC3E}">
        <p14:creationId xmlns:p14="http://schemas.microsoft.com/office/powerpoint/2010/main" val="371417156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188640"/>
            <a:ext cx="9525744" cy="979512"/>
          </a:xfrm>
        </p:spPr>
        <p:txBody>
          <a:bodyPr/>
          <a:lstStyle/>
          <a:p>
            <a:pPr algn="l"/>
            <a:r>
              <a:rPr lang="en-US" sz="3500" b="1" dirty="0">
                <a:solidFill>
                  <a:srgbClr val="152C76"/>
                </a:solidFill>
                <a:effectLst/>
                <a:latin typeface="Arial" panose="020B0604020202020204" pitchFamily="34" charset="0"/>
                <a:cs typeface="Arial" panose="020B0604020202020204" pitchFamily="34" charset="0"/>
              </a:rPr>
              <a:t>Year 12</a:t>
            </a:r>
            <a:endParaRPr lang="en-AU" sz="3500" b="1" dirty="0">
              <a:solidFill>
                <a:srgbClr val="152C76"/>
              </a:solidFill>
              <a:effectLst/>
              <a:latin typeface="Arial" panose="020B0604020202020204" pitchFamily="34" charset="0"/>
              <a:cs typeface="Arial" panose="020B0604020202020204" pitchFamily="34" charset="0"/>
            </a:endParaRPr>
          </a:p>
        </p:txBody>
      </p:sp>
      <p:pic>
        <p:nvPicPr>
          <p:cNvPr id="8" name="Content Placeholder 7"/>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7536160" y="476672"/>
            <a:ext cx="3456384" cy="4608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5261163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9681592" y="181238"/>
            <a:ext cx="1915324" cy="25183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479376" y="116976"/>
            <a:ext cx="3505200" cy="1323439"/>
          </a:xfrm>
          <a:prstGeom prst="rect">
            <a:avLst/>
          </a:prstGeom>
          <a:noFill/>
        </p:spPr>
        <p:txBody>
          <a:bodyPr wrap="square" rtlCol="0">
            <a:spAutoFit/>
          </a:bodyPr>
          <a:lstStyle/>
          <a:p>
            <a:r>
              <a:rPr lang="en-AU" sz="8000" b="1" dirty="0">
                <a:solidFill>
                  <a:srgbClr val="BC0000"/>
                </a:solidFill>
                <a:latin typeface="Copperplate Gothic Bold" panose="020E0705020206020404" pitchFamily="34" charset="0"/>
              </a:rPr>
              <a:t>LOVE</a:t>
            </a:r>
          </a:p>
        </p:txBody>
      </p:sp>
      <p:sp>
        <p:nvSpPr>
          <p:cNvPr id="7" name="TextBox 6"/>
          <p:cNvSpPr txBox="1"/>
          <p:nvPr/>
        </p:nvSpPr>
        <p:spPr>
          <a:xfrm>
            <a:off x="2405396" y="1514283"/>
            <a:ext cx="4833257" cy="1107996"/>
          </a:xfrm>
          <a:prstGeom prst="rect">
            <a:avLst/>
          </a:prstGeom>
          <a:noFill/>
        </p:spPr>
        <p:txBody>
          <a:bodyPr wrap="square" rtlCol="0">
            <a:spAutoFit/>
          </a:bodyPr>
          <a:lstStyle/>
          <a:p>
            <a:r>
              <a:rPr lang="en-AU" sz="6600" b="1" dirty="0">
                <a:solidFill>
                  <a:srgbClr val="7030A0"/>
                </a:solidFill>
                <a:latin typeface="Verdana" panose="020B0604030504040204" pitchFamily="34" charset="0"/>
                <a:ea typeface="Verdana" panose="020B0604030504040204" pitchFamily="34" charset="0"/>
                <a:cs typeface="Verdana" panose="020B0604030504040204" pitchFamily="34" charset="0"/>
              </a:rPr>
              <a:t>Courage</a:t>
            </a:r>
          </a:p>
        </p:txBody>
      </p:sp>
      <p:sp>
        <p:nvSpPr>
          <p:cNvPr id="8" name="TextBox 7"/>
          <p:cNvSpPr txBox="1"/>
          <p:nvPr/>
        </p:nvSpPr>
        <p:spPr>
          <a:xfrm>
            <a:off x="3143672" y="3212976"/>
            <a:ext cx="6204857" cy="1200329"/>
          </a:xfrm>
          <a:prstGeom prst="rect">
            <a:avLst/>
          </a:prstGeom>
          <a:noFill/>
        </p:spPr>
        <p:txBody>
          <a:bodyPr wrap="square" rtlCol="0">
            <a:spAutoFit/>
          </a:bodyPr>
          <a:lstStyle/>
          <a:p>
            <a:r>
              <a:rPr lang="en-AU" sz="7200" b="1" dirty="0">
                <a:solidFill>
                  <a:srgbClr val="0070C0"/>
                </a:solidFill>
                <a:latin typeface="Segoe Print" panose="02000600000000000000" pitchFamily="2" charset="0"/>
              </a:rPr>
              <a:t>Forgiveness</a:t>
            </a:r>
          </a:p>
        </p:txBody>
      </p:sp>
      <p:sp>
        <p:nvSpPr>
          <p:cNvPr id="9" name="TextBox 8"/>
          <p:cNvSpPr txBox="1"/>
          <p:nvPr/>
        </p:nvSpPr>
        <p:spPr>
          <a:xfrm>
            <a:off x="8112224" y="4158409"/>
            <a:ext cx="3657600" cy="1569660"/>
          </a:xfrm>
          <a:prstGeom prst="rect">
            <a:avLst/>
          </a:prstGeom>
          <a:noFill/>
        </p:spPr>
        <p:txBody>
          <a:bodyPr wrap="square" rtlCol="0">
            <a:spAutoFit/>
          </a:bodyPr>
          <a:lstStyle/>
          <a:p>
            <a:r>
              <a:rPr lang="en-AU" sz="9600" dirty="0">
                <a:solidFill>
                  <a:schemeClr val="accent2"/>
                </a:solidFill>
                <a:latin typeface="Orator Std" pitchFamily="49" charset="0"/>
              </a:rPr>
              <a:t>HOPE</a:t>
            </a:r>
          </a:p>
        </p:txBody>
      </p:sp>
    </p:spTree>
    <p:extLst>
      <p:ext uri="{BB962C8B-B14F-4D97-AF65-F5344CB8AC3E}">
        <p14:creationId xmlns:p14="http://schemas.microsoft.com/office/powerpoint/2010/main" val="1197590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anim calcmode="lin" valueType="num">
                                      <p:cBhvr>
                                        <p:cTn id="8" dur="3000" fill="hold"/>
                                        <p:tgtEl>
                                          <p:spTgt spid="6"/>
                                        </p:tgtEl>
                                        <p:attrNameLst>
                                          <p:attrName>ppt_x</p:attrName>
                                        </p:attrNameLst>
                                      </p:cBhvr>
                                      <p:tavLst>
                                        <p:tav tm="0">
                                          <p:val>
                                            <p:strVal val="#ppt_x"/>
                                          </p:val>
                                        </p:tav>
                                        <p:tav tm="100000">
                                          <p:val>
                                            <p:strVal val="#ppt_x"/>
                                          </p:val>
                                        </p:tav>
                                      </p:tavLst>
                                    </p:anim>
                                    <p:anim calcmode="lin" valueType="num">
                                      <p:cBhvr>
                                        <p:cTn id="9" dur="3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3000"/>
                                        <p:tgtEl>
                                          <p:spTgt spid="7"/>
                                        </p:tgtEl>
                                      </p:cBhvr>
                                    </p:animEffect>
                                    <p:anim calcmode="lin" valueType="num">
                                      <p:cBhvr>
                                        <p:cTn id="15" dur="3000" fill="hold"/>
                                        <p:tgtEl>
                                          <p:spTgt spid="7"/>
                                        </p:tgtEl>
                                        <p:attrNameLst>
                                          <p:attrName>ppt_x</p:attrName>
                                        </p:attrNameLst>
                                      </p:cBhvr>
                                      <p:tavLst>
                                        <p:tav tm="0">
                                          <p:val>
                                            <p:strVal val="#ppt_x"/>
                                          </p:val>
                                        </p:tav>
                                        <p:tav tm="100000">
                                          <p:val>
                                            <p:strVal val="#ppt_x"/>
                                          </p:val>
                                        </p:tav>
                                      </p:tavLst>
                                    </p:anim>
                                    <p:anim calcmode="lin" valueType="num">
                                      <p:cBhvr>
                                        <p:cTn id="16" dur="3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3000"/>
                                        <p:tgtEl>
                                          <p:spTgt spid="8"/>
                                        </p:tgtEl>
                                      </p:cBhvr>
                                    </p:animEffect>
                                    <p:anim calcmode="lin" valueType="num">
                                      <p:cBhvr>
                                        <p:cTn id="22" dur="3000" fill="hold"/>
                                        <p:tgtEl>
                                          <p:spTgt spid="8"/>
                                        </p:tgtEl>
                                        <p:attrNameLst>
                                          <p:attrName>ppt_x</p:attrName>
                                        </p:attrNameLst>
                                      </p:cBhvr>
                                      <p:tavLst>
                                        <p:tav tm="0">
                                          <p:val>
                                            <p:strVal val="#ppt_x"/>
                                          </p:val>
                                        </p:tav>
                                        <p:tav tm="100000">
                                          <p:val>
                                            <p:strVal val="#ppt_x"/>
                                          </p:val>
                                        </p:tav>
                                      </p:tavLst>
                                    </p:anim>
                                    <p:anim calcmode="lin" valueType="num">
                                      <p:cBhvr>
                                        <p:cTn id="23" dur="3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3000"/>
                                        <p:tgtEl>
                                          <p:spTgt spid="9"/>
                                        </p:tgtEl>
                                      </p:cBhvr>
                                    </p:animEffect>
                                    <p:anim calcmode="lin" valueType="num">
                                      <p:cBhvr>
                                        <p:cTn id="29" dur="3000" fill="hold"/>
                                        <p:tgtEl>
                                          <p:spTgt spid="9"/>
                                        </p:tgtEl>
                                        <p:attrNameLst>
                                          <p:attrName>ppt_x</p:attrName>
                                        </p:attrNameLst>
                                      </p:cBhvr>
                                      <p:tavLst>
                                        <p:tav tm="0">
                                          <p:val>
                                            <p:strVal val="#ppt_x"/>
                                          </p:val>
                                        </p:tav>
                                        <p:tav tm="100000">
                                          <p:val>
                                            <p:strVal val="#ppt_x"/>
                                          </p:val>
                                        </p:tav>
                                      </p:tavLst>
                                    </p:anim>
                                    <p:anim calcmode="lin" valueType="num">
                                      <p:cBhvr>
                                        <p:cTn id="30" dur="3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ubtitle 4">
            <a:extLst>
              <a:ext uri="{FF2B5EF4-FFF2-40B4-BE49-F238E27FC236}">
                <a16:creationId xmlns:a16="http://schemas.microsoft.com/office/drawing/2014/main" id="{CCF04DA9-F95B-4391-A907-FE7416076329}"/>
              </a:ext>
            </a:extLst>
          </p:cNvPr>
          <p:cNvSpPr>
            <a:spLocks noGrp="1"/>
          </p:cNvSpPr>
          <p:nvPr>
            <p:ph type="subTitle" idx="1"/>
          </p:nvPr>
        </p:nvSpPr>
        <p:spPr>
          <a:xfrm>
            <a:off x="479376" y="858839"/>
            <a:ext cx="11161239" cy="3938587"/>
          </a:xfrm>
        </p:spPr>
        <p:txBody>
          <a:bodyPr rtlCol="0">
            <a:normAutofit/>
          </a:bodyPr>
          <a:lstStyle/>
          <a:p>
            <a:pPr marL="342900" indent="-342900" algn="l">
              <a:buFont typeface="Arial" panose="020B0604020202020204" pitchFamily="34" charset="0"/>
              <a:buChar char="•"/>
              <a:defRPr/>
            </a:pPr>
            <a:r>
              <a:rPr lang="en-AU" sz="2800" dirty="0">
                <a:solidFill>
                  <a:schemeClr val="tx1"/>
                </a:solidFill>
                <a:latin typeface="Arial" pitchFamily="34" charset="0"/>
                <a:cs typeface="Arial" pitchFamily="34" charset="0"/>
              </a:rPr>
              <a:t>Relationship </a:t>
            </a:r>
          </a:p>
          <a:p>
            <a:pPr marL="342900" indent="-342900" algn="l">
              <a:buFont typeface="Arial" panose="020B0604020202020204" pitchFamily="34" charset="0"/>
              <a:buChar char="•"/>
              <a:defRPr/>
            </a:pPr>
            <a:r>
              <a:rPr lang="en-AU" sz="2800" dirty="0">
                <a:solidFill>
                  <a:schemeClr val="tx1"/>
                </a:solidFill>
                <a:latin typeface="Arial" pitchFamily="34" charset="0"/>
                <a:cs typeface="Arial" pitchFamily="34" charset="0"/>
              </a:rPr>
              <a:t>Support school procedures – uniform, punctuality to school, assessment policy.</a:t>
            </a:r>
          </a:p>
          <a:p>
            <a:pPr marL="342900" indent="-342900" algn="l">
              <a:buFont typeface="Arial" panose="020B0604020202020204" pitchFamily="34" charset="0"/>
              <a:buChar char="•"/>
              <a:defRPr/>
            </a:pPr>
            <a:r>
              <a:rPr lang="en-AU" sz="2800" dirty="0">
                <a:solidFill>
                  <a:schemeClr val="tx1"/>
                </a:solidFill>
                <a:latin typeface="Arial" pitchFamily="34" charset="0"/>
                <a:cs typeface="Arial" pitchFamily="34" charset="0"/>
              </a:rPr>
              <a:t>Encourage students to keep their work hours to around 10 hours.</a:t>
            </a:r>
          </a:p>
          <a:p>
            <a:pPr marL="342900" indent="-342900" algn="l">
              <a:buFont typeface="Arial" panose="020B0604020202020204" pitchFamily="34" charset="0"/>
              <a:buChar char="•"/>
              <a:defRPr/>
            </a:pPr>
            <a:r>
              <a:rPr lang="en-US" sz="2800" dirty="0">
                <a:solidFill>
                  <a:schemeClr val="tx1"/>
                </a:solidFill>
                <a:latin typeface="Arial" pitchFamily="34" charset="0"/>
                <a:cs typeface="Arial" pitchFamily="34" charset="0"/>
              </a:rPr>
              <a:t>Help students with their </a:t>
            </a:r>
            <a:r>
              <a:rPr lang="en-US" sz="2800" dirty="0" err="1">
                <a:solidFill>
                  <a:schemeClr val="tx1"/>
                </a:solidFill>
                <a:latin typeface="Arial" pitchFamily="34" charset="0"/>
                <a:cs typeface="Arial" pitchFamily="34" charset="0"/>
              </a:rPr>
              <a:t>organisation</a:t>
            </a:r>
            <a:r>
              <a:rPr lang="en-US" sz="2800" dirty="0">
                <a:solidFill>
                  <a:schemeClr val="tx1"/>
                </a:solidFill>
                <a:latin typeface="Arial" pitchFamily="34" charset="0"/>
                <a:cs typeface="Arial" pitchFamily="34" charset="0"/>
              </a:rPr>
              <a:t> and time management where needed.</a:t>
            </a:r>
          </a:p>
          <a:p>
            <a:pPr marL="342900" indent="-342900" algn="l">
              <a:buFont typeface="Arial" panose="020B0604020202020204" pitchFamily="34" charset="0"/>
              <a:buChar char="•"/>
              <a:defRPr/>
            </a:pPr>
            <a:r>
              <a:rPr lang="en-US" sz="2800" dirty="0">
                <a:solidFill>
                  <a:schemeClr val="tx1"/>
                </a:solidFill>
                <a:latin typeface="Arial" pitchFamily="34" charset="0"/>
                <a:cs typeface="Arial" pitchFamily="34" charset="0"/>
              </a:rPr>
              <a:t>Adequate time devoted to study.</a:t>
            </a:r>
          </a:p>
          <a:p>
            <a:pPr algn="l">
              <a:defRPr/>
            </a:pPr>
            <a:endParaRPr lang="en-US" sz="2800" dirty="0">
              <a:solidFill>
                <a:schemeClr val="tx1"/>
              </a:solidFill>
              <a:latin typeface="Arial" pitchFamily="34" charset="0"/>
              <a:cs typeface="Arial" pitchFamily="34" charset="0"/>
            </a:endParaRPr>
          </a:p>
          <a:p>
            <a:pPr>
              <a:defRPr/>
            </a:pPr>
            <a:endParaRPr lang="en-AU" dirty="0"/>
          </a:p>
        </p:txBody>
      </p:sp>
      <p:sp>
        <p:nvSpPr>
          <p:cNvPr id="33795" name="Text Box 2">
            <a:extLst>
              <a:ext uri="{FF2B5EF4-FFF2-40B4-BE49-F238E27FC236}">
                <a16:creationId xmlns:a16="http://schemas.microsoft.com/office/drawing/2014/main" id="{6EB8EE84-3364-4761-AE2D-B1EB95CD88D7}"/>
              </a:ext>
            </a:extLst>
          </p:cNvPr>
          <p:cNvSpPr txBox="1">
            <a:spLocks noChangeArrowheads="1"/>
          </p:cNvSpPr>
          <p:nvPr/>
        </p:nvSpPr>
        <p:spPr bwMode="auto">
          <a:xfrm>
            <a:off x="479377" y="228600"/>
            <a:ext cx="9361538"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3500" b="1" dirty="0">
                <a:solidFill>
                  <a:srgbClr val="152C76"/>
                </a:solidFill>
                <a:latin typeface="Arial" panose="020B0604020202020204" pitchFamily="34" charset="0"/>
              </a:rPr>
              <a:t>How can you be of support?</a:t>
            </a:r>
          </a:p>
        </p:txBody>
      </p:sp>
    </p:spTree>
    <p:custDataLst>
      <p:tags r:id="rId1"/>
    </p:custDataLst>
    <p:extLst>
      <p:ext uri="{BB962C8B-B14F-4D97-AF65-F5344CB8AC3E}">
        <p14:creationId xmlns:p14="http://schemas.microsoft.com/office/powerpoint/2010/main" val="194647392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A41C0-A1BD-4C72-A511-5E5A09E1A1A7}"/>
              </a:ext>
            </a:extLst>
          </p:cNvPr>
          <p:cNvSpPr>
            <a:spLocks noGrp="1"/>
          </p:cNvSpPr>
          <p:nvPr>
            <p:ph type="ctrTitle"/>
          </p:nvPr>
        </p:nvSpPr>
        <p:spPr/>
        <p:txBody>
          <a:bodyPr/>
          <a:lstStyle/>
          <a:p>
            <a:r>
              <a:rPr lang="en-AU" dirty="0">
                <a:latin typeface="Arial" panose="020B0604020202020204" pitchFamily="34" charset="0"/>
                <a:cs typeface="Arial" panose="020B0604020202020204" pitchFamily="34" charset="0"/>
              </a:rPr>
              <a:t>THANK YOU</a:t>
            </a:r>
          </a:p>
        </p:txBody>
      </p:sp>
      <p:sp>
        <p:nvSpPr>
          <p:cNvPr id="3" name="Subtitle 2">
            <a:extLst>
              <a:ext uri="{FF2B5EF4-FFF2-40B4-BE49-F238E27FC236}">
                <a16:creationId xmlns:a16="http://schemas.microsoft.com/office/drawing/2014/main" id="{1EF84325-7792-4A32-A1F6-F4E49652AAAE}"/>
              </a:ext>
            </a:extLst>
          </p:cNvPr>
          <p:cNvSpPr>
            <a:spLocks noGrp="1"/>
          </p:cNvSpPr>
          <p:nvPr>
            <p:ph type="subTitle" idx="1"/>
          </p:nvPr>
        </p:nvSpPr>
        <p:spPr/>
        <p:txBody>
          <a:bodyPr/>
          <a:lstStyle/>
          <a:p>
            <a:endParaRPr lang="en-AU" dirty="0"/>
          </a:p>
        </p:txBody>
      </p:sp>
    </p:spTree>
    <p:extLst>
      <p:ext uri="{BB962C8B-B14F-4D97-AF65-F5344CB8AC3E}">
        <p14:creationId xmlns:p14="http://schemas.microsoft.com/office/powerpoint/2010/main" val="3557807351"/>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1349</TotalTime>
  <Words>2977</Words>
  <Application>Microsoft Office PowerPoint</Application>
  <PresentationFormat>Widescreen</PresentationFormat>
  <Paragraphs>203</Paragraphs>
  <Slides>23</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Orator Std</vt:lpstr>
      <vt:lpstr>Arial</vt:lpstr>
      <vt:lpstr>Calibri</vt:lpstr>
      <vt:lpstr>Century Gothic</vt:lpstr>
      <vt:lpstr>Copperplate Gothic Bold</vt:lpstr>
      <vt:lpstr>Courier New</vt:lpstr>
      <vt:lpstr>Palatino Linotype</vt:lpstr>
      <vt:lpstr>Segoe Print</vt:lpstr>
      <vt:lpstr>Verdana</vt:lpstr>
      <vt:lpstr>Wingdings 2</vt:lpstr>
      <vt:lpstr>Executive</vt:lpstr>
      <vt:lpstr>PowerPoint Presentation</vt:lpstr>
      <vt:lpstr>Year 12 Support Team</vt:lpstr>
      <vt:lpstr>PowerPoint Presentation</vt:lpstr>
      <vt:lpstr>PowerPoint Presentation</vt:lpstr>
      <vt:lpstr>Year Level Information</vt:lpstr>
      <vt:lpstr>Orientation &amp; Student Leadership</vt:lpstr>
      <vt:lpstr>Year 12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and Wellbeing</vt:lpstr>
      <vt:lpstr>PowerPoint Presentation</vt:lpstr>
      <vt:lpstr>Year 12</vt:lpstr>
      <vt:lpstr>PowerPoint Presentation</vt:lpstr>
      <vt:lpstr>PowerPoint Presentation</vt:lpstr>
      <vt:lpstr>THANK YOU</vt:lpstr>
    </vt:vector>
  </TitlesOfParts>
  <Company>Endeavour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12 in 2016</dc:title>
  <dc:creator>Kesby, Karen</dc:creator>
  <cp:lastModifiedBy>Ward, Sharon</cp:lastModifiedBy>
  <cp:revision>142</cp:revision>
  <cp:lastPrinted>2019-02-15T00:48:26Z</cp:lastPrinted>
  <dcterms:created xsi:type="dcterms:W3CDTF">2016-02-02T08:13:51Z</dcterms:created>
  <dcterms:modified xsi:type="dcterms:W3CDTF">2020-02-17T00:53:52Z</dcterms:modified>
</cp:coreProperties>
</file>