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8" r:id="rId6"/>
    <p:sldId id="258" r:id="rId7"/>
    <p:sldId id="259" r:id="rId8"/>
    <p:sldId id="283" r:id="rId9"/>
    <p:sldId id="282" r:id="rId10"/>
    <p:sldId id="272" r:id="rId11"/>
    <p:sldId id="284" r:id="rId12"/>
    <p:sldId id="277" r:id="rId13"/>
    <p:sldId id="273" r:id="rId14"/>
    <p:sldId id="285" r:id="rId15"/>
    <p:sldId id="274" r:id="rId16"/>
    <p:sldId id="286" r:id="rId17"/>
    <p:sldId id="280" r:id="rId18"/>
    <p:sldId id="281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F"/>
    <a:srgbClr val="890020"/>
    <a:srgbClr val="7F001D"/>
    <a:srgbClr val="A80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WALTON" userId="da391a10-7856-4787-8df9-8a9311ba8903" providerId="ADAL" clId="{81843AA8-99A4-459E-9F1F-C27F782E1488}"/>
    <pc:docChg chg="modSld">
      <pc:chgData name="Georgina WALTON" userId="da391a10-7856-4787-8df9-8a9311ba8903" providerId="ADAL" clId="{81843AA8-99A4-459E-9F1F-C27F782E1488}" dt="2023-05-16T06:28:35.769" v="4" actId="1076"/>
      <pc:docMkLst>
        <pc:docMk/>
      </pc:docMkLst>
      <pc:sldChg chg="modSp mod">
        <pc:chgData name="Georgina WALTON" userId="da391a10-7856-4787-8df9-8a9311ba8903" providerId="ADAL" clId="{81843AA8-99A4-459E-9F1F-C27F782E1488}" dt="2023-05-16T06:28:17.969" v="0" actId="1076"/>
        <pc:sldMkLst>
          <pc:docMk/>
          <pc:sldMk cId="3302909565" sldId="277"/>
        </pc:sldMkLst>
        <pc:spChg chg="mod">
          <ac:chgData name="Georgina WALTON" userId="da391a10-7856-4787-8df9-8a9311ba8903" providerId="ADAL" clId="{81843AA8-99A4-459E-9F1F-C27F782E1488}" dt="2023-05-16T06:28:17.969" v="0" actId="1076"/>
          <ac:spMkLst>
            <pc:docMk/>
            <pc:sldMk cId="3302909565" sldId="277"/>
            <ac:spMk id="5" creationId="{00000000-0000-0000-0000-000000000000}"/>
          </ac:spMkLst>
        </pc:spChg>
      </pc:sldChg>
      <pc:sldChg chg="modSp mod">
        <pc:chgData name="Georgina WALTON" userId="da391a10-7856-4787-8df9-8a9311ba8903" providerId="ADAL" clId="{81843AA8-99A4-459E-9F1F-C27F782E1488}" dt="2023-05-16T06:28:24.186" v="1" actId="1076"/>
        <pc:sldMkLst>
          <pc:docMk/>
          <pc:sldMk cId="2751245216" sldId="280"/>
        </pc:sldMkLst>
        <pc:spChg chg="mod">
          <ac:chgData name="Georgina WALTON" userId="da391a10-7856-4787-8df9-8a9311ba8903" providerId="ADAL" clId="{81843AA8-99A4-459E-9F1F-C27F782E1488}" dt="2023-05-16T06:28:24.186" v="1" actId="1076"/>
          <ac:spMkLst>
            <pc:docMk/>
            <pc:sldMk cId="2751245216" sldId="280"/>
            <ac:spMk id="5" creationId="{00000000-0000-0000-0000-000000000000}"/>
          </ac:spMkLst>
        </pc:spChg>
      </pc:sldChg>
      <pc:sldChg chg="modSp mod">
        <pc:chgData name="Georgina WALTON" userId="da391a10-7856-4787-8df9-8a9311ba8903" providerId="ADAL" clId="{81843AA8-99A4-459E-9F1F-C27F782E1488}" dt="2023-05-16T06:28:35.769" v="4" actId="1076"/>
        <pc:sldMkLst>
          <pc:docMk/>
          <pc:sldMk cId="4214493284" sldId="281"/>
        </pc:sldMkLst>
        <pc:spChg chg="mod">
          <ac:chgData name="Georgina WALTON" userId="da391a10-7856-4787-8df9-8a9311ba8903" providerId="ADAL" clId="{81843AA8-99A4-459E-9F1F-C27F782E1488}" dt="2023-05-16T06:28:35.769" v="4" actId="1076"/>
          <ac:spMkLst>
            <pc:docMk/>
            <pc:sldMk cId="4214493284" sldId="281"/>
            <ac:spMk id="5" creationId="{00000000-0000-0000-0000-000000000000}"/>
          </ac:spMkLst>
        </pc:spChg>
        <pc:picChg chg="mod">
          <ac:chgData name="Georgina WALTON" userId="da391a10-7856-4787-8df9-8a9311ba8903" providerId="ADAL" clId="{81843AA8-99A4-459E-9F1F-C27F782E1488}" dt="2023-05-16T06:28:30.948" v="3" actId="1076"/>
          <ac:picMkLst>
            <pc:docMk/>
            <pc:sldMk cId="4214493284" sldId="281"/>
            <ac:picMk id="1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89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9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94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63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6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9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0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4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23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2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7F68-389C-4841-9A4D-C62C426EC611}" type="datetimeFigureOut">
              <a:rPr lang="en-AU" smtClean="0"/>
              <a:t>18/6/2024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30C7-17E9-4B3A-BC5A-563CD3F6B9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3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.png"/><Relationship Id="rId5" Type="http://schemas.openxmlformats.org/officeDocument/2006/relationships/hyperlink" Target="mailto:Melissa.mandarino@education.vic.gov.au" TargetMode="External"/><Relationship Id="rId4" Type="http://schemas.openxmlformats.org/officeDocument/2006/relationships/hyperlink" Target="mailto:natasha.simpson@education.vic.gov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4A1862F-A6F9-4D1B-A7C0-650B15FF23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/>
          <a:stretch/>
        </p:blipFill>
        <p:spPr>
          <a:xfrm>
            <a:off x="0" y="-533400"/>
            <a:ext cx="12192000" cy="73648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52845-A238-4AD1-BF62-472A8AD6FB5D}"/>
              </a:ext>
            </a:extLst>
          </p:cNvPr>
          <p:cNvSpPr/>
          <p:nvPr/>
        </p:nvSpPr>
        <p:spPr>
          <a:xfrm>
            <a:off x="0" y="5004591"/>
            <a:ext cx="12192000" cy="18619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9D5BE-08E1-42F3-ACBE-F5889AC2B183}"/>
              </a:ext>
            </a:extLst>
          </p:cNvPr>
          <p:cNvSpPr txBox="1"/>
          <p:nvPr/>
        </p:nvSpPr>
        <p:spPr>
          <a:xfrm>
            <a:off x="2492828" y="5135336"/>
            <a:ext cx="812488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VCE – HEALTH AND HUMAN DEVELOPMENT </a:t>
            </a:r>
          </a:p>
          <a:p>
            <a:pPr algn="ctr"/>
            <a:r>
              <a:rPr lang="en-US" dirty="0">
                <a:latin typeface="Europa-Bold" panose="02000000000000000000" pitchFamily="50" charset="0"/>
                <a:cs typeface="Adobe Devanagari" panose="02040503050201020203" pitchFamily="18" charset="0"/>
              </a:rPr>
              <a:t>(2025-2029 Study Design)</a:t>
            </a:r>
            <a:endParaRPr lang="en-US" sz="4000" dirty="0"/>
          </a:p>
        </p:txBody>
      </p:sp>
      <p:pic>
        <p:nvPicPr>
          <p:cNvPr id="14" name="Picture 13" descr="A picture containing graphics, text, graphic design, clipart&#10;&#10;Description automatically generated">
            <a:extLst>
              <a:ext uri="{FF2B5EF4-FFF2-40B4-BE49-F238E27FC236}">
                <a16:creationId xmlns:a16="http://schemas.microsoft.com/office/drawing/2014/main" id="{29A4004E-A403-35B4-B08F-B4893DA79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8" y="5004590"/>
            <a:ext cx="2634866" cy="1861930"/>
          </a:xfrm>
          <a:prstGeom prst="rect">
            <a:avLst/>
          </a:prstGeom>
        </p:spPr>
      </p:pic>
      <p:pic>
        <p:nvPicPr>
          <p:cNvPr id="2" name="Audio Recording 18 Jun 2024 at 1:09:35 pm">
            <a:hlinkClick r:id="" action="ppaction://media"/>
            <a:extLst>
              <a:ext uri="{FF2B5EF4-FFF2-40B4-BE49-F238E27FC236}">
                <a16:creationId xmlns:a16="http://schemas.microsoft.com/office/drawing/2014/main" id="{07168321-1E20-B05B-262C-FDBE37E2E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1344" y="-5181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81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3 - </a:t>
            </a:r>
            <a:r>
              <a:rPr lang="en-US" sz="4000" dirty="0">
                <a:solidFill>
                  <a:schemeClr val="bg1"/>
                </a:solidFill>
              </a:rPr>
              <a:t>Australia’s health in a </a:t>
            </a:r>
            <a:r>
              <a:rPr lang="en-US" sz="4000" dirty="0" err="1">
                <a:solidFill>
                  <a:schemeClr val="bg1"/>
                </a:solidFill>
              </a:rPr>
              <a:t>globalised</a:t>
            </a:r>
            <a:r>
              <a:rPr lang="en-US" sz="4000" dirty="0">
                <a:solidFill>
                  <a:schemeClr val="bg1"/>
                </a:solidFill>
              </a:rPr>
              <a:t> world</a:t>
            </a:r>
          </a:p>
          <a:p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380280E-10F1-3183-0126-7A2A2293B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5546699" y="2013191"/>
            <a:ext cx="5795471" cy="3518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Understanding health and wellbeing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Dimensions of health and wellbeing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as a resource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health outcomes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status of vulnerable population groups within Australia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47666" y="3724275"/>
            <a:ext cx="6096000" cy="3659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147666" y="235457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3875527"/>
            <a:ext cx="6097555" cy="391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094443" y="2480767"/>
            <a:ext cx="6097556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122" name="Picture 2" descr="Mental Health Australia report - The Pharmacy Guild of Australia">
            <a:extLst>
              <a:ext uri="{FF2B5EF4-FFF2-40B4-BE49-F238E27FC236}">
                <a16:creationId xmlns:a16="http://schemas.microsoft.com/office/drawing/2014/main" id="{A3986164-0BDC-46F0-B588-ADB261578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r="46484"/>
          <a:stretch/>
        </p:blipFill>
        <p:spPr bwMode="auto">
          <a:xfrm>
            <a:off x="0" y="1110214"/>
            <a:ext cx="5388458" cy="57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19:23 pm">
            <a:hlinkClick r:id="" action="ppaction://media"/>
            <a:extLst>
              <a:ext uri="{FF2B5EF4-FFF2-40B4-BE49-F238E27FC236}">
                <a16:creationId xmlns:a16="http://schemas.microsoft.com/office/drawing/2014/main" id="{132682D3-C975-5E73-FF67-D25279F24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2909" y="699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81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3 - </a:t>
            </a:r>
            <a:r>
              <a:rPr lang="en-US" sz="4000" dirty="0">
                <a:solidFill>
                  <a:schemeClr val="bg1"/>
                </a:solidFill>
              </a:rPr>
              <a:t>Australia’s health in a </a:t>
            </a:r>
            <a:r>
              <a:rPr lang="en-US" sz="4000" dirty="0" err="1">
                <a:solidFill>
                  <a:schemeClr val="bg1"/>
                </a:solidFill>
              </a:rPr>
              <a:t>globalised</a:t>
            </a:r>
            <a:r>
              <a:rPr lang="en-US" sz="4000" dirty="0">
                <a:solidFill>
                  <a:schemeClr val="bg1"/>
                </a:solidFill>
              </a:rPr>
              <a:t> world</a:t>
            </a:r>
          </a:p>
          <a:p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380280E-10F1-3183-0126-7A2A2293B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4" name="Text Placeholder 41"/>
          <p:cNvSpPr txBox="1">
            <a:spLocks/>
          </p:cNvSpPr>
          <p:nvPr/>
        </p:nvSpPr>
        <p:spPr>
          <a:xfrm>
            <a:off x="147666" y="3724275"/>
            <a:ext cx="6096000" cy="3659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3875527"/>
            <a:ext cx="6097555" cy="3918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094443" y="2480767"/>
            <a:ext cx="6097556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39"/>
          <p:cNvSpPr txBox="1">
            <a:spLocks/>
          </p:cNvSpPr>
          <p:nvPr/>
        </p:nvSpPr>
        <p:spPr>
          <a:xfrm>
            <a:off x="7565052" y="1798216"/>
            <a:ext cx="4284717" cy="3709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Promoting health in Australia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Biomedical approach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Public health approach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Australia’s health system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promotion initiatives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UQx: Understanding the Australian Health Care System | edX">
            <a:extLst>
              <a:ext uri="{FF2B5EF4-FFF2-40B4-BE49-F238E27FC236}">
                <a16:creationId xmlns:a16="http://schemas.microsoft.com/office/drawing/2014/main" id="{61127DC6-0941-41A1-98A8-7741A77DD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r="11930"/>
          <a:stretch/>
        </p:blipFill>
        <p:spPr bwMode="auto">
          <a:xfrm>
            <a:off x="28680" y="1125619"/>
            <a:ext cx="7417386" cy="57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19:56 pm">
            <a:hlinkClick r:id="" action="ppaction://media"/>
            <a:extLst>
              <a:ext uri="{FF2B5EF4-FFF2-40B4-BE49-F238E27FC236}">
                <a16:creationId xmlns:a16="http://schemas.microsoft.com/office/drawing/2014/main" id="{64611462-7F1B-23C2-1201-0F2905636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2909" y="762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4 - </a:t>
            </a:r>
            <a:r>
              <a:rPr lang="en-US" sz="3600" dirty="0">
                <a:solidFill>
                  <a:schemeClr val="bg1"/>
                </a:solidFill>
              </a:rPr>
              <a:t>Health and human development in a global context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5978937" y="2078080"/>
            <a:ext cx="6043994" cy="4063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Health and human development in a global context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Characteristics of high-, middle- and low-income countries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contributing to global health differences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Global trends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Human development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Sustainability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170" name="Picture 2" descr="Water and sanitation | OHCHR">
            <a:extLst>
              <a:ext uri="{FF2B5EF4-FFF2-40B4-BE49-F238E27FC236}">
                <a16:creationId xmlns:a16="http://schemas.microsoft.com/office/drawing/2014/main" id="{D4E8E56E-72DD-4AE5-826E-A5D8D215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1132610"/>
            <a:ext cx="5725390" cy="57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20:45 pm">
            <a:hlinkClick r:id="" action="ppaction://media"/>
            <a:extLst>
              <a:ext uri="{FF2B5EF4-FFF2-40B4-BE49-F238E27FC236}">
                <a16:creationId xmlns:a16="http://schemas.microsoft.com/office/drawing/2014/main" id="{2A084062-9C66-9886-B669-47863F3E5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80035" y="745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188949" y="258722"/>
            <a:ext cx="1169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4 - </a:t>
            </a:r>
            <a:r>
              <a:rPr lang="en-US" sz="3600" dirty="0">
                <a:solidFill>
                  <a:schemeClr val="bg1"/>
                </a:solidFill>
              </a:rPr>
              <a:t>Health and human development in a global context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AU" sz="36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B26F1FB1-454F-F78E-E4C3-BA4186671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0" y="2938525"/>
            <a:ext cx="6129338" cy="3678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169069" y="1554163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6045621" y="3588827"/>
            <a:ext cx="6096000" cy="405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97243" y="2323301"/>
            <a:ext cx="57912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19"/>
          <p:cNvSpPr txBox="1">
            <a:spLocks/>
          </p:cNvSpPr>
          <p:nvPr/>
        </p:nvSpPr>
        <p:spPr>
          <a:xfrm>
            <a:off x="5713291" y="2035743"/>
            <a:ext cx="5958635" cy="3812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Health and the Sustainable Development Goals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Work of World Health Organisation (WHO)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Types of aid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Role of NGO’s (e.g. World Vision, Oxford, red Cross etc.) 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Australia’s aid program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Features of effective aid programs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 descr="Sustainable Development Goals | Green European Foundation">
            <a:extLst>
              <a:ext uri="{FF2B5EF4-FFF2-40B4-BE49-F238E27FC236}">
                <a16:creationId xmlns:a16="http://schemas.microsoft.com/office/drawing/2014/main" id="{FD68C927-40CA-4863-B6FD-7D3EFE4D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3" y="1168694"/>
            <a:ext cx="565785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21:15 pm">
            <a:hlinkClick r:id="" action="ppaction://media"/>
            <a:extLst>
              <a:ext uri="{FF2B5EF4-FFF2-40B4-BE49-F238E27FC236}">
                <a16:creationId xmlns:a16="http://schemas.microsoft.com/office/drawing/2014/main" id="{46F0EE70-A59A-F941-7BA7-1F97B3CD01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7898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3 &amp; 4 Assessment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325" y="1610435"/>
            <a:ext cx="81187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Structured Questions (Part 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Structured Questions (Part 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Case Study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200" b="1" dirty="0"/>
              <a:t>Unit 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Case Study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3 &amp; 4 Exam</a:t>
            </a:r>
          </a:p>
        </p:txBody>
      </p:sp>
      <p:pic>
        <p:nvPicPr>
          <p:cNvPr id="7" name="Audio Recording 18 Jun 2024 at 1:23:49 pm">
            <a:hlinkClick r:id="" action="ppaction://media"/>
            <a:extLst>
              <a:ext uri="{FF2B5EF4-FFF2-40B4-BE49-F238E27FC236}">
                <a16:creationId xmlns:a16="http://schemas.microsoft.com/office/drawing/2014/main" id="{FCFD10C4-C6D4-F492-596C-390983319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5433" y="810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Leads to…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7525" y="1863338"/>
            <a:ext cx="5052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many job opportunities in the health industry.</a:t>
            </a:r>
          </a:p>
          <a:p>
            <a:endParaRPr lang="en-US" dirty="0"/>
          </a:p>
          <a:p>
            <a:r>
              <a:rPr lang="en-US" dirty="0"/>
              <a:t>Many healthcare professionals have moved towards a holistic health approach that takes all aspects of health and wellbeing into account.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77" y="1327965"/>
            <a:ext cx="5310111" cy="5310111"/>
          </a:xfrm>
          <a:prstGeom prst="rect">
            <a:avLst/>
          </a:prstGeom>
        </p:spPr>
      </p:pic>
      <p:pic>
        <p:nvPicPr>
          <p:cNvPr id="7" name="Audio Recording 18 Jun 2024 at 1:25:35 pm">
            <a:hlinkClick r:id="" action="ppaction://media"/>
            <a:extLst>
              <a:ext uri="{FF2B5EF4-FFF2-40B4-BE49-F238E27FC236}">
                <a16:creationId xmlns:a16="http://schemas.microsoft.com/office/drawing/2014/main" id="{41B140DF-26B2-BAB8-D1B0-37B3959876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0169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93BC6-9B70-471D-B072-CA9C8CF82D13}"/>
              </a:ext>
            </a:extLst>
          </p:cNvPr>
          <p:cNvSpPr txBox="1"/>
          <p:nvPr/>
        </p:nvSpPr>
        <p:spPr>
          <a:xfrm>
            <a:off x="745412" y="2003627"/>
            <a:ext cx="11069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information contact:</a:t>
            </a:r>
          </a:p>
          <a:p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Ms</a:t>
            </a:r>
            <a:r>
              <a:rPr lang="en-US" sz="2800" dirty="0"/>
              <a:t> Simpson		Email: </a:t>
            </a:r>
            <a:r>
              <a:rPr lang="en-US" sz="2800" dirty="0">
                <a:hlinkClick r:id="rId4"/>
              </a:rPr>
              <a:t>natasha.simpson@education.vic.gov.au</a:t>
            </a:r>
            <a:r>
              <a:rPr lang="en-US" sz="28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Ms</a:t>
            </a:r>
            <a:r>
              <a:rPr lang="en-US" sz="2800" dirty="0"/>
              <a:t> </a:t>
            </a:r>
            <a:r>
              <a:rPr lang="en-US" sz="2800" dirty="0" err="1"/>
              <a:t>Mandarino</a:t>
            </a:r>
            <a:r>
              <a:rPr lang="en-US" sz="2800" dirty="0"/>
              <a:t>	Email: </a:t>
            </a:r>
            <a:r>
              <a:rPr lang="en-US" sz="2800" dirty="0">
                <a:hlinkClick r:id="rId5"/>
              </a:rPr>
              <a:t>melissa.mandarino@education.vic.gov.au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46408-4667-40CF-AC9B-D2156369B2ED}"/>
              </a:ext>
            </a:extLst>
          </p:cNvPr>
          <p:cNvSpPr/>
          <p:nvPr/>
        </p:nvSpPr>
        <p:spPr>
          <a:xfrm>
            <a:off x="-3161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05B7A-0CFB-4D43-8D4B-F3577086361D}"/>
              </a:ext>
            </a:extLst>
          </p:cNvPr>
          <p:cNvSpPr/>
          <p:nvPr/>
        </p:nvSpPr>
        <p:spPr>
          <a:xfrm>
            <a:off x="545432" y="323525"/>
            <a:ext cx="4864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CONTACT US…   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A194D046-82BD-C82D-5E86-0270FFAD8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pic>
        <p:nvPicPr>
          <p:cNvPr id="4" name="Audio Recording 18 Jun 2024 at 1:26:12 pm">
            <a:hlinkClick r:id="" action="ppaction://media"/>
            <a:extLst>
              <a:ext uri="{FF2B5EF4-FFF2-40B4-BE49-F238E27FC236}">
                <a16:creationId xmlns:a16="http://schemas.microsoft.com/office/drawing/2014/main" id="{27459644-5C72-3103-B822-4A7B69FC1C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95433" y="1919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1129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Focus of Health and Human Development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C5BDDD8-AEEF-C374-F7A6-9063C64AD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3693" y="1728863"/>
            <a:ext cx="82850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Focus of HHD: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EXPANDS HEALTH LITERACY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 YOUR OWN HEALTH &amp; WELLBEING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 THE HEALTH &amp; WELLBEING OF OTHERS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EVALUATE AND INTERPRET INFORMATION</a:t>
            </a:r>
          </a:p>
        </p:txBody>
      </p:sp>
      <p:pic>
        <p:nvPicPr>
          <p:cNvPr id="6" name="Audio Recording 18 Jun 2024 at 1:13:29 pm">
            <a:hlinkClick r:id="" action="ppaction://media"/>
            <a:extLst>
              <a:ext uri="{FF2B5EF4-FFF2-40B4-BE49-F238E27FC236}">
                <a16:creationId xmlns:a16="http://schemas.microsoft.com/office/drawing/2014/main" id="{95F76B68-9A22-E8DF-F26C-8BB41C4B8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1348" y="762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9278CE-B6D0-4C81-9DB3-F384DB9FC68C}"/>
              </a:ext>
            </a:extLst>
          </p:cNvPr>
          <p:cNvSpPr/>
          <p:nvPr/>
        </p:nvSpPr>
        <p:spPr>
          <a:xfrm>
            <a:off x="-2177" y="0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295F3-FACC-E09B-A16F-0FAA677134EA}"/>
              </a:ext>
            </a:extLst>
          </p:cNvPr>
          <p:cNvSpPr/>
          <p:nvPr/>
        </p:nvSpPr>
        <p:spPr>
          <a:xfrm>
            <a:off x="545432" y="323525"/>
            <a:ext cx="358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INTRO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350E710F-2F09-5C57-88B9-6A8253C33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177" y="1126384"/>
            <a:ext cx="12194177" cy="573161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255594" y="2680370"/>
            <a:ext cx="9342634" cy="1639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1: Understanding health and wellbeing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UNIT 2: Managing health and development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 Placeholder 70"/>
          <p:cNvSpPr txBox="1">
            <a:spLocks/>
          </p:cNvSpPr>
          <p:nvPr/>
        </p:nvSpPr>
        <p:spPr>
          <a:xfrm>
            <a:off x="1255594" y="1757040"/>
            <a:ext cx="5875734" cy="923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</a:rPr>
              <a:t> UNIT 1 &amp; 2</a:t>
            </a:r>
          </a:p>
        </p:txBody>
      </p:sp>
      <p:pic>
        <p:nvPicPr>
          <p:cNvPr id="3" name="Audio Recording 18 Jun 2024 at 1:14:24 pm">
            <a:hlinkClick r:id="" action="ppaction://media"/>
            <a:extLst>
              <a:ext uri="{FF2B5EF4-FFF2-40B4-BE49-F238E27FC236}">
                <a16:creationId xmlns:a16="http://schemas.microsoft.com/office/drawing/2014/main" id="{E87B9511-7153-6DFF-87D6-478E902EF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1616" y="1715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1 - </a:t>
            </a:r>
            <a:r>
              <a:rPr lang="en-US" sz="4000" dirty="0">
                <a:solidFill>
                  <a:schemeClr val="bg1"/>
                </a:solidFill>
              </a:rPr>
              <a:t>Understanding health and wellbeing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9" name="Content Placeholder 15"/>
          <p:cNvSpPr txBox="1">
            <a:spLocks/>
          </p:cNvSpPr>
          <p:nvPr/>
        </p:nvSpPr>
        <p:spPr>
          <a:xfrm>
            <a:off x="5995593" y="1958545"/>
            <a:ext cx="5928071" cy="3601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Concepts of Health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Dimensions of health and wellbeing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status of Australia’s youth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Indigenous health and wellbeing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health outcomes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20"/>
          <p:cNvSpPr txBox="1">
            <a:spLocks/>
          </p:cNvSpPr>
          <p:nvPr/>
        </p:nvSpPr>
        <p:spPr>
          <a:xfrm>
            <a:off x="58531" y="2155629"/>
            <a:ext cx="6096000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787813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Knowledge sharing for health and wellbeing at the 5th annual Aboriginal  health conference">
            <a:extLst>
              <a:ext uri="{FF2B5EF4-FFF2-40B4-BE49-F238E27FC236}">
                <a16:creationId xmlns:a16="http://schemas.microsoft.com/office/drawing/2014/main" id="{E2CA5CF2-370A-4520-824F-826D1AC2C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r="18965"/>
          <a:stretch/>
        </p:blipFill>
        <p:spPr bwMode="auto">
          <a:xfrm>
            <a:off x="10289" y="1132669"/>
            <a:ext cx="5767082" cy="57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15:02 pm">
            <a:hlinkClick r:id="" action="ppaction://media"/>
            <a:extLst>
              <a:ext uri="{FF2B5EF4-FFF2-40B4-BE49-F238E27FC236}">
                <a16:creationId xmlns:a16="http://schemas.microsoft.com/office/drawing/2014/main" id="{BBB649ED-6F29-7A22-D23E-30419BCBB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4843" y="883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1 - </a:t>
            </a:r>
            <a:r>
              <a:rPr lang="en-US" sz="4000" dirty="0">
                <a:solidFill>
                  <a:schemeClr val="bg1"/>
                </a:solidFill>
              </a:rPr>
              <a:t>Understanding health and wellbeing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894691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6766338" y="2172635"/>
            <a:ext cx="5117217" cy="3972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Youth health and wellbeing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WRITTEN-REPORT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Students conduct independent research based on one area focus, that relates to a youth health problem or concern.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7956882" y="26491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0" name="Picture 2" descr="Youth homelessness crisis in the spotlight - PBA">
            <a:extLst>
              <a:ext uri="{FF2B5EF4-FFF2-40B4-BE49-F238E27FC236}">
                <a16:creationId xmlns:a16="http://schemas.microsoft.com/office/drawing/2014/main" id="{A4237E55-C873-4AE9-B609-F08ECEA18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r="33125"/>
          <a:stretch/>
        </p:blipFill>
        <p:spPr bwMode="auto">
          <a:xfrm>
            <a:off x="23755" y="1131767"/>
            <a:ext cx="6595627" cy="581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15:46 pm">
            <a:hlinkClick r:id="" action="ppaction://media"/>
            <a:extLst>
              <a:ext uri="{FF2B5EF4-FFF2-40B4-BE49-F238E27FC236}">
                <a16:creationId xmlns:a16="http://schemas.microsoft.com/office/drawing/2014/main" id="{3DF32C93-0A15-B2EA-24B5-C95753DAB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6696" y="503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879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1 - </a:t>
            </a:r>
            <a:r>
              <a:rPr lang="en-US" sz="4000" dirty="0">
                <a:solidFill>
                  <a:schemeClr val="bg1"/>
                </a:solidFill>
              </a:rPr>
              <a:t>Understanding health and wellbeing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131C02BD-AD25-83E9-4AA1-558D03C9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4" name="Text Placeholder 41"/>
          <p:cNvSpPr txBox="1">
            <a:spLocks/>
          </p:cNvSpPr>
          <p:nvPr/>
        </p:nvSpPr>
        <p:spPr>
          <a:xfrm>
            <a:off x="119685" y="1958545"/>
            <a:ext cx="6129338" cy="3934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9"/>
          <p:cNvSpPr txBox="1">
            <a:spLocks/>
          </p:cNvSpPr>
          <p:nvPr/>
        </p:nvSpPr>
        <p:spPr>
          <a:xfrm>
            <a:off x="6094443" y="1569129"/>
            <a:ext cx="6097555" cy="5157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6395979" y="2147047"/>
            <a:ext cx="609755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7787813" y="4524004"/>
            <a:ext cx="6129338" cy="203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7956882" y="26491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39">
            <a:extLst>
              <a:ext uri="{FF2B5EF4-FFF2-40B4-BE49-F238E27FC236}">
                <a16:creationId xmlns:a16="http://schemas.microsoft.com/office/drawing/2014/main" id="{9D1A1C3D-4BC1-3389-A24C-1803C0EA4C8A}"/>
              </a:ext>
            </a:extLst>
          </p:cNvPr>
          <p:cNvSpPr txBox="1">
            <a:spLocks/>
          </p:cNvSpPr>
          <p:nvPr/>
        </p:nvSpPr>
        <p:spPr>
          <a:xfrm>
            <a:off x="4775967" y="1861932"/>
            <a:ext cx="6095610" cy="4065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3</a:t>
            </a:r>
          </a:p>
          <a:p>
            <a:pPr lvl="1"/>
            <a:r>
              <a:rPr lang="en-US" dirty="0"/>
              <a:t>Health and Nutrition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Macronutrients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Micronutrients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Nutritional imbalances 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Food selection models/tools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 promotion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Food marketing tactics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Food trends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dietary behaviours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Sustainable Nutrition - What Does It Mean and How Do We Take Action?">
            <a:extLst>
              <a:ext uri="{FF2B5EF4-FFF2-40B4-BE49-F238E27FC236}">
                <a16:creationId xmlns:a16="http://schemas.microsoft.com/office/drawing/2014/main" id="{867CE728-AA8C-4321-808F-C1AFAEF4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41286" y="2086451"/>
            <a:ext cx="5730028" cy="38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Recording 18 Jun 2024 at 1:16:21 pm">
            <a:hlinkClick r:id="" action="ppaction://media"/>
            <a:extLst>
              <a:ext uri="{FF2B5EF4-FFF2-40B4-BE49-F238E27FC236}">
                <a16:creationId xmlns:a16="http://schemas.microsoft.com/office/drawing/2014/main" id="{FBBD4688-00EA-A13E-1DB9-B40CE724E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0190" y="121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90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2 - </a:t>
            </a:r>
            <a:r>
              <a:rPr lang="en-US" sz="4000" dirty="0">
                <a:solidFill>
                  <a:schemeClr val="bg1"/>
                </a:solidFill>
              </a:rPr>
              <a:t>Managing health and development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ADF3932-5892-87FE-CF83-A6F08611F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6096000" y="1684964"/>
            <a:ext cx="6096000" cy="5444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80534" y="984058"/>
            <a:ext cx="601146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19"/>
          <p:cNvSpPr txBox="1">
            <a:spLocks/>
          </p:cNvSpPr>
          <p:nvPr/>
        </p:nvSpPr>
        <p:spPr>
          <a:xfrm>
            <a:off x="6020827" y="1774372"/>
            <a:ext cx="6246345" cy="3438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1</a:t>
            </a:r>
          </a:p>
          <a:p>
            <a:pPr lvl="1"/>
            <a:r>
              <a:rPr lang="en-US" dirty="0"/>
              <a:t>Developmental transitions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Developmental milestones across the human lifespan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Fertilisation and prenatal development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prenatal development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Development in infancy and childhood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Early life experiences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Parent responsibilities, programs and services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Healthy/unhealthy relationships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5936185" y="2378007"/>
            <a:ext cx="6129338" cy="5311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105237" y="14806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8CCBD-011F-4D91-BE1F-21CB05775A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6"/>
          <a:stretch/>
        </p:blipFill>
        <p:spPr>
          <a:xfrm>
            <a:off x="-15076" y="1112817"/>
            <a:ext cx="5589069" cy="5740666"/>
          </a:xfrm>
          <a:prstGeom prst="rect">
            <a:avLst/>
          </a:prstGeom>
        </p:spPr>
      </p:pic>
      <p:pic>
        <p:nvPicPr>
          <p:cNvPr id="6" name="Audio Recording 18 Jun 2024 at 1:17:02 pm">
            <a:hlinkClick r:id="" action="ppaction://media"/>
            <a:extLst>
              <a:ext uri="{FF2B5EF4-FFF2-40B4-BE49-F238E27FC236}">
                <a16:creationId xmlns:a16="http://schemas.microsoft.com/office/drawing/2014/main" id="{EA420FB2-A433-58C2-573E-75B2B2A05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70126" y="842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52556" y="-30515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10390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2 - </a:t>
            </a:r>
            <a:r>
              <a:rPr lang="en-US" sz="4000" dirty="0">
                <a:solidFill>
                  <a:schemeClr val="bg1"/>
                </a:solidFill>
              </a:rPr>
              <a:t>Managing health and development</a:t>
            </a:r>
            <a:endParaRPr lang="en-US" sz="4400" dirty="0">
              <a:solidFill>
                <a:schemeClr val="bg1"/>
              </a:solidFill>
            </a:endParaRPr>
          </a:p>
          <a:p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ADF3932-5892-87FE-CF83-A6F08611F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6096000" y="1684964"/>
            <a:ext cx="6096000" cy="5444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6180534" y="984058"/>
            <a:ext cx="6011466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5936185" y="2378007"/>
            <a:ext cx="6129338" cy="5311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6028760" y="1550035"/>
            <a:ext cx="5689506" cy="4702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 OF STUDY 2</a:t>
            </a:r>
          </a:p>
          <a:p>
            <a:pPr lvl="1"/>
            <a:r>
              <a:rPr lang="en-US" dirty="0"/>
              <a:t>Youth Health Literacy</a:t>
            </a:r>
          </a:p>
          <a:p>
            <a:pPr lvl="1"/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TOPICS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Medicare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Pharmaceutical Benefits Scheme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National Disability Insurance Scheme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Private Health Insurance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Factors influencing access to health services and information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Privacy and </a:t>
            </a:r>
            <a:r>
              <a:rPr lang="en-AU" sz="1800" dirty="0">
                <a:solidFill>
                  <a:prstClr val="black"/>
                </a:solidFill>
              </a:rPr>
              <a:t>confidentiality</a:t>
            </a:r>
            <a:r>
              <a:rPr lang="en-US" sz="1800" dirty="0">
                <a:solidFill>
                  <a:prstClr val="black"/>
                </a:solidFill>
              </a:rPr>
              <a:t> of health information/data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Emerging health procedures and technologies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105237" y="1480667"/>
            <a:ext cx="5791200" cy="59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098" name="Picture 2" descr="Medicare: The Good, the Bad, the misconceptions and the rest - Fizzio For  Life">
            <a:extLst>
              <a:ext uri="{FF2B5EF4-FFF2-40B4-BE49-F238E27FC236}">
                <a16:creationId xmlns:a16="http://schemas.microsoft.com/office/drawing/2014/main" id="{AB4FAB39-A6FD-4C36-A054-C62CACDF9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r="18617"/>
          <a:stretch/>
        </p:blipFill>
        <p:spPr bwMode="auto">
          <a:xfrm>
            <a:off x="-6967" y="1114105"/>
            <a:ext cx="5783354" cy="57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18 Jun 2024 at 1:17:41 pm">
            <a:hlinkClick r:id="" action="ppaction://media"/>
            <a:extLst>
              <a:ext uri="{FF2B5EF4-FFF2-40B4-BE49-F238E27FC236}">
                <a16:creationId xmlns:a16="http://schemas.microsoft.com/office/drawing/2014/main" id="{1DC9DD22-42FD-BA5F-5C85-4B5015577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5003" y="979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544D5-F69A-4C3D-856C-E90DE760E064}"/>
              </a:ext>
            </a:extLst>
          </p:cNvPr>
          <p:cNvSpPr txBox="1"/>
          <p:nvPr/>
        </p:nvSpPr>
        <p:spPr>
          <a:xfrm>
            <a:off x="3793069" y="3321888"/>
            <a:ext cx="21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School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Office</a:t>
            </a:r>
            <a:r>
              <a:rPr lang="en-AU" sz="2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7DF7-BD8E-4612-80E6-A184A08A1B11}"/>
              </a:ext>
            </a:extLst>
          </p:cNvPr>
          <p:cNvSpPr txBox="1"/>
          <p:nvPr/>
        </p:nvSpPr>
        <p:spPr>
          <a:xfrm>
            <a:off x="6095999" y="3284195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Gymnasium</a:t>
            </a:r>
            <a:endParaRPr lang="en-AU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A2BCB-B8A0-4FBE-A825-24A6969DA418}"/>
              </a:ext>
            </a:extLst>
          </p:cNvPr>
          <p:cNvSpPr txBox="1"/>
          <p:nvPr/>
        </p:nvSpPr>
        <p:spPr>
          <a:xfrm>
            <a:off x="1116448" y="6001124"/>
            <a:ext cx="473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 outside Gym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CE02D-2E49-42CA-9609-D8FD51CF506B}"/>
              </a:ext>
            </a:extLst>
          </p:cNvPr>
          <p:cNvSpPr txBox="1"/>
          <p:nvPr/>
        </p:nvSpPr>
        <p:spPr>
          <a:xfrm>
            <a:off x="6213064" y="6001124"/>
            <a:ext cx="24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Sports grounds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C097C-23B8-4CD4-8B2D-04CDBA4B9A85}"/>
              </a:ext>
            </a:extLst>
          </p:cNvPr>
          <p:cNvSpPr/>
          <p:nvPr/>
        </p:nvSpPr>
        <p:spPr>
          <a:xfrm>
            <a:off x="-2177" y="-49946"/>
            <a:ext cx="12194177" cy="1155805"/>
          </a:xfrm>
          <a:prstGeom prst="rect">
            <a:avLst/>
          </a:prstGeom>
          <a:gradFill flip="none" rotWithShape="1">
            <a:gsLst>
              <a:gs pos="0">
                <a:srgbClr val="A80532">
                  <a:shade val="30000"/>
                  <a:satMod val="115000"/>
                </a:srgbClr>
              </a:gs>
              <a:gs pos="50000">
                <a:srgbClr val="A80532">
                  <a:shade val="67500"/>
                  <a:satMod val="115000"/>
                </a:srgbClr>
              </a:gs>
              <a:gs pos="100000">
                <a:srgbClr val="A8053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F4AFC-2F39-CBEB-2A6F-8BFAC93CAC95}"/>
              </a:ext>
            </a:extLst>
          </p:cNvPr>
          <p:cNvSpPr/>
          <p:nvPr/>
        </p:nvSpPr>
        <p:spPr>
          <a:xfrm>
            <a:off x="545431" y="323525"/>
            <a:ext cx="838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pa-Bold" panose="02000000000000000000" pitchFamily="50" charset="0"/>
                <a:cs typeface="Adobe Devanagari" panose="02040503050201020203" pitchFamily="18" charset="0"/>
              </a:rPr>
              <a:t>Unit 1 &amp; 2 Assessment</a:t>
            </a:r>
            <a:endParaRPr lang="en-AU" sz="4000" b="1" dirty="0">
              <a:solidFill>
                <a:schemeClr val="bg1"/>
              </a:solidFill>
              <a:latin typeface="Europa-Bold" panose="02000000000000000000" pitchFamily="50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05A0285D-73F4-CDB1-9B08-F6340029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083628"/>
            <a:ext cx="1692375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325" y="1525471"/>
            <a:ext cx="81187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Written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3 – Case Study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1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200" b="1" dirty="0"/>
              <a:t>Unit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1 – Portfolio &amp;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Assessment Task 2 – Structured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2 Exam</a:t>
            </a:r>
          </a:p>
        </p:txBody>
      </p:sp>
      <p:pic>
        <p:nvPicPr>
          <p:cNvPr id="6" name="Audio Recording 18 Jun 2024 at 1:18:27 pm">
            <a:hlinkClick r:id="" action="ppaction://media"/>
            <a:extLst>
              <a:ext uri="{FF2B5EF4-FFF2-40B4-BE49-F238E27FC236}">
                <a16:creationId xmlns:a16="http://schemas.microsoft.com/office/drawing/2014/main" id="{FE470D4E-135E-186E-3ACB-6734241A6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0169" y="762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d272ca-09c8-4e66-af52-f43572f3dcaa">
      <Terms xmlns="http://schemas.microsoft.com/office/infopath/2007/PartnerControls"/>
    </lcf76f155ced4ddcb4097134ff3c332f>
    <TaxCatchAll xmlns="f1df83aa-51a4-4a62-a357-f95cbe9678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1D0B7B4FF09646A0F20BD720997E84" ma:contentTypeVersion="17" ma:contentTypeDescription="Create a new document." ma:contentTypeScope="" ma:versionID="e49e3702caaf28e28bd94baa75c01884">
  <xsd:schema xmlns:xsd="http://www.w3.org/2001/XMLSchema" xmlns:xs="http://www.w3.org/2001/XMLSchema" xmlns:p="http://schemas.microsoft.com/office/2006/metadata/properties" xmlns:ns2="7dd272ca-09c8-4e66-af52-f43572f3dcaa" xmlns:ns3="f1df83aa-51a4-4a62-a357-f95cbe967878" targetNamespace="http://schemas.microsoft.com/office/2006/metadata/properties" ma:root="true" ma:fieldsID="81ab82ca8d38c7e35449f69c2f28198d" ns2:_="" ns3:_="">
    <xsd:import namespace="7dd272ca-09c8-4e66-af52-f43572f3dcaa"/>
    <xsd:import namespace="f1df83aa-51a4-4a62-a357-f95cbe9678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272ca-09c8-4e66-af52-f43572f3d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5db9a0a-e9c3-4ed2-a5c4-10b9df93b8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f83aa-51a4-4a62-a357-f95cbe967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b7f5aa1-dc01-4dc6-8e7a-67a7fc249b66}" ma:internalName="TaxCatchAll" ma:showField="CatchAllData" ma:web="f1df83aa-51a4-4a62-a357-f95cbe9678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798034-C626-4387-9F27-C55D871AB3A8}">
  <ds:schemaRefs>
    <ds:schemaRef ds:uri="f6baea9f-91d5-4093-9759-8fe63dfee2f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3bedef8-b978-4aa7-93f1-a34f55bdd75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0B7953-2CE1-4AE7-95F2-7B4CF00FB0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CA4C1C-FAD7-4F92-A808-8E4258B88400}"/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693</Words>
  <Application>Microsoft Macintosh PowerPoint</Application>
  <PresentationFormat>Widescreen</PresentationFormat>
  <Paragraphs>176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Adobe Devanagari</vt:lpstr>
      <vt:lpstr>Arial</vt:lpstr>
      <vt:lpstr>Calibri</vt:lpstr>
      <vt:lpstr>Calibri Light</vt:lpstr>
      <vt:lpstr>Europa-Bold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Dixon</dc:creator>
  <cp:lastModifiedBy>Natasha Simpson</cp:lastModifiedBy>
  <cp:revision>72</cp:revision>
  <dcterms:created xsi:type="dcterms:W3CDTF">2021-09-03T00:41:33Z</dcterms:created>
  <dcterms:modified xsi:type="dcterms:W3CDTF">2024-06-18T03:31:59Z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0x0101000C1D0B7B4FF09646A0F20BD720997E84</vt:lpwstr>
  </property>
</Properties>
</file>