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16" r:id="rId5"/>
    <p:sldId id="319" r:id="rId6"/>
    <p:sldId id="318" r:id="rId7"/>
    <p:sldId id="279" r:id="rId8"/>
    <p:sldId id="281" r:id="rId9"/>
  </p:sldIdLst>
  <p:sldSz cx="9144000" cy="5143500" type="screen16x9"/>
  <p:notesSz cx="6797675" cy="9926638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toria2" initials="ATG" lastIdx="7" clrIdx="0">
    <p:extLst>
      <p:ext uri="{19B8F6BF-5375-455C-9EA6-DF929625EA0E}">
        <p15:presenceInfo xmlns:p15="http://schemas.microsoft.com/office/powerpoint/2012/main" userId="Victoria2" providerId="None"/>
      </p:ext>
    </p:extLst>
  </p:cmAuthor>
  <p:cmAuthor id="2" name="Victoria" initials="REE" lastIdx="0" clrIdx="1">
    <p:extLst>
      <p:ext uri="{19B8F6BF-5375-455C-9EA6-DF929625EA0E}">
        <p15:presenceInfo xmlns:p15="http://schemas.microsoft.com/office/powerpoint/2012/main" userId="Victor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E3"/>
    <a:srgbClr val="004DE6"/>
    <a:srgbClr val="3906DE"/>
    <a:srgbClr val="0099CC"/>
    <a:srgbClr val="306278"/>
    <a:srgbClr val="468EAE"/>
    <a:srgbClr val="646566"/>
    <a:srgbClr val="C0C0C0"/>
    <a:srgbClr val="75AEC7"/>
    <a:srgbClr val="777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3792" autoAdjust="0"/>
  </p:normalViewPr>
  <p:slideViewPr>
    <p:cSldViewPr>
      <p:cViewPr varScale="1">
        <p:scale>
          <a:sx n="78" d="100"/>
          <a:sy n="78" d="100"/>
        </p:scale>
        <p:origin x="956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38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A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AU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AU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2A6D20FD-8F03-4CD0-8EBE-BDFFACD302B2}" type="slidenum">
              <a:rPr lang="en-AU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52275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 dirty="0"/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 dirty="0"/>
          </a:p>
        </p:txBody>
      </p:sp>
      <p:sp>
        <p:nvSpPr>
          <p:cNvPr id="922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922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 dirty="0"/>
          </a:p>
        </p:txBody>
      </p:sp>
      <p:sp>
        <p:nvSpPr>
          <p:cNvPr id="922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86DB27-C44E-42FC-8577-04AF19E06BB2}" type="slidenum">
              <a:rPr lang="en-AU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970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b="1" kern="1200" baseline="0" dirty="0">
              <a:solidFill>
                <a:schemeClr val="tx1"/>
              </a:solidFill>
              <a:effectLst/>
              <a:latin typeface="Verdana" pitchFamily="34" charset="0"/>
              <a:ea typeface="Verdana"/>
            </a:endParaRPr>
          </a:p>
          <a:p>
            <a:endParaRPr lang="en-AU" sz="1100" kern="1200" dirty="0">
              <a:solidFill>
                <a:schemeClr val="tx1"/>
              </a:solidFill>
              <a:effectLst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09408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>
              <a:ea typeface="Verdana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885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7534"/>
            <a:ext cx="5400600" cy="1246535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995686"/>
            <a:ext cx="4752528" cy="1008112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456893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12968" cy="857250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31590"/>
            <a:ext cx="8712968" cy="33261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228537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05176"/>
            <a:ext cx="8712968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2180035"/>
            <a:ext cx="8712968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26592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57200"/>
            <a:ext cx="8640960" cy="857250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485900"/>
            <a:ext cx="432048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024" y="1485900"/>
            <a:ext cx="4104456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50836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11510"/>
            <a:ext cx="8784976" cy="65171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151335"/>
            <a:ext cx="4320480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512" y="1631156"/>
            <a:ext cx="4320480" cy="28128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3030868-EB89-BB45-9333-4265F84D3D9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644008" y="1174205"/>
            <a:ext cx="4320480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6ACB6C-847D-DD42-BAFD-A7F5B7D2AB2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644008" y="1654026"/>
            <a:ext cx="4320480" cy="2789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584153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784976" cy="857250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294418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7091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11510"/>
            <a:ext cx="3008313" cy="6648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11511"/>
            <a:ext cx="5111750" cy="41831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616461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4904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68148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548012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000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0005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619838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512" y="267494"/>
            <a:ext cx="8784976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512" y="1203598"/>
            <a:ext cx="8784976" cy="3254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 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99E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b="1">
          <a:solidFill>
            <a:srgbClr val="30313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defRPr sz="2000">
          <a:solidFill>
            <a:srgbClr val="30313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rgbClr val="30313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30313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30313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A563DF-1B61-E054-C9FE-6DC920EA9298}"/>
              </a:ext>
            </a:extLst>
          </p:cNvPr>
          <p:cNvSpPr txBox="1"/>
          <p:nvPr/>
        </p:nvSpPr>
        <p:spPr>
          <a:xfrm>
            <a:off x="1257300" y="0"/>
            <a:ext cx="6629400" cy="3977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AU" sz="3000" b="1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 A</a:t>
            </a:r>
          </a:p>
          <a:p>
            <a:pPr>
              <a:lnSpc>
                <a:spcPct val="107000"/>
              </a:lnSpc>
              <a:spcAft>
                <a:spcPts val="563"/>
              </a:spcAft>
            </a:pPr>
            <a:r>
              <a:rPr lang="en-AU" sz="30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Literacy and numeracy skills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1091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AU" sz="30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writing task with two parts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1091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AU" sz="30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numeracy multiple-choice questions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1091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AU" sz="30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reading multiple-choice questions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809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A11567-4E2F-D8D9-4D76-38AF33E91F18}"/>
              </a:ext>
            </a:extLst>
          </p:cNvPr>
          <p:cNvSpPr txBox="1"/>
          <p:nvPr/>
        </p:nvSpPr>
        <p:spPr>
          <a:xfrm>
            <a:off x="754410" y="51470"/>
            <a:ext cx="7635180" cy="4313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63"/>
              </a:spcAft>
            </a:pPr>
            <a:r>
              <a:rPr lang="en-AU" sz="2100" b="1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 A Writing task</a:t>
            </a:r>
            <a:r>
              <a:rPr lang="en-AU" sz="2100" dirty="0"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en-AU" sz="21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be in two parts. Students are presented with a stimulus (for example an image or text) and asked to respond to two prompts. The first part will be of a short answer type, with the second part allowing for a more detailed response. Both parts will take about 30 minutes to complete – 10 minutes for Part 1 and 20 minutes for Part 2. </a:t>
            </a:r>
          </a:p>
          <a:p>
            <a:pPr>
              <a:lnSpc>
                <a:spcPct val="107000"/>
              </a:lnSpc>
              <a:spcAft>
                <a:spcPts val="563"/>
              </a:spcAft>
            </a:pPr>
            <a:r>
              <a:rPr lang="en-AU" sz="21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 will be will assessed on the effectiveness of the writing for the audience and purpose appropriate to the task; ideas; and, structure and cohesion. In addition, mechanical aspects of writing including, grammar, punctuation and spelling will be assessed.</a:t>
            </a:r>
            <a:endParaRPr lang="en-A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3212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EBA28B-90FD-8283-B3B0-75232B26612C}"/>
              </a:ext>
            </a:extLst>
          </p:cNvPr>
          <p:cNvSpPr txBox="1"/>
          <p:nvPr/>
        </p:nvSpPr>
        <p:spPr>
          <a:xfrm>
            <a:off x="1314450" y="400050"/>
            <a:ext cx="6686550" cy="3660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63"/>
              </a:spcAft>
            </a:pPr>
            <a:r>
              <a:rPr lang="en-AU" sz="2100" b="1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 A Multiple-Choice questions</a:t>
            </a:r>
            <a:r>
              <a:rPr lang="en-AU" sz="2100" dirty="0"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563"/>
              </a:spcAft>
            </a:pPr>
            <a:endParaRPr lang="en-AU" sz="2100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563"/>
              </a:spcAft>
              <a:buFont typeface="Arial" panose="020B0604020202020204" pitchFamily="34" charset="0"/>
              <a:buChar char="•"/>
            </a:pPr>
            <a:r>
              <a:rPr lang="en-AU" sz="21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cover numeracy and literacy (reading) </a:t>
            </a:r>
          </a:p>
          <a:p>
            <a:pPr>
              <a:lnSpc>
                <a:spcPct val="107000"/>
              </a:lnSpc>
              <a:spcAft>
                <a:spcPts val="563"/>
              </a:spcAft>
            </a:pPr>
            <a:endParaRPr lang="en-AU" sz="2100" dirty="0">
              <a:latin typeface="VIC" panose="000005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563"/>
              </a:spcAft>
              <a:buFont typeface="Arial" panose="020B0604020202020204" pitchFamily="34" charset="0"/>
              <a:buChar char="•"/>
            </a:pPr>
            <a:r>
              <a:rPr lang="en-AU" sz="21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questions are based on a range of contexts including those you may encounter in daily life</a:t>
            </a:r>
          </a:p>
          <a:p>
            <a:pPr>
              <a:lnSpc>
                <a:spcPct val="107000"/>
              </a:lnSpc>
              <a:spcAft>
                <a:spcPts val="563"/>
              </a:spcAft>
            </a:pPr>
            <a:endParaRPr lang="en-AU" sz="2100" dirty="0">
              <a:latin typeface="VIC" panose="000005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563"/>
              </a:spcAft>
              <a:buFont typeface="Arial" panose="020B0604020202020204" pitchFamily="34" charset="0"/>
              <a:buChar char="•"/>
            </a:pPr>
            <a:r>
              <a:rPr lang="en-AU" sz="2100" dirty="0">
                <a:latin typeface="VIC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is 45 minutes allocated to each multiple-choice section. (90 minutes in total)</a:t>
            </a:r>
            <a:endParaRPr lang="en-A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7337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Section A (morning exam)</a:t>
            </a:r>
            <a:br>
              <a:rPr lang="en-US" sz="3200" dirty="0"/>
            </a:br>
            <a:r>
              <a:rPr lang="en-US" sz="2400" dirty="0"/>
              <a:t>sample question (numeracy)</a:t>
            </a:r>
            <a:endParaRPr lang="en-AU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052736"/>
            <a:ext cx="8713787" cy="28537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2DCB43-8553-66BC-44FE-E8E02896C6E8}"/>
              </a:ext>
            </a:extLst>
          </p:cNvPr>
          <p:cNvSpPr txBox="1"/>
          <p:nvPr/>
        </p:nvSpPr>
        <p:spPr>
          <a:xfrm>
            <a:off x="432197" y="3968353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/>
                <a:ea typeface="Verdana"/>
                <a:cs typeface="Arial"/>
              </a:rPr>
              <a:t>The answer is C.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5055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915566"/>
            <a:ext cx="6408712" cy="365589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61EF0C6-6F3E-7E69-9F61-31410802B2E8}"/>
              </a:ext>
            </a:extLst>
          </p:cNvPr>
          <p:cNvSpPr txBox="1">
            <a:spLocks/>
          </p:cNvSpPr>
          <p:nvPr/>
        </p:nvSpPr>
        <p:spPr bwMode="auto">
          <a:xfrm>
            <a:off x="215516" y="-18154"/>
            <a:ext cx="871296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99E3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9pPr>
          </a:lstStyle>
          <a:p>
            <a:r>
              <a:rPr lang="en-US" sz="3200" kern="0" dirty="0"/>
              <a:t>Section A (morning exam)</a:t>
            </a:r>
            <a:br>
              <a:rPr lang="en-US" sz="3200" kern="0" dirty="0"/>
            </a:br>
            <a:r>
              <a:rPr lang="en-US" sz="2400" kern="0" dirty="0"/>
              <a:t>sample writing question (literacy)</a:t>
            </a:r>
            <a:endParaRPr lang="en-AU" sz="24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FDA3D3-6A63-321A-A36B-61A2C75EB7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999"/>
          <a:stretch/>
        </p:blipFill>
        <p:spPr>
          <a:xfrm>
            <a:off x="0" y="0"/>
            <a:ext cx="9114511" cy="22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64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CAA Powerpoint Template">
  <a:themeElements>
    <a:clrScheme name="VCAA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0096DF"/>
      </a:accent2>
      <a:accent3>
        <a:srgbClr val="FFFFFF"/>
      </a:accent3>
      <a:accent4>
        <a:srgbClr val="000000"/>
      </a:accent4>
      <a:accent5>
        <a:srgbClr val="AAE2CA"/>
      </a:accent5>
      <a:accent6>
        <a:srgbClr val="0096DF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CAAPowerPointWidescreen.pptx" id="{0C9E7247-132D-46A0-A7D4-A14763420684}" vid="{A1EA8A44-BFF1-4734-9327-89A176A3C72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1688cb4a3a940449dc8286705012a42 xmlns="1aab662d-a6b2-42d6-996b-a574723d1ad8">
      <Terms xmlns="http://schemas.microsoft.com/office/infopath/2007/PartnerControls"/>
    </b1688cb4a3a940449dc8286705012a42>
    <DEECD_Publisher xmlns="http://schemas.microsoft.com/sharepoint/v3">Department of Education and early Childhood Development</DEECD_Publisher>
    <pfad5814e62747ed9f131defefc62dac xmlns="1aab662d-a6b2-42d6-996b-a574723d1ad8">
      <Terms xmlns="http://schemas.microsoft.com/office/infopath/2007/PartnerControls"/>
    </pfad5814e62747ed9f131defefc62dac>
    <a319977fc8504e09982f090ae1d7c602 xmlns="1aab662d-a6b2-42d6-996b-a574723d1ad8">
      <Terms xmlns="http://schemas.microsoft.com/office/infopath/2007/PartnerControls"/>
    </a319977fc8504e09982f090ae1d7c602>
    <DEECD_Expired xmlns="http://schemas.microsoft.com/sharepoint/v3">false</DEECD_Expired>
    <DEECD_Keywords xmlns="http://schemas.microsoft.com/sharepoint/v3" xsi:nil="true"/>
    <PublishingExpirationDate xmlns="http://schemas.microsoft.com/sharepoint/v3" xsi:nil="true"/>
    <DEECD_Description xmlns="http://schemas.microsoft.com/sharepoint/v3" xsi:nil="true"/>
    <PublishingStartDate xmlns="http://schemas.microsoft.com/sharepoint/v3" xsi:nil="true"/>
    <TaxCatchAll xmlns="1aab662d-a6b2-42d6-996b-a574723d1ad8"/>
    <ofbb8b9a280a423a91cf717fb81349cd xmlns="1aab662d-a6b2-42d6-996b-a574723d1ad8">
      <Terms xmlns="http://schemas.microsoft.com/office/infopath/2007/PartnerControls"/>
    </ofbb8b9a280a423a91cf717fb81349c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ebCM Documents" ma:contentTypeID="0x0101008840106FE30D4F50BC61A726A7CA6E3800C6AB3851F4F88F40B98871D148B8EC2C" ma:contentTypeVersion="4" ma:contentTypeDescription="WebCM Documents Content Type" ma:contentTypeScope="" ma:versionID="e73aee440f9d3f68e8134aa91b3d50aa">
  <xsd:schema xmlns:xsd="http://www.w3.org/2001/XMLSchema" xmlns:xs="http://www.w3.org/2001/XMLSchema" xmlns:p="http://schemas.microsoft.com/office/2006/metadata/properties" xmlns:ns1="http://schemas.microsoft.com/sharepoint/v3" xmlns:ns2="1aab662d-a6b2-42d6-996b-a574723d1ad8" targetNamespace="http://schemas.microsoft.com/office/2006/metadata/properties" ma:root="true" ma:fieldsID="aed2d7a842b0ab8c227ca457903e19d0" ns1:_="" ns2:_="">
    <xsd:import namespace="http://schemas.microsoft.com/sharepoint/v3"/>
    <xsd:import namespace="1aab662d-a6b2-42d6-996b-a574723d1ad8"/>
    <xsd:element name="properties">
      <xsd:complexType>
        <xsd:sequence>
          <xsd:element name="documentManagement">
            <xsd:complexType>
              <xsd:all>
                <xsd:element ref="ns1:DEECD_Description" minOccurs="0"/>
                <xsd:element ref="ns1:DEECD_Publisher" minOccurs="0"/>
                <xsd:element ref="ns1:DEECD_Keywords" minOccurs="0"/>
                <xsd:element ref="ns1:PublishingStartDate" minOccurs="0"/>
                <xsd:element ref="ns1:PublishingExpirationDate" minOccurs="0"/>
                <xsd:element ref="ns2:TaxCatchAll" minOccurs="0"/>
                <xsd:element ref="ns2:pfad5814e62747ed9f131defefc62dac" minOccurs="0"/>
                <xsd:element ref="ns2:a319977fc8504e09982f090ae1d7c602" minOccurs="0"/>
                <xsd:element ref="ns2:ofbb8b9a280a423a91cf717fb81349cd" minOccurs="0"/>
                <xsd:element ref="ns2:b1688cb4a3a940449dc8286705012a42" minOccurs="0"/>
                <xsd:element ref="ns1:DEECD_Expir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EECD_Description" ma:index="8" nillable="true" ma:displayName="Description" ma:internalName="DEECD_Description">
      <xsd:simpleType>
        <xsd:restriction base="dms:Note">
          <xsd:maxLength value="255"/>
        </xsd:restriction>
      </xsd:simpleType>
    </xsd:element>
    <xsd:element name="DEECD_Publisher" ma:index="9" nillable="true" ma:displayName="Publisher" ma:default="Department of Education and early Childhood Development" ma:internalName="DEECD_Publisher">
      <xsd:simpleType>
        <xsd:restriction base="dms:Text"/>
      </xsd:simpleType>
    </xsd:element>
    <xsd:element name="DEECD_Keywords" ma:index="14" nillable="true" ma:displayName="Keywords" ma:internalName="DEECD_Keywords">
      <xsd:simpleType>
        <xsd:restriction base="dms:Note">
          <xsd:maxLength value="255"/>
        </xsd:restriction>
      </xsd:simpleType>
    </xsd:element>
    <xsd:element name="PublishingStartDate" ma:index="15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6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DEECD_Expired" ma:index="23" nillable="true" ma:displayName="Expired" ma:default="0" ma:internalName="DEECD_Expir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b662d-a6b2-42d6-996b-a574723d1ad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0074adc-11cd-43a7-822e-3f870fae400d}" ma:internalName="TaxCatchAll" ma:showField="CatchAllData" ma:web="1aab662d-a6b2-42d6-996b-a574723d1a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fad5814e62747ed9f131defefc62dac" ma:index="18" nillable="true" ma:taxonomy="true" ma:internalName="pfad5814e62747ed9f131defefc62dac" ma:taxonomyFieldName="DEECD_SubjectCategory" ma:displayName="Subject Category" ma:fieldId="{9fad5814-e627-47ed-9f13-1defefc62dac}" ma:sspId="272df97b-2740-40bb-9c0d-572a441144cd" ma:termSetId="cc6468fc-15c3-4209-9517-a733b6c8043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319977fc8504e09982f090ae1d7c602" ma:index="19" nillable="true" ma:taxonomy="true" ma:internalName="a319977fc8504e09982f090ae1d7c602" ma:taxonomyFieldName="DEECD_ItemType" ma:displayName="Item Type" ma:fieldId="{a319977f-c850-4e09-982f-090ae1d7c602}" ma:sspId="272df97b-2740-40bb-9c0d-572a441144cd" ma:termSetId="87a54e1a-a086-4056-9430-e3def70b5bc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fbb8b9a280a423a91cf717fb81349cd" ma:index="20" nillable="true" ma:taxonomy="true" ma:internalName="ofbb8b9a280a423a91cf717fb81349cd" ma:taxonomyFieldName="DEECD_Author" ma:displayName="Author" ma:fieldId="{8fbb8b9a-280a-423a-91cf-717fb81349cd}" ma:sspId="272df97b-2740-40bb-9c0d-572a441144cd" ma:termSetId="f9681774-4169-418a-ae49-9bc331f72a4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1688cb4a3a940449dc8286705012a42" ma:index="21" nillable="true" ma:taxonomy="true" ma:internalName="b1688cb4a3a940449dc8286705012a42" ma:taxonomyFieldName="DEECD_Audience" ma:displayName="Audience" ma:fieldId="{b1688cb4-a3a9-4044-9dc8-286705012a42}" ma:taxonomyMulti="true" ma:sspId="272df97b-2740-40bb-9c0d-572a441144cd" ma:termSetId="af0be819-ce00-4865-904d-8408c82c230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C10D6F-BCFD-4CED-BCD0-BD434EE4B160}">
  <ds:schemaRefs>
    <ds:schemaRef ds:uri="http://www.w3.org/XML/1998/namespace"/>
    <ds:schemaRef ds:uri="http://purl.org/dc/terms/"/>
    <ds:schemaRef ds:uri="http://schemas.microsoft.com/office/2006/documentManagement/types"/>
    <ds:schemaRef ds:uri="9957f959-55d2-4105-9a56-cb6cf5ca76a5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0b0eb7b5-5850-4bfa-bad7-398947d20ad1"/>
    <ds:schemaRef ds:uri="http://schemas.microsoft.com/office/2006/metadata/properties"/>
    <ds:schemaRef ds:uri="1aab662d-a6b2-42d6-996b-a574723d1ad8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A5B15B75-E3CD-4E2A-B3B0-995C4D3D50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08226B-3517-4370-814A-5CA6432FB0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aab662d-a6b2-42d6-996b-a574723d1a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VCAAPowerPointWidescreen</Template>
  <TotalTime>2309</TotalTime>
  <Words>218</Words>
  <Application>Microsoft Office PowerPoint</Application>
  <PresentationFormat>On-screen Show (16:9)</PresentationFormat>
  <Paragraphs>19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Cambria</vt:lpstr>
      <vt:lpstr>Symbol</vt:lpstr>
      <vt:lpstr>Times New Roman</vt:lpstr>
      <vt:lpstr>Verdana</vt:lpstr>
      <vt:lpstr>VIC</vt:lpstr>
      <vt:lpstr>VCAA Powerpoint Template</vt:lpstr>
      <vt:lpstr>PowerPoint Presentation</vt:lpstr>
      <vt:lpstr>PowerPoint Presentation</vt:lpstr>
      <vt:lpstr>PowerPoint Presentation</vt:lpstr>
      <vt:lpstr>Section A (morning exam) sample question (numeracy)</vt:lpstr>
      <vt:lpstr>PowerPoint Presentation</vt:lpstr>
    </vt:vector>
  </TitlesOfParts>
  <Company>VCAA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Achievement Test (GAT)</dc:title>
  <dc:creator>Victoria</dc:creator>
  <cp:lastModifiedBy>Nicholas Rigas</cp:lastModifiedBy>
  <cp:revision>285</cp:revision>
  <cp:lastPrinted>2022-05-23T03:17:59Z</cp:lastPrinted>
  <dcterms:created xsi:type="dcterms:W3CDTF">2022-05-03T06:54:26Z</dcterms:created>
  <dcterms:modified xsi:type="dcterms:W3CDTF">2023-05-23T08:33:50Z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0x0101008840106FE30D4F50BC61A726A7CA6E3800C6AB3851F4F88F40B98871D148B8EC2C</vt:lpwstr>
  </property>
</Properties>
</file>