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0" r:id="rId6"/>
    <p:sldId id="263" r:id="rId7"/>
    <p:sldId id="265" r:id="rId8"/>
    <p:sldId id="266" r:id="rId9"/>
    <p:sldId id="262" r:id="rId10"/>
    <p:sldId id="25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458A9-8743-CC67-7019-CD41CED7D923}" v="1" dt="2025-05-15T01:51:54.473"/>
    <p1510:client id="{5F99E268-82AF-4E26-6373-C05E1674B109}" v="71" dt="2025-05-14T05:51:31.083"/>
    <p1510:client id="{63DFE5C3-6EB7-710C-31FD-3BC69F2C08CD}" v="11" dt="2025-05-15T02:40:03.981"/>
    <p1510:client id="{9228462B-3D5F-0470-A3BA-E2CE57D1E17D}" v="358" dt="2025-05-15T00:21:18.638"/>
    <p1510:client id="{9D4388B9-2046-85C2-5737-69FF70BC900A}" v="335" dt="2025-05-15T06:10:59.434"/>
    <p1510:client id="{DEFDFE79-F3DB-9154-64F1-A438C918DA24}" v="730" dt="2025-05-14T11:29:26.380"/>
    <p1510:client id="{F0B679D7-E303-AA71-BECC-DA09E0A8D600}" v="119" dt="2025-05-14T03:53:59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9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6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3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88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8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6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3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91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06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8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5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nsw.gov.au/teaching-and-learning/curriculum/literacy-and-numeracy/resources-for-parents-and-carers/helping-your-child-with-literacy-and-numeracy-at-home" TargetMode="External"/><Relationship Id="rId2" Type="http://schemas.openxmlformats.org/officeDocument/2006/relationships/hyperlink" Target="https://curriculum.nsw.edu.au/learning-areas/mathematics/mathematics-k-10-2022/cont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thigon.org/" TargetMode="External"/><Relationship Id="rId5" Type="http://schemas.openxmlformats.org/officeDocument/2006/relationships/hyperlink" Target="https://www.mathsisfun.com/basic-math-definitions.html" TargetMode="External"/><Relationship Id="rId4" Type="http://schemas.openxmlformats.org/officeDocument/2006/relationships/hyperlink" Target="http://www.amathsdictionaryforkid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7220" y="1122363"/>
            <a:ext cx="5450237" cy="5391238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3200" b="1">
                <a:latin typeface="Aptos"/>
              </a:rPr>
              <a:t>Holy Family Lindfield </a:t>
            </a:r>
            <a:br>
              <a:rPr lang="en-US" sz="3200" b="1">
                <a:latin typeface="Aptos"/>
              </a:rPr>
            </a:br>
            <a:endParaRPr lang="en-US" sz="3200" b="1">
              <a:latin typeface="Aptos"/>
            </a:endParaRPr>
          </a:p>
          <a:p>
            <a:pPr>
              <a:spcBef>
                <a:spcPts val="1000"/>
              </a:spcBef>
            </a:pPr>
            <a:r>
              <a:rPr lang="en-US" sz="3200" b="1">
                <a:latin typeface="Aptos"/>
              </a:rPr>
              <a:t>Connect - Parent Engagement</a:t>
            </a:r>
            <a:r>
              <a:rPr lang="en-US" sz="3200">
                <a:latin typeface="Aptos"/>
              </a:rPr>
              <a:t> </a:t>
            </a:r>
            <a:br>
              <a:rPr lang="en-US" sz="2400">
                <a:latin typeface="Aptos"/>
              </a:rPr>
            </a:br>
            <a:br>
              <a:rPr lang="en-US" sz="2400">
                <a:latin typeface="Aptos"/>
              </a:rPr>
            </a:br>
            <a:br>
              <a:rPr lang="en-US" sz="2400">
                <a:latin typeface="Aptos"/>
              </a:rPr>
            </a:br>
            <a:r>
              <a:rPr lang="en-US" sz="7200" b="1" i="1"/>
              <a:t>Representing Number </a:t>
            </a:r>
          </a:p>
        </p:txBody>
      </p:sp>
      <p:pic>
        <p:nvPicPr>
          <p:cNvPr id="5" name="Picture 4" descr="Logo&#10;&#10;Description automatically generated with medium confidence, Picture, Picture">
            <a:extLst>
              <a:ext uri="{FF2B5EF4-FFF2-40B4-BE49-F238E27FC236}">
                <a16:creationId xmlns:a16="http://schemas.microsoft.com/office/drawing/2014/main" id="{7D8AC09C-39B2-377E-1406-0F73B3C8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0553" y="234250"/>
            <a:ext cx="1247775" cy="1352550"/>
          </a:xfrm>
          <a:prstGeom prst="rect">
            <a:avLst/>
          </a:prstGeom>
        </p:spPr>
      </p:pic>
      <p:pic>
        <p:nvPicPr>
          <p:cNvPr id="6" name="Picture 5" descr="A black hat with a wand and numbers&#10;&#10;AI-generated content may be incorrect.">
            <a:extLst>
              <a:ext uri="{FF2B5EF4-FFF2-40B4-BE49-F238E27FC236}">
                <a16:creationId xmlns:a16="http://schemas.microsoft.com/office/drawing/2014/main" id="{1C2A0C1F-F05F-D9D9-1F9B-E660832E9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242" y="2473893"/>
            <a:ext cx="3541685" cy="40361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E3AD7-9C90-6CAF-CC3B-6734E5091EAE}"/>
              </a:ext>
            </a:extLst>
          </p:cNvPr>
          <p:cNvSpPr txBox="1"/>
          <p:nvPr/>
        </p:nvSpPr>
        <p:spPr>
          <a:xfrm>
            <a:off x="125372" y="226755"/>
            <a:ext cx="6882579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800" b="1" i="1" err="1">
                <a:solidFill>
                  <a:schemeClr val="bg1"/>
                </a:solidFill>
              </a:rPr>
              <a:t>Maths</a:t>
            </a:r>
            <a:r>
              <a:rPr lang="en-US" sz="8800" b="1" i="1">
                <a:solidFill>
                  <a:schemeClr val="bg1"/>
                </a:solidFill>
              </a:rPr>
              <a:t> Magic</a:t>
            </a:r>
            <a:r>
              <a:rPr lang="en-US" sz="880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3EF3-4594-4588-7413-E23CE1F28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65125"/>
            <a:ext cx="11498469" cy="6162607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Why is Number Knowledge Important? </a:t>
            </a:r>
            <a:br>
              <a:rPr lang="en-US" b="1" dirty="0">
                <a:solidFill>
                  <a:schemeClr val="accent3"/>
                </a:solidFill>
              </a:rPr>
            </a:br>
            <a:br>
              <a:rPr lang="en-US" b="1" dirty="0"/>
            </a:br>
            <a:r>
              <a:rPr lang="en-US" sz="3200" dirty="0"/>
              <a:t>Numerical knowledge is vital to everyday life- work, health, social, community </a:t>
            </a:r>
            <a:br>
              <a:rPr lang="en-US" sz="3200" dirty="0"/>
            </a:br>
            <a:r>
              <a:rPr lang="en-US" sz="3200" dirty="0"/>
              <a:t> </a:t>
            </a:r>
            <a:br>
              <a:rPr lang="en-US" sz="3200" dirty="0">
                <a:solidFill>
                  <a:srgbClr val="000000"/>
                </a:solidFill>
              </a:rPr>
            </a:br>
            <a:r>
              <a:rPr lang="en-US" sz="3200" dirty="0"/>
              <a:t>Life decisions are often based on numbers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Numbers are the basis of other mathematical strands</a:t>
            </a:r>
            <a:br>
              <a:rPr lang="en-US" sz="3200" dirty="0"/>
            </a:br>
            <a:r>
              <a:rPr lang="en-US" sz="3200" dirty="0"/>
              <a:t> </a:t>
            </a:r>
            <a:br>
              <a:rPr lang="en-US" sz="3200" dirty="0"/>
            </a:br>
            <a:r>
              <a:rPr lang="en-US" sz="3200" dirty="0"/>
              <a:t>Confidence in numbers leads to confidence in </a:t>
            </a:r>
            <a:br>
              <a:rPr lang="en-US" sz="3200" dirty="0"/>
            </a:br>
            <a:r>
              <a:rPr lang="en-US" sz="3200" dirty="0"/>
              <a:t>Mathematics and academic learning in general </a:t>
            </a:r>
            <a:br>
              <a:rPr lang="en-US" sz="3200" dirty="0"/>
            </a:br>
            <a:br>
              <a:rPr lang="en-US" sz="3200" dirty="0"/>
            </a:b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5C379-DA74-F044-927D-1BA486C0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5" y="1383886"/>
            <a:ext cx="11509512" cy="513542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200" dirty="0">
              <a:solidFill>
                <a:srgbClr val="4D4C4B"/>
              </a:solidFill>
              <a:ea typeface="+mn-lt"/>
              <a:cs typeface="+mn-lt"/>
            </a:endParaRPr>
          </a:p>
          <a:p>
            <a:endParaRPr lang="en-US" sz="1200" dirty="0">
              <a:solidFill>
                <a:srgbClr val="4D4C4B"/>
              </a:solidFill>
            </a:endParaRPr>
          </a:p>
        </p:txBody>
      </p:sp>
      <p:pic>
        <p:nvPicPr>
          <p:cNvPr id="4" name="Picture 3" descr="A cartoon of numbers and a book&#10;&#10;AI-generated content may be incorrect.">
            <a:extLst>
              <a:ext uri="{FF2B5EF4-FFF2-40B4-BE49-F238E27FC236}">
                <a16:creationId xmlns:a16="http://schemas.microsoft.com/office/drawing/2014/main" id="{C82FF9AD-CC30-C2FC-3091-BA15F33F5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585" y="3954463"/>
            <a:ext cx="2295525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0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D1C0-63D9-B92C-A831-6F5A18EB3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369" y="365125"/>
            <a:ext cx="4445431" cy="229926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accent3"/>
                </a:solidFill>
              </a:rPr>
              <a:t>NSW Mathematics Syllabus 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</a:p>
        </p:txBody>
      </p:sp>
      <p:pic>
        <p:nvPicPr>
          <p:cNvPr id="4" name="Content Placeholder 3" descr="A screenshot of a diagram&#10;&#10;AI-generated content may be incorrect.">
            <a:extLst>
              <a:ext uri="{FF2B5EF4-FFF2-40B4-BE49-F238E27FC236}">
                <a16:creationId xmlns:a16="http://schemas.microsoft.com/office/drawing/2014/main" id="{C47076CE-2066-2DF2-E8AB-B4697EFD0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73" y="364330"/>
            <a:ext cx="5925348" cy="3521204"/>
          </a:xfrm>
        </p:spPr>
      </p:pic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41D2ABE0-763A-396B-A8A5-197DF0EA7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614" y="2978138"/>
            <a:ext cx="5893093" cy="3650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A4BD12-2570-EE5E-6F59-BC9AEF3B942D}"/>
              </a:ext>
            </a:extLst>
          </p:cNvPr>
          <p:cNvSpPr txBox="1"/>
          <p:nvPr/>
        </p:nvSpPr>
        <p:spPr>
          <a:xfrm>
            <a:off x="480390" y="4108173"/>
            <a:ext cx="5267739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Early Stage One – Kindergarten </a:t>
            </a:r>
          </a:p>
          <a:p>
            <a:endParaRPr lang="en-US" sz="2400" b="1" dirty="0"/>
          </a:p>
          <a:p>
            <a:r>
              <a:rPr lang="en-US" sz="2400" b="1" dirty="0"/>
              <a:t>Stage One – Year One and Year Two </a:t>
            </a:r>
          </a:p>
          <a:p>
            <a:endParaRPr lang="en-US" sz="2400" b="1" dirty="0"/>
          </a:p>
          <a:p>
            <a:r>
              <a:rPr lang="en-US" sz="2400" b="1" dirty="0"/>
              <a:t>Stage Two- Year Three and Year Four</a:t>
            </a:r>
          </a:p>
          <a:p>
            <a:endParaRPr lang="en-US" sz="2400" b="1" dirty="0"/>
          </a:p>
          <a:p>
            <a:r>
              <a:rPr lang="en-US" sz="2400" b="1" dirty="0"/>
              <a:t>Stage Three – Year Five and Year Six </a:t>
            </a:r>
          </a:p>
        </p:txBody>
      </p:sp>
    </p:spTree>
    <p:extLst>
      <p:ext uri="{BB962C8B-B14F-4D97-AF65-F5344CB8AC3E}">
        <p14:creationId xmlns:p14="http://schemas.microsoft.com/office/powerpoint/2010/main" val="327165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D3D83-3BAF-53C4-E21A-2E5C205F4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5" y="365125"/>
            <a:ext cx="10946295" cy="1336606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Big Ideas in Mathematics-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F242-6DD6-B2E7-FD9D-BADBC014F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4" y="1494321"/>
            <a:ext cx="11487426" cy="50249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/>
              <a:t>Kindergarten to Year Two </a:t>
            </a:r>
            <a:endParaRPr lang="en-US"/>
          </a:p>
          <a:p>
            <a:pPr marL="0" indent="0">
              <a:buNone/>
            </a:pPr>
            <a:r>
              <a:rPr lang="en-US" dirty="0"/>
              <a:t>Smaller numbers can be found hiding in bigger numbers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dirty="0"/>
              <a:t>Collections of ten are really useful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Numbers can be shown in different ways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b="1" dirty="0"/>
              <a:t>Year Three to Year Six </a:t>
            </a:r>
          </a:p>
          <a:p>
            <a:pPr marL="0" indent="0">
              <a:buNone/>
            </a:pPr>
            <a:r>
              <a:rPr lang="en-US" dirty="0"/>
              <a:t>The number system extends to very large numbers and very small numbers </a:t>
            </a:r>
          </a:p>
        </p:txBody>
      </p:sp>
      <p:pic>
        <p:nvPicPr>
          <p:cNvPr id="4" name="Picture 3" descr="A drawing of a light bulb and text&#10;&#10;AI-generated content may be incorrect.">
            <a:extLst>
              <a:ext uri="{FF2B5EF4-FFF2-40B4-BE49-F238E27FC236}">
                <a16:creationId xmlns:a16="http://schemas.microsoft.com/office/drawing/2014/main" id="{6EDBCE36-EBFA-3880-905D-5DA690129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946" y="329855"/>
            <a:ext cx="28575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95F4-DC61-7142-274D-2E6586E7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9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Student Expectations-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EC87C-74F7-E36C-BD39-CB2DC403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9" y="1030496"/>
            <a:ext cx="11774555" cy="564342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Early Stage One – Kindergarten </a:t>
            </a:r>
          </a:p>
          <a:p>
            <a:pPr>
              <a:buNone/>
            </a:pPr>
            <a:r>
              <a:rPr lang="en-US" sz="2000" b="1" dirty="0">
                <a:solidFill>
                  <a:srgbClr val="FF0000"/>
                </a:solidFill>
                <a:ea typeface="+mn-lt"/>
                <a:cs typeface="+mn-lt"/>
              </a:rPr>
              <a:t>Instantly name the number of objects within small collections </a:t>
            </a:r>
            <a:endParaRPr lang="en-US" sz="2000" dirty="0">
              <a:solidFill>
                <a:srgbClr val="FF0000"/>
              </a:solidFill>
              <a:ea typeface="+mn-lt"/>
              <a:cs typeface="+mn-lt"/>
            </a:endParaRPr>
          </a:p>
          <a:p>
            <a:pPr>
              <a:buNone/>
            </a:pPr>
            <a:endParaRPr lang="en-US" sz="2000" b="1" dirty="0">
              <a:ea typeface="+mn-lt"/>
              <a:cs typeface="+mn-lt"/>
            </a:endParaRPr>
          </a:p>
          <a:p>
            <a:pPr>
              <a:buNone/>
            </a:pPr>
            <a:r>
              <a:rPr lang="en-US" sz="2000" b="1" dirty="0">
                <a:ea typeface="+mn-lt"/>
                <a:cs typeface="+mn-lt"/>
              </a:rPr>
              <a:t>Use the counting sequence of ones flexibly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Count forwards to at least 30</a:t>
            </a:r>
            <a:r>
              <a:rPr lang="en-US" sz="2000" dirty="0">
                <a:ea typeface="+mn-lt"/>
                <a:cs typeface="+mn-lt"/>
              </a:rPr>
              <a:t> and state the number after or before a given number, without needing to count from one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Identify and distinguish the </a:t>
            </a: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‘teen’ numbers</a:t>
            </a:r>
            <a:r>
              <a:rPr lang="en-US" sz="2000" dirty="0">
                <a:ea typeface="+mn-lt"/>
                <a:cs typeface="+mn-lt"/>
              </a:rPr>
              <a:t> from multiples of ten with the same initial sounds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Count backwards from a given number 20 </a:t>
            </a:r>
            <a:r>
              <a:rPr lang="en-US" sz="2000" dirty="0">
                <a:ea typeface="+mn-lt"/>
                <a:cs typeface="+mn-lt"/>
              </a:rPr>
              <a:t>or less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Identify the number before as 'one less' and the number after as 'one more’ than a given number</a:t>
            </a:r>
          </a:p>
          <a:p>
            <a:pPr>
              <a:buFont typeface="Arial"/>
              <a:buChar char="•"/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000" b="1" dirty="0" err="1">
                <a:ea typeface="+mn-lt"/>
                <a:cs typeface="+mn-lt"/>
              </a:rPr>
              <a:t>Recognise</a:t>
            </a:r>
            <a:r>
              <a:rPr lang="en-US" sz="2000" b="1" dirty="0">
                <a:ea typeface="+mn-lt"/>
                <a:cs typeface="+mn-lt"/>
              </a:rPr>
              <a:t> number patterns - </a:t>
            </a:r>
            <a:r>
              <a:rPr lang="en-US" sz="2000" dirty="0" err="1">
                <a:ea typeface="+mn-lt"/>
                <a:cs typeface="+mn-lt"/>
              </a:rPr>
              <a:t>Recognise</a:t>
            </a:r>
            <a:r>
              <a:rPr lang="en-US" sz="2000" dirty="0">
                <a:ea typeface="+mn-lt"/>
                <a:cs typeface="+mn-lt"/>
              </a:rPr>
              <a:t> dice and domino dot patterns</a:t>
            </a:r>
            <a:endParaRPr lang="en-US" sz="2000">
              <a:ea typeface="+mn-lt"/>
              <a:cs typeface="+mn-lt"/>
            </a:endParaRPr>
          </a:p>
          <a:p>
            <a:pPr marL="0" indent="0">
              <a:buNone/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000" b="1" dirty="0">
                <a:ea typeface="+mn-lt"/>
                <a:cs typeface="+mn-lt"/>
              </a:rPr>
              <a:t>Connect counting and numerals to quantities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Count with </a:t>
            </a: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one-to-one correspondence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recognising</a:t>
            </a:r>
            <a:r>
              <a:rPr lang="en-US" sz="2000" dirty="0">
                <a:ea typeface="+mn-lt"/>
                <a:cs typeface="+mn-lt"/>
              </a:rPr>
              <a:t> that the last number name represents the total number in the collection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Count out a specified number of objects (from 5 to 20) from a larger collection, keeping track of the count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Read numerals to at least 20, including zero</a:t>
            </a:r>
            <a:endParaRPr lang="en-US" sz="200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Represent numbers as quantities to at least 20 using objects (such as fingers), number words and numerals</a:t>
            </a:r>
            <a:endParaRPr lang="en-US" sz="200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Compare and order numbers to 20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A group of cartoon characters&#10;&#10;AI-generated content may be incorrect.">
            <a:extLst>
              <a:ext uri="{FF2B5EF4-FFF2-40B4-BE49-F238E27FC236}">
                <a16:creationId xmlns:a16="http://schemas.microsoft.com/office/drawing/2014/main" id="{DEEF4AC9-6333-38E2-C8A9-E188E6AD8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6077" y="183666"/>
            <a:ext cx="1881671" cy="19738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891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6C61D-E7FD-28CF-DF7B-458BD20C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0659-F1EB-9D80-413C-C6144A5A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46" y="365125"/>
            <a:ext cx="11028654" cy="6629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Student Expectations-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F31E6-886E-BA6A-C852-99A999A70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9" y="1417953"/>
            <a:ext cx="5777947" cy="5255966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Stage One – Year One </a:t>
            </a:r>
          </a:p>
          <a:p>
            <a:pPr>
              <a:buNone/>
            </a:pPr>
            <a:r>
              <a:rPr lang="en-US" sz="1600" b="1" dirty="0">
                <a:ea typeface="+mn-lt"/>
                <a:cs typeface="+mn-lt"/>
              </a:rPr>
              <a:t>Use counting sequences of ones with two-digit numbers and beyond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>
                <a:ea typeface="+mn-lt"/>
                <a:cs typeface="+mn-lt"/>
              </a:rPr>
              <a:t>Identify the number before and after a given </a:t>
            </a: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two-digit number</a:t>
            </a:r>
            <a:r>
              <a:rPr lang="en-US" sz="1300" dirty="0">
                <a:ea typeface="+mn-lt"/>
                <a:cs typeface="+mn-lt"/>
              </a:rPr>
              <a:t> - Count forwards and backwards by ones from a given number to at least 120</a:t>
            </a:r>
            <a:endParaRPr lang="en-US" dirty="0"/>
          </a:p>
          <a:p>
            <a:pPr indent="0">
              <a:buNone/>
            </a:pPr>
            <a:r>
              <a:rPr lang="en-US" sz="1600" b="1" dirty="0">
                <a:ea typeface="+mn-lt"/>
                <a:cs typeface="+mn-lt"/>
              </a:rPr>
              <a:t>Continue and create number patterns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>
                <a:ea typeface="+mn-lt"/>
                <a:cs typeface="+mn-lt"/>
              </a:rPr>
              <a:t>Model and describe '</a:t>
            </a: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odd' and 'even' </a:t>
            </a:r>
            <a:r>
              <a:rPr lang="en-US" sz="1300" dirty="0">
                <a:ea typeface="+mn-lt"/>
                <a:cs typeface="+mn-lt"/>
              </a:rPr>
              <a:t>numbers using items paired in two rows - Count forwards and backwards by twos from any starting point</a:t>
            </a:r>
            <a:endParaRPr lang="en-US" dirty="0"/>
          </a:p>
          <a:p>
            <a:pPr indent="0">
              <a:buNone/>
            </a:pPr>
            <a:r>
              <a:rPr lang="en-US" sz="1600" b="1" dirty="0">
                <a:ea typeface="+mn-lt"/>
                <a:cs typeface="+mn-lt"/>
              </a:rPr>
              <a:t>Represent numbers on a line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Sequence numbers</a:t>
            </a:r>
            <a:r>
              <a:rPr lang="en-US" sz="1300" dirty="0">
                <a:ea typeface="+mn-lt"/>
                <a:cs typeface="+mn-lt"/>
              </a:rPr>
              <a:t> and arrange them on a line by considering the order and size of those numbers</a:t>
            </a:r>
            <a:endParaRPr lang="en-US" dirty="0"/>
          </a:p>
          <a:p>
            <a:pPr indent="0">
              <a:buNone/>
            </a:pPr>
            <a:r>
              <a:rPr lang="en-US" sz="1600" b="1" dirty="0">
                <a:ea typeface="+mn-lt"/>
                <a:cs typeface="+mn-lt"/>
              </a:rPr>
              <a:t>Represent the structure of groups of ten in whole numbers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 err="1">
                <a:ea typeface="+mn-lt"/>
                <a:cs typeface="+mn-lt"/>
              </a:rPr>
              <a:t>Recognise</a:t>
            </a:r>
            <a:r>
              <a:rPr lang="en-US" sz="1300" dirty="0">
                <a:ea typeface="+mn-lt"/>
                <a:cs typeface="+mn-lt"/>
              </a:rPr>
              <a:t> that ten ones is the same as one ten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Use 10 as a reference in forming numbers from 11 to 20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300" dirty="0">
                <a:ea typeface="+mn-lt"/>
                <a:cs typeface="+mn-lt"/>
              </a:rPr>
              <a:t>Count large sets of objects by systematically grouping in tens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Partition two-digit numbers to show quantity values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300" dirty="0">
                <a:solidFill>
                  <a:srgbClr val="FF0000"/>
                </a:solidFill>
                <a:ea typeface="+mn-lt"/>
                <a:cs typeface="+mn-lt"/>
              </a:rPr>
              <a:t> e.g. 36 = 3 tens and 6 ones 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E0EBDE-C0DA-FBB1-0830-C65266E8FDA1}"/>
              </a:ext>
            </a:extLst>
          </p:cNvPr>
          <p:cNvSpPr txBox="1"/>
          <p:nvPr/>
        </p:nvSpPr>
        <p:spPr>
          <a:xfrm>
            <a:off x="6228523" y="1973131"/>
            <a:ext cx="5626650" cy="4660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chemeClr val="accent3"/>
                </a:solidFill>
              </a:rPr>
              <a:t>Stage One – Year Two </a:t>
            </a:r>
            <a:endParaRPr lang="en-US" sz="800" dirty="0">
              <a:solidFill>
                <a:schemeClr val="accent3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b="1" dirty="0"/>
              <a:t>Use counting sequences of ones and tens flexibly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Identify the number before and after a given </a:t>
            </a:r>
            <a:r>
              <a:rPr lang="en-US" sz="1200" dirty="0">
                <a:solidFill>
                  <a:srgbClr val="FF0000"/>
                </a:solidFill>
              </a:rPr>
              <a:t>three-digit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200" dirty="0">
                <a:solidFill>
                  <a:srgbClr val="FF0000"/>
                </a:solidFill>
              </a:rPr>
              <a:t>number</a:t>
            </a:r>
            <a:endParaRPr lang="en-US">
              <a:solidFill>
                <a:srgbClr val="FF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Count forwards and backwards by tens, </a:t>
            </a:r>
            <a:r>
              <a:rPr lang="en-US" sz="1200" dirty="0">
                <a:solidFill>
                  <a:srgbClr val="FF0000"/>
                </a:solidFill>
              </a:rPr>
              <a:t>on and off the decade,</a:t>
            </a:r>
            <a:r>
              <a:rPr lang="en-US" sz="1200" dirty="0"/>
              <a:t> with two- and three-digit numbers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Identify how many more to the next multiple of ten within two- and three-digit numbers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b="1" dirty="0"/>
              <a:t>Form, regroup, and rename three-digit numbers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State the quantity value of digits in numbers of up to three digits (Reasons about quantity)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Identify the nearest hundred to a number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err="1"/>
              <a:t>Recognise</a:t>
            </a:r>
            <a:r>
              <a:rPr lang="en-US" sz="1200" dirty="0"/>
              <a:t> units of 100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Use</a:t>
            </a:r>
            <a:r>
              <a:rPr lang="en-US" sz="1200" dirty="0">
                <a:solidFill>
                  <a:srgbClr val="FF0000"/>
                </a:solidFill>
              </a:rPr>
              <a:t> place value to partition and rename three-digit numbers in different ways</a:t>
            </a:r>
            <a:r>
              <a:rPr lang="en-US" sz="1200" dirty="0"/>
              <a:t>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1200" dirty="0"/>
              <a:t>Estimate, to the nearest hundred, the number of objects in a collection and check by grouping and counting</a:t>
            </a:r>
          </a:p>
          <a:p>
            <a:pPr algn="l"/>
            <a:endParaRPr lang="en-US" dirty="0"/>
          </a:p>
        </p:txBody>
      </p:sp>
      <p:pic>
        <p:nvPicPr>
          <p:cNvPr id="6" name="Picture 5" descr="A yellow squares with black border&#10;&#10;AI-generated content may be incorrect.">
            <a:extLst>
              <a:ext uri="{FF2B5EF4-FFF2-40B4-BE49-F238E27FC236}">
                <a16:creationId xmlns:a16="http://schemas.microsoft.com/office/drawing/2014/main" id="{CE8CA48C-0288-672C-E9C3-998F2CB00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720" y="-3470"/>
            <a:ext cx="1081848" cy="1840534"/>
          </a:xfrm>
          <a:prstGeom prst="rect">
            <a:avLst/>
          </a:prstGeom>
        </p:spPr>
      </p:pic>
      <p:pic>
        <p:nvPicPr>
          <p:cNvPr id="4" name="Picture 3" descr="A group of colorful numbers&#10;&#10;AI-generated content may be incorrect.">
            <a:extLst>
              <a:ext uri="{FF2B5EF4-FFF2-40B4-BE49-F238E27FC236}">
                <a16:creationId xmlns:a16="http://schemas.microsoft.com/office/drawing/2014/main" id="{012664A5-6C7B-E758-E8C0-6EC1AA400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344" y="227219"/>
            <a:ext cx="2847836" cy="138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03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F45E4-EF88-5922-B982-61F52D863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5472-E8FA-47C9-ED9A-5101FDC74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46" y="365125"/>
            <a:ext cx="5142481" cy="6629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Student Expectations-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4859-02B8-BD98-342D-3FA1406D2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9" y="1837605"/>
            <a:ext cx="5269948" cy="4836314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Stage Two – Year Three </a:t>
            </a:r>
          </a:p>
          <a:p>
            <a:pPr>
              <a:buNone/>
            </a:pPr>
            <a:r>
              <a:rPr lang="en-US" sz="1500" b="1" dirty="0">
                <a:ea typeface="+mn-lt"/>
                <a:cs typeface="+mn-lt"/>
              </a:rPr>
              <a:t>Whole numbers: Read, represent and </a:t>
            </a:r>
            <a:r>
              <a:rPr lang="en-US" sz="1500" b="1" dirty="0">
                <a:solidFill>
                  <a:srgbClr val="FF0000"/>
                </a:solidFill>
                <a:ea typeface="+mn-lt"/>
                <a:cs typeface="+mn-lt"/>
              </a:rPr>
              <a:t>order numbers to thousands</a:t>
            </a:r>
            <a:endParaRPr lang="en-US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Group physical or virtual objects to show the structure of tens, hundreds and a thousand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Regroup numbers flexibly, </a:t>
            </a:r>
            <a:r>
              <a:rPr lang="en-US" sz="1200" dirty="0" err="1">
                <a:ea typeface="+mn-lt"/>
                <a:cs typeface="+mn-lt"/>
              </a:rPr>
              <a:t>recognising</a:t>
            </a:r>
            <a:r>
              <a:rPr lang="en-US" sz="1200" dirty="0">
                <a:ea typeface="+mn-lt"/>
                <a:cs typeface="+mn-lt"/>
              </a:rPr>
              <a:t> one thousand as 10 hundreds and one hundred as 10 tens or 100 ones</a:t>
            </a: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Count forwards and backwards by tens and hundreds on and off the decade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Represent numbers up to and including thousands using physical or virtual manipulatives, words, numerals, diagrams and digital displays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solidFill>
                  <a:srgbClr val="FF0000"/>
                </a:solidFill>
                <a:ea typeface="+mn-lt"/>
                <a:cs typeface="+mn-lt"/>
              </a:rPr>
              <a:t>Read and order numbers of up to at least 4 digits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Identify the number before and after a number with an internal zero digit</a:t>
            </a:r>
            <a:endParaRPr lang="en-US" dirty="0"/>
          </a:p>
          <a:p>
            <a:pPr indent="0">
              <a:buNone/>
            </a:pPr>
            <a:r>
              <a:rPr lang="en-US" sz="1500" b="1" dirty="0">
                <a:ea typeface="+mn-lt"/>
                <a:cs typeface="+mn-lt"/>
              </a:rPr>
              <a:t>Whole numbers: Apply place value to partition and regroup numbers up to 4 digits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Record numbers using standard place value form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Partition numbers of up to 4 digits in non-standard forms (Reasons about quantity)</a:t>
            </a:r>
            <a:endParaRPr lang="en-US" dirty="0"/>
          </a:p>
          <a:p>
            <a:pPr>
              <a:buNone/>
            </a:pPr>
            <a:endParaRPr lang="en-US" sz="1600" b="1" dirty="0"/>
          </a:p>
          <a:p>
            <a:pPr>
              <a:buFont typeface="Arial"/>
              <a:buChar char="•"/>
            </a:pPr>
            <a:endParaRPr lang="en-US" sz="1300" dirty="0"/>
          </a:p>
          <a:p>
            <a:pPr>
              <a:buNone/>
            </a:pPr>
            <a:endParaRPr lang="en-US" sz="2000" b="1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882DAC-6192-C0EB-A519-F83512B153D7}"/>
              </a:ext>
            </a:extLst>
          </p:cNvPr>
          <p:cNvSpPr txBox="1"/>
          <p:nvPr/>
        </p:nvSpPr>
        <p:spPr>
          <a:xfrm>
            <a:off x="5599043" y="231913"/>
            <a:ext cx="6460434" cy="61586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chemeClr val="accent3"/>
                </a:solidFill>
              </a:rPr>
              <a:t>Stage Two – Year Four </a:t>
            </a:r>
            <a:endParaRPr lang="en-US" sz="2800" dirty="0">
              <a:solidFill>
                <a:schemeClr val="accent3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Whole numbers: Order numbers in the thousands</a:t>
            </a:r>
            <a:endParaRPr lang="en-US" sz="1500" dirty="0"/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Arrange numbers in the thousands in </a:t>
            </a:r>
            <a:r>
              <a:rPr lang="en-US" sz="1200" dirty="0">
                <a:solidFill>
                  <a:srgbClr val="FF0000"/>
                </a:solidFill>
              </a:rPr>
              <a:t>ascending and descending order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err="1"/>
              <a:t>Recognise</a:t>
            </a:r>
            <a:r>
              <a:rPr lang="en-US" sz="1200"/>
              <a:t> and describe how rearranging digits changes the size of a number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Identify the nearest thousand, 10 thousand or 100 thousand to numbers</a:t>
            </a:r>
          </a:p>
          <a:p>
            <a:pPr marL="285750" indent="-285750">
              <a:buFont typeface="Arial,Sans-Serif"/>
              <a:buChar char="•"/>
            </a:pPr>
            <a:endParaRPr lang="en-US" sz="1200" dirty="0"/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Whole numbers: Apply place value to partition, regroup and </a:t>
            </a:r>
            <a:r>
              <a:rPr lang="en-US" sz="1500" b="1"/>
              <a:t>re name numbers</a:t>
            </a:r>
            <a:r>
              <a:rPr lang="en-US" sz="1500" b="1" dirty="0"/>
              <a:t> up to 6 digits</a:t>
            </a:r>
            <a:endParaRPr lang="en-US" sz="1500" dirty="0"/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Name thousands using the place value grouping of ones, tens and hundreds of thousands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Use place value to expand the number notation</a:t>
            </a:r>
          </a:p>
          <a:p>
            <a:pPr marL="285750" indent="-285750">
              <a:buFont typeface="Arial,Sans-Serif"/>
              <a:buChar char="•"/>
            </a:pPr>
            <a:endParaRPr lang="en-US" sz="1200" dirty="0"/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Whole numbers: </a:t>
            </a:r>
            <a:r>
              <a:rPr lang="en-US" sz="1500" b="1" dirty="0" err="1"/>
              <a:t>Recognise</a:t>
            </a:r>
            <a:r>
              <a:rPr lang="en-US" sz="1500" b="1" dirty="0"/>
              <a:t> and represent numbers that are 10, 100or 1000 times as large</a:t>
            </a:r>
            <a:endParaRPr lang="en-US" sz="1500" dirty="0"/>
          </a:p>
          <a:p>
            <a:pPr marL="285750" indent="-285750">
              <a:buFont typeface="Arial,Sans-Serif"/>
              <a:buChar char="•"/>
            </a:pPr>
            <a:r>
              <a:rPr lang="en-US" sz="1200" dirty="0" err="1"/>
              <a:t>Recognise</a:t>
            </a:r>
            <a:r>
              <a:rPr lang="en-US" sz="1200" dirty="0"/>
              <a:t> the number of tens, hundreds or thousands in a number</a:t>
            </a:r>
          </a:p>
          <a:p>
            <a:pPr marL="285750" indent="-285750">
              <a:buFont typeface="Arial,Sans-Serif"/>
              <a:buChar char="•"/>
            </a:pPr>
            <a:endParaRPr lang="en-US" sz="1200" dirty="0"/>
          </a:p>
          <a:p>
            <a:pPr marL="285750" indent="-285750">
              <a:buFont typeface="Arial,Sans-Serif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Decimals: Extend the application of the place value system from whole numbers to tenths and hundredths</a:t>
            </a:r>
            <a:endParaRPr lang="en-US" sz="1500">
              <a:solidFill>
                <a:srgbClr val="FF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Divide a length</a:t>
            </a:r>
            <a:r>
              <a:rPr lang="en-US" sz="1200" dirty="0"/>
              <a:t> representing one whole into 10 equal parts and label the divisions using decimal notation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Use the decimal point as a marker to identify the position of the ones digit when expressing tenths as decimals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 err="1"/>
              <a:t>Recognise</a:t>
            </a:r>
            <a:r>
              <a:rPr lang="en-US" sz="1200" dirty="0"/>
              <a:t> that 10-tenths is recorded as 1.0 and regroup when using decimal notation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Represent and compare tenths as decimals using linear representations (Reasons about relations)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Subdivide tenths into 10 equal parts and record hundredths using place value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Express decimals as both tenths and hundredths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Locate and order decimals representing tenths and hundredths on a number line describing their relative size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Distinguish between the role of zero in various positions</a:t>
            </a:r>
            <a:endParaRPr lang="en-US" dirty="0"/>
          </a:p>
        </p:txBody>
      </p:sp>
      <p:pic>
        <p:nvPicPr>
          <p:cNvPr id="4" name="Picture 3" descr="A cartoon of kids and math symbols on a tree&#10;&#10;AI-generated content may be incorrect.">
            <a:extLst>
              <a:ext uri="{FF2B5EF4-FFF2-40B4-BE49-F238E27FC236}">
                <a16:creationId xmlns:a16="http://schemas.microsoft.com/office/drawing/2014/main" id="{80311188-C42E-0C67-1C09-AE37EDA67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117" y="698845"/>
            <a:ext cx="122872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06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26A1-D4D7-30A3-2E44-F16D9E022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D5DA-C944-2709-9606-3BCCC8F4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46" y="365125"/>
            <a:ext cx="11028654" cy="6629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Student Expectations-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325A2-E177-9543-8477-DBBD41CFD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9" y="1042475"/>
            <a:ext cx="5790862" cy="5631444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Stage Two – Year Five</a:t>
            </a:r>
          </a:p>
          <a:p>
            <a:pPr>
              <a:buFont typeface="Arial"/>
              <a:buChar char="•"/>
            </a:pPr>
            <a:r>
              <a:rPr lang="en-US" sz="1500" b="1">
                <a:ea typeface="+mn-lt"/>
                <a:cs typeface="+mn-lt"/>
              </a:rPr>
              <a:t>Whole numbers: </a:t>
            </a:r>
            <a:r>
              <a:rPr lang="en-US" sz="1500" b="1" err="1">
                <a:solidFill>
                  <a:srgbClr val="FF0000"/>
                </a:solidFill>
                <a:ea typeface="+mn-lt"/>
                <a:cs typeface="+mn-lt"/>
              </a:rPr>
              <a:t>Recognise</a:t>
            </a:r>
            <a:r>
              <a:rPr lang="en-US" sz="1500" b="1">
                <a:solidFill>
                  <a:srgbClr val="FF0000"/>
                </a:solidFill>
                <a:ea typeface="+mn-lt"/>
                <a:cs typeface="+mn-lt"/>
              </a:rPr>
              <a:t>, represent and order numbers in the millions</a:t>
            </a:r>
            <a:endParaRPr lang="en-US">
              <a:solidFill>
                <a:srgbClr val="FF000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Name millions using the place value grouping of ones, tens and hundreds</a:t>
            </a:r>
            <a:endParaRPr lang="en-US" dirty="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Arrange numbers in the millions in ascending and descending order using place value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Round numbers to a specified place value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500" b="1">
                <a:ea typeface="+mn-lt"/>
                <a:cs typeface="+mn-lt"/>
              </a:rPr>
              <a:t>Whole numbers: Apply place value to partition, regroup and rename numbers to 1 billion</a:t>
            </a:r>
            <a:endParaRPr lang="en-US"/>
          </a:p>
          <a:p>
            <a:pPr>
              <a:buFont typeface="Arial"/>
              <a:buChar char="•"/>
            </a:pPr>
            <a:r>
              <a:rPr lang="en-US" sz="1200" dirty="0" err="1">
                <a:ea typeface="+mn-lt"/>
                <a:cs typeface="+mn-lt"/>
              </a:rPr>
              <a:t>Recognise</a:t>
            </a:r>
            <a:r>
              <a:rPr lang="en-US" sz="1200" dirty="0">
                <a:ea typeface="+mn-lt"/>
                <a:cs typeface="+mn-lt"/>
              </a:rPr>
              <a:t> 1000 thousands is 1 million and 1000 millions is 1 billion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Regroup numbers in different forms (Reasons about quantity)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Partition numbers to 1 billion in non-standard forms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500" b="1">
                <a:solidFill>
                  <a:srgbClr val="FF0000"/>
                </a:solidFill>
                <a:ea typeface="+mn-lt"/>
                <a:cs typeface="+mn-lt"/>
              </a:rPr>
              <a:t>Decimals and percentages: </a:t>
            </a:r>
            <a:r>
              <a:rPr lang="en-US" sz="1500" b="1" err="1">
                <a:solidFill>
                  <a:srgbClr val="FF0000"/>
                </a:solidFill>
                <a:ea typeface="+mn-lt"/>
                <a:cs typeface="+mn-lt"/>
              </a:rPr>
              <a:t>Recognise</a:t>
            </a:r>
            <a:r>
              <a:rPr lang="en-US" sz="1500" b="1">
                <a:solidFill>
                  <a:srgbClr val="FF0000"/>
                </a:solidFill>
                <a:ea typeface="+mn-lt"/>
                <a:cs typeface="+mn-lt"/>
              </a:rPr>
              <a:t> that the place value system can be extended beyond hundredths</a:t>
            </a:r>
            <a:endParaRPr lang="en-US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Express thousandths as decimals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Interpret decimal notation for thousandths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Indicate the place value of digits in decimal numbers of up to 3 decimal places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Use place value to partition decimals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500" b="1" dirty="0">
                <a:solidFill>
                  <a:srgbClr val="FF0000"/>
                </a:solidFill>
                <a:ea typeface="+mn-lt"/>
                <a:cs typeface="+mn-lt"/>
              </a:rPr>
              <a:t>Decimals and percentages: Compare, order and represent decimals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Compare and order decimal numbers of up to 3 decimal places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Interpret zero digit(s) at the end of a decimal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Compare the place value of digits by determining numbers that are 10 or 100 times the original decimal number as well as  or  times the original decimal numbers</a:t>
            </a:r>
            <a:endParaRPr lang="en-US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Approximate the size of decimals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200" dirty="0">
                <a:ea typeface="+mn-lt"/>
                <a:cs typeface="+mn-lt"/>
              </a:rPr>
              <a:t>Place decimal numbers of up to 3 decimal places on a number line</a:t>
            </a:r>
            <a:endParaRPr lang="en-US" dirty="0"/>
          </a:p>
          <a:p>
            <a:pPr>
              <a:buFont typeface="Arial"/>
              <a:buChar char="•"/>
            </a:pPr>
            <a:endParaRPr lang="en-US" sz="1200" dirty="0"/>
          </a:p>
          <a:p>
            <a:pPr>
              <a:buFont typeface="Arial"/>
              <a:buChar char="•"/>
            </a:pPr>
            <a:endParaRPr lang="en-US" sz="1300" dirty="0"/>
          </a:p>
          <a:p>
            <a:pPr>
              <a:buNone/>
            </a:pPr>
            <a:endParaRPr lang="en-US" sz="2000" b="1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02A4C-35EE-68BD-AB33-7AC54F23FE98}"/>
              </a:ext>
            </a:extLst>
          </p:cNvPr>
          <p:cNvSpPr txBox="1"/>
          <p:nvPr/>
        </p:nvSpPr>
        <p:spPr>
          <a:xfrm>
            <a:off x="6114543" y="1686766"/>
            <a:ext cx="5785004" cy="500444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chemeClr val="accent3"/>
                </a:solidFill>
              </a:rPr>
              <a:t>Stage Two – Year Six </a:t>
            </a:r>
            <a:endParaRPr lang="en-US" sz="2800" dirty="0">
              <a:solidFill>
                <a:schemeClr val="accent3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Whole numbers: L</a:t>
            </a:r>
            <a:r>
              <a:rPr lang="en-US" sz="1500" b="1" dirty="0">
                <a:solidFill>
                  <a:srgbClr val="FF0000"/>
                </a:solidFill>
              </a:rPr>
              <a:t>ocate and represent integers on a number line</a:t>
            </a:r>
            <a:endParaRPr lang="en-US" sz="1500">
              <a:solidFill>
                <a:srgbClr val="FF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200" err="1"/>
              <a:t>Recognise</a:t>
            </a:r>
            <a:r>
              <a:rPr lang="en-US" sz="1200" dirty="0"/>
              <a:t> the location of </a:t>
            </a:r>
            <a:r>
              <a:rPr lang="en-US" sz="1200" dirty="0">
                <a:solidFill>
                  <a:srgbClr val="FF0000"/>
                </a:solidFill>
              </a:rPr>
              <a:t>negative whole numbers </a:t>
            </a:r>
            <a:r>
              <a:rPr lang="en-US" sz="1200" dirty="0"/>
              <a:t>in relation to zero and place them on a number line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Use the term </a:t>
            </a:r>
            <a:r>
              <a:rPr lang="en-US" sz="1200" i="1" dirty="0"/>
              <a:t>integers </a:t>
            </a:r>
            <a:r>
              <a:rPr lang="en-US" sz="1200" dirty="0"/>
              <a:t>to describe positive and negative whole numbers and zero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Interpret integers in everyday contexts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 err="1"/>
              <a:t>Recognise</a:t>
            </a:r>
            <a:r>
              <a:rPr lang="en-US" sz="1200" dirty="0"/>
              <a:t> that negative whole numbers can result from subtraction (</a:t>
            </a:r>
            <a:r>
              <a:rPr lang="en-US" sz="1200" dirty="0" err="1"/>
              <a:t>Reasonsabout</a:t>
            </a:r>
            <a:r>
              <a:rPr lang="en-US" sz="1200" dirty="0"/>
              <a:t> quantity)</a:t>
            </a:r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Decimals and percentages: </a:t>
            </a:r>
            <a:r>
              <a:rPr lang="en-US" sz="1500" b="1" dirty="0">
                <a:solidFill>
                  <a:srgbClr val="FF0000"/>
                </a:solidFill>
              </a:rPr>
              <a:t>Make connections between benchmark fractions, decimals and percentages</a:t>
            </a:r>
            <a:endParaRPr lang="en-US" sz="1500">
              <a:solidFill>
                <a:srgbClr val="FF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200" dirty="0" err="1"/>
              <a:t>Recognise</a:t>
            </a:r>
            <a:r>
              <a:rPr lang="en-US" sz="1200" dirty="0"/>
              <a:t> that the symbol % means </a:t>
            </a:r>
            <a:r>
              <a:rPr lang="en-US" sz="1200" i="1" dirty="0"/>
              <a:t>percent </a:t>
            </a:r>
            <a:r>
              <a:rPr lang="en-US" sz="1200" dirty="0"/>
              <a:t>and 100% is the whole amount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Recall commonly used equivalent percentages, decimals and fractions including, , and 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Represent common percentages of quantities and lengths as fractions and decimals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 err="1"/>
              <a:t>Recognise</a:t>
            </a:r>
            <a:r>
              <a:rPr lang="en-US" sz="1200" dirty="0"/>
              <a:t> that 10% is one-tenth of 100% and use this to find 10% of a quantity(Reasons about relations)</a:t>
            </a:r>
          </a:p>
          <a:p>
            <a:pPr marL="285750" indent="-285750">
              <a:buFont typeface="Arial,Sans-Serif"/>
              <a:buChar char="•"/>
            </a:pPr>
            <a:r>
              <a:rPr lang="en-US" sz="1500" b="1" dirty="0"/>
              <a:t>Decimals and percentages:</a:t>
            </a:r>
            <a:r>
              <a:rPr lang="en-US" sz="1500" b="1" dirty="0">
                <a:solidFill>
                  <a:srgbClr val="FF0000"/>
                </a:solidFill>
              </a:rPr>
              <a:t> Determine percentage discounts of 10%, 25% and 50%</a:t>
            </a:r>
            <a:endParaRPr lang="en-US" sz="1500">
              <a:solidFill>
                <a:srgbClr val="FF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Equate 10% to dividing by 10, 25% to finding a quarter by dividing by 4, and 50% to finding half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Use mental strategies to estimate discounts of 10%, 25% and 50%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Calculate the sale price of an item after a discount of 10%, 25% and 50%</a:t>
            </a:r>
            <a:endParaRPr lang="en-US" dirty="0"/>
          </a:p>
        </p:txBody>
      </p:sp>
      <p:pic>
        <p:nvPicPr>
          <p:cNvPr id="6" name="Picture 5" descr="A sign with colorful text and a pie chart&#10;&#10;AI-generated content may be incorrect.">
            <a:extLst>
              <a:ext uri="{FF2B5EF4-FFF2-40B4-BE49-F238E27FC236}">
                <a16:creationId xmlns:a16="http://schemas.microsoft.com/office/drawing/2014/main" id="{32143875-6F7D-A6FB-8C52-F30844141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672" y="3243"/>
            <a:ext cx="2353090" cy="167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49BC-6238-4C7C-7C19-2834D69A3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The Importance of Number Vocabulary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BD202-A485-8BA0-8EB6-144DCAD3D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983" y="1428060"/>
            <a:ext cx="11664121" cy="530107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Correct pronunciation matters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dirty="0"/>
              <a:t>One more – one less </a:t>
            </a:r>
          </a:p>
          <a:p>
            <a:pPr marL="0" indent="0">
              <a:buNone/>
            </a:pPr>
            <a:r>
              <a:rPr lang="en-US" b="1" dirty="0"/>
              <a:t>The same as </a:t>
            </a:r>
            <a:r>
              <a:rPr lang="en-US" dirty="0"/>
              <a:t>– equal </a:t>
            </a:r>
          </a:p>
          <a:p>
            <a:pPr marL="0" indent="0">
              <a:buNone/>
            </a:pPr>
            <a:r>
              <a:rPr lang="en-US" b="1" dirty="0"/>
              <a:t>Partition</a:t>
            </a:r>
            <a:r>
              <a:rPr lang="en-US" dirty="0"/>
              <a:t> – partitioning numbers </a:t>
            </a:r>
          </a:p>
          <a:p>
            <a:pPr marL="0" indent="0">
              <a:buNone/>
            </a:pPr>
            <a:r>
              <a:rPr lang="en-US" dirty="0"/>
              <a:t>Standard and non standard </a:t>
            </a:r>
          </a:p>
          <a:p>
            <a:pPr marL="0" indent="0">
              <a:buNone/>
            </a:pPr>
            <a:r>
              <a:rPr lang="en-US" dirty="0"/>
              <a:t>e.g. 364 = 3 hundreds 6 tens and 4 ones </a:t>
            </a:r>
          </a:p>
          <a:p>
            <a:pPr marL="0" indent="0">
              <a:buNone/>
            </a:pPr>
            <a:r>
              <a:rPr lang="en-US" dirty="0"/>
              <a:t>Or 36 tens and 4 ones </a:t>
            </a:r>
          </a:p>
          <a:p>
            <a:pPr marL="0" indent="0">
              <a:buNone/>
            </a:pPr>
            <a:r>
              <a:rPr lang="en-US" dirty="0"/>
              <a:t>Odd – even </a:t>
            </a:r>
          </a:p>
          <a:p>
            <a:pPr marL="0" indent="0">
              <a:buNone/>
            </a:pPr>
            <a:r>
              <a:rPr lang="en-US" b="1" dirty="0"/>
              <a:t>On and off the decade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dirty="0"/>
              <a:t>Number lines</a:t>
            </a:r>
          </a:p>
          <a:p>
            <a:pPr marL="0" indent="0">
              <a:buNone/>
            </a:pPr>
            <a:r>
              <a:rPr lang="en-US" b="1" dirty="0"/>
              <a:t>Place value </a:t>
            </a:r>
          </a:p>
          <a:p>
            <a:pPr marL="0" indent="0">
              <a:buNone/>
            </a:pPr>
            <a:r>
              <a:rPr lang="en-US" b="1" dirty="0"/>
              <a:t>Ascending and descending </a:t>
            </a:r>
          </a:p>
        </p:txBody>
      </p:sp>
      <p:pic>
        <p:nvPicPr>
          <p:cNvPr id="4" name="Picture 3" descr="A colorful chart with numbers&#10;&#10;AI-generated content may be incorrect.">
            <a:extLst>
              <a:ext uri="{FF2B5EF4-FFF2-40B4-BE49-F238E27FC236}">
                <a16:creationId xmlns:a16="http://schemas.microsoft.com/office/drawing/2014/main" id="{138C23E2-B74C-C8D4-F9AE-A11C4268E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412" y="1447524"/>
            <a:ext cx="5343524" cy="47359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3943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4E466-1D20-3F80-AF0D-1A29EE19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How Can Parents Support The Learning of Number?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69218-35FF-85B5-9FF8-D987F6A8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1" y="1825625"/>
            <a:ext cx="11586816" cy="4804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Speak positively about Mathematics</a:t>
            </a:r>
          </a:p>
          <a:p>
            <a:r>
              <a:rPr lang="en-US" dirty="0"/>
              <a:t>Use real life examples and involve children in real life examples</a:t>
            </a:r>
          </a:p>
          <a:p>
            <a:r>
              <a:rPr lang="en-US" dirty="0"/>
              <a:t>Model different ways to solve a problem – think of the big ideas</a:t>
            </a:r>
          </a:p>
          <a:p>
            <a:r>
              <a:rPr lang="en-US" dirty="0"/>
              <a:t>Break up numbers into different amounts </a:t>
            </a:r>
          </a:p>
          <a:p>
            <a:r>
              <a:rPr lang="en-US" dirty="0"/>
              <a:t>Count! On and off the decade – don't start at one and don't forget backwards counting </a:t>
            </a:r>
          </a:p>
          <a:p>
            <a:r>
              <a:rPr lang="en-US" dirty="0"/>
              <a:t>Estimation is an important skills </a:t>
            </a:r>
          </a:p>
          <a:p>
            <a:r>
              <a:rPr lang="en-US" dirty="0"/>
              <a:t>Invest in a pack of cards and some dice!</a:t>
            </a:r>
          </a:p>
          <a:p>
            <a:r>
              <a:rPr lang="en-US" dirty="0"/>
              <a:t>Make mathematics fun – games are better than drills (sometimes....)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52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7BB7-D362-07B3-E6E4-36EB74F5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356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Resources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7514-BC01-16B8-2CBD-E64D0E803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09" y="920060"/>
            <a:ext cx="11686208" cy="57428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Mathematics Syllabus - </a:t>
            </a:r>
            <a:r>
              <a:rPr lang="en-US" dirty="0">
                <a:ea typeface="+mn-lt"/>
                <a:cs typeface="+mn-lt"/>
                <a:hlinkClick r:id="rId2"/>
              </a:rPr>
              <a:t>Mathematics K–10 - Content | NSW Curriculum | NSW Education Standards Authority</a:t>
            </a:r>
          </a:p>
          <a:p>
            <a:endParaRPr lang="en-US" dirty="0"/>
          </a:p>
          <a:p>
            <a:r>
              <a:rPr lang="en-US"/>
              <a:t>Syllabus Parent Packs- choose a language 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>
                <a:ea typeface="+mn-lt"/>
                <a:cs typeface="+mn-lt"/>
                <a:hlinkClick r:id="rId3"/>
              </a:rPr>
              <a:t>Helping your child with literacy and numeracy at home</a:t>
            </a:r>
          </a:p>
          <a:p>
            <a:endParaRPr lang="en-US" dirty="0"/>
          </a:p>
          <a:p>
            <a:r>
              <a:rPr lang="en-US" dirty="0"/>
              <a:t>Online </a:t>
            </a:r>
            <a:r>
              <a:rPr lang="en-US" err="1"/>
              <a:t>Maths</a:t>
            </a:r>
            <a:r>
              <a:rPr lang="en-US" dirty="0"/>
              <a:t> Dictionary </a:t>
            </a:r>
            <a:r>
              <a:rPr lang="en-US" dirty="0">
                <a:ea typeface="+mn-lt"/>
                <a:cs typeface="+mn-lt"/>
                <a:hlinkClick r:id="rId4"/>
              </a:rPr>
              <a:t>A Maths Dictionary for Kids by Jenny Eather| Definitions | Free Math Posters and Charts | Maths Examples | Math Words | Math Glossary | Math Terms |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5"/>
              </a:rPr>
              <a:t>Basic Math Definitions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6"/>
              </a:rPr>
              <a:t>Mathigon – The Mathematical Playground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73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Holy Family Lindfield   Connect - Parent Engagement    Representing Number </vt:lpstr>
      <vt:lpstr>Why is Number Knowledge Important?   Numerical knowledge is vital to everyday life- work, health, social, community    Life decisions are often based on numbers   Numbers are the basis of other mathematical strands   Confidence in numbers leads to confidence in  Mathematics and academic learning in general   </vt:lpstr>
      <vt:lpstr>NSW Mathematics Syllabus  </vt:lpstr>
      <vt:lpstr>Big Ideas in Mathematics- Number </vt:lpstr>
      <vt:lpstr>Student Expectations- Number </vt:lpstr>
      <vt:lpstr>Student Expectations- Number </vt:lpstr>
      <vt:lpstr>Student Expectations- Number </vt:lpstr>
      <vt:lpstr>Student Expectations- Number </vt:lpstr>
      <vt:lpstr>The Importance of Number Vocabulary </vt:lpstr>
      <vt:lpstr>How Can Parents Support The Learning of Number? </vt:lpstr>
      <vt:lpstr>Resources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408</cp:revision>
  <dcterms:created xsi:type="dcterms:W3CDTF">2013-07-15T20:26:40Z</dcterms:created>
  <dcterms:modified xsi:type="dcterms:W3CDTF">2025-05-16T02:34:36Z</dcterms:modified>
</cp:coreProperties>
</file>