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37"/>
  </p:notesMasterIdLst>
  <p:sldIdLst>
    <p:sldId id="256" r:id="rId6"/>
    <p:sldId id="257" r:id="rId7"/>
    <p:sldId id="287" r:id="rId8"/>
    <p:sldId id="258" r:id="rId9"/>
    <p:sldId id="260" r:id="rId10"/>
    <p:sldId id="263" r:id="rId11"/>
    <p:sldId id="276" r:id="rId12"/>
    <p:sldId id="277" r:id="rId13"/>
    <p:sldId id="278" r:id="rId14"/>
    <p:sldId id="279" r:id="rId15"/>
    <p:sldId id="261" r:id="rId16"/>
    <p:sldId id="285" r:id="rId17"/>
    <p:sldId id="266" r:id="rId18"/>
    <p:sldId id="267" r:id="rId19"/>
    <p:sldId id="268" r:id="rId20"/>
    <p:sldId id="269" r:id="rId21"/>
    <p:sldId id="265" r:id="rId22"/>
    <p:sldId id="270" r:id="rId23"/>
    <p:sldId id="262" r:id="rId24"/>
    <p:sldId id="284" r:id="rId25"/>
    <p:sldId id="273" r:id="rId26"/>
    <p:sldId id="271" r:id="rId27"/>
    <p:sldId id="274" r:id="rId28"/>
    <p:sldId id="272" r:id="rId29"/>
    <p:sldId id="275" r:id="rId30"/>
    <p:sldId id="282" r:id="rId31"/>
    <p:sldId id="281" r:id="rId32"/>
    <p:sldId id="280" r:id="rId33"/>
    <p:sldId id="264" r:id="rId34"/>
    <p:sldId id="286" r:id="rId35"/>
    <p:sldId id="283" r:id="rId3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2687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403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0147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6323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135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791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7029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819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8783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9950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1655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049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94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JACPPT_2022.jpg" descr="JACPPT_2022.jpg"/>
          <p:cNvPicPr>
            <a:picLocks noChangeAspect="1"/>
          </p:cNvPicPr>
          <p:nvPr/>
        </p:nvPicPr>
        <p:blipFill>
          <a:blip r:embed="rId2"/>
          <a:srcRect r="70"/>
          <a:stretch>
            <a:fillRect/>
          </a:stretch>
        </p:blipFill>
        <p:spPr>
          <a:xfrm>
            <a:off x="2764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6"/>
          <p:cNvSpPr txBox="1">
            <a:spLocks noGrp="1"/>
          </p:cNvSpPr>
          <p:nvPr>
            <p:ph type="title"/>
          </p:nvPr>
        </p:nvSpPr>
        <p:spPr>
          <a:xfrm>
            <a:off x="438754" y="1608992"/>
            <a:ext cx="4564069" cy="334107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AU" b="1" dirty="0">
                <a:latin typeface="Garamond" panose="02020404030301010803" pitchFamily="18" charset="0"/>
              </a:rPr>
              <a:t>Term 1 Induction</a:t>
            </a:r>
            <a:br>
              <a:rPr lang="en-AU" b="1" dirty="0">
                <a:latin typeface="Garamond" panose="02020404030301010803" pitchFamily="18" charset="0"/>
              </a:rPr>
            </a:br>
            <a:r>
              <a:rPr lang="en-AU" b="1" dirty="0">
                <a:latin typeface="Garamond" panose="02020404030301010803" pitchFamily="18" charset="0"/>
              </a:rPr>
              <a:t>Session 1: </a:t>
            </a:r>
            <a:br>
              <a:rPr lang="en-AU" b="1" dirty="0">
                <a:latin typeface="Garamond" panose="02020404030301010803" pitchFamily="18" charset="0"/>
              </a:rPr>
            </a:br>
            <a:r>
              <a:rPr lang="en-AU" b="1" dirty="0">
                <a:latin typeface="Garamond" panose="02020404030301010803" pitchFamily="18" charset="0"/>
              </a:rPr>
              <a:t>JSA Background/      IT Systems</a:t>
            </a:r>
            <a:br>
              <a:rPr lang="en-AU" dirty="0"/>
            </a:b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60" y="2084875"/>
            <a:ext cx="2654178" cy="265417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JACPPT_20222.jpg" descr="JACPPT_20222.jpg"/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0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itle 9"/>
          <p:cNvSpPr txBox="1">
            <a:spLocks noGrp="1"/>
          </p:cNvSpPr>
          <p:nvPr>
            <p:ph type="ctrTitle"/>
          </p:nvPr>
        </p:nvSpPr>
        <p:spPr>
          <a:xfrm>
            <a:off x="79328" y="1333107"/>
            <a:ext cx="6558864" cy="116945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AU" sz="2800" b="1" u="sng" dirty="0">
                <a:latin typeface="Garamond" panose="02020404030301010803" pitchFamily="18" charset="0"/>
              </a:rPr>
              <a:t>Term 1 Induction Survey Feedback Summary</a:t>
            </a:r>
            <a:endParaRPr sz="2800" b="1" u="sng" dirty="0"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74" y="2394438"/>
            <a:ext cx="6549170" cy="436611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917026" y="2779727"/>
            <a:ext cx="3121467" cy="2247422"/>
          </a:xfrm>
          <a:prstGeom prst="roundRect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A range of items have been addressed here. We will work through all of these by the end of these sessions this term.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Question time will be included</a:t>
            </a:r>
            <a:r>
              <a:rPr kumimoji="0" lang="en-AU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after each session.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46941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JACPPT_20222.jpg" descr="JACPPT_20222.jpg"/>
          <p:cNvPicPr>
            <a:picLocks noChangeAspect="1"/>
          </p:cNvPicPr>
          <p:nvPr/>
        </p:nvPicPr>
        <p:blipFill>
          <a:blip r:embed="rId3"/>
          <a:srcRect l="35" r="35"/>
          <a:stretch>
            <a:fillRect/>
          </a:stretch>
        </p:blipFill>
        <p:spPr>
          <a:xfrm>
            <a:off x="2764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9"/>
          <p:cNvSpPr txBox="1">
            <a:spLocks noGrp="1"/>
          </p:cNvSpPr>
          <p:nvPr>
            <p:ph type="ctrTitle"/>
          </p:nvPr>
        </p:nvSpPr>
        <p:spPr>
          <a:xfrm>
            <a:off x="2497215" y="904384"/>
            <a:ext cx="4009094" cy="116945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b="1" u="sng" dirty="0">
                <a:latin typeface="Garamond" panose="02020404030301010803" pitchFamily="18" charset="0"/>
              </a:rPr>
              <a:t> JSA IT Systems</a:t>
            </a:r>
            <a:endParaRPr b="1" u="sng" dirty="0">
              <a:latin typeface="Garamond" panose="020204040303010108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91158" y="2794770"/>
            <a:ext cx="2621207" cy="1658034"/>
          </a:xfrm>
          <a:prstGeom prst="roundRect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SHAREPOINT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1154" y="4063416"/>
            <a:ext cx="2355973" cy="1668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Seesaw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31185" y="4915271"/>
            <a:ext cx="2281605" cy="1668540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XUNO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2697" y="4063416"/>
            <a:ext cx="2395453" cy="1668540"/>
          </a:xfrm>
          <a:prstGeom prst="roundRect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EduSafe Plus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9896" y="1960500"/>
            <a:ext cx="2355973" cy="16685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ESchools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8107" y="1904911"/>
            <a:ext cx="2355973" cy="1668540"/>
          </a:xfrm>
          <a:prstGeom prst="roundRect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EduPay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Left Arrow 2"/>
          <p:cNvSpPr/>
          <p:nvPr/>
        </p:nvSpPr>
        <p:spPr>
          <a:xfrm rot="13292884">
            <a:off x="5518048" y="4238340"/>
            <a:ext cx="846820" cy="444882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Left Arrow 10"/>
          <p:cNvSpPr/>
          <p:nvPr/>
        </p:nvSpPr>
        <p:spPr>
          <a:xfrm rot="8585073">
            <a:off x="5488656" y="2797893"/>
            <a:ext cx="939602" cy="444882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Left Arrow 11"/>
          <p:cNvSpPr/>
          <p:nvPr/>
        </p:nvSpPr>
        <p:spPr>
          <a:xfrm rot="16200000">
            <a:off x="4063820" y="4475227"/>
            <a:ext cx="891664" cy="444882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Left Arrow 12"/>
          <p:cNvSpPr/>
          <p:nvPr/>
        </p:nvSpPr>
        <p:spPr>
          <a:xfrm rot="19577289">
            <a:off x="2588101" y="4255211"/>
            <a:ext cx="846820" cy="444882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Left Arrow 13"/>
          <p:cNvSpPr/>
          <p:nvPr/>
        </p:nvSpPr>
        <p:spPr>
          <a:xfrm rot="1667469">
            <a:off x="2617625" y="2740720"/>
            <a:ext cx="960045" cy="444882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31185" y="2136531"/>
            <a:ext cx="2281605" cy="42377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GOOGLE DRIVE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JACPPT_20222.jpg" descr="JACPPT_20222.jpg"/>
          <p:cNvPicPr>
            <a:picLocks noChangeAspect="1"/>
          </p:cNvPicPr>
          <p:nvPr/>
        </p:nvPicPr>
        <p:blipFill>
          <a:blip r:embed="rId3"/>
          <a:srcRect l="35" r="35"/>
          <a:stretch>
            <a:fillRect/>
          </a:stretch>
        </p:blipFill>
        <p:spPr>
          <a:xfrm>
            <a:off x="2764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9"/>
          <p:cNvSpPr txBox="1">
            <a:spLocks noGrp="1"/>
          </p:cNvSpPr>
          <p:nvPr>
            <p:ph type="ctrTitle"/>
          </p:nvPr>
        </p:nvSpPr>
        <p:spPr>
          <a:xfrm>
            <a:off x="2497215" y="904384"/>
            <a:ext cx="4009094" cy="116945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b="1" u="sng" dirty="0">
                <a:latin typeface="Garamond" panose="02020404030301010803" pitchFamily="18" charset="0"/>
              </a:rPr>
              <a:t> JSA IT Systems</a:t>
            </a:r>
            <a:endParaRPr b="1" u="sng" dirty="0">
              <a:latin typeface="Garamond" panose="020204040303010108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91158" y="2794770"/>
            <a:ext cx="2621207" cy="1658034"/>
          </a:xfrm>
          <a:prstGeom prst="roundRect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SHAREPOINT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1154" y="4063416"/>
            <a:ext cx="2355973" cy="1668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Seesaw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31185" y="4915271"/>
            <a:ext cx="2281605" cy="1668540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XUNO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2697" y="4063416"/>
            <a:ext cx="2395453" cy="1668540"/>
          </a:xfrm>
          <a:prstGeom prst="roundRect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EduSafe Plus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9896" y="1960500"/>
            <a:ext cx="2355973" cy="16685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ESchools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8107" y="1904911"/>
            <a:ext cx="2355973" cy="1668540"/>
          </a:xfrm>
          <a:prstGeom prst="roundRect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EduPay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Left Arrow 2"/>
          <p:cNvSpPr/>
          <p:nvPr/>
        </p:nvSpPr>
        <p:spPr>
          <a:xfrm rot="13292884">
            <a:off x="5518048" y="4238340"/>
            <a:ext cx="846820" cy="444882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Left Arrow 10"/>
          <p:cNvSpPr/>
          <p:nvPr/>
        </p:nvSpPr>
        <p:spPr>
          <a:xfrm rot="8585073">
            <a:off x="5488656" y="2797893"/>
            <a:ext cx="939602" cy="444882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Left Arrow 11"/>
          <p:cNvSpPr/>
          <p:nvPr/>
        </p:nvSpPr>
        <p:spPr>
          <a:xfrm rot="16200000">
            <a:off x="4063820" y="4475227"/>
            <a:ext cx="891664" cy="444882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Left Arrow 12"/>
          <p:cNvSpPr/>
          <p:nvPr/>
        </p:nvSpPr>
        <p:spPr>
          <a:xfrm rot="19577289">
            <a:off x="2588101" y="4255211"/>
            <a:ext cx="846820" cy="444882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Left Arrow 13"/>
          <p:cNvSpPr/>
          <p:nvPr/>
        </p:nvSpPr>
        <p:spPr>
          <a:xfrm rot="1667469">
            <a:off x="2617625" y="2740720"/>
            <a:ext cx="960045" cy="444882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57785" y="2053167"/>
            <a:ext cx="2485702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GOOGLE DRIVE</a:t>
            </a:r>
          </a:p>
        </p:txBody>
      </p:sp>
    </p:spTree>
    <p:extLst>
      <p:ext uri="{BB962C8B-B14F-4D97-AF65-F5344CB8AC3E}">
        <p14:creationId xmlns:p14="http://schemas.microsoft.com/office/powerpoint/2010/main" val="6256975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JACPPT_20222.jpg" descr="JACPPT_20222.jpg"/>
          <p:cNvPicPr>
            <a:picLocks noChangeAspect="1"/>
          </p:cNvPicPr>
          <p:nvPr/>
        </p:nvPicPr>
        <p:blipFill>
          <a:blip r:embed="rId3"/>
          <a:srcRect l="35" r="35"/>
          <a:stretch>
            <a:fillRect/>
          </a:stretch>
        </p:blipFill>
        <p:spPr>
          <a:xfrm>
            <a:off x="2764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9"/>
          <p:cNvSpPr txBox="1">
            <a:spLocks noGrp="1"/>
          </p:cNvSpPr>
          <p:nvPr>
            <p:ph type="ctrTitle"/>
          </p:nvPr>
        </p:nvSpPr>
        <p:spPr>
          <a:xfrm>
            <a:off x="2682532" y="347322"/>
            <a:ext cx="4009094" cy="116945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b="1" u="sng" dirty="0">
                <a:latin typeface="Garamond" panose="02020404030301010803" pitchFamily="18" charset="0"/>
              </a:rPr>
              <a:t> JSA IT Systems</a:t>
            </a:r>
            <a:endParaRPr b="1" u="sng" dirty="0">
              <a:latin typeface="Garamond" panose="020204040303010108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37330" y="1373459"/>
            <a:ext cx="2533408" cy="1668540"/>
          </a:xfrm>
          <a:prstGeom prst="roundRect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SHAREPOINT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876" y="3226777"/>
            <a:ext cx="8176847" cy="3693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Key Features</a:t>
            </a:r>
            <a:r>
              <a:rPr kumimoji="0" lang="en-AU" sz="1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on SP Home Page: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b="1" dirty="0"/>
              <a:t>School Documents: </a:t>
            </a:r>
            <a:r>
              <a:rPr lang="en-AU" dirty="0"/>
              <a:t>JSA policies, templates for JSA forms, teaching and learning documentation and more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b="1" dirty="0"/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b="1" dirty="0"/>
              <a:t>Student Files: </a:t>
            </a:r>
            <a:r>
              <a:rPr lang="en-AU" dirty="0"/>
              <a:t>all confidential student data sorted by ‘Year/Sub School/Student Code’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dirty="0"/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Work Programs/Team Meetings: </a:t>
            </a:r>
            <a:r>
              <a:rPr kumimoji="0" lang="en-AU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classroom</a:t>
            </a:r>
            <a:r>
              <a:rPr kumimoji="0" lang="en-AU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team meeting minutes, teaching and learning programs and maintenance programs sorted by Year/Sub School/Class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AU" b="1" baseline="0" dirty="0"/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AU" b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Resource Bookings: </a:t>
            </a:r>
            <a:r>
              <a:rPr kumimoji="0" lang="en-AU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you can schedule use of school buses for excursions, meeting rooms and IT equipment in this section</a:t>
            </a:r>
            <a:endParaRPr kumimoji="0" lang="en-AU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85250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JACPPT_20222.jpg" descr="JACPPT_20222.jpg"/>
          <p:cNvPicPr>
            <a:picLocks noChangeAspect="1"/>
          </p:cNvPicPr>
          <p:nvPr/>
        </p:nvPicPr>
        <p:blipFill>
          <a:blip r:embed="rId3"/>
          <a:srcRect l="35" r="35"/>
          <a:stretch>
            <a:fillRect/>
          </a:stretch>
        </p:blipFill>
        <p:spPr>
          <a:xfrm>
            <a:off x="2764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9"/>
          <p:cNvSpPr txBox="1">
            <a:spLocks noGrp="1"/>
          </p:cNvSpPr>
          <p:nvPr>
            <p:ph type="ctrTitle"/>
          </p:nvPr>
        </p:nvSpPr>
        <p:spPr>
          <a:xfrm>
            <a:off x="2682532" y="347322"/>
            <a:ext cx="4009094" cy="116945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b="1" u="sng" dirty="0">
                <a:latin typeface="Garamond" panose="02020404030301010803" pitchFamily="18" charset="0"/>
              </a:rPr>
              <a:t> JSA IT Systems</a:t>
            </a:r>
            <a:endParaRPr b="1" u="sng" dirty="0">
              <a:latin typeface="Garamond" panose="020204040303010108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37330" y="1373459"/>
            <a:ext cx="2533408" cy="1668540"/>
          </a:xfrm>
          <a:prstGeom prst="roundRect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SHAREPOINT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876" y="3226777"/>
            <a:ext cx="8176847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How do</a:t>
            </a:r>
            <a:r>
              <a:rPr kumimoji="0" lang="en-AU" sz="1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I </a:t>
            </a:r>
            <a:r>
              <a:rPr lang="en-AU" b="1" u="sng" dirty="0"/>
              <a:t>view/edit</a:t>
            </a:r>
            <a:r>
              <a:rPr lang="en-AU" b="1" dirty="0"/>
              <a:t> a document?</a:t>
            </a:r>
            <a:endParaRPr kumimoji="0" lang="en-AU" sz="18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Simply double-click the document and it will open. Click the ‘Check-out’ tab and</a:t>
            </a:r>
            <a:r>
              <a:rPr kumimoji="0" lang="en-AU" sz="18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you will have chief access to edit the document as needed. When completed, click ‘File’ then ‘Check-In’ and ‘OK’ to save your changes.</a:t>
            </a:r>
            <a:endParaRPr kumimoji="0" lang="en-AU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48" y="4537683"/>
            <a:ext cx="8639175" cy="428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029" y="4237892"/>
            <a:ext cx="3077106" cy="254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035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JACPPT_20222.jpg" descr="JACPPT_20222.jpg"/>
          <p:cNvPicPr>
            <a:picLocks noChangeAspect="1"/>
          </p:cNvPicPr>
          <p:nvPr/>
        </p:nvPicPr>
        <p:blipFill>
          <a:blip r:embed="rId3"/>
          <a:srcRect l="35" r="35"/>
          <a:stretch>
            <a:fillRect/>
          </a:stretch>
        </p:blipFill>
        <p:spPr>
          <a:xfrm>
            <a:off x="2764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9"/>
          <p:cNvSpPr txBox="1">
            <a:spLocks noGrp="1"/>
          </p:cNvSpPr>
          <p:nvPr>
            <p:ph type="ctrTitle"/>
          </p:nvPr>
        </p:nvSpPr>
        <p:spPr>
          <a:xfrm>
            <a:off x="2682532" y="347322"/>
            <a:ext cx="4009094" cy="116945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b="1" u="sng" dirty="0">
                <a:latin typeface="Garamond" panose="02020404030301010803" pitchFamily="18" charset="0"/>
              </a:rPr>
              <a:t> JSA IT Systems</a:t>
            </a:r>
            <a:endParaRPr b="1" u="sng" dirty="0">
              <a:latin typeface="Garamond" panose="020204040303010108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37330" y="1373459"/>
            <a:ext cx="2533408" cy="1668540"/>
          </a:xfrm>
          <a:prstGeom prst="roundRect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SHAREPOINT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876" y="3226777"/>
            <a:ext cx="8176847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/>
              <a:t>How do I </a:t>
            </a:r>
            <a:r>
              <a:rPr lang="en-AU" b="1" u="sng" dirty="0"/>
              <a:t>download</a:t>
            </a:r>
            <a:r>
              <a:rPr lang="en-AU" b="1" dirty="0"/>
              <a:t> a document?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Right click the ‘…’ icon to the right of the file name to activate an icon balloon.</a:t>
            </a:r>
            <a:r>
              <a:rPr kumimoji="0" lang="en-AU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Again right click the ‘…’ icon and a</a:t>
            </a: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pul</a:t>
            </a:r>
            <a:r>
              <a:rPr lang="en-AU" dirty="0"/>
              <a:t>l-down menu will appear. The 7</a:t>
            </a:r>
            <a:r>
              <a:rPr lang="en-AU" baseline="30000" dirty="0"/>
              <a:t>th</a:t>
            </a:r>
            <a:r>
              <a:rPr lang="en-AU" dirty="0"/>
              <a:t> item on the menu is ‘Download a copy’, click and a copy will appear at the bottom of your screen.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4521899"/>
            <a:ext cx="5404500" cy="224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397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JACPPT_20222.jpg" descr="JACPPT_20222.jpg"/>
          <p:cNvPicPr>
            <a:picLocks noChangeAspect="1"/>
          </p:cNvPicPr>
          <p:nvPr/>
        </p:nvPicPr>
        <p:blipFill>
          <a:blip r:embed="rId3"/>
          <a:srcRect l="35" r="35"/>
          <a:stretch>
            <a:fillRect/>
          </a:stretch>
        </p:blipFill>
        <p:spPr>
          <a:xfrm>
            <a:off x="2764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9"/>
          <p:cNvSpPr txBox="1">
            <a:spLocks noGrp="1"/>
          </p:cNvSpPr>
          <p:nvPr>
            <p:ph type="ctrTitle"/>
          </p:nvPr>
        </p:nvSpPr>
        <p:spPr>
          <a:xfrm>
            <a:off x="2682532" y="347322"/>
            <a:ext cx="4009094" cy="116945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b="1" u="sng" dirty="0">
                <a:latin typeface="Garamond" panose="02020404030301010803" pitchFamily="18" charset="0"/>
              </a:rPr>
              <a:t> JSA IT Systems</a:t>
            </a:r>
            <a:endParaRPr b="1" u="sng" dirty="0">
              <a:latin typeface="Garamond" panose="020204040303010108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37330" y="1373459"/>
            <a:ext cx="2533408" cy="1668540"/>
          </a:xfrm>
          <a:prstGeom prst="roundRect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SHAREPOINT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876" y="3226777"/>
            <a:ext cx="8176847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How</a:t>
            </a:r>
            <a:r>
              <a:rPr kumimoji="0" lang="en-AU" sz="1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do I </a:t>
            </a:r>
            <a:r>
              <a:rPr kumimoji="0" lang="en-AU" sz="1800" b="1" i="0" u="sng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upload</a:t>
            </a:r>
            <a:r>
              <a:rPr kumimoji="0" lang="en-AU" sz="1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a document?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aseline="0" dirty="0"/>
              <a:t>Two ways. Click the red ‘+</a:t>
            </a:r>
            <a:r>
              <a:rPr lang="en-AU" dirty="0"/>
              <a:t> new document’ in the folder you wish to save the document OR click ‘Files’ at the top left hand corner, click ‘upload document’ and follow the prompts.</a:t>
            </a:r>
            <a:endParaRPr lang="en-AU" baseline="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55" y="4521481"/>
            <a:ext cx="7872047" cy="857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5666" y="4888880"/>
            <a:ext cx="2485960" cy="17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9099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JACPPT_20222.jpg" descr="JACPPT_20222.jpg"/>
          <p:cNvPicPr>
            <a:picLocks noChangeAspect="1"/>
          </p:cNvPicPr>
          <p:nvPr/>
        </p:nvPicPr>
        <p:blipFill>
          <a:blip r:embed="rId3"/>
          <a:srcRect l="35" r="35"/>
          <a:stretch>
            <a:fillRect/>
          </a:stretch>
        </p:blipFill>
        <p:spPr>
          <a:xfrm>
            <a:off x="2764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9"/>
          <p:cNvSpPr txBox="1">
            <a:spLocks noGrp="1"/>
          </p:cNvSpPr>
          <p:nvPr>
            <p:ph type="ctrTitle"/>
          </p:nvPr>
        </p:nvSpPr>
        <p:spPr>
          <a:xfrm>
            <a:off x="2682532" y="347322"/>
            <a:ext cx="4009094" cy="116945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b="1" u="sng" dirty="0">
                <a:latin typeface="Garamond" panose="02020404030301010803" pitchFamily="18" charset="0"/>
              </a:rPr>
              <a:t> JSA IT Systems</a:t>
            </a:r>
            <a:endParaRPr b="1" u="sng" dirty="0">
              <a:latin typeface="Garamond" panose="020204040303010108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33345" y="2805557"/>
            <a:ext cx="2877284" cy="1658034"/>
          </a:xfrm>
          <a:prstGeom prst="roundRect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SHAREPOINT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46192" y="3907532"/>
            <a:ext cx="2355973" cy="1668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Seesaw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31184" y="4731256"/>
            <a:ext cx="2281605" cy="1668540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XUNO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6559" y="3940577"/>
            <a:ext cx="2395453" cy="1668540"/>
          </a:xfrm>
          <a:prstGeom prst="roundRect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EduSafe Plus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46192" y="1942144"/>
            <a:ext cx="2355973" cy="16685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ESchools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6039" y="1971287"/>
            <a:ext cx="2355973" cy="1668540"/>
          </a:xfrm>
          <a:prstGeom prst="roundRect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EduPay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Flowchart: Sequential Access Storage 3"/>
          <p:cNvSpPr/>
          <p:nvPr/>
        </p:nvSpPr>
        <p:spPr>
          <a:xfrm flipH="1">
            <a:off x="4985238" y="1971287"/>
            <a:ext cx="2136124" cy="1428211"/>
          </a:xfrm>
          <a:prstGeom prst="flowChartMagneticTap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marR="0" indent="-1714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AU" sz="1200" dirty="0"/>
              <a:t>is a great home page to access any and more than these key IT systems at JSA</a:t>
            </a:r>
            <a:endParaRPr kumimoji="0" lang="en-A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80468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JACPPT_20222.jpg" descr="JACPPT_20222.jpg"/>
          <p:cNvPicPr>
            <a:picLocks noChangeAspect="1"/>
          </p:cNvPicPr>
          <p:nvPr/>
        </p:nvPicPr>
        <p:blipFill>
          <a:blip r:embed="rId3"/>
          <a:srcRect l="35" r="35"/>
          <a:stretch>
            <a:fillRect/>
          </a:stretch>
        </p:blipFill>
        <p:spPr>
          <a:xfrm>
            <a:off x="2764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9"/>
          <p:cNvSpPr txBox="1">
            <a:spLocks noGrp="1"/>
          </p:cNvSpPr>
          <p:nvPr>
            <p:ph type="ctrTitle"/>
          </p:nvPr>
        </p:nvSpPr>
        <p:spPr>
          <a:xfrm>
            <a:off x="2682532" y="347322"/>
            <a:ext cx="4009094" cy="116945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b="1" u="sng" dirty="0">
                <a:latin typeface="Garamond" panose="02020404030301010803" pitchFamily="18" charset="0"/>
              </a:rPr>
              <a:t> JSA IT Systems</a:t>
            </a:r>
            <a:endParaRPr b="1" u="sng" dirty="0">
              <a:latin typeface="Garamond" panose="020204040303010108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09030" y="2803042"/>
            <a:ext cx="2877284" cy="1658034"/>
          </a:xfrm>
          <a:prstGeom prst="roundRect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SHAREPOINT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46193" y="3826778"/>
            <a:ext cx="2355973" cy="1668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Seesaw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31185" y="4915271"/>
            <a:ext cx="2281605" cy="1668540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XUNO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4006" y="4177969"/>
            <a:ext cx="2395453" cy="1668540"/>
          </a:xfrm>
          <a:prstGeom prst="roundRect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EduSafe Plus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45786" y="1904911"/>
            <a:ext cx="2355973" cy="16685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ESchools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3321" y="1516780"/>
            <a:ext cx="2355973" cy="1668540"/>
          </a:xfrm>
          <a:prstGeom prst="roundRect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EduPay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Flowchart: Sequential Access Storage 3"/>
          <p:cNvSpPr/>
          <p:nvPr/>
        </p:nvSpPr>
        <p:spPr>
          <a:xfrm rot="1426819" flipH="1">
            <a:off x="1981529" y="1425235"/>
            <a:ext cx="2136124" cy="2207237"/>
          </a:xfrm>
          <a:prstGeom prst="flowChartMagneticTap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marR="0" indent="-1714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AU" sz="1200" dirty="0"/>
              <a:t>is the DET site for your pay and PD requirements, including leave, payslips, e-learning modules and for uploading your PDP goals</a:t>
            </a:r>
            <a:endParaRPr kumimoji="0" lang="en-A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22258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JACPPT_20223.jpg" descr="JACPPT_20223.jpg"/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0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Double-click to edit"/>
          <p:cNvSpPr txBox="1">
            <a:spLocks noGrp="1"/>
          </p:cNvSpPr>
          <p:nvPr>
            <p:ph type="body" idx="4294967295"/>
          </p:nvPr>
        </p:nvSpPr>
        <p:spPr>
          <a:xfrm>
            <a:off x="3813453" y="1932416"/>
            <a:ext cx="5122582" cy="36243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AU" sz="1600" dirty="0"/>
              <a:t>Log in using your DET 8-digit TO number and password</a:t>
            </a:r>
          </a:p>
          <a:p>
            <a:r>
              <a:rPr lang="en-AU" sz="1600" dirty="0"/>
              <a:t>On Edu Pay, you can access information related to your:</a:t>
            </a:r>
          </a:p>
          <a:p>
            <a:pPr lvl="1"/>
            <a:r>
              <a:rPr lang="en-AU" sz="1600" dirty="0"/>
              <a:t>Personal details (including VIT status)</a:t>
            </a:r>
          </a:p>
          <a:p>
            <a:pPr lvl="1"/>
            <a:r>
              <a:rPr lang="en-AU" sz="1600" dirty="0"/>
              <a:t>Pay</a:t>
            </a:r>
          </a:p>
          <a:p>
            <a:pPr lvl="1"/>
            <a:r>
              <a:rPr lang="en-AU" sz="1600" dirty="0"/>
              <a:t>Leave entitlements</a:t>
            </a:r>
          </a:p>
          <a:p>
            <a:pPr lvl="1"/>
            <a:r>
              <a:rPr lang="en-AU" sz="1600" dirty="0"/>
              <a:t>PDP</a:t>
            </a:r>
          </a:p>
          <a:p>
            <a:pPr lvl="1"/>
            <a:r>
              <a:rPr lang="en-AU" sz="1600" dirty="0"/>
              <a:t>E Learning Modules</a:t>
            </a:r>
          </a:p>
          <a:p>
            <a:pPr lvl="1"/>
            <a:r>
              <a:rPr lang="en-AU" sz="1600" dirty="0"/>
              <a:t>Recruitment Online</a:t>
            </a:r>
          </a:p>
          <a:p>
            <a:pPr lvl="1"/>
            <a:r>
              <a:rPr lang="en-AU" sz="1600" dirty="0"/>
              <a:t>Test Details (including your Covid-19 and vaccination status)</a:t>
            </a:r>
          </a:p>
          <a:p>
            <a:r>
              <a:rPr lang="en-AU" sz="1600" dirty="0"/>
              <a:t>Contact Michelle McMaster our HR Manager if you are experiencing initial issues in accessing this platform</a:t>
            </a:r>
          </a:p>
          <a:p>
            <a:endParaRPr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3473190" y="131938"/>
            <a:ext cx="2355973" cy="1668540"/>
          </a:xfrm>
          <a:prstGeom prst="roundRect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Edu Pay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81" y="1800478"/>
            <a:ext cx="3537681" cy="37075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JACPPT_20222.jpg" descr="JACPPT_20222.jpg"/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0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itle 9"/>
          <p:cNvSpPr txBox="1">
            <a:spLocks noGrp="1"/>
          </p:cNvSpPr>
          <p:nvPr>
            <p:ph type="ctrTitle"/>
          </p:nvPr>
        </p:nvSpPr>
        <p:spPr>
          <a:xfrm>
            <a:off x="79328" y="1333107"/>
            <a:ext cx="6048793" cy="11694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AU" b="1" u="sng" dirty="0">
                <a:latin typeface="Garamond" panose="02020404030301010803" pitchFamily="18" charset="0"/>
              </a:rPr>
              <a:t>Term 1 Induction Planner</a:t>
            </a:r>
            <a:endParaRPr b="1" u="sng" dirty="0">
              <a:latin typeface="Garamond" panose="02020404030301010803" pitchFamily="18" charset="0"/>
            </a:endParaRPr>
          </a:p>
        </p:txBody>
      </p:sp>
      <p:sp>
        <p:nvSpPr>
          <p:cNvPr id="99" name="Subtitle 10"/>
          <p:cNvSpPr txBox="1">
            <a:spLocks noGrp="1"/>
          </p:cNvSpPr>
          <p:nvPr>
            <p:ph type="subTitle" sz="half" idx="1"/>
          </p:nvPr>
        </p:nvSpPr>
        <p:spPr>
          <a:xfrm>
            <a:off x="360485" y="2697868"/>
            <a:ext cx="8660423" cy="380351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 2 </a:t>
            </a:r>
            <a:r>
              <a:rPr lang="en-AU" sz="3000" dirty="0">
                <a:latin typeface="Garamond" panose="02020404030301010803" pitchFamily="18" charset="0"/>
              </a:rPr>
              <a:t>- JSA Background/IT Systems/Teaching and Learning/Excursions</a:t>
            </a:r>
            <a:endParaRPr lang="en-AU" sz="3000" i="1" dirty="0">
              <a:latin typeface="Garamond" panose="02020404030301010803" pitchFamily="18" charset="0"/>
            </a:endParaRP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Weeks 3-5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en-AU" sz="3000" dirty="0">
                <a:latin typeface="Garamond" panose="02020404030301010803" pitchFamily="18" charset="0"/>
              </a:rPr>
              <a:t> Term 1 SSGS</a:t>
            </a: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 6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en-AU" sz="3000" dirty="0">
                <a:latin typeface="Garamond" panose="02020404030301010803" pitchFamily="18" charset="0"/>
              </a:rPr>
              <a:t> Understanding Autism Practices</a:t>
            </a:r>
            <a:endParaRPr lang="en-AU" sz="3000" i="1" dirty="0">
              <a:latin typeface="Garamond" panose="02020404030301010803" pitchFamily="18" charset="0"/>
            </a:endParaRP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 7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en-AU" sz="3000" dirty="0">
                <a:latin typeface="Garamond" panose="02020404030301010803" pitchFamily="18" charset="0"/>
              </a:rPr>
              <a:t> Facilitating Student Communication</a:t>
            </a:r>
            <a:endParaRPr lang="en-AU" sz="3000" i="1" dirty="0">
              <a:latin typeface="Garamond" panose="02020404030301010803" pitchFamily="18" charset="0"/>
            </a:endParaRP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 8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 Facilitating Student Regulation and Sensory Needs</a:t>
            </a: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 9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en-AU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Tier 1 ASD Practices - Environment</a:t>
            </a: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 10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en-AU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Tier 1 ASD Practices – Schedules, PBS Rewards</a:t>
            </a:r>
          </a:p>
          <a:p>
            <a:pPr algn="l"/>
            <a:endParaRPr sz="3000" i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JACPPT_20223.jpg" descr="JACPPT_20223.jpg"/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0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Double-click to edit"/>
          <p:cNvSpPr txBox="1">
            <a:spLocks noGrp="1"/>
          </p:cNvSpPr>
          <p:nvPr>
            <p:ph type="body" idx="4294967295"/>
          </p:nvPr>
        </p:nvSpPr>
        <p:spPr>
          <a:xfrm>
            <a:off x="3596145" y="1932416"/>
            <a:ext cx="5339890" cy="3624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>
                <a:solidFill>
                  <a:srgbClr val="FF0000"/>
                </a:solidFill>
              </a:rPr>
              <a:t>IMPORTANT: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1 x E Learning Module </a:t>
            </a:r>
          </a:p>
          <a:p>
            <a:pPr marL="0" indent="0">
              <a:buNone/>
            </a:pPr>
            <a:r>
              <a:rPr lang="en-AU" sz="1800" dirty="0"/>
              <a:t>TO BE COMPLETED BY </a:t>
            </a:r>
            <a:r>
              <a:rPr lang="en-AU" sz="1800" dirty="0">
                <a:solidFill>
                  <a:srgbClr val="FF0000"/>
                </a:solidFill>
              </a:rPr>
              <a:t>ALL</a:t>
            </a:r>
            <a:r>
              <a:rPr lang="en-AU" sz="1800" dirty="0"/>
              <a:t> INDUCTEES: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‘Protecting Children – Reporting and Other Legal Obligations (Mandatory Reporting)’</a:t>
            </a:r>
          </a:p>
          <a:p>
            <a:pPr marL="0" indent="0">
              <a:buNone/>
            </a:pPr>
            <a:r>
              <a:rPr lang="en-AU" sz="1800" dirty="0"/>
              <a:t>When completed, please email your certificate to </a:t>
            </a:r>
            <a:r>
              <a:rPr lang="en-AU" sz="1800" dirty="0">
                <a:solidFill>
                  <a:srgbClr val="FF0000"/>
                </a:solidFill>
              </a:rPr>
              <a:t>Fiona Micelotta</a:t>
            </a:r>
            <a:r>
              <a:rPr lang="en-AU" sz="1800" dirty="0"/>
              <a:t>.</a:t>
            </a:r>
            <a:endParaRPr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3473190" y="131938"/>
            <a:ext cx="2355973" cy="1668540"/>
          </a:xfrm>
          <a:prstGeom prst="roundRect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Edu Pay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61" y="4738524"/>
            <a:ext cx="8194430" cy="1187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89" y="2081302"/>
            <a:ext cx="3121101" cy="216554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3961" y="1932416"/>
            <a:ext cx="2488223" cy="2428569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257281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JACPPT_20222.jpg" descr="JACPPT_20222.jpg"/>
          <p:cNvPicPr>
            <a:picLocks noChangeAspect="1"/>
          </p:cNvPicPr>
          <p:nvPr/>
        </p:nvPicPr>
        <p:blipFill>
          <a:blip r:embed="rId3"/>
          <a:srcRect l="35" r="35"/>
          <a:stretch>
            <a:fillRect/>
          </a:stretch>
        </p:blipFill>
        <p:spPr>
          <a:xfrm>
            <a:off x="2764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9"/>
          <p:cNvSpPr txBox="1">
            <a:spLocks noGrp="1"/>
          </p:cNvSpPr>
          <p:nvPr>
            <p:ph type="ctrTitle"/>
          </p:nvPr>
        </p:nvSpPr>
        <p:spPr>
          <a:xfrm>
            <a:off x="2682532" y="347322"/>
            <a:ext cx="4009094" cy="116945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b="1" u="sng" dirty="0">
                <a:latin typeface="Garamond" panose="02020404030301010803" pitchFamily="18" charset="0"/>
              </a:rPr>
              <a:t> JSA IT Systems</a:t>
            </a:r>
            <a:endParaRPr b="1" u="sng" dirty="0">
              <a:latin typeface="Garamond" panose="020204040303010108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09030" y="2803042"/>
            <a:ext cx="2877284" cy="1658034"/>
          </a:xfrm>
          <a:prstGeom prst="roundRect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SHAREPOINT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46193" y="3826778"/>
            <a:ext cx="2355973" cy="1668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Seesaw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6869" y="4913068"/>
            <a:ext cx="2281605" cy="1668540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XUNO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4006" y="4177969"/>
            <a:ext cx="2395453" cy="1668540"/>
          </a:xfrm>
          <a:prstGeom prst="roundRect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EduSafe Plus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45786" y="1904911"/>
            <a:ext cx="2355973" cy="16685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ESchools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3321" y="1516780"/>
            <a:ext cx="2355973" cy="1668540"/>
          </a:xfrm>
          <a:prstGeom prst="roundRect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EduPay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Flowchart: Sequential Access Storage 3"/>
          <p:cNvSpPr/>
          <p:nvPr/>
        </p:nvSpPr>
        <p:spPr>
          <a:xfrm rot="20174846" flipH="1">
            <a:off x="1580767" y="2646103"/>
            <a:ext cx="2136124" cy="1428211"/>
          </a:xfrm>
          <a:prstGeom prst="flowChartMagneticTap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marR="0" indent="-1714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AU" sz="1200" dirty="0"/>
              <a:t>is the DET site for lodging critical OHS reports pertaining to school wide health and safety </a:t>
            </a:r>
            <a:endParaRPr kumimoji="0" lang="en-A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02397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JACPPT_20223.jpg" descr="JACPPT_20223.jpg"/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0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Double-click to edit"/>
          <p:cNvSpPr txBox="1">
            <a:spLocks noGrp="1"/>
          </p:cNvSpPr>
          <p:nvPr>
            <p:ph type="body" idx="4294967295"/>
          </p:nvPr>
        </p:nvSpPr>
        <p:spPr>
          <a:xfrm>
            <a:off x="384048" y="3557111"/>
            <a:ext cx="8357616" cy="21142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1600" dirty="0"/>
              <a:t>Log in using your DET 8-digit TO number and password</a:t>
            </a:r>
          </a:p>
          <a:p>
            <a:r>
              <a:rPr lang="en-AU" sz="1600" dirty="0"/>
              <a:t>You may need to access EduSafe Plus for any of 4 different reasons:</a:t>
            </a:r>
          </a:p>
          <a:p>
            <a:pPr lvl="1"/>
            <a:r>
              <a:rPr lang="en-AU" sz="1600" dirty="0"/>
              <a:t>Incident Report: lodging a personal STAFF injury</a:t>
            </a:r>
          </a:p>
          <a:p>
            <a:pPr lvl="1"/>
            <a:r>
              <a:rPr lang="en-AU" sz="1600" dirty="0"/>
              <a:t>Hazard Report: lodging a work hazard here at JSA</a:t>
            </a:r>
          </a:p>
          <a:p>
            <a:pPr lvl="1"/>
            <a:r>
              <a:rPr lang="en-AU" sz="1600" dirty="0"/>
              <a:t>Sick Bay Report: uploading record of first aid assistance provided to students</a:t>
            </a:r>
          </a:p>
          <a:p>
            <a:pPr marL="457200" lvl="1" indent="0">
              <a:buNone/>
            </a:pPr>
            <a:r>
              <a:rPr lang="en-AU" sz="1600" dirty="0"/>
              <a:t>*These reports are outlined in your OHS Induction conducted by Mary (Safe and Well Leader)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36676" y="66968"/>
            <a:ext cx="2332139" cy="1668540"/>
          </a:xfrm>
          <a:prstGeom prst="roundRect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EduSafe Plus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741" y="1802476"/>
            <a:ext cx="6170368" cy="168766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 rot="956071">
            <a:off x="7042639" y="3718284"/>
            <a:ext cx="1828800" cy="1191813"/>
          </a:xfrm>
          <a:prstGeom prst="roundRect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Have you booked in with </a:t>
            </a:r>
            <a:r>
              <a:rPr lang="en-AU" sz="1600" dirty="0"/>
              <a:t>Mary</a:t>
            </a: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to complete your OHS Induction?</a:t>
            </a:r>
          </a:p>
        </p:txBody>
      </p:sp>
    </p:spTree>
    <p:extLst>
      <p:ext uri="{BB962C8B-B14F-4D97-AF65-F5344CB8AC3E}">
        <p14:creationId xmlns:p14="http://schemas.microsoft.com/office/powerpoint/2010/main" val="325859785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JACPPT_20222.jpg" descr="JACPPT_20222.jpg"/>
          <p:cNvPicPr>
            <a:picLocks noChangeAspect="1"/>
          </p:cNvPicPr>
          <p:nvPr/>
        </p:nvPicPr>
        <p:blipFill>
          <a:blip r:embed="rId3"/>
          <a:srcRect l="35" r="35"/>
          <a:stretch>
            <a:fillRect/>
          </a:stretch>
        </p:blipFill>
        <p:spPr>
          <a:xfrm>
            <a:off x="2764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9"/>
          <p:cNvSpPr txBox="1">
            <a:spLocks noGrp="1"/>
          </p:cNvSpPr>
          <p:nvPr>
            <p:ph type="ctrTitle"/>
          </p:nvPr>
        </p:nvSpPr>
        <p:spPr>
          <a:xfrm>
            <a:off x="2682532" y="347322"/>
            <a:ext cx="4009094" cy="116945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b="1" u="sng" dirty="0">
                <a:latin typeface="Garamond" panose="02020404030301010803" pitchFamily="18" charset="0"/>
              </a:rPr>
              <a:t> JSA IT Systems</a:t>
            </a:r>
            <a:endParaRPr b="1" u="sng" dirty="0">
              <a:latin typeface="Garamond" panose="020204040303010108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09030" y="2803042"/>
            <a:ext cx="2877284" cy="1658034"/>
          </a:xfrm>
          <a:prstGeom prst="roundRect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SharePoint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46193" y="3826778"/>
            <a:ext cx="2355973" cy="1668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Seesaw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99338" y="4913068"/>
            <a:ext cx="2281605" cy="1668540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XUNO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4006" y="4177969"/>
            <a:ext cx="2395453" cy="1668540"/>
          </a:xfrm>
          <a:prstGeom prst="roundRect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EduSafe Plus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45786" y="1904911"/>
            <a:ext cx="2355973" cy="16685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ESchools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3321" y="1516780"/>
            <a:ext cx="2355973" cy="1668540"/>
          </a:xfrm>
          <a:prstGeom prst="roundRect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EduPay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Flowchart: Sequential Access Storage 3"/>
          <p:cNvSpPr/>
          <p:nvPr/>
        </p:nvSpPr>
        <p:spPr>
          <a:xfrm rot="20915243" flipH="1">
            <a:off x="5150835" y="3148769"/>
            <a:ext cx="2161648" cy="2726588"/>
          </a:xfrm>
          <a:prstGeom prst="flowChartMagneticTap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marR="0" indent="-1714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AU" sz="1200" dirty="0"/>
              <a:t>is the platform where </a:t>
            </a:r>
            <a:r>
              <a:rPr lang="en-AU" sz="1200" b="1" dirty="0"/>
              <a:t>teachers and leaders </a:t>
            </a:r>
            <a:r>
              <a:rPr lang="en-AU" sz="1200" dirty="0"/>
              <a:t>can access important student information, plans and reports pertaining to their learning and incidents involving them directly.</a:t>
            </a:r>
            <a:endParaRPr kumimoji="0" lang="en-A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18695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JACPPT_20223.jpg" descr="JACPPT_20223.jpg"/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0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Double-click to edit"/>
          <p:cNvSpPr txBox="1">
            <a:spLocks noGrp="1"/>
          </p:cNvSpPr>
          <p:nvPr>
            <p:ph type="body" idx="4294967295"/>
          </p:nvPr>
        </p:nvSpPr>
        <p:spPr>
          <a:xfrm>
            <a:off x="2352675" y="2048866"/>
            <a:ext cx="6699885" cy="38764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1600" dirty="0"/>
              <a:t>Access intended for </a:t>
            </a:r>
            <a:r>
              <a:rPr lang="en-AU" sz="1600" b="1" u="sng" dirty="0"/>
              <a:t>teachers and leaders </a:t>
            </a:r>
            <a:r>
              <a:rPr lang="en-AU" sz="1600" dirty="0"/>
              <a:t>only </a:t>
            </a:r>
          </a:p>
          <a:p>
            <a:r>
              <a:rPr lang="en-AU" sz="1600" dirty="0"/>
              <a:t>An account is established after an email invite is forwarded directly to you</a:t>
            </a:r>
          </a:p>
          <a:p>
            <a:r>
              <a:rPr lang="en-AU" sz="1600" dirty="0"/>
              <a:t>Log in using your DET 8-digit TO number and password</a:t>
            </a:r>
          </a:p>
          <a:p>
            <a:r>
              <a:rPr lang="en-AU" sz="1600" dirty="0"/>
              <a:t>On XUNO, you can access vital information related to:</a:t>
            </a:r>
          </a:p>
          <a:p>
            <a:pPr lvl="1"/>
            <a:r>
              <a:rPr lang="en-AU" sz="1600" dirty="0"/>
              <a:t>Personal, Staff, Student and Family details</a:t>
            </a:r>
          </a:p>
          <a:p>
            <a:pPr lvl="1"/>
            <a:r>
              <a:rPr lang="en-AU" sz="1600" dirty="0"/>
              <a:t>Student Achievement and Wellbeing data</a:t>
            </a:r>
          </a:p>
          <a:p>
            <a:pPr lvl="1"/>
            <a:r>
              <a:rPr lang="en-AU" sz="1600" dirty="0"/>
              <a:t>Student IEPs, </a:t>
            </a:r>
          </a:p>
          <a:p>
            <a:pPr lvl="1"/>
            <a:r>
              <a:rPr lang="en-AU" sz="1600" dirty="0"/>
              <a:t>Semester Reports, </a:t>
            </a:r>
          </a:p>
          <a:p>
            <a:pPr lvl="1"/>
            <a:r>
              <a:rPr lang="en-AU" sz="1600" dirty="0"/>
              <a:t>Incident Reports,</a:t>
            </a:r>
          </a:p>
          <a:p>
            <a:pPr lvl="1"/>
            <a:r>
              <a:rPr lang="en-AU" sz="1600" dirty="0"/>
              <a:t>Access to Accelerus (develop IEPs and semester reports)</a:t>
            </a:r>
          </a:p>
          <a:p>
            <a:r>
              <a:rPr lang="en-AU" sz="1600" dirty="0"/>
              <a:t>Contact Dan if you are experiencing initial issues in accessing this platform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15824" y="234022"/>
            <a:ext cx="2621207" cy="1668540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XUNO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276350"/>
            <a:ext cx="17335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5570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JACPPT_20222.jpg" descr="JACPPT_20222.jpg"/>
          <p:cNvPicPr>
            <a:picLocks noChangeAspect="1"/>
          </p:cNvPicPr>
          <p:nvPr/>
        </p:nvPicPr>
        <p:blipFill>
          <a:blip r:embed="rId3"/>
          <a:srcRect l="35" r="35"/>
          <a:stretch>
            <a:fillRect/>
          </a:stretch>
        </p:blipFill>
        <p:spPr>
          <a:xfrm>
            <a:off x="2764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9"/>
          <p:cNvSpPr txBox="1">
            <a:spLocks noGrp="1"/>
          </p:cNvSpPr>
          <p:nvPr>
            <p:ph type="ctrTitle"/>
          </p:nvPr>
        </p:nvSpPr>
        <p:spPr>
          <a:xfrm>
            <a:off x="2682532" y="347322"/>
            <a:ext cx="4009094" cy="116945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b="1" u="sng" dirty="0">
                <a:latin typeface="Garamond" panose="02020404030301010803" pitchFamily="18" charset="0"/>
              </a:rPr>
              <a:t> JSA IT Systems</a:t>
            </a:r>
            <a:endParaRPr b="1" u="sng" dirty="0">
              <a:latin typeface="Garamond" panose="020204040303010108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00794" y="2593654"/>
            <a:ext cx="2877284" cy="1658034"/>
          </a:xfrm>
          <a:prstGeom prst="roundRect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SHAREPOINT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46193" y="3826778"/>
            <a:ext cx="2355973" cy="1668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Seesaw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62481" y="4645859"/>
            <a:ext cx="2366898" cy="1665008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XUNO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7079" y="3837193"/>
            <a:ext cx="2395453" cy="1668540"/>
          </a:xfrm>
          <a:prstGeom prst="roundRect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EduSafe Plus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84548" y="1933963"/>
            <a:ext cx="2355973" cy="16685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ESchools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3486" y="1904911"/>
            <a:ext cx="2355973" cy="1668540"/>
          </a:xfrm>
          <a:prstGeom prst="roundRect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EduPay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Flowchart: Sequential Access Storage 3"/>
          <p:cNvSpPr/>
          <p:nvPr/>
        </p:nvSpPr>
        <p:spPr>
          <a:xfrm rot="20832635">
            <a:off x="4539834" y="3552038"/>
            <a:ext cx="2343385" cy="1687887"/>
          </a:xfrm>
          <a:prstGeom prst="flowChartMagneticTap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marR="0" indent="-1714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AU" sz="1200" dirty="0"/>
              <a:t>is the platform where our parents can access footage of their children’s learning experiences at school.</a:t>
            </a:r>
            <a:endParaRPr kumimoji="0" lang="en-AU" sz="1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04559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JACPPT_20223.jpg" descr="JACPPT_20223.jpg"/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0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Double-click to edit"/>
          <p:cNvSpPr txBox="1">
            <a:spLocks noGrp="1"/>
          </p:cNvSpPr>
          <p:nvPr>
            <p:ph type="body" idx="4294967295"/>
          </p:nvPr>
        </p:nvSpPr>
        <p:spPr>
          <a:xfrm>
            <a:off x="2971800" y="2134639"/>
            <a:ext cx="5767754" cy="36770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1600" dirty="0"/>
              <a:t>Access intended for </a:t>
            </a:r>
            <a:r>
              <a:rPr lang="en-AU" sz="1600" b="1" u="sng" dirty="0"/>
              <a:t>all JSA staff </a:t>
            </a:r>
            <a:r>
              <a:rPr lang="en-AU" sz="1600" dirty="0"/>
              <a:t>as Seesaw Teachers</a:t>
            </a:r>
          </a:p>
          <a:p>
            <a:r>
              <a:rPr lang="en-AU" sz="1600" dirty="0"/>
              <a:t>An account is established after an email invite is forwarded directly to you</a:t>
            </a:r>
          </a:p>
          <a:p>
            <a:r>
              <a:rPr lang="en-AU" sz="1600" dirty="0"/>
              <a:t>Log in using your DET Email Account and personal password</a:t>
            </a:r>
          </a:p>
          <a:p>
            <a:r>
              <a:rPr lang="en-AU" sz="1600" dirty="0"/>
              <a:t>On Seesaw, you are granted access to classrooms that you teach, to upload:</a:t>
            </a:r>
          </a:p>
          <a:p>
            <a:pPr lvl="1"/>
            <a:r>
              <a:rPr lang="en-AU" sz="1600" dirty="0"/>
              <a:t>Photos/videos of students with their peers and familiar staff</a:t>
            </a:r>
          </a:p>
          <a:p>
            <a:pPr lvl="1"/>
            <a:r>
              <a:rPr lang="en-AU" sz="1600" dirty="0"/>
              <a:t>Upload photos/video of student work</a:t>
            </a:r>
          </a:p>
          <a:p>
            <a:pPr lvl="1"/>
            <a:r>
              <a:rPr lang="en-AU" sz="1600" dirty="0"/>
              <a:t>Upload positive comments linked to any any student posts</a:t>
            </a:r>
          </a:p>
          <a:p>
            <a:r>
              <a:rPr lang="en-AU" sz="1600" dirty="0"/>
              <a:t>Contact Ellen if you are experiencing initial issues in accessing this platform</a:t>
            </a:r>
          </a:p>
          <a:p>
            <a:endParaRPr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3579900" y="254084"/>
            <a:ext cx="2355973" cy="1668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Seesaw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3" y="2347545"/>
            <a:ext cx="2814754" cy="257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69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JACPPT_20222.jpg" descr="JACPPT_20222.jpg"/>
          <p:cNvPicPr>
            <a:picLocks noChangeAspect="1"/>
          </p:cNvPicPr>
          <p:nvPr/>
        </p:nvPicPr>
        <p:blipFill>
          <a:blip r:embed="rId3"/>
          <a:srcRect l="35" r="35"/>
          <a:stretch>
            <a:fillRect/>
          </a:stretch>
        </p:blipFill>
        <p:spPr>
          <a:xfrm>
            <a:off x="2764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9"/>
          <p:cNvSpPr txBox="1">
            <a:spLocks noGrp="1"/>
          </p:cNvSpPr>
          <p:nvPr>
            <p:ph type="ctrTitle"/>
          </p:nvPr>
        </p:nvSpPr>
        <p:spPr>
          <a:xfrm>
            <a:off x="2682532" y="347322"/>
            <a:ext cx="4009094" cy="116945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b="1" u="sng" dirty="0">
                <a:latin typeface="Garamond" panose="02020404030301010803" pitchFamily="18" charset="0"/>
              </a:rPr>
              <a:t> JSA IT Systems</a:t>
            </a:r>
            <a:endParaRPr b="1" u="sng" dirty="0">
              <a:latin typeface="Garamond" panose="020204040303010108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00794" y="2593654"/>
            <a:ext cx="2877284" cy="1658034"/>
          </a:xfrm>
          <a:prstGeom prst="roundRect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SHAREPOINT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46193" y="3826778"/>
            <a:ext cx="2355973" cy="1668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Seesaw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62481" y="4645859"/>
            <a:ext cx="2366898" cy="1665008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XUNO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7079" y="3837193"/>
            <a:ext cx="2395453" cy="1668540"/>
          </a:xfrm>
          <a:prstGeom prst="roundRect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EduSafe Plus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84548" y="1933963"/>
            <a:ext cx="2355973" cy="16685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ESchools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3486" y="1904911"/>
            <a:ext cx="2355973" cy="1668540"/>
          </a:xfrm>
          <a:prstGeom prst="roundRect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EduPay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Flowchart: Sequential Access Storage 3"/>
          <p:cNvSpPr/>
          <p:nvPr/>
        </p:nvSpPr>
        <p:spPr>
          <a:xfrm rot="20832635">
            <a:off x="4357685" y="1458903"/>
            <a:ext cx="2343385" cy="1687887"/>
          </a:xfrm>
          <a:prstGeom prst="flowChartMagneticTap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marR="0" indent="-1714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AU" sz="1200" dirty="0"/>
              <a:t>is the platform where we record any JSA purchase orders seeking approval by our JSA budget coordinators</a:t>
            </a:r>
            <a:endParaRPr kumimoji="0" lang="en-AU" sz="1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0575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JACPPT_20223.jpg" descr="JACPPT_20223.jpg"/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0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Double-click to edit"/>
          <p:cNvSpPr txBox="1">
            <a:spLocks noGrp="1"/>
          </p:cNvSpPr>
          <p:nvPr>
            <p:ph type="body" idx="4294967295"/>
          </p:nvPr>
        </p:nvSpPr>
        <p:spPr>
          <a:xfrm>
            <a:off x="4569236" y="2134981"/>
            <a:ext cx="4211515" cy="36642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1600" dirty="0"/>
              <a:t>Access intended for all JSA staff using the link via </a:t>
            </a:r>
            <a:r>
              <a:rPr lang="en-AU" sz="1600" b="1" dirty="0"/>
              <a:t>SharePoint</a:t>
            </a:r>
            <a:r>
              <a:rPr lang="en-AU" sz="1600" dirty="0"/>
              <a:t> called </a:t>
            </a:r>
            <a:r>
              <a:rPr lang="en-AU" sz="1600" b="1" dirty="0"/>
              <a:t>‘School PO’</a:t>
            </a:r>
          </a:p>
          <a:p>
            <a:r>
              <a:rPr lang="en-AU" sz="1600" dirty="0"/>
              <a:t>An account is established after an email invite is forwarded directly to you by Leigh O’Neill (Finance Manager)</a:t>
            </a:r>
          </a:p>
          <a:p>
            <a:r>
              <a:rPr lang="en-AU" sz="1600" dirty="0"/>
              <a:t>Log in using your DET 8-digit TO Number and personal password</a:t>
            </a:r>
          </a:p>
          <a:p>
            <a:r>
              <a:rPr lang="en-AU" sz="1600" dirty="0"/>
              <a:t>Please follow the </a:t>
            </a:r>
            <a:r>
              <a:rPr lang="en-AU" sz="1600" b="1" dirty="0"/>
              <a:t>2023 JSA Purchasing Guide </a:t>
            </a:r>
            <a:r>
              <a:rPr lang="en-AU" sz="1600" dirty="0"/>
              <a:t>to complete a purchase order on SharePoint via </a:t>
            </a:r>
            <a:r>
              <a:rPr lang="en-AU" sz="1600" i="1" dirty="0"/>
              <a:t>School Documents/Finance Information</a:t>
            </a:r>
          </a:p>
          <a:p>
            <a:r>
              <a:rPr lang="en-AU" sz="1600" dirty="0"/>
              <a:t>Contact Leigh if you are experiencing initial issues in accessing this platform</a:t>
            </a:r>
          </a:p>
          <a:p>
            <a:pPr marL="0" indent="0">
              <a:buNone/>
            </a:pPr>
            <a:endParaRPr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3623763" y="254084"/>
            <a:ext cx="2355973" cy="16685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ESchools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63" y="2356112"/>
            <a:ext cx="4175049" cy="29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5026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JACPPT_20222.jpg" descr="JACPPT_20222.jpg"/>
          <p:cNvPicPr>
            <a:picLocks noChangeAspect="1"/>
          </p:cNvPicPr>
          <p:nvPr/>
        </p:nvPicPr>
        <p:blipFill>
          <a:blip r:embed="rId3"/>
          <a:srcRect l="35" r="35"/>
          <a:stretch>
            <a:fillRect/>
          </a:stretch>
        </p:blipFill>
        <p:spPr>
          <a:xfrm>
            <a:off x="2764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9"/>
          <p:cNvSpPr txBox="1">
            <a:spLocks noGrp="1"/>
          </p:cNvSpPr>
          <p:nvPr>
            <p:ph type="ctrTitle"/>
          </p:nvPr>
        </p:nvSpPr>
        <p:spPr>
          <a:xfrm>
            <a:off x="2682532" y="347322"/>
            <a:ext cx="4009094" cy="116945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b="1" u="sng" dirty="0">
                <a:latin typeface="Garamond" panose="02020404030301010803" pitchFamily="18" charset="0"/>
              </a:rPr>
              <a:t> JSA IT Systems</a:t>
            </a:r>
            <a:endParaRPr b="1" u="sng" dirty="0">
              <a:latin typeface="Garamond" panose="020204040303010108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57056" y="1527286"/>
            <a:ext cx="2877284" cy="1658034"/>
          </a:xfrm>
          <a:prstGeom prst="roundRect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SHAREPOINT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46193" y="3826778"/>
            <a:ext cx="2355973" cy="1668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Seesaw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31185" y="4915271"/>
            <a:ext cx="2281605" cy="1668540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XUNO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4006" y="4177969"/>
            <a:ext cx="2395453" cy="1668540"/>
          </a:xfrm>
          <a:prstGeom prst="roundRect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EduSafe Plus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45786" y="1904911"/>
            <a:ext cx="2355973" cy="16685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2000" b="1" u="sng" dirty="0">
                <a:latin typeface="Garamond" panose="02020404030301010803" pitchFamily="18" charset="0"/>
              </a:rPr>
              <a:t>ESchools</a:t>
            </a:r>
            <a:endParaRPr kumimoji="0" lang="en-AU" sz="20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3321" y="1516780"/>
            <a:ext cx="2355973" cy="1668540"/>
          </a:xfrm>
          <a:prstGeom prst="roundRect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EduPay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51898" y="3447370"/>
            <a:ext cx="2560892" cy="10215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GOOGLE DRIVE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Flowchart: Sequential Access Storage 12"/>
          <p:cNvSpPr/>
          <p:nvPr/>
        </p:nvSpPr>
        <p:spPr>
          <a:xfrm rot="21414881">
            <a:off x="894479" y="1432514"/>
            <a:ext cx="2015421" cy="3505614"/>
          </a:xfrm>
          <a:prstGeom prst="flowChartMagneticTap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71450" marR="0" indent="-1714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AU" sz="1200" dirty="0"/>
              <a:t>is the storage space where we develop working documents</a:t>
            </a:r>
          </a:p>
          <a:p>
            <a:pPr marL="171450" marR="0" indent="-1714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AU" sz="1200" dirty="0"/>
              <a:t>is not appropriate to key any material including confidential student information, including student names on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2549547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FBB8A-C0BE-2503-42A0-636FE4E76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JACPPT_20222.jpg" descr="JACPPT_20222.jpg">
            <a:extLst>
              <a:ext uri="{FF2B5EF4-FFF2-40B4-BE49-F238E27FC236}">
                <a16:creationId xmlns:a16="http://schemas.microsoft.com/office/drawing/2014/main" id="{78C11461-DC7A-51E3-8BC4-713A57A6DF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0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itle 9">
            <a:extLst>
              <a:ext uri="{FF2B5EF4-FFF2-40B4-BE49-F238E27FC236}">
                <a16:creationId xmlns:a16="http://schemas.microsoft.com/office/drawing/2014/main" id="{5E4ED7F4-9832-9222-AE33-498C4F24133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328" y="1333107"/>
            <a:ext cx="6048793" cy="11694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AU" b="1" u="sng" dirty="0">
                <a:latin typeface="Garamond" panose="02020404030301010803" pitchFamily="18" charset="0"/>
              </a:rPr>
              <a:t>Term 1 Induction Planner</a:t>
            </a:r>
            <a:endParaRPr b="1" u="sng" dirty="0">
              <a:latin typeface="Garamond" panose="02020404030301010803" pitchFamily="18" charset="0"/>
            </a:endParaRPr>
          </a:p>
        </p:txBody>
      </p:sp>
      <p:sp>
        <p:nvSpPr>
          <p:cNvPr id="99" name="Subtitle 10">
            <a:extLst>
              <a:ext uri="{FF2B5EF4-FFF2-40B4-BE49-F238E27FC236}">
                <a16:creationId xmlns:a16="http://schemas.microsoft.com/office/drawing/2014/main" id="{3E559C3E-83AB-CCF0-FD98-4A6B25055B95}"/>
              </a:ext>
            </a:extLst>
          </p:cNvPr>
          <p:cNvSpPr txBox="1">
            <a:spLocks noGrp="1"/>
          </p:cNvSpPr>
          <p:nvPr>
            <p:ph type="subTitle" sz="half" idx="1"/>
          </p:nvPr>
        </p:nvSpPr>
        <p:spPr>
          <a:xfrm>
            <a:off x="360485" y="2697868"/>
            <a:ext cx="8660423" cy="380351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/>
            <a:r>
              <a:rPr lang="en-AU" sz="3000" b="1" dirty="0">
                <a:solidFill>
                  <a:schemeClr val="tx1"/>
                </a:solidFill>
                <a:highlight>
                  <a:srgbClr val="FFFF00"/>
                </a:highlight>
                <a:latin typeface="Garamond" panose="02020404030301010803" pitchFamily="18" charset="0"/>
              </a:rPr>
              <a:t>Week 2 </a:t>
            </a:r>
            <a:r>
              <a:rPr lang="en-AU" sz="3000" dirty="0">
                <a:highlight>
                  <a:srgbClr val="FFFF00"/>
                </a:highlight>
                <a:latin typeface="Garamond" panose="02020404030301010803" pitchFamily="18" charset="0"/>
              </a:rPr>
              <a:t>- JSA Background/IT Systems/Teaching and Learning/Excursions</a:t>
            </a:r>
            <a:endParaRPr lang="en-AU" sz="3000" i="1" dirty="0">
              <a:highlight>
                <a:srgbClr val="FFFF00"/>
              </a:highlight>
              <a:latin typeface="Garamond" panose="02020404030301010803" pitchFamily="18" charset="0"/>
            </a:endParaRP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Weeks 3-5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en-AU" sz="3000" dirty="0">
                <a:latin typeface="Garamond" panose="02020404030301010803" pitchFamily="18" charset="0"/>
              </a:rPr>
              <a:t> Term 1 SSGS</a:t>
            </a: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 6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en-AU" sz="3000" dirty="0">
                <a:latin typeface="Garamond" panose="02020404030301010803" pitchFamily="18" charset="0"/>
              </a:rPr>
              <a:t> Understanding Autism Practices</a:t>
            </a:r>
            <a:endParaRPr lang="en-AU" sz="3000" i="1" dirty="0">
              <a:latin typeface="Garamond" panose="02020404030301010803" pitchFamily="18" charset="0"/>
            </a:endParaRP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 7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en-AU" sz="3000" dirty="0">
                <a:latin typeface="Garamond" panose="02020404030301010803" pitchFamily="18" charset="0"/>
              </a:rPr>
              <a:t> Facilitating Student Communication</a:t>
            </a:r>
            <a:endParaRPr lang="en-AU" sz="3000" i="1" dirty="0">
              <a:latin typeface="Garamond" panose="02020404030301010803" pitchFamily="18" charset="0"/>
            </a:endParaRP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 8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 Facilitating Student Regulation and Sensory Needs</a:t>
            </a: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 9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en-AU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Tier 1 ASD Practices - Environment</a:t>
            </a: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 10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en-AU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Tier 1 ASD Practices – Schedules, PBS Rewards</a:t>
            </a:r>
          </a:p>
          <a:p>
            <a:pPr algn="l"/>
            <a:endParaRPr sz="30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2279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JACPPT_20223.jpg" descr="JACPPT_20223.jpg"/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0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Double-click to edit"/>
          <p:cNvSpPr txBox="1">
            <a:spLocks noGrp="1"/>
          </p:cNvSpPr>
          <p:nvPr>
            <p:ph type="body" idx="4294967295"/>
          </p:nvPr>
        </p:nvSpPr>
        <p:spPr>
          <a:xfrm>
            <a:off x="3540536" y="1976718"/>
            <a:ext cx="5475448" cy="391201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AU" sz="1600" dirty="0"/>
              <a:t>Access intended for all JSA staff via </a:t>
            </a:r>
            <a:r>
              <a:rPr lang="en-AU" sz="1600" b="1" dirty="0"/>
              <a:t>Google</a:t>
            </a:r>
            <a:r>
              <a:rPr lang="en-AU" sz="1600" dirty="0"/>
              <a:t> called </a:t>
            </a:r>
            <a:r>
              <a:rPr lang="en-AU" sz="1600" b="1" dirty="0"/>
              <a:t>‘Google Drive’ (Shared Drives)</a:t>
            </a:r>
          </a:p>
          <a:p>
            <a:r>
              <a:rPr lang="en-AU" sz="1600" dirty="0"/>
              <a:t>Fiona Micelotta oversees the management of all Google Drives (if a new drive is established, please routinely include Fiona at all times)</a:t>
            </a:r>
          </a:p>
          <a:p>
            <a:r>
              <a:rPr lang="en-AU" sz="1600" dirty="0"/>
              <a:t>These drives are designed for storage and access to documentation in draft format</a:t>
            </a:r>
          </a:p>
          <a:p>
            <a:r>
              <a:rPr lang="en-AU" sz="1600" dirty="0"/>
              <a:t>Tailored to your role, important drives include:</a:t>
            </a:r>
          </a:p>
          <a:p>
            <a:pPr marL="0" indent="0">
              <a:buNone/>
            </a:pPr>
            <a:r>
              <a:rPr lang="en-AU" sz="1600" dirty="0"/>
              <a:t>		- PLCs</a:t>
            </a:r>
          </a:p>
          <a:p>
            <a:pPr marL="0" indent="0">
              <a:buNone/>
            </a:pPr>
            <a:r>
              <a:rPr lang="en-AU" sz="1600" dirty="0"/>
              <a:t>                    - Curriculum Teams</a:t>
            </a:r>
          </a:p>
          <a:p>
            <a:pPr marL="0" indent="0">
              <a:buNone/>
            </a:pPr>
            <a:r>
              <a:rPr lang="en-AU" sz="1600" dirty="0"/>
              <a:t>                    - PDPs</a:t>
            </a:r>
          </a:p>
          <a:p>
            <a:pPr marL="0" indent="0">
              <a:buNone/>
            </a:pPr>
            <a:r>
              <a:rPr lang="en-AU" sz="1600" dirty="0"/>
              <a:t>                    - Thursday Professional Practice</a:t>
            </a:r>
          </a:p>
          <a:p>
            <a:pPr marL="0" indent="0">
              <a:buNone/>
            </a:pPr>
            <a:r>
              <a:rPr lang="en-AU" sz="1600" dirty="0"/>
              <a:t>                    - Sub School Drives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endParaRPr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3262914" y="565461"/>
            <a:ext cx="3243394" cy="10215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GOOGLE DRIVE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46" y="2134980"/>
            <a:ext cx="2395422" cy="30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8887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JACPPT_20223.jpg" descr="JACPPT_20223.jpg"/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0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Double-click to edit"/>
          <p:cNvSpPr txBox="1">
            <a:spLocks noGrp="1"/>
          </p:cNvSpPr>
          <p:nvPr>
            <p:ph type="body" idx="4294967295"/>
          </p:nvPr>
        </p:nvSpPr>
        <p:spPr>
          <a:xfrm>
            <a:off x="1512277" y="3005078"/>
            <a:ext cx="5767754" cy="22703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endParaRPr sz="1600" dirty="0"/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2037151" y="1261656"/>
            <a:ext cx="4009094" cy="1169458"/>
          </a:xfrm>
          <a:prstGeom prst="rect">
            <a:avLst/>
          </a:prstGeom>
        </p:spPr>
        <p:txBody>
          <a:bodyPr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en-AU" b="1" u="sng" dirty="0">
                <a:latin typeface="Garamond" panose="02020404030301010803" pitchFamily="18" charset="0"/>
              </a:rPr>
              <a:t> JSA IT Systems</a:t>
            </a:r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1008451" y="3367453"/>
            <a:ext cx="3458041" cy="1169458"/>
          </a:xfrm>
          <a:prstGeom prst="rect">
            <a:avLst/>
          </a:prstGeom>
        </p:spPr>
        <p:txBody>
          <a:bodyPr/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AU" b="1" dirty="0">
                <a:latin typeface="Garamond" panose="02020404030301010803" pitchFamily="18" charset="0"/>
              </a:rPr>
              <a:t>Questions??</a:t>
            </a:r>
          </a:p>
        </p:txBody>
      </p:sp>
      <p:pic>
        <p:nvPicPr>
          <p:cNvPr id="3" name="Picture 2" descr="Emoji Emotions Face · Free image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92" y="2584978"/>
            <a:ext cx="2734408" cy="27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124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JACPPT_20222.jpg" descr="JACPPT_20222.jpg"/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0" y="0"/>
            <a:ext cx="9138472" cy="697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9"/>
          <p:cNvSpPr txBox="1">
            <a:spLocks noGrp="1"/>
          </p:cNvSpPr>
          <p:nvPr>
            <p:ph type="ctrTitle"/>
          </p:nvPr>
        </p:nvSpPr>
        <p:spPr>
          <a:xfrm>
            <a:off x="489183" y="1198740"/>
            <a:ext cx="6412779" cy="11694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AU" b="1" u="sng" dirty="0">
                <a:latin typeface="Garamond" panose="02020404030301010803" pitchFamily="18" charset="0"/>
              </a:rPr>
              <a:t>JSA: Short History of the Site</a:t>
            </a:r>
            <a:endParaRPr b="1" u="sng" dirty="0">
              <a:latin typeface="Garamond" panose="02020404030301010803" pitchFamily="18" charset="0"/>
            </a:endParaRPr>
          </a:p>
        </p:txBody>
      </p:sp>
      <p:sp>
        <p:nvSpPr>
          <p:cNvPr id="103" name="Subtitle 10"/>
          <p:cNvSpPr txBox="1">
            <a:spLocks noGrp="1"/>
          </p:cNvSpPr>
          <p:nvPr>
            <p:ph type="subTitle" sz="half" idx="1"/>
          </p:nvPr>
        </p:nvSpPr>
        <p:spPr>
          <a:xfrm>
            <a:off x="158262" y="2245106"/>
            <a:ext cx="8739553" cy="33643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AU" sz="2000" dirty="0">
                <a:latin typeface="Garamond" panose="02020404030301010803" pitchFamily="18" charset="0"/>
              </a:rPr>
              <a:t>- Arrangement for a dual campus/annex arrangement between Western Autistic School and Jacana Primary School (up until 2005)</a:t>
            </a:r>
          </a:p>
          <a:p>
            <a:pPr algn="l"/>
            <a:r>
              <a:rPr lang="en-AU" sz="2000" dirty="0">
                <a:latin typeface="Garamond" panose="02020404030301010803" pitchFamily="18" charset="0"/>
              </a:rPr>
              <a:t>- Northern School for Autism was established between 2006 and 2012</a:t>
            </a:r>
          </a:p>
          <a:p>
            <a:pPr algn="l"/>
            <a:r>
              <a:rPr lang="en-AU" sz="2000" dirty="0">
                <a:latin typeface="Garamond" panose="02020404030301010803" pitchFamily="18" charset="0"/>
              </a:rPr>
              <a:t>- Jacana School for Autism broke away from NSA in 2013 with </a:t>
            </a:r>
            <a:r>
              <a:rPr lang="en-AU" sz="2000" b="1" dirty="0">
                <a:latin typeface="Garamond" panose="02020404030301010803" pitchFamily="18" charset="0"/>
              </a:rPr>
              <a:t>104 staff and 179 students </a:t>
            </a:r>
            <a:r>
              <a:rPr lang="en-AU" sz="2000" dirty="0">
                <a:latin typeface="Garamond" panose="02020404030301010803" pitchFamily="18" charset="0"/>
              </a:rPr>
              <a:t>in attendance</a:t>
            </a:r>
          </a:p>
          <a:p>
            <a:pPr algn="l"/>
            <a:r>
              <a:rPr lang="en-AU" sz="2000" dirty="0">
                <a:latin typeface="Garamond" panose="02020404030301010803" pitchFamily="18" charset="0"/>
              </a:rPr>
              <a:t>- 11 years later, we have approximately </a:t>
            </a:r>
            <a:r>
              <a:rPr lang="en-AU" sz="2000" b="1" dirty="0">
                <a:latin typeface="Garamond" panose="02020404030301010803" pitchFamily="18" charset="0"/>
              </a:rPr>
              <a:t>120 staff and 220 students</a:t>
            </a:r>
            <a:r>
              <a:rPr lang="en-AU" sz="2000" dirty="0">
                <a:latin typeface="Garamond" panose="02020404030301010803" pitchFamily="18" charset="0"/>
              </a:rPr>
              <a:t> in attendance</a:t>
            </a:r>
            <a:endParaRPr sz="2000" dirty="0"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471781" y="4440116"/>
            <a:ext cx="6294150" cy="233875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JACPPT_20222.jpg" descr="JACPPT_20222.jpg"/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0" y="-87924"/>
            <a:ext cx="9138472" cy="694592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ubtitle 10"/>
          <p:cNvSpPr txBox="1">
            <a:spLocks noGrp="1"/>
          </p:cNvSpPr>
          <p:nvPr>
            <p:ph type="subTitle" sz="half" idx="1"/>
          </p:nvPr>
        </p:nvSpPr>
        <p:spPr>
          <a:xfrm>
            <a:off x="483773" y="2250120"/>
            <a:ext cx="7895296" cy="38693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/>
            <a:r>
              <a:rPr lang="en-AU" sz="2000" dirty="0">
                <a:latin typeface="Garamond" panose="02020404030301010803" pitchFamily="18" charset="0"/>
              </a:rPr>
              <a:t>JSA’s organisational structure is designed to provide both ‘teaching and learning’ and ‘autism supports’ for our students systemically throughout the school.</a:t>
            </a:r>
          </a:p>
          <a:p>
            <a:pPr algn="l"/>
            <a:endParaRPr lang="en-AU" sz="2000" dirty="0">
              <a:latin typeface="Garamond" panose="02020404030301010803" pitchFamily="18" charset="0"/>
            </a:endParaRPr>
          </a:p>
          <a:p>
            <a:pPr algn="l"/>
            <a:r>
              <a:rPr lang="en-AU" sz="2000" dirty="0">
                <a:latin typeface="Garamond" panose="02020404030301010803" pitchFamily="18" charset="0"/>
              </a:rPr>
              <a:t>The </a:t>
            </a:r>
            <a:r>
              <a:rPr lang="en-AU" sz="2000" b="1" dirty="0">
                <a:latin typeface="Garamond" panose="02020404030301010803" pitchFamily="18" charset="0"/>
              </a:rPr>
              <a:t>Multi-Tiered Support System </a:t>
            </a:r>
            <a:r>
              <a:rPr lang="en-AU" sz="2000" dirty="0">
                <a:latin typeface="Garamond" panose="02020404030301010803" pitchFamily="18" charset="0"/>
              </a:rPr>
              <a:t>or MTSS is the framework we follow to understand how these supports are accessed and from whom.</a:t>
            </a:r>
          </a:p>
          <a:p>
            <a:pPr algn="l"/>
            <a:endParaRPr lang="en-AU" sz="2000" dirty="0">
              <a:latin typeface="Garamond" panose="02020404030301010803" pitchFamily="18" charset="0"/>
            </a:endParaRPr>
          </a:p>
          <a:p>
            <a:pPr algn="l"/>
            <a:r>
              <a:rPr lang="en-AU" sz="2000" dirty="0">
                <a:latin typeface="Garamond" panose="02020404030301010803" pitchFamily="18" charset="0"/>
              </a:rPr>
              <a:t>It is stored on </a:t>
            </a:r>
            <a:r>
              <a:rPr lang="en-AU" sz="2000" b="1" dirty="0">
                <a:latin typeface="Garamond" panose="02020404030301010803" pitchFamily="18" charset="0"/>
              </a:rPr>
              <a:t>SharePoint</a:t>
            </a:r>
            <a:r>
              <a:rPr lang="en-AU" sz="2000" dirty="0">
                <a:latin typeface="Garamond" panose="02020404030301010803" pitchFamily="18" charset="0"/>
              </a:rPr>
              <a:t> via </a:t>
            </a:r>
            <a:r>
              <a:rPr lang="en-AU" sz="2000" b="1" dirty="0">
                <a:latin typeface="Garamond" panose="02020404030301010803" pitchFamily="18" charset="0"/>
              </a:rPr>
              <a:t>School Documents/Teaching and Learning Documentation. </a:t>
            </a:r>
          </a:p>
          <a:p>
            <a:pPr algn="l"/>
            <a:endParaRPr lang="en-AU" sz="2000" b="1" dirty="0">
              <a:latin typeface="Garamond" panose="02020404030301010803" pitchFamily="18" charset="0"/>
            </a:endParaRPr>
          </a:p>
          <a:p>
            <a:pPr algn="l"/>
            <a:r>
              <a:rPr lang="en-AU" sz="2000" dirty="0">
                <a:latin typeface="Garamond" panose="02020404030301010803" pitchFamily="18" charset="0"/>
              </a:rPr>
              <a:t>Let’s discuss downloading documents from SharePoint shortly. </a:t>
            </a:r>
            <a:r>
              <a:rPr lang="en-AU" sz="2000" dirty="0">
                <a:latin typeface="Garamond" panose="02020404030301010803" pitchFamily="18" charset="0"/>
                <a:sym typeface="Wingdings" panose="05000000000000000000" pitchFamily="2" charset="2"/>
              </a:rPr>
              <a:t></a:t>
            </a:r>
            <a:endParaRPr lang="en-AU" sz="2000" dirty="0">
              <a:latin typeface="Garamond" panose="02020404030301010803" pitchFamily="18" charset="0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483773" y="1279170"/>
            <a:ext cx="6488527" cy="970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90000"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hangingPunct="1"/>
            <a:r>
              <a:rPr lang="en-AU" sz="4000" b="1" u="sng">
                <a:latin typeface="Garamond" panose="02020404030301010803" pitchFamily="18" charset="0"/>
              </a:rPr>
              <a:t>Current Organisational Structure</a:t>
            </a:r>
            <a:endParaRPr lang="en-AU" sz="4000" b="1" u="sng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JACPPT_20222.jpg" descr="JACPPT_20222.jpg"/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-52822" y="0"/>
            <a:ext cx="9150088" cy="6866717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9"/>
          <p:cNvSpPr txBox="1">
            <a:spLocks noGrp="1"/>
          </p:cNvSpPr>
          <p:nvPr>
            <p:ph type="ctrTitle"/>
          </p:nvPr>
        </p:nvSpPr>
        <p:spPr>
          <a:xfrm>
            <a:off x="518942" y="980232"/>
            <a:ext cx="6488527" cy="97095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AU" sz="4000" b="1" u="sng" dirty="0">
                <a:latin typeface="Garamond" panose="02020404030301010803" pitchFamily="18" charset="0"/>
              </a:rPr>
              <a:t>Current Organisational Structure</a:t>
            </a:r>
            <a:endParaRPr sz="4000" b="1" u="sng" dirty="0">
              <a:latin typeface="Garamond" panose="020204040303010108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14294" y="1827599"/>
            <a:ext cx="2971800" cy="408620"/>
          </a:xfrm>
          <a:prstGeom prst="roundRect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PRINCIPAL CLASS TEAM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61717" y="2613514"/>
            <a:ext cx="1799490" cy="408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HR Manager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47940" y="2617613"/>
            <a:ext cx="2971800" cy="408620"/>
          </a:xfrm>
          <a:prstGeom prst="roundRect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>
                <a:latin typeface="Garamond" panose="02020404030301010803" pitchFamily="18" charset="0"/>
              </a:rPr>
              <a:t>MIDDLE LEADERSHIP</a:t>
            </a:r>
            <a:endParaRPr kumimoji="0" lang="en-A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25430" y="3128717"/>
            <a:ext cx="2268414" cy="408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Safe and Well Leader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58898" y="3144589"/>
            <a:ext cx="2215660" cy="408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Learning Specialists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7549" y="2617987"/>
            <a:ext cx="2268414" cy="408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Sub School Leaders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68314" y="3851935"/>
            <a:ext cx="1816343" cy="4086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>
                <a:latin typeface="Garamond" panose="02020404030301010803" pitchFamily="18" charset="0"/>
              </a:rPr>
              <a:t>MHW Leader</a:t>
            </a:r>
            <a:endParaRPr kumimoji="0" lang="en-A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07530" y="4384703"/>
            <a:ext cx="2215660" cy="4086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Specialist Teachers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00531" y="4392234"/>
            <a:ext cx="2215660" cy="4086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Classroom Teachers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35839" y="3845193"/>
            <a:ext cx="1720346" cy="4086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>
                <a:latin typeface="Garamond" panose="02020404030301010803" pitchFamily="18" charset="0"/>
              </a:rPr>
              <a:t>School Tutor</a:t>
            </a:r>
            <a:endParaRPr kumimoji="0" lang="en-A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66819" y="5168342"/>
            <a:ext cx="3587107" cy="408620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EDUCATION SUPPORT STAFF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68680" y="5168342"/>
            <a:ext cx="1529838" cy="4086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Admin Team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87326" y="5707852"/>
            <a:ext cx="2092545" cy="4086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>
                <a:latin typeface="Garamond" panose="02020404030301010803" pitchFamily="18" charset="0"/>
              </a:rPr>
              <a:t>Maintenance Team</a:t>
            </a:r>
            <a:endParaRPr kumimoji="0" lang="en-A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1455" y="5695037"/>
            <a:ext cx="2098413" cy="4086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MHW Practitioner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34903" y="6197954"/>
            <a:ext cx="2910323" cy="4086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Community Support Officer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28065" y="5168342"/>
            <a:ext cx="1524000" cy="4086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Social Worker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58350" y="5695037"/>
            <a:ext cx="2927744" cy="4086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Kitchen Garden Coordinator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440731" y="3851935"/>
            <a:ext cx="2215660" cy="408620"/>
          </a:xfrm>
          <a:prstGeom prst="roundRect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TEACHERS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414099" y="6197954"/>
            <a:ext cx="2092545" cy="4086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>
                <a:latin typeface="Garamond" panose="02020404030301010803" pitchFamily="18" charset="0"/>
              </a:rPr>
              <a:t>Finance Manager</a:t>
            </a:r>
            <a:endParaRPr kumimoji="0" lang="en-A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094464" y="2351309"/>
            <a:ext cx="691147" cy="271999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088266" y="3643336"/>
            <a:ext cx="691147" cy="271999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114800" y="4896343"/>
            <a:ext cx="691147" cy="271999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414099" y="3150381"/>
            <a:ext cx="1937716" cy="408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ramond" panose="02020404030301010803" pitchFamily="18" charset="0"/>
                <a:sym typeface="Calibri"/>
              </a:rPr>
              <a:t>Therapy Leader</a:t>
            </a:r>
          </a:p>
        </p:txBody>
      </p:sp>
      <p:sp>
        <p:nvSpPr>
          <p:cNvPr id="4" name="Rounded Rectangle 22">
            <a:extLst>
              <a:ext uri="{FF2B5EF4-FFF2-40B4-BE49-F238E27FC236}">
                <a16:creationId xmlns:a16="http://schemas.microsoft.com/office/drawing/2014/main" id="{10CAF6EB-70A4-30FB-CE09-ECCD2BE5CF4A}"/>
              </a:ext>
            </a:extLst>
          </p:cNvPr>
          <p:cNvSpPr/>
          <p:nvPr/>
        </p:nvSpPr>
        <p:spPr>
          <a:xfrm>
            <a:off x="5735839" y="6197954"/>
            <a:ext cx="3118571" cy="4086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>
                <a:latin typeface="Garamond" panose="02020404030301010803" pitchFamily="18" charset="0"/>
              </a:rPr>
              <a:t>Disability Inclusion Officer</a:t>
            </a:r>
            <a:endParaRPr kumimoji="0" lang="en-A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 panose="02020404030301010803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40890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JACPPT_20222.jpg" descr="JACPPT_20222.jpg"/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0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itle 9"/>
          <p:cNvSpPr txBox="1">
            <a:spLocks noGrp="1"/>
          </p:cNvSpPr>
          <p:nvPr>
            <p:ph type="ctrTitle"/>
          </p:nvPr>
        </p:nvSpPr>
        <p:spPr>
          <a:xfrm>
            <a:off x="79328" y="1333107"/>
            <a:ext cx="6558864" cy="116945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AU" sz="2800" b="1" u="sng" dirty="0">
                <a:latin typeface="Garamond" panose="02020404030301010803" pitchFamily="18" charset="0"/>
              </a:rPr>
              <a:t>Term 1 Induction Survey Feedback Summary</a:t>
            </a:r>
            <a:endParaRPr sz="2800" b="1" u="sng" dirty="0"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86" y="2502565"/>
            <a:ext cx="8538629" cy="340812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952392" y="2275753"/>
            <a:ext cx="2716823" cy="715087"/>
          </a:xfrm>
          <a:prstGeom prst="roundRect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1- Strongly Agree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5 - Strongly Disagree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46904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JACPPT_20222.jpg" descr="JACPPT_20222.jpg"/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0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itle 9"/>
          <p:cNvSpPr txBox="1">
            <a:spLocks noGrp="1"/>
          </p:cNvSpPr>
          <p:nvPr>
            <p:ph type="ctrTitle"/>
          </p:nvPr>
        </p:nvSpPr>
        <p:spPr>
          <a:xfrm>
            <a:off x="79328" y="1333107"/>
            <a:ext cx="6558864" cy="116945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AU" sz="2800" b="1" u="sng" dirty="0">
                <a:latin typeface="Garamond" panose="02020404030301010803" pitchFamily="18" charset="0"/>
              </a:rPr>
              <a:t>Term 1 Induction Survey Feedback Summary</a:t>
            </a:r>
            <a:endParaRPr sz="2800" b="1" u="sng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1" y="2708396"/>
            <a:ext cx="8610763" cy="373636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21401" y="2608967"/>
            <a:ext cx="3103684" cy="715087"/>
          </a:xfrm>
          <a:prstGeom prst="roundRect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An e</a:t>
            </a: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ven spread of responses here.</a:t>
            </a:r>
          </a:p>
        </p:txBody>
      </p:sp>
    </p:spTree>
    <p:extLst>
      <p:ext uri="{BB962C8B-B14F-4D97-AF65-F5344CB8AC3E}">
        <p14:creationId xmlns:p14="http://schemas.microsoft.com/office/powerpoint/2010/main" val="38012279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JACPPT_20222.jpg" descr="JACPPT_20222.jpg"/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0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itle 9"/>
          <p:cNvSpPr txBox="1">
            <a:spLocks noGrp="1"/>
          </p:cNvSpPr>
          <p:nvPr>
            <p:ph type="ctrTitle"/>
          </p:nvPr>
        </p:nvSpPr>
        <p:spPr>
          <a:xfrm>
            <a:off x="79328" y="1333107"/>
            <a:ext cx="6558864" cy="116945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AU" sz="2800" b="1" u="sng" dirty="0">
                <a:latin typeface="Garamond" panose="02020404030301010803" pitchFamily="18" charset="0"/>
              </a:rPr>
              <a:t>Term 1 Induction Survey Feedback Summary</a:t>
            </a:r>
            <a:endParaRPr sz="2800" b="1" u="sng" dirty="0"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8" y="2714991"/>
            <a:ext cx="8801100" cy="33623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547946" y="2172679"/>
            <a:ext cx="3332482" cy="1328021"/>
          </a:xfrm>
          <a:prstGeom prst="roundRect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/>
              <a:t>70% majority underlines the importance of conducting today’s session topic: IT systems and access to documentation.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5040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2F7F865C98C646A9A6130A42F34C53" ma:contentTypeVersion="5" ma:contentTypeDescription="Create a new document." ma:contentTypeScope="" ma:versionID="2efd85bf75610ac1a5184848c4df6016">
  <xsd:schema xmlns:xsd="http://www.w3.org/2001/XMLSchema" xmlns:xs="http://www.w3.org/2001/XMLSchema" xmlns:p="http://schemas.microsoft.com/office/2006/metadata/properties" xmlns:ns1="http://schemas.microsoft.com/sharepoint/v3" xmlns:ns2="80a4122d-9ebb-4019-b136-2ecfa8e1065e" targetNamespace="http://schemas.microsoft.com/office/2006/metadata/properties" ma:root="true" ma:fieldsID="5808dc6b674c83a6ce56e93d0709c134" ns1:_="" ns2:_="">
    <xsd:import namespace="http://schemas.microsoft.com/sharepoint/v3"/>
    <xsd:import namespace="80a4122d-9ebb-4019-b136-2ecfa8e1065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9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0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1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4122d-9ebb-4019-b136-2ecfa8e1065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bc88080e-2071-4af7-9d7e-1caefcc5ef5c}" ma:internalName="TaxCatchAll" ma:showField="CatchAllData" ma:web="80a4122d-9ebb-4019-b136-2ecfa8e106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a4122d-9ebb-4019-b136-2ecfa8e1065e"/>
    <_dlc_ExpireDateSaved xmlns="http://schemas.microsoft.com/sharepoint/v3" xsi:nil="true"/>
    <_dlc_ExpireDate xmlns="http://schemas.microsoft.com/sharepoint/v3">2028-05-03T00:35:56+00:00</_dlc_Expire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132F7F865C98C646A9A6130A42F34C53|-1783046539" UniqueId="5c6b98f9-7c34-4fcd-8083-69fa25fc04d2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5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B67C20CC-F01E-45FD-B750-1D7F218AE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a4122d-9ebb-4019-b136-2ecfa8e106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A47FCB-826B-47DF-B37E-910396B15510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80a4122d-9ebb-4019-b136-2ecfa8e1065e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E3298DF-3DA4-4B9B-AC0B-4491743D53D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115C732-DFBC-4B69-9054-5EEFFF6AC268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1502</Words>
  <Application>Microsoft Office PowerPoint</Application>
  <PresentationFormat>On-screen Show (4:3)</PresentationFormat>
  <Paragraphs>357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Garamond</vt:lpstr>
      <vt:lpstr>Office Theme</vt:lpstr>
      <vt:lpstr>Term 1 Induction Session 1:  JSA Background/      IT Systems </vt:lpstr>
      <vt:lpstr>Term 1 Induction Planner</vt:lpstr>
      <vt:lpstr>Term 1 Induction Planner</vt:lpstr>
      <vt:lpstr>JSA: Short History of the Site</vt:lpstr>
      <vt:lpstr>PowerPoint Presentation</vt:lpstr>
      <vt:lpstr>Current Organisational Structure</vt:lpstr>
      <vt:lpstr>Term 1 Induction Survey Feedback Summary</vt:lpstr>
      <vt:lpstr>Term 1 Induction Survey Feedback Summary</vt:lpstr>
      <vt:lpstr>Term 1 Induction Survey Feedback Summary</vt:lpstr>
      <vt:lpstr>Term 1 Induction Survey Feedback Summary</vt:lpstr>
      <vt:lpstr> JSA IT Systems</vt:lpstr>
      <vt:lpstr> JSA IT Systems</vt:lpstr>
      <vt:lpstr> JSA IT Systems</vt:lpstr>
      <vt:lpstr> JSA IT Systems</vt:lpstr>
      <vt:lpstr> JSA IT Systems</vt:lpstr>
      <vt:lpstr> JSA IT Systems</vt:lpstr>
      <vt:lpstr> JSA IT Systems</vt:lpstr>
      <vt:lpstr> JSA IT Systems</vt:lpstr>
      <vt:lpstr>PowerPoint Presentation</vt:lpstr>
      <vt:lpstr>PowerPoint Presentation</vt:lpstr>
      <vt:lpstr> JSA IT Systems</vt:lpstr>
      <vt:lpstr>PowerPoint Presentation</vt:lpstr>
      <vt:lpstr> JSA IT Systems</vt:lpstr>
      <vt:lpstr>PowerPoint Presentation</vt:lpstr>
      <vt:lpstr> JSA IT Systems</vt:lpstr>
      <vt:lpstr>PowerPoint Presentation</vt:lpstr>
      <vt:lpstr> JSA IT Systems</vt:lpstr>
      <vt:lpstr>PowerPoint Presentation</vt:lpstr>
      <vt:lpstr> JSA IT Systems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Moloney Daniel</dc:creator>
  <cp:lastModifiedBy>Daniel Moloney</cp:lastModifiedBy>
  <cp:revision>26</cp:revision>
  <dcterms:modified xsi:type="dcterms:W3CDTF">2025-02-02T21:40:44Z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0x010100132F7F865C98C646A9A6130A42F34C53</vt:lpwstr>
  </property>
  <property fmtid="{D5CDD505-2E9C-101B-9397-08002B2CF9AE}" pid="3" name="_dlc_policyId">
    <vt:lpwstr>0x010100132F7F865C98C646A9A6130A42F34C53|-1783046539</vt:lpwstr>
  </property>
  <property fmtid="{D5CDD505-2E9C-101B-9397-08002B2CF9AE}" pid="4" name="ItemRetentionFormula">
    <vt:lpwstr>&lt;formula id="Microsoft.Office.RecordsManagement.PolicyFeatures.Expiration.Formula.BuiltIn"&gt;&lt;number&gt;5&lt;/number&gt;&lt;property&gt;Created&lt;/property&gt;&lt;propertyId&gt;8c06beca-0777-48f7-91c7-6da68bc07b69&lt;/propertyId&gt;&lt;period&gt;years&lt;/period&gt;&lt;/formula&gt;</vt:lpwstr>
  </property>
</Properties>
</file>