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330" r:id="rId2"/>
    <p:sldId id="288" r:id="rId3"/>
    <p:sldId id="338" r:id="rId4"/>
    <p:sldId id="337" r:id="rId5"/>
    <p:sldId id="339" r:id="rId6"/>
    <p:sldId id="340"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03"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15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DC990-F774-4B6F-88A6-70D364147D53}" type="datetimeFigureOut">
              <a:rPr lang="en-US" smtClean="0"/>
              <a:pPr/>
              <a:t>3/14/2023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239CC-6A1D-4F63-B4E3-0E6EA50CC812}" type="slidenum">
              <a:rPr lang="en-AU" smtClean="0"/>
              <a:pPr/>
              <a:t>‹#›</a:t>
            </a:fld>
            <a:endParaRPr lang="en-AU"/>
          </a:p>
        </p:txBody>
      </p:sp>
    </p:spTree>
    <p:extLst>
      <p:ext uri="{BB962C8B-B14F-4D97-AF65-F5344CB8AC3E}">
        <p14:creationId xmlns:p14="http://schemas.microsoft.com/office/powerpoint/2010/main" val="13599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94239CC-6A1D-4F63-B4E3-0E6EA50CC812}" type="slidenum">
              <a:rPr lang="en-AU" smtClean="0"/>
              <a:pPr/>
              <a:t>6</a:t>
            </a:fld>
            <a:endParaRPr lang="en-AU"/>
          </a:p>
        </p:txBody>
      </p:sp>
    </p:spTree>
    <p:extLst>
      <p:ext uri="{BB962C8B-B14F-4D97-AF65-F5344CB8AC3E}">
        <p14:creationId xmlns:p14="http://schemas.microsoft.com/office/powerpoint/2010/main" val="548179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229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229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29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AU"/>
          </a:p>
        </p:txBody>
      </p:sp>
      <p:sp>
        <p:nvSpPr>
          <p:cNvPr id="12293" name="Rectangle 5"/>
          <p:cNvSpPr>
            <a:spLocks noGrp="1" noChangeArrowheads="1"/>
          </p:cNvSpPr>
          <p:nvPr>
            <p:ph type="ftr" sz="quarter" idx="3"/>
          </p:nvPr>
        </p:nvSpPr>
        <p:spPr/>
        <p:txBody>
          <a:bodyPr/>
          <a:lstStyle>
            <a:lvl1pPr>
              <a:defRPr/>
            </a:lvl1pPr>
          </a:lstStyle>
          <a:p>
            <a:endParaRPr lang="en-US"/>
          </a:p>
        </p:txBody>
      </p:sp>
      <p:sp>
        <p:nvSpPr>
          <p:cNvPr id="12294" name="Rectangle 6"/>
          <p:cNvSpPr>
            <a:spLocks noGrp="1" noChangeArrowheads="1"/>
          </p:cNvSpPr>
          <p:nvPr>
            <p:ph type="sldNum" sz="quarter" idx="4"/>
          </p:nvPr>
        </p:nvSpPr>
        <p:spPr/>
        <p:txBody>
          <a:bodyPr/>
          <a:lstStyle>
            <a:lvl1pPr>
              <a:defRPr/>
            </a:lvl1pPr>
          </a:lstStyle>
          <a:p>
            <a:fld id="{A72FDDA5-363C-4983-A26E-088FE6FE6361}" type="slidenum">
              <a:rPr lang="en-US"/>
              <a:pPr/>
              <a:t>‹#›</a:t>
            </a:fld>
            <a:endParaRPr lang="en-US"/>
          </a:p>
        </p:txBody>
      </p:sp>
      <p:sp>
        <p:nvSpPr>
          <p:cNvPr id="12295" name="Rectangle 7"/>
          <p:cNvSpPr>
            <a:spLocks noGrp="1" noChangeArrowheads="1"/>
          </p:cNvSpPr>
          <p:nvPr>
            <p:ph type="dt" sz="quarter" idx="2"/>
          </p:nvPr>
        </p:nvSpPr>
        <p:spPr/>
        <p:txBody>
          <a:bodyPr/>
          <a:lstStyle>
            <a:lvl1pPr>
              <a:defRPr/>
            </a:lvl1p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12291">
                                            <p:txEl>
                                              <p:pRg st="0" end="0"/>
                                            </p:txEl>
                                          </p:spTgt>
                                        </p:tgtEl>
                                        <p:attrNameLst>
                                          <p:attrName>style.opacity</p:attrName>
                                        </p:attrNameLst>
                                      </p:cBhvr>
                                      <p:to>
                                        <p:strVal val="0.25"/>
                                      </p:to>
                                    </p:set>
                                    <p:animEffect filter="image" prLst="opacity: 0.25">
                                      <p:cBhvr rctx="IE">
                                        <p:cTn id="7" dur="indefinite"/>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endCondLst>
                                    <p:cond evt="onNext" delay="0">
                                      <p:tgtEl>
                                        <p:sldTgt/>
                                      </p:tgtEl>
                                    </p:cond>
                                  </p:endCondLst>
                                  <p:childTnLst>
                                    <p:set>
                                      <p:cBhvr rctx="PPT">
                                        <p:cTn id="11" dur="indefinite"/>
                                        <p:tgtEl>
                                          <p:spTgt spid="12291">
                                            <p:txEl>
                                              <p:pRg st="0" end="0"/>
                                            </p:txEl>
                                          </p:spTgt>
                                        </p:tgtEl>
                                        <p:attrNameLst>
                                          <p:attrName>style.opacity</p:attrName>
                                        </p:attrNameLst>
                                      </p:cBhvr>
                                      <p:to>
                                        <p:strVal val="1.0"/>
                                      </p:to>
                                    </p:set>
                                    <p:animEffect filter="image" prLst="opacity: 1.0">
                                      <p:cBhvr rctx="IE">
                                        <p:cTn id="12" dur="indefinite"/>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allAtOnce">
        <p:tmplLst>
          <p:tmpl lvl="1">
            <p:tnLst>
              <p:par>
                <p:cTn presetID="9" presetClass="emph" presetSubtype="0" nodeType="withEffect">
                  <p:stCondLst>
                    <p:cond delay="0"/>
                  </p:stCondLst>
                  <p:childTnLst>
                    <p:set>
                      <p:cBhvr rctx="PPT">
                        <p:cTn dur="indefinite"/>
                        <p:tgtEl>
                          <p:spTgt spid="12291"/>
                        </p:tgtEl>
                        <p:attrNameLst>
                          <p:attrName>style.opacity</p:attrName>
                        </p:attrNameLst>
                      </p:cBhvr>
                      <p:to>
                        <p:strVal val="0.25"/>
                      </p:to>
                    </p:set>
                    <p:animEffect filter="image" prLst="opacity: 0.25">
                      <p:cBhvr rctx="IE">
                        <p:cTn dur="indefinite"/>
                        <p:tgtEl>
                          <p:spTgt spid="12291"/>
                        </p:tgtEl>
                      </p:cBhvr>
                    </p:animEffect>
                  </p:childTnLst>
                </p:cTn>
              </p:par>
            </p:tnLst>
          </p:tmpl>
        </p:tmplLst>
      </p:bldP>
      <p:bldP spid="12291" grpId="1" build="p">
        <p:tmplLst>
          <p:tmpl lvl="1">
            <p:tnLst>
              <p:par>
                <p:cTn presetID="9" presetClass="emph" presetSubtype="0" nodeType="clickEffect">
                  <p:stCondLst>
                    <p:cond delay="0"/>
                  </p:stCondLst>
                  <p:endCondLst>
                    <p:cond evt="onNext" delay="0">
                      <p:tgtEl>
                        <p:sldTgt/>
                      </p:tgtEl>
                    </p:cond>
                  </p:endCondLst>
                  <p:childTnLst>
                    <p:set>
                      <p:cBhvr rctx="PPT">
                        <p:cTn dur="indefinite"/>
                        <p:tgtEl>
                          <p:spTgt spid="12291"/>
                        </p:tgtEl>
                        <p:attrNameLst>
                          <p:attrName>style.opacity</p:attrName>
                        </p:attrNameLst>
                      </p:cBhvr>
                      <p:to>
                        <p:strVal val="1.0"/>
                      </p:to>
                    </p:set>
                    <p:animEffect filter="image" prLst="opacity: 1.0">
                      <p:cBhvr rctx="IE">
                        <p:cTn dur="indefinite"/>
                        <p:tgtEl>
                          <p:spTgt spid="1229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F5A77A-49F7-48C0-AE67-BE5966C9955B}"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3C938B-4F1C-4FF7-B53E-EA431812733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E82114-A796-4409-BC0B-BABEAA21CEFB}"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48F859-1B55-4E11-AED3-36657F24B835}"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D0C5B2-8FCB-4A1F-8507-D1B15B5A09F3}"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392AE78-74E0-43F3-ABC6-E238731792BC}"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9C3627-9E3C-4732-BD25-DB19CAD82305}"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1A104BC-6AB4-44D1-8E5A-D091B586DF4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59A8CE-C782-4873-BEC2-CFEA3551BB2D}"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8A542B-6A5F-4202-BAF1-CF7F9348564B}"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4D1EB8EB-E9DC-4618-AAC7-9D7CF85F437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11267">
                                            <p:txEl>
                                              <p:pRg st="0" end="0"/>
                                            </p:txEl>
                                          </p:spTgt>
                                        </p:tgtEl>
                                        <p:attrNameLst>
                                          <p:attrName>style.opacity</p:attrName>
                                        </p:attrNameLst>
                                      </p:cBhvr>
                                      <p:to>
                                        <p:strVal val="0.25"/>
                                      </p:to>
                                    </p:set>
                                    <p:animEffect filter="image" prLst="opacity: 0.25">
                                      <p:cBhvr rctx="IE">
                                        <p:cTn id="7" dur="indefinite"/>
                                        <p:tgtEl>
                                          <p:spTgt spid="11267">
                                            <p:txEl>
                                              <p:pRg st="0" end="0"/>
                                            </p:txEl>
                                          </p:spTgt>
                                        </p:tgtEl>
                                      </p:cBhvr>
                                    </p:animEffect>
                                  </p:childTnLst>
                                </p:cTn>
                              </p:par>
                              <p:par>
                                <p:cTn id="8" presetID="9" presetClass="emph" presetSubtype="0" grpId="0" nodeType="withEffect">
                                  <p:stCondLst>
                                    <p:cond delay="0"/>
                                  </p:stCondLst>
                                  <p:childTnLst>
                                    <p:set>
                                      <p:cBhvr rctx="PPT">
                                        <p:cTn id="9" dur="indefinite"/>
                                        <p:tgtEl>
                                          <p:spTgt spid="11267">
                                            <p:txEl>
                                              <p:pRg st="1" end="1"/>
                                            </p:txEl>
                                          </p:spTgt>
                                        </p:tgtEl>
                                        <p:attrNameLst>
                                          <p:attrName>style.opacity</p:attrName>
                                        </p:attrNameLst>
                                      </p:cBhvr>
                                      <p:to>
                                        <p:strVal val="0.25"/>
                                      </p:to>
                                    </p:set>
                                    <p:animEffect filter="image" prLst="opacity: 0.25">
                                      <p:cBhvr rctx="IE">
                                        <p:cTn id="10" dur="indefinite"/>
                                        <p:tgtEl>
                                          <p:spTgt spid="11267">
                                            <p:txEl>
                                              <p:pRg st="1" end="1"/>
                                            </p:txEl>
                                          </p:spTgt>
                                        </p:tgtEl>
                                      </p:cBhvr>
                                    </p:animEffect>
                                  </p:childTnLst>
                                </p:cTn>
                              </p:par>
                              <p:par>
                                <p:cTn id="11" presetID="9" presetClass="emph" presetSubtype="0" grpId="0" nodeType="withEffect">
                                  <p:stCondLst>
                                    <p:cond delay="0"/>
                                  </p:stCondLst>
                                  <p:childTnLst>
                                    <p:set>
                                      <p:cBhvr rctx="PPT">
                                        <p:cTn id="12" dur="indefinite"/>
                                        <p:tgtEl>
                                          <p:spTgt spid="11267">
                                            <p:txEl>
                                              <p:pRg st="2" end="2"/>
                                            </p:txEl>
                                          </p:spTgt>
                                        </p:tgtEl>
                                        <p:attrNameLst>
                                          <p:attrName>style.opacity</p:attrName>
                                        </p:attrNameLst>
                                      </p:cBhvr>
                                      <p:to>
                                        <p:strVal val="0.25"/>
                                      </p:to>
                                    </p:set>
                                    <p:animEffect filter="image" prLst="opacity: 0.25">
                                      <p:cBhvr rctx="IE">
                                        <p:cTn id="13" dur="indefinite"/>
                                        <p:tgtEl>
                                          <p:spTgt spid="11267">
                                            <p:txEl>
                                              <p:pRg st="2" end="2"/>
                                            </p:txEl>
                                          </p:spTgt>
                                        </p:tgtEl>
                                      </p:cBhvr>
                                    </p:animEffect>
                                  </p:childTnLst>
                                </p:cTn>
                              </p:par>
                              <p:par>
                                <p:cTn id="14" presetID="9" presetClass="emph" presetSubtype="0" grpId="0" nodeType="withEffect">
                                  <p:stCondLst>
                                    <p:cond delay="0"/>
                                  </p:stCondLst>
                                  <p:childTnLst>
                                    <p:set>
                                      <p:cBhvr rctx="PPT">
                                        <p:cTn id="15" dur="indefinite"/>
                                        <p:tgtEl>
                                          <p:spTgt spid="11267">
                                            <p:txEl>
                                              <p:pRg st="3" end="3"/>
                                            </p:txEl>
                                          </p:spTgt>
                                        </p:tgtEl>
                                        <p:attrNameLst>
                                          <p:attrName>style.opacity</p:attrName>
                                        </p:attrNameLst>
                                      </p:cBhvr>
                                      <p:to>
                                        <p:strVal val="0.25"/>
                                      </p:to>
                                    </p:set>
                                    <p:animEffect filter="image" prLst="opacity: 0.25">
                                      <p:cBhvr rctx="IE">
                                        <p:cTn id="16" dur="indefinite"/>
                                        <p:tgtEl>
                                          <p:spTgt spid="11267">
                                            <p:txEl>
                                              <p:pRg st="3" end="3"/>
                                            </p:txEl>
                                          </p:spTgt>
                                        </p:tgtEl>
                                      </p:cBhvr>
                                    </p:animEffect>
                                  </p:childTnLst>
                                </p:cTn>
                              </p:par>
                              <p:par>
                                <p:cTn id="17" presetID="9" presetClass="emph" presetSubtype="0" grpId="0" nodeType="withEffect">
                                  <p:stCondLst>
                                    <p:cond delay="0"/>
                                  </p:stCondLst>
                                  <p:childTnLst>
                                    <p:set>
                                      <p:cBhvr rctx="PPT">
                                        <p:cTn id="18" dur="indefinite"/>
                                        <p:tgtEl>
                                          <p:spTgt spid="11267">
                                            <p:txEl>
                                              <p:pRg st="4" end="4"/>
                                            </p:txEl>
                                          </p:spTgt>
                                        </p:tgtEl>
                                        <p:attrNameLst>
                                          <p:attrName>style.opacity</p:attrName>
                                        </p:attrNameLst>
                                      </p:cBhvr>
                                      <p:to>
                                        <p:strVal val="0.25"/>
                                      </p:to>
                                    </p:set>
                                    <p:animEffect filter="image" prLst="opacity: 0.25">
                                      <p:cBhvr rctx="IE">
                                        <p:cTn id="19" dur="indefinite"/>
                                        <p:tgtEl>
                                          <p:spTgt spid="1126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rctx="PPT">
                                        <p:cTn id="23" dur="indefinite"/>
                                        <p:tgtEl>
                                          <p:spTgt spid="11267">
                                            <p:txEl>
                                              <p:pRg st="0" end="0"/>
                                            </p:txEl>
                                          </p:spTgt>
                                        </p:tgtEl>
                                        <p:attrNameLst>
                                          <p:attrName>style.opacity</p:attrName>
                                        </p:attrNameLst>
                                      </p:cBhvr>
                                      <p:to>
                                        <p:strVal val="1.0"/>
                                      </p:to>
                                    </p:set>
                                    <p:animEffect filter="image" prLst="opacity: 1.0">
                                      <p:cBhvr rctx="IE">
                                        <p:cTn id="24" dur="indefinite"/>
                                        <p:tgtEl>
                                          <p:spTgt spid="11267">
                                            <p:txEl>
                                              <p:pRg st="0" end="0"/>
                                            </p:txEl>
                                          </p:spTgt>
                                        </p:tgtEl>
                                      </p:cBhvr>
                                    </p:animEffect>
                                  </p:childTnLst>
                                </p:cTn>
                              </p:par>
                              <p:par>
                                <p:cTn id="25" presetID="9" presetClass="emph" presetSubtype="0" grpId="1" nodeType="withEffect">
                                  <p:stCondLst>
                                    <p:cond delay="0"/>
                                  </p:stCondLst>
                                  <p:endCondLst>
                                    <p:cond evt="onNext" delay="0">
                                      <p:tgtEl>
                                        <p:sldTgt/>
                                      </p:tgtEl>
                                    </p:cond>
                                  </p:endCondLst>
                                  <p:childTnLst>
                                    <p:set>
                                      <p:cBhvr rctx="PPT">
                                        <p:cTn id="26" dur="indefinite"/>
                                        <p:tgtEl>
                                          <p:spTgt spid="11267">
                                            <p:txEl>
                                              <p:pRg st="1" end="1"/>
                                            </p:txEl>
                                          </p:spTgt>
                                        </p:tgtEl>
                                        <p:attrNameLst>
                                          <p:attrName>style.opacity</p:attrName>
                                        </p:attrNameLst>
                                      </p:cBhvr>
                                      <p:to>
                                        <p:strVal val="1.0"/>
                                      </p:to>
                                    </p:set>
                                    <p:animEffect filter="image" prLst="opacity: 1.0">
                                      <p:cBhvr rctx="IE">
                                        <p:cTn id="27" dur="indefinite"/>
                                        <p:tgtEl>
                                          <p:spTgt spid="11267">
                                            <p:txEl>
                                              <p:pRg st="1" end="1"/>
                                            </p:txEl>
                                          </p:spTgt>
                                        </p:tgtEl>
                                      </p:cBhvr>
                                    </p:animEffect>
                                  </p:childTnLst>
                                </p:cTn>
                              </p:par>
                              <p:par>
                                <p:cTn id="28" presetID="9" presetClass="emph" presetSubtype="0" grpId="1" nodeType="withEffect">
                                  <p:stCondLst>
                                    <p:cond delay="0"/>
                                  </p:stCondLst>
                                  <p:endCondLst>
                                    <p:cond evt="onNext" delay="0">
                                      <p:tgtEl>
                                        <p:sldTgt/>
                                      </p:tgtEl>
                                    </p:cond>
                                  </p:endCondLst>
                                  <p:childTnLst>
                                    <p:set>
                                      <p:cBhvr rctx="PPT">
                                        <p:cTn id="29" dur="indefinite"/>
                                        <p:tgtEl>
                                          <p:spTgt spid="11267">
                                            <p:txEl>
                                              <p:pRg st="2" end="2"/>
                                            </p:txEl>
                                          </p:spTgt>
                                        </p:tgtEl>
                                        <p:attrNameLst>
                                          <p:attrName>style.opacity</p:attrName>
                                        </p:attrNameLst>
                                      </p:cBhvr>
                                      <p:to>
                                        <p:strVal val="1.0"/>
                                      </p:to>
                                    </p:set>
                                    <p:animEffect filter="image" prLst="opacity: 1.0">
                                      <p:cBhvr rctx="IE">
                                        <p:cTn id="30" dur="indefinite"/>
                                        <p:tgtEl>
                                          <p:spTgt spid="11267">
                                            <p:txEl>
                                              <p:pRg st="2" end="2"/>
                                            </p:txEl>
                                          </p:spTgt>
                                        </p:tgtEl>
                                      </p:cBhvr>
                                    </p:animEffect>
                                  </p:childTnLst>
                                </p:cTn>
                              </p:par>
                              <p:par>
                                <p:cTn id="31" presetID="9" presetClass="emph" presetSubtype="0" grpId="1" nodeType="withEffect">
                                  <p:stCondLst>
                                    <p:cond delay="0"/>
                                  </p:stCondLst>
                                  <p:endCondLst>
                                    <p:cond evt="onNext" delay="0">
                                      <p:tgtEl>
                                        <p:sldTgt/>
                                      </p:tgtEl>
                                    </p:cond>
                                  </p:endCondLst>
                                  <p:childTnLst>
                                    <p:set>
                                      <p:cBhvr rctx="PPT">
                                        <p:cTn id="32" dur="indefinite"/>
                                        <p:tgtEl>
                                          <p:spTgt spid="11267">
                                            <p:txEl>
                                              <p:pRg st="3" end="3"/>
                                            </p:txEl>
                                          </p:spTgt>
                                        </p:tgtEl>
                                        <p:attrNameLst>
                                          <p:attrName>style.opacity</p:attrName>
                                        </p:attrNameLst>
                                      </p:cBhvr>
                                      <p:to>
                                        <p:strVal val="1.0"/>
                                      </p:to>
                                    </p:set>
                                    <p:animEffect filter="image" prLst="opacity: 1.0">
                                      <p:cBhvr rctx="IE">
                                        <p:cTn id="33" dur="indefinite"/>
                                        <p:tgtEl>
                                          <p:spTgt spid="11267">
                                            <p:txEl>
                                              <p:pRg st="3" end="3"/>
                                            </p:txEl>
                                          </p:spTgt>
                                        </p:tgtEl>
                                      </p:cBhvr>
                                    </p:animEffect>
                                  </p:childTnLst>
                                </p:cTn>
                              </p:par>
                              <p:par>
                                <p:cTn id="34" presetID="9" presetClass="emph" presetSubtype="0" grpId="1" nodeType="withEffect">
                                  <p:stCondLst>
                                    <p:cond delay="0"/>
                                  </p:stCondLst>
                                  <p:endCondLst>
                                    <p:cond evt="onNext" delay="0">
                                      <p:tgtEl>
                                        <p:sldTgt/>
                                      </p:tgtEl>
                                    </p:cond>
                                  </p:endCondLst>
                                  <p:childTnLst>
                                    <p:set>
                                      <p:cBhvr rctx="PPT">
                                        <p:cTn id="35" dur="indefinite"/>
                                        <p:tgtEl>
                                          <p:spTgt spid="11267">
                                            <p:txEl>
                                              <p:pRg st="4" end="4"/>
                                            </p:txEl>
                                          </p:spTgt>
                                        </p:tgtEl>
                                        <p:attrNameLst>
                                          <p:attrName>style.opacity</p:attrName>
                                        </p:attrNameLst>
                                      </p:cBhvr>
                                      <p:to>
                                        <p:strVal val="1.0"/>
                                      </p:to>
                                    </p:set>
                                    <p:animEffect filter="image" prLst="opacity: 1.0">
                                      <p:cBhvr rctx="IE">
                                        <p:cTn id="36" dur="indefinite"/>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allAtOnce">
        <p:tmplLst>
          <p:tmpl lvl="1">
            <p:tnLst>
              <p:par>
                <p:cTn presetID="9" presetClass="emph" presetSubtype="0" nodeType="withEffect">
                  <p:stCondLst>
                    <p:cond delay="0"/>
                  </p:stCondLst>
                  <p:childTnLst>
                    <p:set>
                      <p:cBhvr rctx="PPT">
                        <p:cTn dur="indefinite"/>
                        <p:tgtEl>
                          <p:spTgt spid="11267"/>
                        </p:tgtEl>
                        <p:attrNameLst>
                          <p:attrName>style.opacity</p:attrName>
                        </p:attrNameLst>
                      </p:cBhvr>
                      <p:to>
                        <p:strVal val="0.25"/>
                      </p:to>
                    </p:set>
                    <p:animEffect filter="image" prLst="opacity: 0.25">
                      <p:cBhvr rctx="IE">
                        <p:cTn dur="indefinite"/>
                        <p:tgtEl>
                          <p:spTgt spid="11267"/>
                        </p:tgtEl>
                      </p:cBhvr>
                    </p:animEffect>
                  </p:childTnLst>
                </p:cTn>
              </p:par>
            </p:tnLst>
          </p:tmpl>
          <p:tmpl lvl="2">
            <p:tnLst>
              <p:par>
                <p:cTn presetID="9" presetClass="emph" presetSubtype="0" nodeType="withEffect">
                  <p:stCondLst>
                    <p:cond delay="0"/>
                  </p:stCondLst>
                  <p:childTnLst>
                    <p:set>
                      <p:cBhvr rctx="PPT">
                        <p:cTn dur="indefinite"/>
                        <p:tgtEl>
                          <p:spTgt spid="11267"/>
                        </p:tgtEl>
                        <p:attrNameLst>
                          <p:attrName>style.opacity</p:attrName>
                        </p:attrNameLst>
                      </p:cBhvr>
                      <p:to>
                        <p:strVal val="0.25"/>
                      </p:to>
                    </p:set>
                    <p:animEffect filter="image" prLst="opacity: 0.25">
                      <p:cBhvr rctx="IE">
                        <p:cTn dur="indefinite"/>
                        <p:tgtEl>
                          <p:spTgt spid="11267"/>
                        </p:tgtEl>
                      </p:cBhvr>
                    </p:animEffect>
                  </p:childTnLst>
                </p:cTn>
              </p:par>
            </p:tnLst>
          </p:tmpl>
          <p:tmpl lvl="3">
            <p:tnLst>
              <p:par>
                <p:cTn presetID="9" presetClass="emph" presetSubtype="0" nodeType="withEffect">
                  <p:stCondLst>
                    <p:cond delay="0"/>
                  </p:stCondLst>
                  <p:childTnLst>
                    <p:set>
                      <p:cBhvr rctx="PPT">
                        <p:cTn dur="indefinite"/>
                        <p:tgtEl>
                          <p:spTgt spid="11267"/>
                        </p:tgtEl>
                        <p:attrNameLst>
                          <p:attrName>style.opacity</p:attrName>
                        </p:attrNameLst>
                      </p:cBhvr>
                      <p:to>
                        <p:strVal val="0.25"/>
                      </p:to>
                    </p:set>
                    <p:animEffect filter="image" prLst="opacity: 0.25">
                      <p:cBhvr rctx="IE">
                        <p:cTn dur="indefinite"/>
                        <p:tgtEl>
                          <p:spTgt spid="11267"/>
                        </p:tgtEl>
                      </p:cBhvr>
                    </p:animEffect>
                  </p:childTnLst>
                </p:cTn>
              </p:par>
            </p:tnLst>
          </p:tmpl>
          <p:tmpl lvl="4">
            <p:tnLst>
              <p:par>
                <p:cTn presetID="9" presetClass="emph" presetSubtype="0" nodeType="withEffect">
                  <p:stCondLst>
                    <p:cond delay="0"/>
                  </p:stCondLst>
                  <p:childTnLst>
                    <p:set>
                      <p:cBhvr rctx="PPT">
                        <p:cTn dur="indefinite"/>
                        <p:tgtEl>
                          <p:spTgt spid="11267"/>
                        </p:tgtEl>
                        <p:attrNameLst>
                          <p:attrName>style.opacity</p:attrName>
                        </p:attrNameLst>
                      </p:cBhvr>
                      <p:to>
                        <p:strVal val="0.25"/>
                      </p:to>
                    </p:set>
                    <p:animEffect filter="image" prLst="opacity: 0.25">
                      <p:cBhvr rctx="IE">
                        <p:cTn dur="indefinite"/>
                        <p:tgtEl>
                          <p:spTgt spid="11267"/>
                        </p:tgtEl>
                      </p:cBhvr>
                    </p:animEffect>
                  </p:childTnLst>
                </p:cTn>
              </p:par>
            </p:tnLst>
          </p:tmpl>
          <p:tmpl lvl="5">
            <p:tnLst>
              <p:par>
                <p:cTn presetID="9" presetClass="emph" presetSubtype="0" nodeType="withEffect">
                  <p:stCondLst>
                    <p:cond delay="0"/>
                  </p:stCondLst>
                  <p:childTnLst>
                    <p:set>
                      <p:cBhvr rctx="PPT">
                        <p:cTn dur="indefinite"/>
                        <p:tgtEl>
                          <p:spTgt spid="11267"/>
                        </p:tgtEl>
                        <p:attrNameLst>
                          <p:attrName>style.opacity</p:attrName>
                        </p:attrNameLst>
                      </p:cBhvr>
                      <p:to>
                        <p:strVal val="0.25"/>
                      </p:to>
                    </p:set>
                    <p:animEffect filter="image" prLst="opacity: 0.25">
                      <p:cBhvr rctx="IE">
                        <p:cTn dur="indefinite"/>
                        <p:tgtEl>
                          <p:spTgt spid="11267"/>
                        </p:tgtEl>
                      </p:cBhvr>
                    </p:animEffect>
                  </p:childTnLst>
                </p:cTn>
              </p:par>
            </p:tnLst>
          </p:tmpl>
        </p:tmplLst>
      </p:bldP>
      <p:bldP spid="11267" grpId="1" build="p">
        <p:tmplLst>
          <p:tmpl lvl="1">
            <p:tnLst>
              <p:par>
                <p:cTn presetID="9" presetClass="emph" presetSubtype="0" nodeType="clickEffect">
                  <p:stCondLst>
                    <p:cond delay="0"/>
                  </p:stCondLst>
                  <p:endCondLst>
                    <p:cond evt="onNext" delay="0">
                      <p:tgtEl>
                        <p:sldTgt/>
                      </p:tgtEl>
                    </p:cond>
                  </p:endCondLst>
                  <p:childTnLst>
                    <p:set>
                      <p:cBhvr rctx="PPT">
                        <p:cTn dur="indefinite"/>
                        <p:tgtEl>
                          <p:spTgt spid="11267"/>
                        </p:tgtEl>
                        <p:attrNameLst>
                          <p:attrName>style.opacity</p:attrName>
                        </p:attrNameLst>
                      </p:cBhvr>
                      <p:to>
                        <p:strVal val="1.0"/>
                      </p:to>
                    </p:set>
                    <p:animEffect filter="image" prLst="opacity: 1.0">
                      <p:cBhvr rctx="IE">
                        <p:cTn dur="indefinite"/>
                        <p:tgtEl>
                          <p:spTgt spid="11267"/>
                        </p:tgtEl>
                      </p:cBhvr>
                    </p:animEffect>
                  </p:childTnLst>
                </p:cTn>
              </p:par>
            </p:tnLst>
          </p:tmpl>
          <p:tmpl lvl="2">
            <p:tnLst>
              <p:par>
                <p:cTn presetID="9" presetClass="emph" presetSubtype="0" nodeType="withEffect">
                  <p:stCondLst>
                    <p:cond delay="0"/>
                  </p:stCondLst>
                  <p:endCondLst>
                    <p:cond evt="onNext" delay="0">
                      <p:tgtEl>
                        <p:sldTgt/>
                      </p:tgtEl>
                    </p:cond>
                  </p:endCondLst>
                  <p:childTnLst>
                    <p:set>
                      <p:cBhvr rctx="PPT">
                        <p:cTn dur="indefinite"/>
                        <p:tgtEl>
                          <p:spTgt spid="11267"/>
                        </p:tgtEl>
                        <p:attrNameLst>
                          <p:attrName>style.opacity</p:attrName>
                        </p:attrNameLst>
                      </p:cBhvr>
                      <p:to>
                        <p:strVal val="1.0"/>
                      </p:to>
                    </p:set>
                    <p:animEffect filter="image" prLst="opacity: 1.0">
                      <p:cBhvr rctx="IE">
                        <p:cTn dur="indefinite"/>
                        <p:tgtEl>
                          <p:spTgt spid="11267"/>
                        </p:tgtEl>
                      </p:cBhvr>
                    </p:animEffect>
                  </p:childTnLst>
                </p:cTn>
              </p:par>
            </p:tnLst>
          </p:tmpl>
          <p:tmpl lvl="3">
            <p:tnLst>
              <p:par>
                <p:cTn presetID="9" presetClass="emph" presetSubtype="0" nodeType="withEffect">
                  <p:stCondLst>
                    <p:cond delay="0"/>
                  </p:stCondLst>
                  <p:endCondLst>
                    <p:cond evt="onNext" delay="0">
                      <p:tgtEl>
                        <p:sldTgt/>
                      </p:tgtEl>
                    </p:cond>
                  </p:endCondLst>
                  <p:childTnLst>
                    <p:set>
                      <p:cBhvr rctx="PPT">
                        <p:cTn dur="indefinite"/>
                        <p:tgtEl>
                          <p:spTgt spid="11267"/>
                        </p:tgtEl>
                        <p:attrNameLst>
                          <p:attrName>style.opacity</p:attrName>
                        </p:attrNameLst>
                      </p:cBhvr>
                      <p:to>
                        <p:strVal val="1.0"/>
                      </p:to>
                    </p:set>
                    <p:animEffect filter="image" prLst="opacity: 1.0">
                      <p:cBhvr rctx="IE">
                        <p:cTn dur="indefinite"/>
                        <p:tgtEl>
                          <p:spTgt spid="11267"/>
                        </p:tgtEl>
                      </p:cBhvr>
                    </p:animEffect>
                  </p:childTnLst>
                </p:cTn>
              </p:par>
            </p:tnLst>
          </p:tmpl>
          <p:tmpl lvl="4">
            <p:tnLst>
              <p:par>
                <p:cTn presetID="9" presetClass="emph" presetSubtype="0" nodeType="withEffect">
                  <p:stCondLst>
                    <p:cond delay="0"/>
                  </p:stCondLst>
                  <p:endCondLst>
                    <p:cond evt="onNext" delay="0">
                      <p:tgtEl>
                        <p:sldTgt/>
                      </p:tgtEl>
                    </p:cond>
                  </p:endCondLst>
                  <p:childTnLst>
                    <p:set>
                      <p:cBhvr rctx="PPT">
                        <p:cTn dur="indefinite"/>
                        <p:tgtEl>
                          <p:spTgt spid="11267"/>
                        </p:tgtEl>
                        <p:attrNameLst>
                          <p:attrName>style.opacity</p:attrName>
                        </p:attrNameLst>
                      </p:cBhvr>
                      <p:to>
                        <p:strVal val="1.0"/>
                      </p:to>
                    </p:set>
                    <p:animEffect filter="image" prLst="opacity: 1.0">
                      <p:cBhvr rctx="IE">
                        <p:cTn dur="indefinite"/>
                        <p:tgtEl>
                          <p:spTgt spid="11267"/>
                        </p:tgtEl>
                      </p:cBhvr>
                    </p:animEffect>
                  </p:childTnLst>
                </p:cTn>
              </p:par>
            </p:tnLst>
          </p:tmpl>
          <p:tmpl lvl="5">
            <p:tnLst>
              <p:par>
                <p:cTn presetID="9" presetClass="emph" presetSubtype="0" nodeType="withEffect">
                  <p:stCondLst>
                    <p:cond delay="0"/>
                  </p:stCondLst>
                  <p:endCondLst>
                    <p:cond evt="onNext" delay="0">
                      <p:tgtEl>
                        <p:sldTgt/>
                      </p:tgtEl>
                    </p:cond>
                  </p:endCondLst>
                  <p:childTnLst>
                    <p:set>
                      <p:cBhvr rctx="PPT">
                        <p:cTn dur="indefinite"/>
                        <p:tgtEl>
                          <p:spTgt spid="11267"/>
                        </p:tgtEl>
                        <p:attrNameLst>
                          <p:attrName>style.opacity</p:attrName>
                        </p:attrNameLst>
                      </p:cBhvr>
                      <p:to>
                        <p:strVal val="1.0"/>
                      </p:to>
                    </p:set>
                    <p:animEffect filter="image" prLst="opacity: 1.0">
                      <p:cBhvr rctx="IE">
                        <p:cTn dur="indefinite"/>
                        <p:tgtEl>
                          <p:spTgt spid="11267"/>
                        </p:tgtEl>
                      </p:cBhvr>
                    </p:animEffect>
                  </p:childTnLst>
                </p:cTn>
              </p:par>
            </p:tnLst>
          </p:tmpl>
        </p:tmplLst>
      </p:bldP>
    </p:bld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990600"/>
            <a:ext cx="8229600" cy="1384300"/>
          </a:xfrm>
          <a:prstGeom prst="rect">
            <a:avLst/>
          </a:prstGeom>
        </p:spPr>
        <p:txBody>
          <a:bodyPr/>
          <a:lst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a:lstStyle>
          <a:p>
            <a:pPr eaLnBrk="1" hangingPunct="1"/>
            <a:r>
              <a:rPr lang="en-AU" kern="0" dirty="0"/>
              <a:t>VCE INFORMATION</a:t>
            </a:r>
          </a:p>
          <a:p>
            <a:pPr eaLnBrk="1" hangingPunct="1"/>
            <a:endParaRPr lang="en-AU" kern="0" dirty="0"/>
          </a:p>
          <a:p>
            <a:pPr eaLnBrk="1" hangingPunct="1"/>
            <a:r>
              <a:rPr lang="en-AU" kern="0" dirty="0"/>
              <a:t>for parents and students </a:t>
            </a:r>
          </a:p>
          <a:p>
            <a:pPr eaLnBrk="1" hangingPunct="1"/>
            <a:r>
              <a:rPr lang="en-AU" kern="0" dirty="0"/>
              <a:t> </a:t>
            </a:r>
          </a:p>
          <a:p>
            <a:pPr eaLnBrk="1" hangingPunct="1"/>
            <a:r>
              <a:rPr lang="en-AU" kern="0" dirty="0"/>
              <a:t>2023</a:t>
            </a:r>
            <a:endParaRPr lang="en-US" kern="0" dirty="0"/>
          </a:p>
        </p:txBody>
      </p:sp>
      <p:pic>
        <p:nvPicPr>
          <p:cNvPr id="3" name="Picture 2"/>
          <p:cNvPicPr>
            <a:picLocks noChangeAspect="1"/>
          </p:cNvPicPr>
          <p:nvPr/>
        </p:nvPicPr>
        <p:blipFill rotWithShape="1">
          <a:blip r:embed="rId2"/>
          <a:srcRect t="11633" b="11588"/>
          <a:stretch/>
        </p:blipFill>
        <p:spPr>
          <a:xfrm>
            <a:off x="3228974" y="3200399"/>
            <a:ext cx="3857625" cy="3417493"/>
          </a:xfrm>
          <a:prstGeom prst="rect">
            <a:avLst/>
          </a:prstGeom>
        </p:spPr>
      </p:pic>
    </p:spTree>
    <p:extLst>
      <p:ext uri="{BB962C8B-B14F-4D97-AF65-F5344CB8AC3E}">
        <p14:creationId xmlns:p14="http://schemas.microsoft.com/office/powerpoint/2010/main" val="12581305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661881"/>
            <a:ext cx="9144000" cy="99719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800" b="1" i="0" u="none" strike="noStrike" cap="none" normalizeH="0" baseline="0" dirty="0">
              <a:ln>
                <a:noFill/>
              </a:ln>
              <a:effectLst/>
              <a:latin typeface="Calibri" pitchFamily="34" charset="0"/>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AU" sz="2800" b="1" dirty="0">
              <a:latin typeface="Calibri" pitchFamily="34" charset="0"/>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800" b="1" i="0" u="none" strike="noStrike" cap="none" normalizeH="0" baseline="0" dirty="0">
              <a:ln>
                <a:noFill/>
              </a:ln>
              <a:effectLst/>
              <a:latin typeface="Calibri" pitchFamily="34" charset="0"/>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lang="en-AU" sz="2800" b="1" dirty="0">
              <a:latin typeface="Calibri" pitchFamily="34" charset="0"/>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800" b="1" i="0" u="none" strike="noStrike" cap="none" normalizeH="0" baseline="0" dirty="0">
              <a:ln>
                <a:noFill/>
              </a:ln>
              <a:effectLst/>
              <a:latin typeface="Calibri" pitchFamily="34" charset="0"/>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800" b="1" i="0" u="none" strike="noStrike" cap="none" normalizeH="0" baseline="0" dirty="0">
              <a:ln>
                <a:noFill/>
              </a:ln>
              <a:effectLst/>
              <a:latin typeface="+mn-lt"/>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3200" b="1" i="0" u="none" strike="noStrike" cap="none" normalizeH="0" baseline="0" dirty="0">
              <a:ln>
                <a:noFill/>
              </a:ln>
              <a:effectLst/>
              <a:latin typeface="+mn-lt"/>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3200" b="1" i="0" u="none" strike="noStrike" cap="none" normalizeH="0" baseline="0" dirty="0">
              <a:ln>
                <a:noFill/>
              </a:ln>
              <a:effectLst/>
              <a:latin typeface="+mn-lt"/>
              <a:ea typeface="Calibri" pitchFamily="34" charset="0"/>
              <a:cs typeface="MyriadPro-Bold"/>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AU" sz="3200" b="1" i="0" u="none" strike="noStrike" cap="none" normalizeH="0" baseline="0" dirty="0">
                <a:ln>
                  <a:noFill/>
                </a:ln>
                <a:effectLst/>
                <a:latin typeface="+mn-lt"/>
                <a:ea typeface="Calibri" pitchFamily="34" charset="0"/>
                <a:cs typeface="MyriadPro-Bold"/>
              </a:rPr>
              <a:t>VCE STUDY SCORES </a:t>
            </a:r>
          </a:p>
          <a:p>
            <a:pPr eaLnBrk="1" hangingPunct="1"/>
            <a:r>
              <a:rPr lang="en-AU" sz="2800" dirty="0">
                <a:ea typeface="Calibri" pitchFamily="34" charset="0"/>
                <a:cs typeface="Calibri" pitchFamily="34" charset="0"/>
              </a:rPr>
              <a:t>To receive a study score students must receive an S for both Units 3 and 4.</a:t>
            </a:r>
          </a:p>
          <a:p>
            <a:pPr eaLnBrk="1" hangingPunct="1"/>
            <a:endParaRPr kumimoji="0" lang="en-AU" sz="3200" b="0" i="0" u="none" strike="noStrike" cap="none" normalizeH="0" baseline="0" dirty="0">
              <a:ln>
                <a:noFill/>
              </a:ln>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2800" b="0" i="0" u="none" strike="noStrike" cap="none" normalizeH="0" baseline="0" dirty="0">
                <a:ln>
                  <a:noFill/>
                </a:ln>
                <a:effectLst>
                  <a:outerShdw blurRad="38100" dist="38100" dir="2700000" algn="tl">
                    <a:srgbClr val="000000">
                      <a:alpha val="43137"/>
                    </a:srgbClr>
                  </a:outerShdw>
                </a:effectLst>
                <a:latin typeface="+mn-lt"/>
                <a:ea typeface="Calibri" pitchFamily="34" charset="0"/>
                <a:cs typeface="Calibri" pitchFamily="34" charset="0"/>
              </a:rPr>
              <a:t>The study scores for all Unit 3&amp;4 studies are reported on a scale of 0 to 50 with 30 being the median study score.</a:t>
            </a:r>
            <a:endParaRPr kumimoji="0" lang="en-AU" sz="2800" b="0" i="0" u="none" strike="noStrike" cap="none" normalizeH="0" baseline="0" dirty="0">
              <a:ln>
                <a:noFill/>
              </a:ln>
              <a:effectLst>
                <a:outerShdw blurRad="38100" dist="38100" dir="2700000" algn="tl">
                  <a:srgbClr val="000000">
                    <a:alpha val="43137"/>
                  </a:srgbClr>
                </a:outerShdw>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2800" b="0" i="0" u="none" strike="noStrike" cap="none" normalizeH="0" baseline="0" dirty="0">
                <a:ln>
                  <a:noFill/>
                </a:ln>
                <a:effectLst>
                  <a:outerShdw blurRad="38100" dist="38100" dir="2700000" algn="tl">
                    <a:srgbClr val="000000">
                      <a:alpha val="43137"/>
                    </a:srgbClr>
                  </a:outerShdw>
                </a:effectLst>
                <a:latin typeface="+mn-lt"/>
                <a:ea typeface="Calibri" pitchFamily="34" charset="0"/>
                <a:cs typeface="Calibri" pitchFamily="34" charset="0"/>
              </a:rPr>
              <a:t>   </a:t>
            </a:r>
            <a:endParaRPr kumimoji="0" lang="en-AU" sz="2800" b="0" i="0" u="none" strike="noStrike" cap="none" normalizeH="0" baseline="0" dirty="0">
              <a:ln>
                <a:noFill/>
              </a:ln>
              <a:effectLst>
                <a:outerShdw blurRad="38100" dist="38100" dir="2700000" algn="tl">
                  <a:srgbClr val="000000">
                    <a:alpha val="43137"/>
                  </a:srgbClr>
                </a:outerShdw>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2800" b="0" i="0" u="none" strike="noStrike" cap="none" normalizeH="0" baseline="0" dirty="0">
                <a:ln>
                  <a:noFill/>
                </a:ln>
                <a:effectLst>
                  <a:outerShdw blurRad="38100" dist="38100" dir="2700000" algn="tl">
                    <a:srgbClr val="000000">
                      <a:alpha val="43137"/>
                    </a:srgbClr>
                  </a:outerShdw>
                </a:effectLst>
                <a:latin typeface="+mn-lt"/>
                <a:ea typeface="Calibri" pitchFamily="34" charset="0"/>
                <a:cs typeface="Calibri" pitchFamily="34" charset="0"/>
              </a:rPr>
              <a:t>The  study score  is actually a ranking or relative position which shows how a student performed in relation to all others who took that study in the same year.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2800" b="0" i="0" u="none" strike="noStrike" cap="none" normalizeH="0" baseline="0" dirty="0">
              <a:ln>
                <a:noFill/>
              </a:ln>
              <a:effectLst>
                <a:outerShdw blurRad="38100" dist="38100" dir="2700000" algn="tl">
                  <a:srgbClr val="000000">
                    <a:alpha val="43137"/>
                  </a:srgbClr>
                </a:outerShdw>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600" dirty="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8" end="8"/>
                                            </p:txEl>
                                          </p:spTgt>
                                        </p:tgtEl>
                                        <p:attrNameLst>
                                          <p:attrName>style.visibility</p:attrName>
                                        </p:attrNameLst>
                                      </p:cBhvr>
                                      <p:to>
                                        <p:strVal val="visible"/>
                                      </p:to>
                                    </p:set>
                                    <p:animEffect transition="in" filter="checkerboard(across)">
                                      <p:cBhvr>
                                        <p:cTn id="7" dur="500"/>
                                        <p:tgtEl>
                                          <p:spTgt spid="1025">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5">
                                            <p:txEl>
                                              <p:pRg st="9" end="9"/>
                                            </p:txEl>
                                          </p:spTgt>
                                        </p:tgtEl>
                                        <p:attrNameLst>
                                          <p:attrName>style.visibility</p:attrName>
                                        </p:attrNameLst>
                                      </p:cBhvr>
                                      <p:to>
                                        <p:strVal val="visible"/>
                                      </p:to>
                                    </p:set>
                                    <p:animEffect transition="in" filter="checkerboard(across)">
                                      <p:cBhvr>
                                        <p:cTn id="12" dur="500"/>
                                        <p:tgtEl>
                                          <p:spTgt spid="1025">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25">
                                            <p:txEl>
                                              <p:pRg st="11" end="11"/>
                                            </p:txEl>
                                          </p:spTgt>
                                        </p:tgtEl>
                                        <p:attrNameLst>
                                          <p:attrName>style.visibility</p:attrName>
                                        </p:attrNameLst>
                                      </p:cBhvr>
                                      <p:to>
                                        <p:strVal val="visible"/>
                                      </p:to>
                                    </p:set>
                                    <p:animEffect transition="in" filter="checkerboard(across)">
                                      <p:cBhvr>
                                        <p:cTn id="17" dur="500"/>
                                        <p:tgtEl>
                                          <p:spTgt spid="1025">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25">
                                            <p:txEl>
                                              <p:pRg st="13" end="13"/>
                                            </p:txEl>
                                          </p:spTgt>
                                        </p:tgtEl>
                                        <p:attrNameLst>
                                          <p:attrName>style.visibility</p:attrName>
                                        </p:attrNameLst>
                                      </p:cBhvr>
                                      <p:to>
                                        <p:strVal val="visible"/>
                                      </p:to>
                                    </p:set>
                                    <p:animEffect transition="in" filter="checkerboard(across)">
                                      <p:cBhvr>
                                        <p:cTn id="22" dur="500"/>
                                        <p:tgtEl>
                                          <p:spTgt spid="102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915400" cy="3970318"/>
          </a:xfrm>
          <a:prstGeom prst="rect">
            <a:avLst/>
          </a:prstGeom>
        </p:spPr>
        <p:txBody>
          <a:bodyPr wrap="square">
            <a:spAutoFit/>
          </a:bodyPr>
          <a:lstStyle/>
          <a:p>
            <a:pPr lvl="0"/>
            <a:r>
              <a:rPr lang="en-AU" sz="2800" dirty="0">
                <a:effectLst>
                  <a:outerShdw blurRad="38100" dist="38100" dir="2700000" algn="tl">
                    <a:srgbClr val="000000">
                      <a:alpha val="43137"/>
                    </a:srgbClr>
                  </a:outerShdw>
                </a:effectLst>
                <a:ea typeface="Calibri" pitchFamily="34" charset="0"/>
                <a:cs typeface="Calibri" pitchFamily="34" charset="0"/>
              </a:rPr>
              <a:t>A student with a study score of 30 is in the middle of the cohort, or has performed better than about half of all students who did that study. </a:t>
            </a:r>
          </a:p>
          <a:p>
            <a:pPr lvl="0"/>
            <a:endParaRPr lang="en-AU" sz="2800" dirty="0">
              <a:effectLst>
                <a:outerShdw blurRad="38100" dist="38100" dir="2700000" algn="tl">
                  <a:srgbClr val="000000">
                    <a:alpha val="43137"/>
                  </a:srgbClr>
                </a:outerShdw>
              </a:effectLst>
              <a:cs typeface="Calibri" pitchFamily="34" charset="0"/>
            </a:endParaRPr>
          </a:p>
          <a:p>
            <a:pPr lvl="0"/>
            <a:r>
              <a:rPr lang="en-AU" sz="2800" dirty="0">
                <a:effectLst>
                  <a:outerShdw blurRad="38100" dist="38100" dir="2700000" algn="tl">
                    <a:srgbClr val="000000">
                      <a:alpha val="43137"/>
                    </a:srgbClr>
                  </a:outerShdw>
                </a:effectLst>
                <a:cs typeface="Calibri" pitchFamily="34" charset="0"/>
              </a:rPr>
              <a:t>EXAMPLE:</a:t>
            </a:r>
          </a:p>
          <a:p>
            <a:pPr lvl="0"/>
            <a:r>
              <a:rPr lang="en-AU" sz="2800" dirty="0">
                <a:effectLst>
                  <a:outerShdw blurRad="38100" dist="38100" dir="2700000" algn="tl">
                    <a:srgbClr val="000000">
                      <a:alpha val="43137"/>
                    </a:srgbClr>
                  </a:outerShdw>
                </a:effectLst>
                <a:cs typeface="Calibri" pitchFamily="34" charset="0"/>
              </a:rPr>
              <a:t>In 2022 around 40,000 students sat the English exam.  Harry achieved a study score of 30. </a:t>
            </a:r>
          </a:p>
          <a:p>
            <a:pPr lvl="0"/>
            <a:r>
              <a:rPr lang="en-AU" sz="2800" dirty="0">
                <a:effectLst>
                  <a:outerShdw blurRad="38100" dist="38100" dir="2700000" algn="tl">
                    <a:srgbClr val="000000">
                      <a:alpha val="43137"/>
                    </a:srgbClr>
                  </a:outerShdw>
                </a:effectLst>
                <a:cs typeface="Calibri" pitchFamily="34" charset="0"/>
              </a:rPr>
              <a:t>This means that Harry performed better than 20,000 students. Well done Harry!</a:t>
            </a:r>
            <a:endParaRPr lang="en-AU" sz="2800" dirty="0">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188080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heckerboard(across)">
                                      <p:cBhvr>
                                        <p:cTn id="15" dur="500"/>
                                        <p:tgtEl>
                                          <p:spTgt spid="2">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checkerboard(across)">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9144000" cy="9325630"/>
          </a:xfrm>
          <a:prstGeom prst="rect">
            <a:avLst/>
          </a:prstGeom>
        </p:spPr>
        <p:txBody>
          <a:bodyPr wrap="square">
            <a:spAutoFit/>
          </a:bodyPr>
          <a:lstStyle/>
          <a:p>
            <a:pPr lvl="0"/>
            <a:endParaRPr lang="en-AU" sz="2800" dirty="0">
              <a:latin typeface="Calibri" pitchFamily="34" charset="0"/>
              <a:ea typeface="Calibri" pitchFamily="34" charset="0"/>
              <a:cs typeface="Calibri" pitchFamily="34" charset="0"/>
            </a:endParaRPr>
          </a:p>
          <a:p>
            <a:pPr lvl="0"/>
            <a:endParaRPr lang="en-AU" sz="2800" dirty="0">
              <a:latin typeface="Calibri" pitchFamily="34" charset="0"/>
              <a:ea typeface="Calibri" pitchFamily="34" charset="0"/>
              <a:cs typeface="Calibri" pitchFamily="34" charset="0"/>
            </a:endParaRPr>
          </a:p>
          <a:p>
            <a:pPr lvl="0"/>
            <a:endParaRPr lang="en-AU" sz="2800" dirty="0">
              <a:latin typeface="Calibri" pitchFamily="34" charset="0"/>
              <a:ea typeface="Calibri" pitchFamily="34" charset="0"/>
              <a:cs typeface="Calibri" pitchFamily="34" charset="0"/>
            </a:endParaRPr>
          </a:p>
          <a:p>
            <a:pPr lvl="0"/>
            <a:endParaRPr lang="en-AU" sz="2800" dirty="0">
              <a:latin typeface="Calibri" pitchFamily="34" charset="0"/>
              <a:ea typeface="Calibri" pitchFamily="34" charset="0"/>
              <a:cs typeface="Calibri" pitchFamily="34" charset="0"/>
            </a:endParaRPr>
          </a:p>
          <a:p>
            <a:pPr lvl="0"/>
            <a:endParaRPr lang="en-AU" sz="2800" dirty="0">
              <a:latin typeface="Calibri" pitchFamily="34" charset="0"/>
              <a:ea typeface="Calibri" pitchFamily="34" charset="0"/>
              <a:cs typeface="Calibri" pitchFamily="34" charset="0"/>
            </a:endParaRPr>
          </a:p>
          <a:p>
            <a:pPr lvl="0"/>
            <a:endParaRPr lang="en-AU" sz="2800" dirty="0">
              <a:latin typeface="Calibri" pitchFamily="34" charset="0"/>
              <a:ea typeface="Calibri" pitchFamily="34" charset="0"/>
              <a:cs typeface="Calibri" pitchFamily="34" charset="0"/>
            </a:endParaRPr>
          </a:p>
          <a:p>
            <a:pPr lvl="0"/>
            <a:endParaRPr lang="en-AU" sz="2800" dirty="0">
              <a:latin typeface="+mn-lt"/>
              <a:ea typeface="Calibri" pitchFamily="34" charset="0"/>
              <a:cs typeface="Calibri" pitchFamily="34" charset="0"/>
            </a:endParaRPr>
          </a:p>
          <a:p>
            <a:pPr lvl="0"/>
            <a:endParaRPr lang="en-AU" sz="2800" dirty="0">
              <a:latin typeface="+mn-lt"/>
              <a:ea typeface="Calibri" pitchFamily="34" charset="0"/>
              <a:cs typeface="Calibri" pitchFamily="34" charset="0"/>
            </a:endParaRPr>
          </a:p>
          <a:p>
            <a:r>
              <a:rPr lang="en-AU" sz="2400" dirty="0">
                <a:latin typeface="+mn-lt"/>
                <a:ea typeface="Calibri" pitchFamily="34" charset="0"/>
                <a:cs typeface="Calibri" pitchFamily="34" charset="0"/>
              </a:rPr>
              <a:t>A student with a study score of 40 has performed better than about 91% of all students who did that study.  Most of the study scores are between 23 and 37 (68%).</a:t>
            </a:r>
            <a:endParaRPr lang="en-AU" sz="2400" dirty="0">
              <a:latin typeface="+mn-lt"/>
              <a:cs typeface="Arial" pitchFamily="34" charset="0"/>
            </a:endParaRPr>
          </a:p>
          <a:p>
            <a:pPr lvl="0"/>
            <a:endParaRPr lang="en-AU" sz="2800" dirty="0">
              <a:effectLst>
                <a:outerShdw blurRad="38100" dist="38100" dir="2700000" algn="tl">
                  <a:srgbClr val="000000">
                    <a:alpha val="43137"/>
                  </a:srgbClr>
                </a:outerShdw>
              </a:effectLst>
              <a:ea typeface="Calibri" pitchFamily="34" charset="0"/>
              <a:cs typeface="Calibri" pitchFamily="34" charset="0"/>
            </a:endParaRPr>
          </a:p>
          <a:p>
            <a:pPr lvl="0"/>
            <a:r>
              <a:rPr lang="en-AU" sz="2400" dirty="0">
                <a:latin typeface="+mn-lt"/>
                <a:ea typeface="Calibri" pitchFamily="34" charset="0"/>
                <a:cs typeface="Calibri" pitchFamily="34" charset="0"/>
              </a:rPr>
              <a:t>Each study score is calculated by using the total marks you received for each graded assessment in that study.</a:t>
            </a:r>
          </a:p>
          <a:p>
            <a:pPr lvl="0"/>
            <a:r>
              <a:rPr lang="en-AU" sz="2400" dirty="0">
                <a:latin typeface="+mn-lt"/>
                <a:ea typeface="Calibri" pitchFamily="34" charset="0"/>
                <a:cs typeface="Calibri" pitchFamily="34" charset="0"/>
              </a:rPr>
              <a:t>  </a:t>
            </a:r>
          </a:p>
          <a:p>
            <a:pPr lvl="0"/>
            <a:r>
              <a:rPr lang="en-AU" sz="2400" dirty="0">
                <a:solidFill>
                  <a:schemeClr val="tx2"/>
                </a:solidFill>
                <a:latin typeface="+mn-lt"/>
                <a:ea typeface="Calibri" pitchFamily="34" charset="0"/>
                <a:cs typeface="Calibri" pitchFamily="34" charset="0"/>
              </a:rPr>
              <a:t>Eg. English has three graded assessments</a:t>
            </a:r>
          </a:p>
          <a:p>
            <a:pPr lvl="0"/>
            <a:r>
              <a:rPr lang="en-AU" sz="2400" dirty="0">
                <a:solidFill>
                  <a:srgbClr val="FFFF00"/>
                </a:solidFill>
                <a:latin typeface="+mn-lt"/>
                <a:ea typeface="Calibri" pitchFamily="34" charset="0"/>
                <a:cs typeface="Calibri" pitchFamily="34" charset="0"/>
              </a:rPr>
              <a:t>(Standardised Unit 3 coursework score x 0.25) +</a:t>
            </a:r>
            <a:endParaRPr lang="en-AU" sz="2400" dirty="0">
              <a:solidFill>
                <a:srgbClr val="FFFF00"/>
              </a:solidFill>
              <a:latin typeface="+mn-lt"/>
              <a:cs typeface="Arial" pitchFamily="34" charset="0"/>
            </a:endParaRPr>
          </a:p>
          <a:p>
            <a:pPr lvl="0"/>
            <a:r>
              <a:rPr lang="en-AU" sz="2400" dirty="0">
                <a:solidFill>
                  <a:srgbClr val="FFFF00"/>
                </a:solidFill>
                <a:latin typeface="+mn-lt"/>
                <a:ea typeface="Calibri" pitchFamily="34" charset="0"/>
                <a:cs typeface="Calibri" pitchFamily="34" charset="0"/>
              </a:rPr>
              <a:t>(Standardised Unit 4 coursework score x 0.25) +</a:t>
            </a:r>
            <a:endParaRPr lang="en-AU" sz="2400" dirty="0">
              <a:solidFill>
                <a:srgbClr val="FFFF00"/>
              </a:solidFill>
              <a:latin typeface="+mn-lt"/>
              <a:cs typeface="Arial" pitchFamily="34" charset="0"/>
            </a:endParaRPr>
          </a:p>
          <a:p>
            <a:pPr lvl="0"/>
            <a:r>
              <a:rPr lang="en-AU" sz="2400" dirty="0">
                <a:solidFill>
                  <a:srgbClr val="FFFF00"/>
                </a:solidFill>
                <a:latin typeface="+mn-lt"/>
                <a:ea typeface="Calibri" pitchFamily="34" charset="0"/>
                <a:cs typeface="Calibri" pitchFamily="34" charset="0"/>
              </a:rPr>
              <a:t>(Standardised November examination score x 0.50</a:t>
            </a:r>
          </a:p>
          <a:p>
            <a:pPr lvl="0"/>
            <a:r>
              <a:rPr lang="en-AU" sz="2400" dirty="0">
                <a:latin typeface="+mn-lt"/>
                <a:cs typeface="Calibri" pitchFamily="34" charset="0"/>
              </a:rPr>
              <a:t>This is then converted to a study score(ranking) from 0 to 50</a:t>
            </a:r>
            <a:endParaRPr lang="en-AU" sz="2400" dirty="0">
              <a:latin typeface="+mn-lt"/>
              <a:cs typeface="Arial" pitchFamily="34" charset="0"/>
            </a:endParaRPr>
          </a:p>
          <a:p>
            <a:endParaRPr lang="en-AU" sz="2800" dirty="0">
              <a:solidFill>
                <a:schemeClr val="tx2"/>
              </a:solidFill>
              <a:latin typeface="Arial" pitchFamily="34" charset="0"/>
              <a:cs typeface="Arial" pitchFamily="34" charset="0"/>
            </a:endParaRPr>
          </a:p>
          <a:p>
            <a:pPr lvl="0"/>
            <a:endParaRPr lang="en-AU" sz="2800" dirty="0">
              <a:latin typeface="+mn-lt"/>
              <a:ea typeface="Calibri" pitchFamily="34" charset="0"/>
              <a:cs typeface="Calibri" pitchFamily="34" charset="0"/>
            </a:endParaRPr>
          </a:p>
          <a:p>
            <a:pPr lvl="0"/>
            <a:endParaRPr lang="en-AU" sz="2800" dirty="0">
              <a:latin typeface="+mn-lt"/>
              <a:cs typeface="Arial" pitchFamily="34" charset="0"/>
            </a:endParaRPr>
          </a:p>
        </p:txBody>
      </p:sp>
      <p:graphicFrame>
        <p:nvGraphicFramePr>
          <p:cNvPr id="3" name="Table 2"/>
          <p:cNvGraphicFramePr>
            <a:graphicFrameLocks noGrp="1"/>
          </p:cNvGraphicFramePr>
          <p:nvPr/>
        </p:nvGraphicFramePr>
        <p:xfrm>
          <a:off x="-2" y="381000"/>
          <a:ext cx="9144003" cy="1524000"/>
        </p:xfrm>
        <a:graphic>
          <a:graphicData uri="http://schemas.openxmlformats.org/drawingml/2006/table">
            <a:tbl>
              <a:tblPr/>
              <a:tblGrid>
                <a:gridCol w="3509498">
                  <a:extLst>
                    <a:ext uri="{9D8B030D-6E8A-4147-A177-3AD203B41FA5}">
                      <a16:colId xmlns:a16="http://schemas.microsoft.com/office/drawing/2014/main" val="20000"/>
                    </a:ext>
                  </a:extLst>
                </a:gridCol>
                <a:gridCol w="893824">
                  <a:extLst>
                    <a:ext uri="{9D8B030D-6E8A-4147-A177-3AD203B41FA5}">
                      <a16:colId xmlns:a16="http://schemas.microsoft.com/office/drawing/2014/main" val="20001"/>
                    </a:ext>
                  </a:extLst>
                </a:gridCol>
                <a:gridCol w="923282">
                  <a:extLst>
                    <a:ext uri="{9D8B030D-6E8A-4147-A177-3AD203B41FA5}">
                      <a16:colId xmlns:a16="http://schemas.microsoft.com/office/drawing/2014/main" val="20002"/>
                    </a:ext>
                  </a:extLst>
                </a:gridCol>
                <a:gridCol w="976544">
                  <a:extLst>
                    <a:ext uri="{9D8B030D-6E8A-4147-A177-3AD203B41FA5}">
                      <a16:colId xmlns:a16="http://schemas.microsoft.com/office/drawing/2014/main" val="20003"/>
                    </a:ext>
                  </a:extLst>
                </a:gridCol>
                <a:gridCol w="976544">
                  <a:extLst>
                    <a:ext uri="{9D8B030D-6E8A-4147-A177-3AD203B41FA5}">
                      <a16:colId xmlns:a16="http://schemas.microsoft.com/office/drawing/2014/main" val="20004"/>
                    </a:ext>
                  </a:extLst>
                </a:gridCol>
                <a:gridCol w="976544">
                  <a:extLst>
                    <a:ext uri="{9D8B030D-6E8A-4147-A177-3AD203B41FA5}">
                      <a16:colId xmlns:a16="http://schemas.microsoft.com/office/drawing/2014/main" val="20005"/>
                    </a:ext>
                  </a:extLst>
                </a:gridCol>
                <a:gridCol w="887767">
                  <a:extLst>
                    <a:ext uri="{9D8B030D-6E8A-4147-A177-3AD203B41FA5}">
                      <a16:colId xmlns:a16="http://schemas.microsoft.com/office/drawing/2014/main" val="20006"/>
                    </a:ext>
                  </a:extLst>
                </a:gridCol>
              </a:tblGrid>
              <a:tr h="508000">
                <a:tc>
                  <a:txBody>
                    <a:bodyPr/>
                    <a:lstStyle/>
                    <a:p>
                      <a:pPr>
                        <a:spcAft>
                          <a:spcPts val="0"/>
                        </a:spcAft>
                      </a:pPr>
                      <a:r>
                        <a:rPr lang="en-AU" sz="2400" dirty="0">
                          <a:latin typeface="Calibri"/>
                          <a:ea typeface="Calibri"/>
                          <a:cs typeface="Calibri"/>
                        </a:rPr>
                        <a:t>Study score</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20</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25</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a:latin typeface="Calibri"/>
                          <a:ea typeface="Calibri"/>
                          <a:cs typeface="Calibri"/>
                        </a:rPr>
                        <a:t>30</a:t>
                      </a:r>
                      <a:endParaRPr lang="en-AU" sz="240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a:latin typeface="Calibri"/>
                          <a:ea typeface="Calibri"/>
                          <a:cs typeface="Calibri"/>
                        </a:rPr>
                        <a:t>35</a:t>
                      </a:r>
                      <a:endParaRPr lang="en-AU" sz="240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a:latin typeface="Calibri"/>
                          <a:ea typeface="Calibri"/>
                          <a:cs typeface="Calibri"/>
                        </a:rPr>
                        <a:t>40</a:t>
                      </a:r>
                      <a:endParaRPr lang="en-AU" sz="240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a:latin typeface="Calibri"/>
                          <a:ea typeface="Calibri"/>
                          <a:cs typeface="Calibri"/>
                        </a:rPr>
                        <a:t>45</a:t>
                      </a:r>
                      <a:endParaRPr lang="en-AU" sz="240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6000">
                <a:tc>
                  <a:txBody>
                    <a:bodyPr/>
                    <a:lstStyle/>
                    <a:p>
                      <a:pPr>
                        <a:spcAft>
                          <a:spcPts val="0"/>
                        </a:spcAft>
                      </a:pPr>
                      <a:r>
                        <a:rPr lang="en-AU" sz="2000" dirty="0">
                          <a:latin typeface="Calibri"/>
                          <a:ea typeface="Calibri"/>
                          <a:cs typeface="Calibri"/>
                        </a:rPr>
                        <a:t>Percentage of students on or above this position </a:t>
                      </a:r>
                      <a:endParaRPr lang="en-AU" sz="20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93</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78</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53</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26</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9</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2400" dirty="0">
                          <a:latin typeface="Calibri"/>
                          <a:ea typeface="Calibri"/>
                          <a:cs typeface="Calibri"/>
                        </a:rPr>
                        <a:t>2</a:t>
                      </a:r>
                      <a:endParaRPr lang="en-AU" sz="2400" dirty="0">
                        <a:latin typeface="Calibri"/>
                        <a:ea typeface="Calibri"/>
                        <a:cs typeface="Times New Roman"/>
                      </a:endParaRPr>
                    </a:p>
                  </a:txBody>
                  <a:tcPr marL="68324" marR="683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524405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box(in)">
                                      <p:cBhvr>
                                        <p:cTn id="7" dur="500"/>
                                        <p:tgtEl>
                                          <p:spTgt spid="2">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0" end="10"/>
                                            </p:txEl>
                                          </p:spTgt>
                                        </p:tgtEl>
                                        <p:attrNameLst>
                                          <p:attrName>style.visibility</p:attrName>
                                        </p:attrNameLst>
                                      </p:cBhvr>
                                      <p:to>
                                        <p:strVal val="visible"/>
                                      </p:to>
                                    </p:set>
                                    <p:animEffect transition="in" filter="box(in)">
                                      <p:cBhvr>
                                        <p:cTn id="12" dur="500"/>
                                        <p:tgtEl>
                                          <p:spTgt spid="2">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animEffect transition="in" filter="box(in)">
                                      <p:cBhvr>
                                        <p:cTn id="17" dur="500"/>
                                        <p:tgtEl>
                                          <p:spTgt spid="2">
                                            <p:txEl>
                                              <p:pRg st="12" end="1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2">
                                            <p:txEl>
                                              <p:pRg st="13" end="13"/>
                                            </p:txEl>
                                          </p:spTgt>
                                        </p:tgtEl>
                                        <p:attrNameLst>
                                          <p:attrName>style.visibility</p:attrName>
                                        </p:attrNameLst>
                                      </p:cBhvr>
                                      <p:to>
                                        <p:strVal val="visible"/>
                                      </p:to>
                                    </p:set>
                                    <p:animEffect transition="in" filter="box(in)">
                                      <p:cBhvr>
                                        <p:cTn id="20" dur="500"/>
                                        <p:tgtEl>
                                          <p:spTgt spid="2">
                                            <p:txEl>
                                              <p:pRg st="13" end="1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animEffect transition="in" filter="box(in)">
                                      <p:cBhvr>
                                        <p:cTn id="23" dur="500"/>
                                        <p:tgtEl>
                                          <p:spTgt spid="2">
                                            <p:txEl>
                                              <p:pRg st="14" end="1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2">
                                            <p:txEl>
                                              <p:pRg st="15" end="15"/>
                                            </p:txEl>
                                          </p:spTgt>
                                        </p:tgtEl>
                                        <p:attrNameLst>
                                          <p:attrName>style.visibility</p:attrName>
                                        </p:attrNameLst>
                                      </p:cBhvr>
                                      <p:to>
                                        <p:strVal val="visible"/>
                                      </p:to>
                                    </p:set>
                                    <p:animEffect transition="in" filter="box(in)">
                                      <p:cBhvr>
                                        <p:cTn id="26" dur="500"/>
                                        <p:tgtEl>
                                          <p:spTgt spid="2">
                                            <p:txEl>
                                              <p:pRg st="15" end="15"/>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2">
                                            <p:txEl>
                                              <p:pRg st="16" end="16"/>
                                            </p:txEl>
                                          </p:spTgt>
                                        </p:tgtEl>
                                        <p:attrNameLst>
                                          <p:attrName>style.visibility</p:attrName>
                                        </p:attrNameLst>
                                      </p:cBhvr>
                                      <p:to>
                                        <p:strVal val="visible"/>
                                      </p:to>
                                    </p:set>
                                    <p:animEffect transition="in" filter="box(in)">
                                      <p:cBhvr>
                                        <p:cTn id="29"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0"/>
            <a:ext cx="8763000" cy="1200329"/>
          </a:xfrm>
          <a:prstGeom prst="rect">
            <a:avLst/>
          </a:prstGeom>
        </p:spPr>
        <p:txBody>
          <a:bodyPr wrap="square">
            <a:spAutoFit/>
          </a:bodyPr>
          <a:lstStyle/>
          <a:p>
            <a:r>
              <a:rPr lang="en-AU" b="1" dirty="0">
                <a:solidFill>
                  <a:srgbClr val="FFFF00"/>
                </a:solidFill>
              </a:rPr>
              <a:t>Why are subjects scaled? </a:t>
            </a:r>
          </a:p>
          <a:p>
            <a:r>
              <a:rPr lang="en-AU" dirty="0"/>
              <a:t>Scaling ensures that it is equally easy to attain a high ATAR </a:t>
            </a:r>
            <a:r>
              <a:rPr lang="en-AU" b="1" dirty="0">
                <a:solidFill>
                  <a:srgbClr val="FFFF00"/>
                </a:solidFill>
              </a:rPr>
              <a:t>regardless of the combination of studies</a:t>
            </a:r>
            <a:r>
              <a:rPr lang="en-AU" dirty="0"/>
              <a:t> a student undertakes. So </a:t>
            </a:r>
            <a:r>
              <a:rPr lang="en-AU" b="1" dirty="0">
                <a:solidFill>
                  <a:srgbClr val="FFFF00"/>
                </a:solidFill>
              </a:rPr>
              <a:t>don’t get stuck</a:t>
            </a:r>
            <a:r>
              <a:rPr lang="en-AU" dirty="0">
                <a:solidFill>
                  <a:srgbClr val="FFFF00"/>
                </a:solidFill>
              </a:rPr>
              <a:t> </a:t>
            </a:r>
            <a:r>
              <a:rPr lang="en-AU" dirty="0"/>
              <a:t>with subjects you don’t like. Pick subjects that you are good at regardless of the scaling.</a:t>
            </a:r>
          </a:p>
        </p:txBody>
      </p:sp>
      <p:sp>
        <p:nvSpPr>
          <p:cNvPr id="4" name="Rectangle 3"/>
          <p:cNvSpPr/>
          <p:nvPr/>
        </p:nvSpPr>
        <p:spPr>
          <a:xfrm>
            <a:off x="228600" y="1544181"/>
            <a:ext cx="8610600" cy="1477328"/>
          </a:xfrm>
          <a:prstGeom prst="rect">
            <a:avLst/>
          </a:prstGeom>
        </p:spPr>
        <p:txBody>
          <a:bodyPr wrap="square">
            <a:spAutoFit/>
          </a:bodyPr>
          <a:lstStyle/>
          <a:p>
            <a:r>
              <a:rPr lang="en-AU" dirty="0"/>
              <a:t>Scaling works on a </a:t>
            </a:r>
            <a:r>
              <a:rPr lang="en-AU" b="1" dirty="0">
                <a:solidFill>
                  <a:srgbClr val="FFFF00"/>
                </a:solidFill>
              </a:rPr>
              <a:t>bell curve</a:t>
            </a:r>
            <a:r>
              <a:rPr lang="en-AU" dirty="0">
                <a:solidFill>
                  <a:srgbClr val="FFFF00"/>
                </a:solidFill>
              </a:rPr>
              <a:t> </a:t>
            </a:r>
            <a:r>
              <a:rPr lang="en-AU" dirty="0"/>
              <a:t>with the majority sitting in the middle of the curve and decreases as you move away from the middle. A student with a VCE Study Score of 30 is in the middle of the cohort, or has performed better than about half of all students. A student with a VCE Study Score of 40 has performed better than about 91% of all students who did that study.</a:t>
            </a:r>
          </a:p>
        </p:txBody>
      </p:sp>
      <p:pic>
        <p:nvPicPr>
          <p:cNvPr id="5" name="Picture 4"/>
          <p:cNvPicPr>
            <a:picLocks noChangeAspect="1"/>
          </p:cNvPicPr>
          <p:nvPr/>
        </p:nvPicPr>
        <p:blipFill rotWithShape="1">
          <a:blip r:embed="rId2"/>
          <a:srcRect t="8480"/>
          <a:stretch/>
        </p:blipFill>
        <p:spPr>
          <a:xfrm>
            <a:off x="1376362" y="3051989"/>
            <a:ext cx="6315075" cy="3739694"/>
          </a:xfrm>
          <a:prstGeom prst="rect">
            <a:avLst/>
          </a:prstGeom>
        </p:spPr>
      </p:pic>
    </p:spTree>
    <p:extLst>
      <p:ext uri="{BB962C8B-B14F-4D97-AF65-F5344CB8AC3E}">
        <p14:creationId xmlns:p14="http://schemas.microsoft.com/office/powerpoint/2010/main" val="32121666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5312"/>
            <a:ext cx="8153400" cy="1200329"/>
          </a:xfrm>
          <a:prstGeom prst="rect">
            <a:avLst/>
          </a:prstGeom>
        </p:spPr>
        <p:txBody>
          <a:bodyPr wrap="square">
            <a:spAutoFit/>
          </a:bodyPr>
          <a:lstStyle/>
          <a:p>
            <a:r>
              <a:rPr lang="en-AU" dirty="0"/>
              <a:t>The study scores are adjusted so that the </a:t>
            </a:r>
            <a:r>
              <a:rPr lang="en-AU" b="1" dirty="0">
                <a:solidFill>
                  <a:srgbClr val="FFFF00"/>
                </a:solidFill>
              </a:rPr>
              <a:t>overall level of scores in that study matches the scores obtained by the same group of students in all of their studies</a:t>
            </a:r>
            <a:r>
              <a:rPr lang="en-AU" dirty="0">
                <a:solidFill>
                  <a:srgbClr val="FFFF00"/>
                </a:solidFill>
              </a:rPr>
              <a:t>. </a:t>
            </a:r>
          </a:p>
          <a:p>
            <a:endParaRPr lang="en-AU" dirty="0"/>
          </a:p>
        </p:txBody>
      </p:sp>
      <p:sp>
        <p:nvSpPr>
          <p:cNvPr id="6" name="Rectangle 5"/>
          <p:cNvSpPr/>
          <p:nvPr/>
        </p:nvSpPr>
        <p:spPr>
          <a:xfrm>
            <a:off x="152400" y="1143000"/>
            <a:ext cx="7924800" cy="3416320"/>
          </a:xfrm>
          <a:prstGeom prst="rect">
            <a:avLst/>
          </a:prstGeom>
          <a:ln>
            <a:solidFill>
              <a:schemeClr val="tx1"/>
            </a:solidFill>
          </a:ln>
        </p:spPr>
        <p:txBody>
          <a:bodyPr wrap="square">
            <a:spAutoFit/>
          </a:bodyPr>
          <a:lstStyle/>
          <a:p>
            <a:r>
              <a:rPr lang="en-AU" dirty="0">
                <a:latin typeface="Tahoma" panose="020B0604030504040204" pitchFamily="34" charset="0"/>
                <a:ea typeface="Tahoma" panose="020B0604030504040204" pitchFamily="34" charset="0"/>
                <a:cs typeface="Tahoma" panose="020B0604030504040204" pitchFamily="34" charset="0"/>
              </a:rPr>
              <a:t>For example, in Australian Politics in 2022 the average Study Score was 30, but the students who took Australian Politics averaged 31 for all their studies (including Australian Politics). This shows that the students who did Australian Politics in 2022 were of above average strength in their other studies. Therefore, the scaling process adjusted the Study Scores upwards so that the average VTAC Scaled Study Score for Australian Politics was set at 31. </a:t>
            </a:r>
          </a:p>
          <a:p>
            <a:endParaRPr lang="en-AU" dirty="0">
              <a:latin typeface="Tahoma" panose="020B0604030504040204" pitchFamily="34" charset="0"/>
              <a:ea typeface="Tahoma" panose="020B0604030504040204" pitchFamily="34" charset="0"/>
              <a:cs typeface="Tahoma" panose="020B0604030504040204" pitchFamily="34" charset="0"/>
            </a:endParaRPr>
          </a:p>
          <a:p>
            <a:r>
              <a:rPr lang="en-AU" dirty="0">
                <a:latin typeface="Tahoma" panose="020B0604030504040204" pitchFamily="34" charset="0"/>
                <a:ea typeface="Tahoma" panose="020B0604030504040204" pitchFamily="34" charset="0"/>
                <a:cs typeface="Tahoma" panose="020B0604030504040204" pitchFamily="34" charset="0"/>
              </a:rPr>
              <a:t>The 2022 Business Management students averaged 26 in all their studies (including Business Management). So, the scaling process adjusted the Study Scores downwards so that the average VTAC Scaled Study Score for Business Management was 26.</a:t>
            </a:r>
          </a:p>
        </p:txBody>
      </p:sp>
      <p:sp>
        <p:nvSpPr>
          <p:cNvPr id="7" name="Rectangle 6"/>
          <p:cNvSpPr/>
          <p:nvPr/>
        </p:nvSpPr>
        <p:spPr>
          <a:xfrm>
            <a:off x="381000" y="4724400"/>
            <a:ext cx="8763000" cy="369332"/>
          </a:xfrm>
          <a:prstGeom prst="rect">
            <a:avLst/>
          </a:prstGeom>
        </p:spPr>
        <p:txBody>
          <a:bodyPr wrap="square">
            <a:spAutoFit/>
          </a:bodyPr>
          <a:lstStyle/>
          <a:p>
            <a:r>
              <a:rPr lang="en-AU" dirty="0"/>
              <a:t>Scaling is calculated each year and can </a:t>
            </a:r>
            <a:r>
              <a:rPr lang="en-AU" b="1" dirty="0">
                <a:solidFill>
                  <a:srgbClr val="FFFF00"/>
                </a:solidFill>
              </a:rPr>
              <a:t>change year by year</a:t>
            </a:r>
            <a:r>
              <a:rPr lang="en-AU" dirty="0">
                <a:solidFill>
                  <a:srgbClr val="FFFF00"/>
                </a:solidFill>
              </a:rPr>
              <a:t>. </a:t>
            </a:r>
          </a:p>
        </p:txBody>
      </p:sp>
      <p:sp>
        <p:nvSpPr>
          <p:cNvPr id="8" name="Rectangle 7"/>
          <p:cNvSpPr/>
          <p:nvPr/>
        </p:nvSpPr>
        <p:spPr>
          <a:xfrm>
            <a:off x="381000" y="5258812"/>
            <a:ext cx="8534400" cy="923330"/>
          </a:xfrm>
          <a:prstGeom prst="rect">
            <a:avLst/>
          </a:prstGeom>
        </p:spPr>
        <p:txBody>
          <a:bodyPr wrap="square">
            <a:spAutoFit/>
          </a:bodyPr>
          <a:lstStyle/>
          <a:p>
            <a:r>
              <a:rPr lang="en-AU" dirty="0"/>
              <a:t>Scaling over 50? Languages have special provisions due to </a:t>
            </a:r>
            <a:r>
              <a:rPr lang="en-AU" b="1" dirty="0">
                <a:solidFill>
                  <a:srgbClr val="FFFF00"/>
                </a:solidFill>
              </a:rPr>
              <a:t>government incentives</a:t>
            </a:r>
            <a:r>
              <a:rPr lang="en-AU" dirty="0">
                <a:solidFill>
                  <a:srgbClr val="FFFF00"/>
                </a:solidFill>
              </a:rPr>
              <a:t> </a:t>
            </a:r>
            <a:r>
              <a:rPr lang="en-AU" dirty="0"/>
              <a:t>and maths is scaled </a:t>
            </a:r>
            <a:r>
              <a:rPr lang="en-AU" b="1" dirty="0">
                <a:solidFill>
                  <a:srgbClr val="FFFF00"/>
                </a:solidFill>
              </a:rPr>
              <a:t>to take into account the different difficulty levels</a:t>
            </a:r>
            <a:r>
              <a:rPr lang="en-AU" dirty="0">
                <a:solidFill>
                  <a:srgbClr val="FFFF00"/>
                </a:solidFill>
              </a:rPr>
              <a:t>. </a:t>
            </a:r>
            <a:r>
              <a:rPr lang="en-AU" dirty="0"/>
              <a:t>This means that </a:t>
            </a:r>
            <a:r>
              <a:rPr lang="en-AU"/>
              <a:t>some Languages </a:t>
            </a:r>
            <a:r>
              <a:rPr lang="en-AU" dirty="0"/>
              <a:t>and Specialist Maths can scale over 50.</a:t>
            </a:r>
          </a:p>
        </p:txBody>
      </p:sp>
    </p:spTree>
    <p:extLst>
      <p:ext uri="{BB962C8B-B14F-4D97-AF65-F5344CB8AC3E}">
        <p14:creationId xmlns:p14="http://schemas.microsoft.com/office/powerpoint/2010/main" val="7925044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1533</TotalTime>
  <Words>606</Words>
  <Application>Microsoft Office PowerPoint</Application>
  <PresentationFormat>On-screen Show (4:3)</PresentationFormat>
  <Paragraphs>69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Tahoma</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vector>
  </TitlesOfParts>
  <Company>DE&amp;T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Horsham College</dc:title>
  <dc:creator>Horsham College</dc:creator>
  <cp:lastModifiedBy>Nicholas Rigas</cp:lastModifiedBy>
  <cp:revision>182</cp:revision>
  <dcterms:created xsi:type="dcterms:W3CDTF">2007-02-12T00:55:57Z</dcterms:created>
  <dcterms:modified xsi:type="dcterms:W3CDTF">2023-03-14T04:26:47Z</dcterms:modified>
</cp:coreProperties>
</file>