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8"/>
  </p:notesMasterIdLst>
  <p:sldIdLst>
    <p:sldId id="256" r:id="rId6"/>
    <p:sldId id="593" r:id="rId7"/>
    <p:sldId id="260" r:id="rId8"/>
    <p:sldId id="258" r:id="rId9"/>
    <p:sldId id="259" r:id="rId10"/>
    <p:sldId id="262" r:id="rId11"/>
    <p:sldId id="481" r:id="rId12"/>
    <p:sldId id="280" r:id="rId13"/>
    <p:sldId id="596" r:id="rId14"/>
    <p:sldId id="482" r:id="rId15"/>
    <p:sldId id="268" r:id="rId16"/>
    <p:sldId id="269" r:id="rId17"/>
    <p:sldId id="270" r:id="rId18"/>
    <p:sldId id="276" r:id="rId19"/>
    <p:sldId id="275" r:id="rId20"/>
    <p:sldId id="476" r:id="rId21"/>
    <p:sldId id="592" r:id="rId22"/>
    <p:sldId id="273" r:id="rId23"/>
    <p:sldId id="272" r:id="rId24"/>
    <p:sldId id="271" r:id="rId25"/>
    <p:sldId id="278" r:id="rId26"/>
    <p:sldId id="27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ephine Culross" initials="JC" lastIdx="2" clrIdx="0">
    <p:extLst>
      <p:ext uri="{19B8F6BF-5375-455C-9EA6-DF929625EA0E}">
        <p15:presenceInfo xmlns:p15="http://schemas.microsoft.com/office/powerpoint/2012/main" userId="S::josephine.culross@dhsv.org.au::91cb7249-24f5-4da6-9e54-960feb529a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255" autoAdjust="0"/>
  </p:normalViewPr>
  <p:slideViewPr>
    <p:cSldViewPr snapToGrid="0">
      <p:cViewPr varScale="1">
        <p:scale>
          <a:sx n="79" d="100"/>
          <a:sy n="79" d="100"/>
        </p:scale>
        <p:origin x="1794" y="78"/>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BC4A45-F142-4958-BDBD-595358E036C4}" type="doc">
      <dgm:prSet loTypeId="urn:microsoft.com/office/officeart/2005/8/layout/process1" loCatId="process" qsTypeId="urn:microsoft.com/office/officeart/2005/8/quickstyle/simple1" qsCatId="simple" csTypeId="urn:microsoft.com/office/officeart/2005/8/colors/accent1_2" csCatId="accent1" phldr="1"/>
      <dgm:spPr/>
    </dgm:pt>
    <dgm:pt modelId="{85A7AADA-4FDA-46F8-B03F-7FA78614BA84}">
      <dgm:prSet phldrT="[Text]"/>
      <dgm:spPr>
        <a:solidFill>
          <a:schemeClr val="accent2"/>
        </a:solidFill>
      </dgm:spPr>
      <dgm:t>
        <a:bodyPr/>
        <a:lstStyle/>
        <a:p>
          <a:r>
            <a:rPr lang="en-US">
              <a:latin typeface="Arial"/>
              <a:cs typeface="Arial"/>
            </a:rPr>
            <a:t>Free annual oral health check up for all students</a:t>
          </a:r>
          <a:endParaRPr lang="en-AU">
            <a:latin typeface="Arial"/>
            <a:cs typeface="Arial"/>
          </a:endParaRPr>
        </a:p>
      </dgm:t>
    </dgm:pt>
    <dgm:pt modelId="{A3B8C456-FA62-4CF0-8621-31B55D449819}" type="parTrans" cxnId="{4ACE3C22-6602-4A27-BF54-7A1014C5B140}">
      <dgm:prSet/>
      <dgm:spPr/>
      <dgm:t>
        <a:bodyPr/>
        <a:lstStyle/>
        <a:p>
          <a:endParaRPr lang="en-AU"/>
        </a:p>
      </dgm:t>
    </dgm:pt>
    <dgm:pt modelId="{517B0E2F-3C0A-41E2-9CC1-89FCC3320935}" type="sibTrans" cxnId="{4ACE3C22-6602-4A27-BF54-7A1014C5B140}">
      <dgm:prSet/>
      <dgm:spPr>
        <a:solidFill>
          <a:schemeClr val="tx1">
            <a:lumMod val="50000"/>
            <a:lumOff val="50000"/>
          </a:schemeClr>
        </a:solidFill>
      </dgm:spPr>
      <dgm:t>
        <a:bodyPr/>
        <a:lstStyle/>
        <a:p>
          <a:endParaRPr lang="en-AU"/>
        </a:p>
      </dgm:t>
    </dgm:pt>
    <dgm:pt modelId="{AF482784-1DAA-45A6-B767-377E3D64DFFC}">
      <dgm:prSet phldrT="[Text]"/>
      <dgm:spPr>
        <a:solidFill>
          <a:schemeClr val="accent2"/>
        </a:solidFill>
      </dgm:spPr>
      <dgm:t>
        <a:bodyPr/>
        <a:lstStyle/>
        <a:p>
          <a:pPr rtl="0"/>
          <a:r>
            <a:rPr lang="en-US">
              <a:solidFill>
                <a:schemeClr val="bg1"/>
              </a:solidFill>
              <a:latin typeface="Arial"/>
              <a:cs typeface="Arial"/>
            </a:rPr>
            <a:t>Preventive and treatment services if required</a:t>
          </a:r>
          <a:endParaRPr lang="en-AU">
            <a:solidFill>
              <a:schemeClr val="bg1"/>
            </a:solidFill>
            <a:latin typeface="Arial"/>
            <a:cs typeface="Arial"/>
          </a:endParaRPr>
        </a:p>
      </dgm:t>
    </dgm:pt>
    <dgm:pt modelId="{6397689F-4BD0-4E74-B0DE-C482A222F7A5}" type="parTrans" cxnId="{43437483-C9DB-48F7-B1FF-C499E10C7D4B}">
      <dgm:prSet/>
      <dgm:spPr/>
      <dgm:t>
        <a:bodyPr/>
        <a:lstStyle/>
        <a:p>
          <a:endParaRPr lang="en-AU"/>
        </a:p>
      </dgm:t>
    </dgm:pt>
    <dgm:pt modelId="{F1FE3A59-8DCC-44AD-BBBB-6A4B64E5948E}" type="sibTrans" cxnId="{43437483-C9DB-48F7-B1FF-C499E10C7D4B}">
      <dgm:prSet/>
      <dgm:spPr>
        <a:solidFill>
          <a:schemeClr val="tx1">
            <a:lumMod val="50000"/>
            <a:lumOff val="50000"/>
          </a:schemeClr>
        </a:solidFill>
      </dgm:spPr>
      <dgm:t>
        <a:bodyPr/>
        <a:lstStyle/>
        <a:p>
          <a:endParaRPr lang="en-AU"/>
        </a:p>
      </dgm:t>
    </dgm:pt>
    <dgm:pt modelId="{FEDD54A2-C4B3-4DAB-B6DB-97EA1E9A43F2}">
      <dgm:prSet phldrT="[Text]"/>
      <dgm:spPr>
        <a:solidFill>
          <a:schemeClr val="accent2">
            <a:lumMod val="40000"/>
            <a:lumOff val="60000"/>
          </a:schemeClr>
        </a:solidFill>
      </dgm:spPr>
      <dgm:t>
        <a:bodyPr/>
        <a:lstStyle/>
        <a:p>
          <a:r>
            <a:rPr lang="en-US">
              <a:solidFill>
                <a:schemeClr val="tx1"/>
              </a:solidFill>
              <a:latin typeface="Arial" panose="020B0604020202020204" pitchFamily="34" charset="0"/>
              <a:cs typeface="Arial" panose="020B0604020202020204" pitchFamily="34" charset="0"/>
            </a:rPr>
            <a:t>Six month check in and fluoride varnish for those students who need it</a:t>
          </a:r>
          <a:endParaRPr lang="en-AU">
            <a:latin typeface="Arial" panose="020B0604020202020204" pitchFamily="34" charset="0"/>
            <a:cs typeface="Arial" panose="020B0604020202020204" pitchFamily="34" charset="0"/>
          </a:endParaRPr>
        </a:p>
      </dgm:t>
    </dgm:pt>
    <dgm:pt modelId="{F40B4D79-9426-47E4-A84E-5117C67C7529}" type="parTrans" cxnId="{06FFFB7B-2811-4C5F-A4BA-F5A69F028075}">
      <dgm:prSet/>
      <dgm:spPr/>
      <dgm:t>
        <a:bodyPr/>
        <a:lstStyle/>
        <a:p>
          <a:endParaRPr lang="en-AU"/>
        </a:p>
      </dgm:t>
    </dgm:pt>
    <dgm:pt modelId="{A03F67B6-3D8A-4B83-95F0-CB051654DC2A}" type="sibTrans" cxnId="{06FFFB7B-2811-4C5F-A4BA-F5A69F028075}">
      <dgm:prSet/>
      <dgm:spPr/>
      <dgm:t>
        <a:bodyPr/>
        <a:lstStyle/>
        <a:p>
          <a:endParaRPr lang="en-AU"/>
        </a:p>
      </dgm:t>
    </dgm:pt>
    <dgm:pt modelId="{E5063608-4874-4B14-A1D7-0032BC2CBB8E}" type="pres">
      <dgm:prSet presAssocID="{2FBC4A45-F142-4958-BDBD-595358E036C4}" presName="Name0" presStyleCnt="0">
        <dgm:presLayoutVars>
          <dgm:dir/>
          <dgm:resizeHandles val="exact"/>
        </dgm:presLayoutVars>
      </dgm:prSet>
      <dgm:spPr/>
    </dgm:pt>
    <dgm:pt modelId="{86B20EF4-E1C5-412D-ACF9-D3165FA070D4}" type="pres">
      <dgm:prSet presAssocID="{85A7AADA-4FDA-46F8-B03F-7FA78614BA84}" presName="node" presStyleLbl="node1" presStyleIdx="0" presStyleCnt="3">
        <dgm:presLayoutVars>
          <dgm:bulletEnabled val="1"/>
        </dgm:presLayoutVars>
      </dgm:prSet>
      <dgm:spPr/>
    </dgm:pt>
    <dgm:pt modelId="{BB459749-CFAF-4C25-96DB-B408E4916284}" type="pres">
      <dgm:prSet presAssocID="{517B0E2F-3C0A-41E2-9CC1-89FCC3320935}" presName="sibTrans" presStyleLbl="sibTrans2D1" presStyleIdx="0" presStyleCnt="2"/>
      <dgm:spPr/>
    </dgm:pt>
    <dgm:pt modelId="{6EAA3FAD-6783-430D-BC50-5D3C3F265671}" type="pres">
      <dgm:prSet presAssocID="{517B0E2F-3C0A-41E2-9CC1-89FCC3320935}" presName="connectorText" presStyleLbl="sibTrans2D1" presStyleIdx="0" presStyleCnt="2"/>
      <dgm:spPr/>
    </dgm:pt>
    <dgm:pt modelId="{BBA68E93-9C8F-4254-8EE4-FBB2FFE541A7}" type="pres">
      <dgm:prSet presAssocID="{AF482784-1DAA-45A6-B767-377E3D64DFFC}" presName="node" presStyleLbl="node1" presStyleIdx="1" presStyleCnt="3">
        <dgm:presLayoutVars>
          <dgm:bulletEnabled val="1"/>
        </dgm:presLayoutVars>
      </dgm:prSet>
      <dgm:spPr/>
    </dgm:pt>
    <dgm:pt modelId="{0226EB8C-A614-46D0-881D-EA8271AB98F8}" type="pres">
      <dgm:prSet presAssocID="{F1FE3A59-8DCC-44AD-BBBB-6A4B64E5948E}" presName="sibTrans" presStyleLbl="sibTrans2D1" presStyleIdx="1" presStyleCnt="2"/>
      <dgm:spPr>
        <a:prstGeom prst="plus">
          <a:avLst/>
        </a:prstGeom>
      </dgm:spPr>
    </dgm:pt>
    <dgm:pt modelId="{20585066-D2BF-4A86-A7B0-1C5F9D8A82F7}" type="pres">
      <dgm:prSet presAssocID="{F1FE3A59-8DCC-44AD-BBBB-6A4B64E5948E}" presName="connectorText" presStyleLbl="sibTrans2D1" presStyleIdx="1" presStyleCnt="2"/>
      <dgm:spPr/>
    </dgm:pt>
    <dgm:pt modelId="{0C5EAE6D-8180-4E7E-87CB-61AEDA03C421}" type="pres">
      <dgm:prSet presAssocID="{FEDD54A2-C4B3-4DAB-B6DB-97EA1E9A43F2}" presName="node" presStyleLbl="node1" presStyleIdx="2" presStyleCnt="3">
        <dgm:presLayoutVars>
          <dgm:bulletEnabled val="1"/>
        </dgm:presLayoutVars>
      </dgm:prSet>
      <dgm:spPr/>
    </dgm:pt>
  </dgm:ptLst>
  <dgm:cxnLst>
    <dgm:cxn modelId="{2064C71E-423B-486A-9779-4380EE7AD9CF}" type="presOf" srcId="{FEDD54A2-C4B3-4DAB-B6DB-97EA1E9A43F2}" destId="{0C5EAE6D-8180-4E7E-87CB-61AEDA03C421}" srcOrd="0" destOrd="0" presId="urn:microsoft.com/office/officeart/2005/8/layout/process1"/>
    <dgm:cxn modelId="{4ACE3C22-6602-4A27-BF54-7A1014C5B140}" srcId="{2FBC4A45-F142-4958-BDBD-595358E036C4}" destId="{85A7AADA-4FDA-46F8-B03F-7FA78614BA84}" srcOrd="0" destOrd="0" parTransId="{A3B8C456-FA62-4CF0-8621-31B55D449819}" sibTransId="{517B0E2F-3C0A-41E2-9CC1-89FCC3320935}"/>
    <dgm:cxn modelId="{8C50AA23-53B6-4220-ADF9-4026EDB72DE5}" type="presOf" srcId="{85A7AADA-4FDA-46F8-B03F-7FA78614BA84}" destId="{86B20EF4-E1C5-412D-ACF9-D3165FA070D4}" srcOrd="0" destOrd="0" presId="urn:microsoft.com/office/officeart/2005/8/layout/process1"/>
    <dgm:cxn modelId="{EDAE7043-18B7-44C8-880A-13F8B4AE0933}" type="presOf" srcId="{517B0E2F-3C0A-41E2-9CC1-89FCC3320935}" destId="{6EAA3FAD-6783-430D-BC50-5D3C3F265671}" srcOrd="1" destOrd="0" presId="urn:microsoft.com/office/officeart/2005/8/layout/process1"/>
    <dgm:cxn modelId="{FD6B6B46-7E6E-4AFA-A1C2-F8ED7B347406}" type="presOf" srcId="{AF482784-1DAA-45A6-B767-377E3D64DFFC}" destId="{BBA68E93-9C8F-4254-8EE4-FBB2FFE541A7}" srcOrd="0" destOrd="0" presId="urn:microsoft.com/office/officeart/2005/8/layout/process1"/>
    <dgm:cxn modelId="{06FFFB7B-2811-4C5F-A4BA-F5A69F028075}" srcId="{2FBC4A45-F142-4958-BDBD-595358E036C4}" destId="{FEDD54A2-C4B3-4DAB-B6DB-97EA1E9A43F2}" srcOrd="2" destOrd="0" parTransId="{F40B4D79-9426-47E4-A84E-5117C67C7529}" sibTransId="{A03F67B6-3D8A-4B83-95F0-CB051654DC2A}"/>
    <dgm:cxn modelId="{1786BF7D-99CC-41A6-9D75-F037D4B0AA60}" type="presOf" srcId="{517B0E2F-3C0A-41E2-9CC1-89FCC3320935}" destId="{BB459749-CFAF-4C25-96DB-B408E4916284}" srcOrd="0" destOrd="0" presId="urn:microsoft.com/office/officeart/2005/8/layout/process1"/>
    <dgm:cxn modelId="{43437483-C9DB-48F7-B1FF-C499E10C7D4B}" srcId="{2FBC4A45-F142-4958-BDBD-595358E036C4}" destId="{AF482784-1DAA-45A6-B767-377E3D64DFFC}" srcOrd="1" destOrd="0" parTransId="{6397689F-4BD0-4E74-B0DE-C482A222F7A5}" sibTransId="{F1FE3A59-8DCC-44AD-BBBB-6A4B64E5948E}"/>
    <dgm:cxn modelId="{F86F1CD1-C592-4A93-833F-625728EF8911}" type="presOf" srcId="{F1FE3A59-8DCC-44AD-BBBB-6A4B64E5948E}" destId="{0226EB8C-A614-46D0-881D-EA8271AB98F8}" srcOrd="0" destOrd="0" presId="urn:microsoft.com/office/officeart/2005/8/layout/process1"/>
    <dgm:cxn modelId="{A3AB03F7-A0D9-46E1-87ED-AD458C3F1A6D}" type="presOf" srcId="{2FBC4A45-F142-4958-BDBD-595358E036C4}" destId="{E5063608-4874-4B14-A1D7-0032BC2CBB8E}" srcOrd="0" destOrd="0" presId="urn:microsoft.com/office/officeart/2005/8/layout/process1"/>
    <dgm:cxn modelId="{DD3C44FC-59CF-4CDA-9F82-192C8526DE64}" type="presOf" srcId="{F1FE3A59-8DCC-44AD-BBBB-6A4B64E5948E}" destId="{20585066-D2BF-4A86-A7B0-1C5F9D8A82F7}" srcOrd="1" destOrd="0" presId="urn:microsoft.com/office/officeart/2005/8/layout/process1"/>
    <dgm:cxn modelId="{E9789D11-8214-4017-9261-C6287E6813A2}" type="presParOf" srcId="{E5063608-4874-4B14-A1D7-0032BC2CBB8E}" destId="{86B20EF4-E1C5-412D-ACF9-D3165FA070D4}" srcOrd="0" destOrd="0" presId="urn:microsoft.com/office/officeart/2005/8/layout/process1"/>
    <dgm:cxn modelId="{1989FA10-E28C-43BC-B65E-E0BC216961D1}" type="presParOf" srcId="{E5063608-4874-4B14-A1D7-0032BC2CBB8E}" destId="{BB459749-CFAF-4C25-96DB-B408E4916284}" srcOrd="1" destOrd="0" presId="urn:microsoft.com/office/officeart/2005/8/layout/process1"/>
    <dgm:cxn modelId="{0C11EB70-735B-42FD-95A7-40A0A70F5D8C}" type="presParOf" srcId="{BB459749-CFAF-4C25-96DB-B408E4916284}" destId="{6EAA3FAD-6783-430D-BC50-5D3C3F265671}" srcOrd="0" destOrd="0" presId="urn:microsoft.com/office/officeart/2005/8/layout/process1"/>
    <dgm:cxn modelId="{79E86C9D-D52E-4A60-8787-15A90F6E0C1E}" type="presParOf" srcId="{E5063608-4874-4B14-A1D7-0032BC2CBB8E}" destId="{BBA68E93-9C8F-4254-8EE4-FBB2FFE541A7}" srcOrd="2" destOrd="0" presId="urn:microsoft.com/office/officeart/2005/8/layout/process1"/>
    <dgm:cxn modelId="{C78D481B-7C78-420C-96FE-84B808FEFC25}" type="presParOf" srcId="{E5063608-4874-4B14-A1D7-0032BC2CBB8E}" destId="{0226EB8C-A614-46D0-881D-EA8271AB98F8}" srcOrd="3" destOrd="0" presId="urn:microsoft.com/office/officeart/2005/8/layout/process1"/>
    <dgm:cxn modelId="{2C32035A-E61B-45E8-A8BE-CD8F924DFB0F}" type="presParOf" srcId="{0226EB8C-A614-46D0-881D-EA8271AB98F8}" destId="{20585066-D2BF-4A86-A7B0-1C5F9D8A82F7}" srcOrd="0" destOrd="0" presId="urn:microsoft.com/office/officeart/2005/8/layout/process1"/>
    <dgm:cxn modelId="{718FC96F-E574-4A9E-A853-C8B2093CC4D8}" type="presParOf" srcId="{E5063608-4874-4B14-A1D7-0032BC2CBB8E}" destId="{0C5EAE6D-8180-4E7E-87CB-61AEDA03C421}"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20EF4-E1C5-412D-ACF9-D3165FA070D4}">
      <dsp:nvSpPr>
        <dsp:cNvPr id="0" name=""/>
        <dsp:cNvSpPr/>
      </dsp:nvSpPr>
      <dsp:spPr>
        <a:xfrm>
          <a:off x="9502" y="2408095"/>
          <a:ext cx="2840312" cy="1704187"/>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a:cs typeface="Arial"/>
            </a:rPr>
            <a:t>Free annual oral health check up for all students</a:t>
          </a:r>
          <a:endParaRPr lang="en-AU" sz="2300" kern="1200">
            <a:latin typeface="Arial"/>
            <a:cs typeface="Arial"/>
          </a:endParaRPr>
        </a:p>
      </dsp:txBody>
      <dsp:txXfrm>
        <a:off x="59416" y="2458009"/>
        <a:ext cx="2740484" cy="1604359"/>
      </dsp:txXfrm>
    </dsp:sp>
    <dsp:sp modelId="{BB459749-CFAF-4C25-96DB-B408E4916284}">
      <dsp:nvSpPr>
        <dsp:cNvPr id="0" name=""/>
        <dsp:cNvSpPr/>
      </dsp:nvSpPr>
      <dsp:spPr>
        <a:xfrm>
          <a:off x="3133846" y="2907990"/>
          <a:ext cx="602146" cy="704397"/>
        </a:xfrm>
        <a:prstGeom prst="righ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AU" sz="1900" kern="1200"/>
        </a:p>
      </dsp:txBody>
      <dsp:txXfrm>
        <a:off x="3133846" y="3048869"/>
        <a:ext cx="421502" cy="422639"/>
      </dsp:txXfrm>
    </dsp:sp>
    <dsp:sp modelId="{BBA68E93-9C8F-4254-8EE4-FBB2FFE541A7}">
      <dsp:nvSpPr>
        <dsp:cNvPr id="0" name=""/>
        <dsp:cNvSpPr/>
      </dsp:nvSpPr>
      <dsp:spPr>
        <a:xfrm>
          <a:off x="3985939" y="2408095"/>
          <a:ext cx="2840312" cy="1704187"/>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solidFill>
                <a:schemeClr val="bg1"/>
              </a:solidFill>
              <a:latin typeface="Arial"/>
              <a:cs typeface="Arial"/>
            </a:rPr>
            <a:t>Preventive and treatment services if required</a:t>
          </a:r>
          <a:endParaRPr lang="en-AU" sz="2300" kern="1200">
            <a:solidFill>
              <a:schemeClr val="bg1"/>
            </a:solidFill>
            <a:latin typeface="Arial"/>
            <a:cs typeface="Arial"/>
          </a:endParaRPr>
        </a:p>
      </dsp:txBody>
      <dsp:txXfrm>
        <a:off x="4035853" y="2458009"/>
        <a:ext cx="2740484" cy="1604359"/>
      </dsp:txXfrm>
    </dsp:sp>
    <dsp:sp modelId="{0226EB8C-A614-46D0-881D-EA8271AB98F8}">
      <dsp:nvSpPr>
        <dsp:cNvPr id="0" name=""/>
        <dsp:cNvSpPr/>
      </dsp:nvSpPr>
      <dsp:spPr>
        <a:xfrm>
          <a:off x="7110283" y="2907990"/>
          <a:ext cx="602146" cy="704397"/>
        </a:xfrm>
        <a:prstGeom prst="plus">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AU" sz="1900" kern="1200"/>
        </a:p>
      </dsp:txBody>
      <dsp:txXfrm>
        <a:off x="7110283" y="3048869"/>
        <a:ext cx="421502" cy="422639"/>
      </dsp:txXfrm>
    </dsp:sp>
    <dsp:sp modelId="{0C5EAE6D-8180-4E7E-87CB-61AEDA03C421}">
      <dsp:nvSpPr>
        <dsp:cNvPr id="0" name=""/>
        <dsp:cNvSpPr/>
      </dsp:nvSpPr>
      <dsp:spPr>
        <a:xfrm>
          <a:off x="7962376" y="2408095"/>
          <a:ext cx="2840312" cy="1704187"/>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latin typeface="Arial" panose="020B0604020202020204" pitchFamily="34" charset="0"/>
              <a:cs typeface="Arial" panose="020B0604020202020204" pitchFamily="34" charset="0"/>
            </a:rPr>
            <a:t>Six month check in and fluoride varnish for those students who need it</a:t>
          </a:r>
          <a:endParaRPr lang="en-AU" sz="2300" kern="1200">
            <a:latin typeface="Arial" panose="020B0604020202020204" pitchFamily="34" charset="0"/>
            <a:cs typeface="Arial" panose="020B0604020202020204" pitchFamily="34" charset="0"/>
          </a:endParaRPr>
        </a:p>
      </dsp:txBody>
      <dsp:txXfrm>
        <a:off x="8012290" y="2458009"/>
        <a:ext cx="2740484" cy="16043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A1DB0-7638-4CCE-9DFE-F2705E8F08E1}" type="datetimeFigureOut">
              <a:rPr lang="en-AU" smtClean="0"/>
              <a:t>24/04/2024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F86349-6C44-4DE7-BC7B-6C2EE42041A0}" type="slidenum">
              <a:rPr lang="en-AU" smtClean="0"/>
              <a:t>‹#›</a:t>
            </a:fld>
            <a:endParaRPr lang="en-AU"/>
          </a:p>
        </p:txBody>
      </p:sp>
    </p:spTree>
    <p:extLst>
      <p:ext uri="{BB962C8B-B14F-4D97-AF65-F5344CB8AC3E}">
        <p14:creationId xmlns:p14="http://schemas.microsoft.com/office/powerpoint/2010/main" val="3992789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Smile Squad school dental program. My name is Tracey and I’m here to talk to you about this exciting program. Smile Squad will provide your child/children with free dental care – all without having to leave school grounds.</a:t>
            </a:r>
            <a:endParaRPr lang="en-AU" dirty="0"/>
          </a:p>
        </p:txBody>
      </p:sp>
      <p:sp>
        <p:nvSpPr>
          <p:cNvPr id="4" name="Slide Number Placeholder 3"/>
          <p:cNvSpPr>
            <a:spLocks noGrp="1"/>
          </p:cNvSpPr>
          <p:nvPr>
            <p:ph type="sldNum" sz="quarter" idx="5"/>
          </p:nvPr>
        </p:nvSpPr>
        <p:spPr/>
        <p:txBody>
          <a:bodyPr/>
          <a:lstStyle/>
          <a:p>
            <a:fld id="{46F86349-6C44-4DE7-BC7B-6C2EE42041A0}" type="slidenum">
              <a:rPr lang="en-AU" smtClean="0"/>
              <a:t>1</a:t>
            </a:fld>
            <a:endParaRPr lang="en-AU"/>
          </a:p>
        </p:txBody>
      </p:sp>
    </p:spTree>
    <p:extLst>
      <p:ext uri="{BB962C8B-B14F-4D97-AF65-F5344CB8AC3E}">
        <p14:creationId xmlns:p14="http://schemas.microsoft.com/office/powerpoint/2010/main" val="1447265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a:cs typeface="Arial"/>
              </a:rPr>
              <a:t>Your child’s first check up</a:t>
            </a:r>
            <a:endParaRPr lang="en-US" sz="1200" dirty="0">
              <a:latin typeface="Arial"/>
              <a:cs typeface="Arial"/>
            </a:endParaRPr>
          </a:p>
          <a:p>
            <a:r>
              <a:rPr lang="en-US" dirty="0"/>
              <a:t>As you know, Smile Squad will visit your child’s school. First, they will come to provide every student with a free dental examination or check up. This involves a dental therapist or oral health therapist having a look at their mouth. They might take x-rays if they need a closer look inside their teeth. They might talk to your child about the foods they eat and what kind of food will be good for their teeth. They might talk to your child about other ways they can care for their teeth – making sure they are brushing them properly, and drinking plenty of water, or wearing a mouthguard if they play sport.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might also offer preventive care such as fissure sealants, fluoride varnish and tooth cleaning. Fluoride varnish – this helps to protect your child’s teeth from decay and keeps them strong and healthy. If your child has fluoride varnish applied to their teeth, the examination team will come back in 6 months’ time to re-apply the fluoride varnish. </a:t>
            </a:r>
            <a:r>
              <a:rPr lang="en-US" sz="1200" dirty="0">
                <a:latin typeface="Arial"/>
                <a:cs typeface="Arial"/>
              </a:rPr>
              <a:t>They can also schedule a treatment visit if needed.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It’s not all about procedures. You might just need some dental health and dietary advice.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Every child will get a free dental pack consisting of a toothbrush, toothpaste and dental health information. We want to help you and your child keep their mouth healthy.</a:t>
            </a:r>
          </a:p>
          <a:p>
            <a:endParaRPr lang="en-AU" dirty="0"/>
          </a:p>
        </p:txBody>
      </p:sp>
      <p:sp>
        <p:nvSpPr>
          <p:cNvPr id="4" name="Slide Number Placeholder 3"/>
          <p:cNvSpPr>
            <a:spLocks noGrp="1"/>
          </p:cNvSpPr>
          <p:nvPr>
            <p:ph type="sldNum" sz="quarter" idx="5"/>
          </p:nvPr>
        </p:nvSpPr>
        <p:spPr/>
        <p:txBody>
          <a:bodyPr/>
          <a:lstStyle/>
          <a:p>
            <a:fld id="{46F86349-6C44-4DE7-BC7B-6C2EE42041A0}" type="slidenum">
              <a:rPr lang="en-AU" smtClean="0"/>
              <a:t>10</a:t>
            </a:fld>
            <a:endParaRPr lang="en-AU"/>
          </a:p>
        </p:txBody>
      </p:sp>
    </p:spTree>
    <p:extLst>
      <p:ext uri="{BB962C8B-B14F-4D97-AF65-F5344CB8AC3E}">
        <p14:creationId xmlns:p14="http://schemas.microsoft.com/office/powerpoint/2010/main" val="2770314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Calibri" panose="020F0502020204030204" pitchFamily="34" charset="0"/>
                <a:ea typeface="Calibri" panose="020F0502020204030204" pitchFamily="34" charset="0"/>
                <a:cs typeface="Calibri" panose="020F0502020204030204" pitchFamily="34" charset="0"/>
              </a:rPr>
              <a:t>Let’s talk about some of those different things we mentioned that might happen during an examination visit. First of all, what does an examination or ‘check-up’ involve? </a:t>
            </a:r>
            <a:r>
              <a:rPr lang="en-AU" sz="1200">
                <a:latin typeface="Calibri" panose="020F0502020204030204" pitchFamily="34" charset="0"/>
                <a:ea typeface="Calibri" panose="020F0502020204030204" pitchFamily="34" charset="0"/>
                <a:cs typeface="Times New Roman" panose="02020603050405020304" pitchFamily="18" charset="0"/>
              </a:rPr>
              <a:t>A full dental check-up includes a check of teeth, gums, jaws, and the mouth. Check-ups are an excellent way to find problems early. Once we know what is happening, we can plan for follow-up care or treatment. We recommend regular dental check-ups for all children. </a:t>
            </a:r>
            <a:r>
              <a:rPr lang="en-US" sz="1200">
                <a:latin typeface="Calibri" panose="020F0502020204030204" pitchFamily="34" charset="0"/>
                <a:ea typeface="Calibri" panose="020F0502020204030204" pitchFamily="34" charset="0"/>
                <a:cs typeface="Times New Roman" panose="02020603050405020304" pitchFamily="18" charset="0"/>
              </a:rPr>
              <a:t>During a check up, the Smile Squad team may need to do several different procedures, focusing on preventive care like fissure sealants and fluoride varnish.</a:t>
            </a:r>
            <a:endParaRPr lang="en-AU" sz="12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6F86349-6C44-4DE7-BC7B-6C2EE42041A0}" type="slidenum">
              <a:rPr lang="en-AU" smtClean="0"/>
              <a:t>11</a:t>
            </a:fld>
            <a:endParaRPr lang="en-AU"/>
          </a:p>
        </p:txBody>
      </p:sp>
    </p:spTree>
    <p:extLst>
      <p:ext uri="{BB962C8B-B14F-4D97-AF65-F5344CB8AC3E}">
        <p14:creationId xmlns:p14="http://schemas.microsoft.com/office/powerpoint/2010/main" val="3764607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US" sz="1800">
                <a:effectLst/>
                <a:latin typeface="Arial" panose="020B0604020202020204" pitchFamily="34" charset="0"/>
                <a:ea typeface="Arial" panose="020B0604020202020204" pitchFamily="34" charset="0"/>
                <a:cs typeface="Times New Roman" panose="02020603050405020304" pitchFamily="18" charset="0"/>
              </a:rPr>
              <a:t>Following your child’s check up, they might need some further care to keep their teeth healthy, so the treatment van will visit. When the treatment van comes, we will only see students who need some extra help with their teeth. Dentistry is moving away from ‘drilling and filling’ so our clinicians will always choose the least invasive option available for your child. These techniques also help to prevent dental anxiety and phobias. </a:t>
            </a:r>
          </a:p>
          <a:p>
            <a:pPr>
              <a:spcAft>
                <a:spcPts val="800"/>
              </a:spcAft>
            </a:pP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a:spcAft>
                <a:spcPts val="800"/>
              </a:spcAft>
            </a:pPr>
            <a:r>
              <a:rPr lang="en-US" sz="1800">
                <a:effectLst/>
                <a:latin typeface="Arial" panose="020B0604020202020204" pitchFamily="34" charset="0"/>
                <a:ea typeface="Arial" panose="020B0604020202020204" pitchFamily="34" charset="0"/>
                <a:cs typeface="Times New Roman" panose="02020603050405020304" pitchFamily="18" charset="0"/>
              </a:rPr>
              <a:t>Some of the things staff in the treatment van will do include stainless steel crowns, silver fluoride and fillings. This can all happen inside the treatment van that you can see on the screen, which is just like a normal dental clinic but inside a van! In more complex cases, students may instead be transferred for treatment at the community dental clinic.</a:t>
            </a:r>
          </a:p>
          <a:p>
            <a:pPr>
              <a:spcAft>
                <a:spcPts val="800"/>
              </a:spcAft>
            </a:pPr>
            <a:endParaRPr lang="en-AU" sz="1800">
              <a:effectLst/>
              <a:latin typeface="Arial" panose="020B0604020202020204" pitchFamily="34" charset="0"/>
              <a:ea typeface="Arial" panose="020B0604020202020204" pitchFamily="34" charset="0"/>
              <a:cs typeface="Times New Roman" panose="02020603050405020304" pitchFamily="18" charset="0"/>
            </a:endParaRPr>
          </a:p>
          <a:p>
            <a:pPr>
              <a:spcAft>
                <a:spcPts val="800"/>
              </a:spcAft>
            </a:pPr>
            <a:r>
              <a:rPr lang="en-US" sz="1800">
                <a:effectLst/>
                <a:latin typeface="Arial" panose="020B0604020202020204" pitchFamily="34" charset="0"/>
                <a:ea typeface="Arial" panose="020B0604020202020204" pitchFamily="34" charset="0"/>
                <a:cs typeface="Times New Roman" panose="02020603050405020304" pitchFamily="18" charset="0"/>
              </a:rPr>
              <a:t>You can find more detailed information about the examination care and treatment we provide in the consent pack you receive when your child picks up their dental pack.</a:t>
            </a:r>
            <a:endParaRPr lang="en-AU" sz="1800">
              <a:effectLst/>
              <a:latin typeface="Arial" panose="020B0604020202020204" pitchFamily="34" charset="0"/>
              <a:ea typeface="Arial" panose="020B0604020202020204" pitchFamily="34" charset="0"/>
              <a:cs typeface="Times New Roman" panose="02020603050405020304" pitchFamily="18" charset="0"/>
            </a:endParaRPr>
          </a:p>
          <a:p>
            <a:pPr defTabSz="1643908">
              <a:defRPr/>
            </a:pPr>
            <a:endParaRPr lang="en-US"/>
          </a:p>
        </p:txBody>
      </p:sp>
      <p:sp>
        <p:nvSpPr>
          <p:cNvPr id="4" name="Slide Number Placeholder 3"/>
          <p:cNvSpPr>
            <a:spLocks noGrp="1"/>
          </p:cNvSpPr>
          <p:nvPr>
            <p:ph type="sldNum" sz="quarter" idx="5"/>
          </p:nvPr>
        </p:nvSpPr>
        <p:spPr/>
        <p:txBody>
          <a:bodyPr/>
          <a:lstStyle/>
          <a:p>
            <a:fld id="{46F86349-6C44-4DE7-BC7B-6C2EE42041A0}" type="slidenum">
              <a:rPr lang="en-AU" smtClean="0"/>
              <a:t>12</a:t>
            </a:fld>
            <a:endParaRPr lang="en-AU"/>
          </a:p>
        </p:txBody>
      </p:sp>
    </p:spTree>
    <p:extLst>
      <p:ext uri="{BB962C8B-B14F-4D97-AF65-F5344CB8AC3E}">
        <p14:creationId xmlns:p14="http://schemas.microsoft.com/office/powerpoint/2010/main" val="3185051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US" sz="1800">
                <a:effectLst/>
                <a:latin typeface="Arial" panose="020B0604020202020204" pitchFamily="34" charset="0"/>
                <a:ea typeface="Arial" panose="020B0604020202020204" pitchFamily="34" charset="0"/>
                <a:cs typeface="Times New Roman" panose="02020603050405020304" pitchFamily="18" charset="0"/>
              </a:rPr>
              <a:t>Getting informed consent from a parent or guardian is an essential part of the Smile Squad process. </a:t>
            </a:r>
          </a:p>
          <a:p>
            <a:pPr>
              <a:spcAft>
                <a:spcPts val="800"/>
              </a:spcAft>
            </a:pPr>
            <a:endParaRPr lang="en-AU" sz="1800">
              <a:effectLst/>
              <a:latin typeface="Arial" panose="020B0604020202020204" pitchFamily="34" charset="0"/>
              <a:ea typeface="Arial" panose="020B0604020202020204" pitchFamily="34" charset="0"/>
              <a:cs typeface="Times New Roman" panose="02020603050405020304" pitchFamily="18" charset="0"/>
            </a:endParaRPr>
          </a:p>
          <a:p>
            <a:pPr>
              <a:spcAft>
                <a:spcPts val="800"/>
              </a:spcAft>
            </a:pPr>
            <a:r>
              <a:rPr lang="en-US" sz="1800">
                <a:effectLst/>
                <a:latin typeface="Arial" panose="020B0604020202020204" pitchFamily="34" charset="0"/>
                <a:ea typeface="Arial" panose="020B0604020202020204" pitchFamily="34" charset="0"/>
                <a:cs typeface="Times New Roman" panose="02020603050405020304" pitchFamily="18" charset="0"/>
              </a:rPr>
              <a:t>Consent forms will be sent home with students to be filled out and returned before we arrive at the school. It is important that consent forms are completed in full. If you are unsure about something on the form, please contact the Smile Squad for help (phone number and email address can be found in the consent pack). The consent form provides some background information on Smile Squad and answers some frequently asked questions. It asks you to consent to a dental exam (check-up) for your child, followed by some specific procedures.</a:t>
            </a:r>
          </a:p>
          <a:p>
            <a:pPr>
              <a:spcAft>
                <a:spcPts val="800"/>
              </a:spcAft>
            </a:pPr>
            <a:endParaRPr lang="en-AU" sz="1800">
              <a:effectLst/>
              <a:latin typeface="Arial" panose="020B0604020202020204" pitchFamily="34" charset="0"/>
              <a:ea typeface="Arial" panose="020B0604020202020204" pitchFamily="34" charset="0"/>
              <a:cs typeface="Times New Roman" panose="02020603050405020304" pitchFamily="18" charset="0"/>
            </a:endParaRPr>
          </a:p>
          <a:p>
            <a:pPr>
              <a:spcAft>
                <a:spcPts val="800"/>
              </a:spcAft>
            </a:pPr>
            <a:r>
              <a:rPr lang="en-US" sz="1800">
                <a:effectLst/>
                <a:latin typeface="Arial" panose="020B0604020202020204" pitchFamily="34" charset="0"/>
                <a:ea typeface="Arial" panose="020B0604020202020204" pitchFamily="34" charset="0"/>
                <a:cs typeface="Times New Roman" panose="02020603050405020304" pitchFamily="18" charset="0"/>
              </a:rPr>
              <a:t>It is important that you consent to the dental exam (check up) first, and then the other procedures. Without general examination consent our staff can’t provide any services to students. The consent form also asks for Medicare details and CDBS bulk billing consent. This is another key part of the consent form and we will explore the importance of CDBS shortly. There is also a medical and oral health questionnaire. Both of these are important and help to plan the services our team provide to your children – ensuring they are safe and of greatest benefit. The oral health questionnaire helps us to understand what matters most to you and your child about their oral health. </a:t>
            </a:r>
            <a:endParaRPr lang="en-AU" sz="1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6F86349-6C44-4DE7-BC7B-6C2EE42041A0}" type="slidenum">
              <a:rPr lang="en-AU" smtClean="0"/>
              <a:t>13</a:t>
            </a:fld>
            <a:endParaRPr lang="en-AU"/>
          </a:p>
        </p:txBody>
      </p:sp>
    </p:spTree>
    <p:extLst>
      <p:ext uri="{BB962C8B-B14F-4D97-AF65-F5344CB8AC3E}">
        <p14:creationId xmlns:p14="http://schemas.microsoft.com/office/powerpoint/2010/main" val="1557700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ea typeface="Calibri" panose="020F0502020204030204" pitchFamily="34" charset="0"/>
                <a:cs typeface="Times New Roman" panose="02020603050405020304" pitchFamily="18" charset="0"/>
              </a:rPr>
              <a:t>We provide every student with a dental pack and this includes the consent form we just talked about. The dental packs also contain a toothbrush, toothpaste, and a brochure with some oral health information. These packs mean that all Victorian students will have access to the tools needed to have good oral hygiene to keep their teeth clean. These packs will be sent home before the vans visit your school – so they might also be a good reminder for some students to keep up the habit of brushing twice a day!</a:t>
            </a:r>
            <a:endParaRPr lang="en-AU" sz="12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6F86349-6C44-4DE7-BC7B-6C2EE42041A0}" type="slidenum">
              <a:rPr lang="en-AU" smtClean="0"/>
              <a:t>14</a:t>
            </a:fld>
            <a:endParaRPr lang="en-AU"/>
          </a:p>
        </p:txBody>
      </p:sp>
    </p:spTree>
    <p:extLst>
      <p:ext uri="{BB962C8B-B14F-4D97-AF65-F5344CB8AC3E}">
        <p14:creationId xmlns:p14="http://schemas.microsoft.com/office/powerpoint/2010/main" val="2613108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43908">
              <a:defRPr/>
            </a:pPr>
            <a:r>
              <a:rPr lang="en-AU" sz="1200" dirty="0">
                <a:latin typeface="Calibri" panose="020F0502020204030204" pitchFamily="34" charset="0"/>
                <a:ea typeface="Times New Roman" panose="02020603050405020304" pitchFamily="18" charset="0"/>
                <a:cs typeface="Times New Roman" panose="02020603050405020304" pitchFamily="18" charset="0"/>
              </a:rPr>
              <a:t>We would like to talk to you about the Child Dental Benefits Scheme, also known as the CDBS, and what it means for Smile Squad. </a:t>
            </a:r>
          </a:p>
          <a:p>
            <a:pPr defTabSz="1643908">
              <a:defRPr/>
            </a:pPr>
            <a:endParaRPr lang="en-AU" sz="1200" dirty="0">
              <a:latin typeface="Calibri" panose="020F0502020204030204" pitchFamily="34" charset="0"/>
              <a:ea typeface="Times New Roman" panose="02020603050405020304" pitchFamily="18" charset="0"/>
              <a:cs typeface="Times New Roman" panose="02020603050405020304" pitchFamily="18" charset="0"/>
            </a:endParaRPr>
          </a:p>
          <a:p>
            <a:pPr defTabSz="1643908">
              <a:defRPr/>
            </a:pPr>
            <a:r>
              <a:rPr lang="en-AU" sz="1200" dirty="0">
                <a:latin typeface="Calibri" panose="020F0502020204030204" pitchFamily="34" charset="0"/>
                <a:ea typeface="Times New Roman" panose="02020603050405020304" pitchFamily="18" charset="0"/>
                <a:cs typeface="Times New Roman" panose="02020603050405020304" pitchFamily="18" charset="0"/>
              </a:rPr>
              <a:t>Smile Squad is a free dental service for all Victorian public school students. There are no out of pocket costs for families, as all costs are covered by the state government and Medicare CDBS. The CDBS is Medicare funded and provides free dental care to eligible children aged 2-17 years. If you’re not sure about your eligibility, that’s ok! Smile Squad can find out for you. Even if you are not eligible for CDBS, all Smile Squad services are still free. We encourage you to use the CDBS funding if eligible as it helps us get extra funding to be able to provide more services to more students in Victoria. In short, the more people who fill out the CDBS bulk billing consent form, the more funding we receive to provide the best services for your children. Don’t worry if you go over your CDBS limits as care provided by Smile Squad will still be free, with no out of pocket costs. Please note: the CDBS does not cover specialist services, e.g. orthodontics. </a:t>
            </a:r>
            <a:endParaRPr lang="en-AU"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6F86349-6C44-4DE7-BC7B-6C2EE42041A0}" type="slidenum">
              <a:rPr lang="en-AU" smtClean="0"/>
              <a:t>15</a:t>
            </a:fld>
            <a:endParaRPr lang="en-AU"/>
          </a:p>
        </p:txBody>
      </p:sp>
    </p:spTree>
    <p:extLst>
      <p:ext uri="{BB962C8B-B14F-4D97-AF65-F5344CB8AC3E}">
        <p14:creationId xmlns:p14="http://schemas.microsoft.com/office/powerpoint/2010/main" val="2792118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US" sz="1800">
                <a:effectLst/>
                <a:latin typeface="Arial" panose="020B0604020202020204" pitchFamily="34" charset="0"/>
                <a:ea typeface="Arial" panose="020B0604020202020204" pitchFamily="34" charset="0"/>
                <a:cs typeface="Times New Roman" panose="02020603050405020304" pitchFamily="18" charset="0"/>
              </a:rPr>
              <a:t>Your child will arrive home with a Smile Squad dental pack and consent pack in the weeks before we arrive on site. Please fill in and return your consent forms to the school as soon as possible.</a:t>
            </a:r>
          </a:p>
          <a:p>
            <a:pPr>
              <a:spcAft>
                <a:spcPts val="800"/>
              </a:spcAft>
            </a:pPr>
            <a:endParaRPr lang="en-AU" sz="1800">
              <a:effectLst/>
              <a:latin typeface="Arial" panose="020B0604020202020204" pitchFamily="34" charset="0"/>
              <a:ea typeface="Arial" panose="020B0604020202020204" pitchFamily="34" charset="0"/>
              <a:cs typeface="Times New Roman" panose="02020603050405020304" pitchFamily="18" charset="0"/>
            </a:endParaRPr>
          </a:p>
          <a:p>
            <a:pPr>
              <a:spcAft>
                <a:spcPts val="800"/>
              </a:spcAft>
            </a:pPr>
            <a:r>
              <a:rPr lang="en-US" sz="1800">
                <a:effectLst/>
                <a:latin typeface="Arial" panose="020B0604020202020204" pitchFamily="34" charset="0"/>
                <a:ea typeface="Arial" panose="020B0604020202020204" pitchFamily="34" charset="0"/>
                <a:cs typeface="Times New Roman" panose="02020603050405020304" pitchFamily="18" charset="0"/>
              </a:rPr>
              <a:t>There are several different forms you can expect to see arrive home with your child. Here’s a handy list of the materials to look out for.</a:t>
            </a:r>
          </a:p>
          <a:p>
            <a:pPr>
              <a:spcAft>
                <a:spcPts val="800"/>
              </a:spcAft>
            </a:pPr>
            <a:endParaRPr lang="en-AU" sz="1800">
              <a:effectLst/>
              <a:latin typeface="Arial" panose="020B0604020202020204" pitchFamily="34" charset="0"/>
              <a:ea typeface="Arial" panose="020B0604020202020204" pitchFamily="34" charset="0"/>
              <a:cs typeface="Times New Roman" panose="02020603050405020304" pitchFamily="18" charset="0"/>
            </a:endParaRPr>
          </a:p>
          <a:p>
            <a:pPr>
              <a:spcAft>
                <a:spcPts val="800"/>
              </a:spcAft>
            </a:pPr>
            <a:r>
              <a:rPr lang="en-US" sz="1800">
                <a:effectLst/>
                <a:latin typeface="Arial" panose="020B0604020202020204" pitchFamily="34" charset="0"/>
                <a:ea typeface="Arial" panose="020B0604020202020204" pitchFamily="34" charset="0"/>
                <a:cs typeface="Times New Roman" panose="02020603050405020304" pitchFamily="18" charset="0"/>
              </a:rPr>
              <a:t>After your child has been examined, they will be given a post-care report. This form will provide you with enough information about what we did during the examination, what we found, and what happens next. Keep this report handy – if your child needs follow up care, our team will call you to discuss the report and together you will make plans for what happens next.</a:t>
            </a:r>
          </a:p>
          <a:p>
            <a:pPr>
              <a:spcAft>
                <a:spcPts val="800"/>
              </a:spcAft>
            </a:pPr>
            <a:endParaRPr lang="en-AU" sz="1800">
              <a:effectLst/>
              <a:latin typeface="Arial" panose="020B0604020202020204" pitchFamily="34" charset="0"/>
              <a:ea typeface="Arial" panose="020B0604020202020204" pitchFamily="34" charset="0"/>
              <a:cs typeface="Times New Roman" panose="02020603050405020304" pitchFamily="18" charset="0"/>
            </a:endParaRPr>
          </a:p>
          <a:p>
            <a:pPr>
              <a:spcAft>
                <a:spcPts val="800"/>
              </a:spcAft>
            </a:pPr>
            <a:r>
              <a:rPr lang="en-US" sz="1800">
                <a:effectLst/>
                <a:latin typeface="Arial" panose="020B0604020202020204" pitchFamily="34" charset="0"/>
                <a:ea typeface="Arial" panose="020B0604020202020204" pitchFamily="34" charset="0"/>
                <a:cs typeface="Times New Roman" panose="02020603050405020304" pitchFamily="18" charset="0"/>
              </a:rPr>
              <a:t>If you have given your consent for your child to receive treatment, they may bring home an after-care requirements form. When treatment includes a stainless steel or silver crown, local </a:t>
            </a:r>
            <a:r>
              <a:rPr lang="en-US" sz="1800" err="1">
                <a:effectLst/>
                <a:latin typeface="Arial" panose="020B0604020202020204" pitchFamily="34" charset="0"/>
                <a:ea typeface="Arial" panose="020B0604020202020204" pitchFamily="34" charset="0"/>
                <a:cs typeface="Times New Roman" panose="02020603050405020304" pitchFamily="18" charset="0"/>
              </a:rPr>
              <a:t>anaesthetic</a:t>
            </a:r>
            <a:r>
              <a:rPr lang="en-US" sz="1800">
                <a:effectLst/>
                <a:latin typeface="Arial" panose="020B0604020202020204" pitchFamily="34" charset="0"/>
                <a:ea typeface="Arial" panose="020B0604020202020204" pitchFamily="34" charset="0"/>
                <a:cs typeface="Times New Roman" panose="02020603050405020304" pitchFamily="18" charset="0"/>
              </a:rPr>
              <a:t> or an extraction, an after-care form will be completed. This form will be provided to your child’s teacher if they return to class before being taken home at the end of the day.</a:t>
            </a:r>
          </a:p>
          <a:p>
            <a:pPr>
              <a:spcAft>
                <a:spcPts val="800"/>
              </a:spcAft>
            </a:pPr>
            <a:endParaRPr lang="en-AU" sz="1800">
              <a:effectLst/>
              <a:latin typeface="Arial" panose="020B0604020202020204" pitchFamily="34" charset="0"/>
              <a:ea typeface="Arial" panose="020B0604020202020204" pitchFamily="34" charset="0"/>
              <a:cs typeface="Times New Roman" panose="02020603050405020304" pitchFamily="18" charset="0"/>
            </a:endParaRPr>
          </a:p>
          <a:p>
            <a:pPr>
              <a:spcAft>
                <a:spcPts val="800"/>
              </a:spcAft>
            </a:pPr>
            <a:r>
              <a:rPr lang="en-US" sz="1800">
                <a:effectLst/>
                <a:latin typeface="Arial" panose="020B0604020202020204" pitchFamily="34" charset="0"/>
                <a:ea typeface="Arial" panose="020B0604020202020204" pitchFamily="34" charset="0"/>
                <a:cs typeface="Times New Roman" panose="02020603050405020304" pitchFamily="18" charset="0"/>
              </a:rPr>
              <a:t>If your child is eligible for CDBS, they will be given a Medicare benefit assignment form after each dental visit. You will need to sign and date the form and return the Medicare and practitioner copies to your school.</a:t>
            </a:r>
            <a:endParaRPr lang="en-AU" sz="1800">
              <a:effectLst/>
              <a:latin typeface="Arial" panose="020B0604020202020204" pitchFamily="34" charset="0"/>
              <a:ea typeface="Arial" panose="020B0604020202020204" pitchFamily="34" charset="0"/>
              <a:cs typeface="Times New Roman" panose="02020603050405020304" pitchFamily="18" charset="0"/>
            </a:endParaRPr>
          </a:p>
          <a:p>
            <a:pPr defTabSz="1643908">
              <a:defRPr/>
            </a:pPr>
            <a:endParaRPr lang="en-AU" sz="12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6F86349-6C44-4DE7-BC7B-6C2EE42041A0}" type="slidenum">
              <a:rPr lang="en-AU" smtClean="0"/>
              <a:t>16</a:t>
            </a:fld>
            <a:endParaRPr lang="en-AU"/>
          </a:p>
        </p:txBody>
      </p:sp>
    </p:spTree>
    <p:extLst>
      <p:ext uri="{BB962C8B-B14F-4D97-AF65-F5344CB8AC3E}">
        <p14:creationId xmlns:p14="http://schemas.microsoft.com/office/powerpoint/2010/main" val="2458560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Another important aspect of the Smile Squad program is the broader health promotion work that will be happening. You should start to see more of these messages around your school. </a:t>
            </a:r>
            <a:endParaRPr lang="en-US" dirty="0"/>
          </a:p>
          <a:p>
            <a:endParaRPr lang="en-US" dirty="0">
              <a:solidFill>
                <a:schemeClr val="accent1"/>
              </a:solidFill>
              <a:cs typeface="Calibri"/>
            </a:endParaRPr>
          </a:p>
          <a:p>
            <a:pPr>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You can support your child to keep their smile healthy by helping them to eat well, drink well and clean well.  </a:t>
            </a:r>
            <a:endParaRPr lang="en-AU" sz="18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cs typeface="Calibri"/>
            </a:endParaRPr>
          </a:p>
          <a:p>
            <a:r>
              <a:rPr lang="en-US" dirty="0">
                <a:cs typeface="Calibri"/>
              </a:rPr>
              <a:t>‘Eat well, drink well, clean well’ relates to the habits we mentioned earlier and the things you can change to prevent oral disease. Visiting the dentist regularly is one important habit for keeping a healthy mouth, but there are lots of other things you can do that are just as important, such as:</a:t>
            </a:r>
          </a:p>
          <a:p>
            <a:endParaRPr lang="en-US" dirty="0"/>
          </a:p>
          <a:p>
            <a:r>
              <a:rPr lang="en-US" dirty="0">
                <a:cs typeface="Calibri"/>
              </a:rPr>
              <a:t>• Brushing twice a day with a fluoride toothpaste</a:t>
            </a:r>
          </a:p>
          <a:p>
            <a:r>
              <a:rPr lang="en-US" dirty="0">
                <a:cs typeface="Calibri"/>
              </a:rPr>
              <a:t>• Choosing water over other sugary drinks – especially if it’s fluoridated tap water</a:t>
            </a:r>
          </a:p>
          <a:p>
            <a:r>
              <a:rPr lang="en-US" dirty="0">
                <a:cs typeface="Calibri"/>
              </a:rPr>
              <a:t>• Eating more fresh foods and less processed foods with lots of sugar </a:t>
            </a:r>
            <a:endParaRPr lang="en-AU"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VBHC Introductory Talk Prototype script</a:t>
            </a: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603BBD-45DC-4CF7-B843-070EB2BBEDF5}" type="datetime5">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24-Apr-24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E4656-06B8-4C39-B593-0AABFB97604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340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order to eat well it’s important to eat a variety of healthy foods that are fresh and nutritious. It is also important to limit the amount of sugary foods that you eat.</a:t>
            </a:r>
            <a:endParaRPr lang="en-AU"/>
          </a:p>
        </p:txBody>
      </p:sp>
      <p:sp>
        <p:nvSpPr>
          <p:cNvPr id="4" name="Slide Number Placeholder 3"/>
          <p:cNvSpPr>
            <a:spLocks noGrp="1"/>
          </p:cNvSpPr>
          <p:nvPr>
            <p:ph type="sldNum" sz="quarter" idx="5"/>
          </p:nvPr>
        </p:nvSpPr>
        <p:spPr/>
        <p:txBody>
          <a:bodyPr/>
          <a:lstStyle/>
          <a:p>
            <a:fld id="{46F86349-6C44-4DE7-BC7B-6C2EE42041A0}" type="slidenum">
              <a:rPr lang="en-AU" smtClean="0"/>
              <a:t>18</a:t>
            </a:fld>
            <a:endParaRPr lang="en-AU"/>
          </a:p>
        </p:txBody>
      </p:sp>
    </p:spTree>
    <p:extLst>
      <p:ext uri="{BB962C8B-B14F-4D97-AF65-F5344CB8AC3E}">
        <p14:creationId xmlns:p14="http://schemas.microsoft.com/office/powerpoint/2010/main" val="1946629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Healthy drinks are important for healthy teeth – things like fluoridated tap water, plain milk, or soy milk with calcium are healthy drinks that are good for your teeth. Make these drinks your first choice and try to limit sugary drinks.</a:t>
            </a:r>
          </a:p>
        </p:txBody>
      </p:sp>
      <p:sp>
        <p:nvSpPr>
          <p:cNvPr id="4" name="Slide Number Placeholder 3"/>
          <p:cNvSpPr>
            <a:spLocks noGrp="1"/>
          </p:cNvSpPr>
          <p:nvPr>
            <p:ph type="sldNum" sz="quarter" idx="5"/>
          </p:nvPr>
        </p:nvSpPr>
        <p:spPr/>
        <p:txBody>
          <a:bodyPr/>
          <a:lstStyle/>
          <a:p>
            <a:fld id="{46F86349-6C44-4DE7-BC7B-6C2EE42041A0}" type="slidenum">
              <a:rPr lang="en-AU" smtClean="0"/>
              <a:t>19</a:t>
            </a:fld>
            <a:endParaRPr lang="en-AU"/>
          </a:p>
        </p:txBody>
      </p:sp>
    </p:spTree>
    <p:extLst>
      <p:ext uri="{BB962C8B-B14F-4D97-AF65-F5344CB8AC3E}">
        <p14:creationId xmlns:p14="http://schemas.microsoft.com/office/powerpoint/2010/main" val="55114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spirit of reconciliation, we acknowledge the Traditional Custodians of country throughout Australia and their connections to land, sea and community. We pay our respect to their elders past and present and extend that respect to all Aboriginal and Torres Strait Islander peoples today. </a:t>
            </a:r>
            <a:endParaRPr lang="en-AU" dirty="0"/>
          </a:p>
          <a:p>
            <a:endParaRPr lang="en-AU" dirty="0"/>
          </a:p>
          <a:p>
            <a:pPr algn="l"/>
            <a:r>
              <a:rPr lang="en-US" sz="1200" b="1" i="0" u="none" strike="noStrike" baseline="0" dirty="0">
                <a:solidFill>
                  <a:srgbClr val="FFFFFF"/>
                </a:solidFill>
                <a:latin typeface="ProximaNova-Bold" panose="02000506030000020004" pitchFamily="50" charset="0"/>
              </a:rPr>
              <a:t>Illustration courtesy of Sarah Fuss.</a:t>
            </a:r>
          </a:p>
          <a:p>
            <a:pPr algn="l"/>
            <a:r>
              <a:rPr lang="en-US" sz="1200" b="0" i="0" u="none" strike="noStrike" baseline="0" dirty="0">
                <a:solidFill>
                  <a:srgbClr val="FFFFFF"/>
                </a:solidFill>
                <a:latin typeface="ProximaNova-Medium"/>
              </a:rPr>
              <a:t>Sarah Fuss is a Kambuwal/Gamilaroi woman.</a:t>
            </a:r>
          </a:p>
          <a:p>
            <a:pPr algn="l"/>
            <a:endParaRPr lang="en-US" sz="1200" b="0" i="0" u="none" strike="noStrike" baseline="0" dirty="0">
              <a:solidFill>
                <a:srgbClr val="FFFFFF"/>
              </a:solidFill>
              <a:latin typeface="ProximaNova-Medium"/>
            </a:endParaRPr>
          </a:p>
          <a:p>
            <a:pPr algn="l"/>
            <a:r>
              <a:rPr lang="en-US" sz="1200" b="0" i="0" u="none" strike="noStrike" baseline="0" dirty="0">
                <a:solidFill>
                  <a:srgbClr val="FFFFFF"/>
                </a:solidFill>
                <a:latin typeface="ProximaNova-Medium"/>
              </a:rPr>
              <a:t>She was born on Kaurna country in South Australia and grew up on Arrente country, Alice Springs. She has been living in Melbourne for the past two years. She has worked in remote communities in the Northern Territory including To Tree, </a:t>
            </a:r>
            <a:r>
              <a:rPr lang="en-AU" sz="1200" b="0" i="0" u="none" strike="noStrike" baseline="0" dirty="0">
                <a:solidFill>
                  <a:srgbClr val="FFFFFF"/>
                </a:solidFill>
                <a:latin typeface="ProximaNova-Medium"/>
              </a:rPr>
              <a:t>Yuelamu, Yuendumu and Nyrripi.</a:t>
            </a:r>
          </a:p>
          <a:p>
            <a:pPr algn="l"/>
            <a:endParaRPr lang="en-AU" sz="1200" b="0" i="0" u="none" strike="noStrike" baseline="0" dirty="0">
              <a:solidFill>
                <a:srgbClr val="FFFFFF"/>
              </a:solidFill>
              <a:latin typeface="ProximaNova-Medium"/>
            </a:endParaRPr>
          </a:p>
          <a:p>
            <a:pPr algn="l"/>
            <a:r>
              <a:rPr lang="en-US" sz="1200" b="0" i="0" u="none" strike="noStrike" baseline="0" dirty="0">
                <a:solidFill>
                  <a:srgbClr val="FFFFFF"/>
                </a:solidFill>
                <a:latin typeface="ProximaNova-Medium"/>
              </a:rPr>
              <a:t>She is currently undertaking the Human Resources Indigenous Traineeship at DHSV, where she is studying Certificate III in Business and working in the Corporate Office.</a:t>
            </a:r>
          </a:p>
          <a:p>
            <a:pPr algn="l"/>
            <a:endParaRPr lang="en-AU" sz="1200" b="1" i="0" u="none" strike="noStrike" baseline="0" dirty="0">
              <a:solidFill>
                <a:srgbClr val="FFFFFF"/>
              </a:solidFill>
              <a:latin typeface="ProximaNova-Bold" panose="02000506030000020004" pitchFamily="50" charset="0"/>
            </a:endParaRPr>
          </a:p>
          <a:p>
            <a:pPr algn="l"/>
            <a:r>
              <a:rPr lang="en-AU" sz="1200" b="1" i="0" u="none" strike="noStrike" baseline="0" dirty="0">
                <a:solidFill>
                  <a:srgbClr val="FFFFFF"/>
                </a:solidFill>
                <a:latin typeface="ProximaNova-Bold" panose="02000506030000020004" pitchFamily="50" charset="0"/>
              </a:rPr>
              <a:t>Artist’s description</a:t>
            </a:r>
          </a:p>
          <a:p>
            <a:pPr algn="l"/>
            <a:r>
              <a:rPr lang="en-US" sz="1200" b="0" i="0" u="none" strike="noStrike" baseline="0" dirty="0">
                <a:solidFill>
                  <a:srgbClr val="FFFFFF"/>
                </a:solidFill>
                <a:latin typeface="ProximaNova-Medium"/>
              </a:rPr>
              <a:t>The painting represents Indigenous and Non-Indigenous people coming together at DHSV. It also signifies my journey and role at DHSV. The yarning circles represent how DHSV has been working towards reconciliation. Reconciliation is important because acknowledging the past, heals the present, and allows us to walk together in the future.</a:t>
            </a:r>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86349-6C44-4DE7-BC7B-6C2EE42041A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05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Does your family have a routine that includes brushing your teeth morning and night? </a:t>
            </a:r>
          </a:p>
          <a:p>
            <a:endParaRPr lang="en-US" dirty="0">
              <a:cs typeface="Calibri"/>
            </a:endParaRPr>
          </a:p>
          <a:p>
            <a:r>
              <a:rPr lang="en-US" dirty="0">
                <a:cs typeface="Calibri"/>
              </a:rPr>
              <a:t>Brushing for two minutes, twice a day, with fluoridated toothpaste will help to keep decay away. </a:t>
            </a:r>
          </a:p>
          <a:p>
            <a:endParaRPr lang="en-US" dirty="0">
              <a:cs typeface="Calibri"/>
            </a:endParaRPr>
          </a:p>
          <a:p>
            <a:r>
              <a:rPr lang="en-US" dirty="0">
                <a:cs typeface="Calibri"/>
              </a:rPr>
              <a:t>This information is available in the brochure included in your child’s dental pack. You can also find it online at the Smile Squad official website. </a:t>
            </a:r>
          </a:p>
        </p:txBody>
      </p:sp>
      <p:sp>
        <p:nvSpPr>
          <p:cNvPr id="4" name="Slide Number Placeholder 3"/>
          <p:cNvSpPr>
            <a:spLocks noGrp="1"/>
          </p:cNvSpPr>
          <p:nvPr>
            <p:ph type="sldNum" sz="quarter" idx="5"/>
          </p:nvPr>
        </p:nvSpPr>
        <p:spPr/>
        <p:txBody>
          <a:bodyPr/>
          <a:lstStyle/>
          <a:p>
            <a:fld id="{46F86349-6C44-4DE7-BC7B-6C2EE42041A0}" type="slidenum">
              <a:rPr lang="en-AU" smtClean="0"/>
              <a:t>20</a:t>
            </a:fld>
            <a:endParaRPr lang="en-AU"/>
          </a:p>
        </p:txBody>
      </p:sp>
    </p:spTree>
    <p:extLst>
      <p:ext uri="{BB962C8B-B14F-4D97-AF65-F5344CB8AC3E}">
        <p14:creationId xmlns:p14="http://schemas.microsoft.com/office/powerpoint/2010/main" val="2885313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1800" b="1">
                <a:solidFill>
                  <a:srgbClr val="E35205"/>
                </a:solidFill>
                <a:latin typeface="Arial" panose="020B0604020202020204" pitchFamily="34" charset="0"/>
                <a:cs typeface="Arial" panose="020B0604020202020204" pitchFamily="34" charset="0"/>
              </a:rPr>
              <a:t>Creating a healthy environment for teeth</a:t>
            </a:r>
            <a:endParaRPr lang="en-AU" sz="1800" b="1">
              <a:solidFill>
                <a:srgbClr val="E35205"/>
              </a:solidFill>
              <a:latin typeface="Arial" panose="020B0604020202020204" pitchFamily="34" charset="0"/>
              <a:cs typeface="Arial" panose="020B0604020202020204" pitchFamily="34" charset="0"/>
            </a:endParaRPr>
          </a:p>
          <a:p>
            <a:pPr>
              <a:spcAft>
                <a:spcPts val="800"/>
              </a:spcAft>
            </a:pPr>
            <a:r>
              <a:rPr lang="en-US" sz="1800">
                <a:effectLst/>
                <a:latin typeface="Arial" panose="020B0604020202020204" pitchFamily="34" charset="0"/>
                <a:ea typeface="Arial" panose="020B0604020202020204" pitchFamily="34" charset="0"/>
                <a:cs typeface="Times New Roman" panose="02020603050405020304" pitchFamily="18" charset="0"/>
              </a:rPr>
              <a:t>There are many different things that can influence your oral health, the most obvious being some of your own habits. Things like whether you brush your teeth twice a day, if you eat or drink a lot of sugar, if you visit the dentist regularly, or if you drink fluoridated tap water on a regular basis. Whilst these might seem like choices only you can make, there are other things that can make these choices easier, or more difficult.</a:t>
            </a:r>
          </a:p>
          <a:p>
            <a:pPr>
              <a:spcAft>
                <a:spcPts val="800"/>
              </a:spcAft>
            </a:pPr>
            <a:endParaRPr lang="en-AU" sz="1800">
              <a:effectLst/>
              <a:latin typeface="Arial" panose="020B0604020202020204" pitchFamily="34" charset="0"/>
              <a:ea typeface="Arial" panose="020B0604020202020204" pitchFamily="34" charset="0"/>
              <a:cs typeface="Times New Roman" panose="02020603050405020304" pitchFamily="18" charset="0"/>
            </a:endParaRPr>
          </a:p>
          <a:p>
            <a:pPr>
              <a:spcAft>
                <a:spcPts val="800"/>
              </a:spcAft>
            </a:pPr>
            <a:r>
              <a:rPr lang="en-US" sz="1800">
                <a:effectLst/>
                <a:latin typeface="Arial" panose="020B0604020202020204" pitchFamily="34" charset="0"/>
                <a:ea typeface="Arial" panose="020B0604020202020204" pitchFamily="34" charset="0"/>
                <a:cs typeface="Times New Roman" panose="02020603050405020304" pitchFamily="18" charset="0"/>
              </a:rPr>
              <a:t>Your home and your school are two places where you spend large amounts of time, and different factors from both of those places can make these choices easier, or more difficult. Things like whether you can fill your water bottle up at school, what rules you have at your house for sugary drinks, whether you can buy a healthy lunch from the canteen, or if toothbrushing is part of your family’s routine. </a:t>
            </a:r>
          </a:p>
          <a:p>
            <a:pPr>
              <a:spcAft>
                <a:spcPts val="800"/>
              </a:spcAft>
            </a:pPr>
            <a:endParaRPr lang="en-AU" sz="1800">
              <a:effectLst/>
              <a:latin typeface="Arial" panose="020B0604020202020204" pitchFamily="34" charset="0"/>
              <a:ea typeface="Arial" panose="020B0604020202020204" pitchFamily="34" charset="0"/>
              <a:cs typeface="Times New Roman" panose="02020603050405020304" pitchFamily="18" charset="0"/>
            </a:endParaRPr>
          </a:p>
          <a:p>
            <a:pPr>
              <a:spcAft>
                <a:spcPts val="800"/>
              </a:spcAft>
            </a:pPr>
            <a:r>
              <a:rPr lang="en-US" sz="1800">
                <a:effectLst/>
                <a:latin typeface="Arial" panose="020B0604020202020204" pitchFamily="34" charset="0"/>
                <a:ea typeface="Arial" panose="020B0604020202020204" pitchFamily="34" charset="0"/>
                <a:cs typeface="Times New Roman" panose="02020603050405020304" pitchFamily="18" charset="0"/>
              </a:rPr>
              <a:t>All these different things impact your healthy habits. Smile Squad aims to make sure these healthy habits for healthy teeth are the easiest option for Victorian school students.</a:t>
            </a:r>
            <a:endParaRPr lang="en-AU" sz="180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 </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46F86349-6C44-4DE7-BC7B-6C2EE42041A0}" type="slidenum">
              <a:rPr lang="en-AU" smtClean="0"/>
              <a:t>21</a:t>
            </a:fld>
            <a:endParaRPr lang="en-AU"/>
          </a:p>
        </p:txBody>
      </p:sp>
    </p:spTree>
    <p:extLst>
      <p:ext uri="{BB962C8B-B14F-4D97-AF65-F5344CB8AC3E}">
        <p14:creationId xmlns:p14="http://schemas.microsoft.com/office/powerpoint/2010/main" val="3421182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We will be available now if you would like to have a chat with us on 8412 0444, or you can </a:t>
            </a:r>
            <a:r>
              <a:rPr lang="en-US"/>
              <a:t>visit the official Smile Squad website for more information.</a:t>
            </a:r>
            <a:endParaRPr lang="en-US">
              <a:latin typeface="Arial"/>
              <a:cs typeface="Arial"/>
            </a:endParaRPr>
          </a:p>
          <a:p>
            <a:endParaRPr lang="en-US" dirty="0">
              <a:latin typeface="Arial"/>
              <a:cs typeface="Arial"/>
            </a:endParaRPr>
          </a:p>
          <a:p>
            <a:r>
              <a:rPr lang="en-US" dirty="0">
                <a:latin typeface="Arial"/>
                <a:cs typeface="Arial"/>
              </a:rPr>
              <a:t>Welcome again to Smile Squad.</a:t>
            </a:r>
          </a:p>
        </p:txBody>
      </p:sp>
      <p:sp>
        <p:nvSpPr>
          <p:cNvPr id="4" name="Slide Number Placeholder 3"/>
          <p:cNvSpPr>
            <a:spLocks noGrp="1"/>
          </p:cNvSpPr>
          <p:nvPr>
            <p:ph type="sldNum" sz="quarter" idx="5"/>
          </p:nvPr>
        </p:nvSpPr>
        <p:spPr/>
        <p:txBody>
          <a:bodyPr/>
          <a:lstStyle/>
          <a:p>
            <a:fld id="{46F86349-6C44-4DE7-BC7B-6C2EE42041A0}" type="slidenum">
              <a:rPr lang="en-AU" smtClean="0"/>
              <a:t>22</a:t>
            </a:fld>
            <a:endParaRPr lang="en-AU"/>
          </a:p>
        </p:txBody>
      </p:sp>
    </p:spTree>
    <p:extLst>
      <p:ext uri="{BB962C8B-B14F-4D97-AF65-F5344CB8AC3E}">
        <p14:creationId xmlns:p14="http://schemas.microsoft.com/office/powerpoint/2010/main" val="614184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would like to introduce you to our Smile Squad. These are the people in the vans who will be checking your child’s teeth and providing treatment if required. Up on the screen you can see some of our friendly team. Let’s talk about who they are and what kinds of things they will do as part of Smile Squad.</a:t>
            </a:r>
          </a:p>
          <a:p>
            <a:endParaRPr lang="en-US" dirty="0">
              <a:cs typeface="Calibri"/>
            </a:endParaRPr>
          </a:p>
          <a:p>
            <a:r>
              <a:rPr lang="en-US" dirty="0">
                <a:cs typeface="Calibri"/>
              </a:rPr>
              <a:t>Dental therapists and oral health therapists are trained to check your child’s teeth, offer preventive care, oral health coaching, and carry out many of the follow up treatments included in the Smile Squad program. After the oral health assessment and diagnosis, they will discuss your child’s oral health needs with you and together you can agree on what happens next. </a:t>
            </a:r>
          </a:p>
          <a:p>
            <a:endParaRPr lang="en-US" dirty="0">
              <a:cs typeface="Calibri"/>
            </a:endParaRPr>
          </a:p>
          <a:p>
            <a:r>
              <a:rPr lang="en-US" dirty="0">
                <a:cs typeface="Calibri"/>
              </a:rPr>
              <a:t>“What’s the difference between a dental therapist and an oral health therapist?”, you might be wondering…OHTs have an additional qualification in dental hygiene and can carry out further tasks such as scaling and cleaning teeth. </a:t>
            </a:r>
          </a:p>
          <a:p>
            <a:endParaRPr lang="en-US" dirty="0">
              <a:cs typeface="Calibri"/>
            </a:endParaRPr>
          </a:p>
          <a:p>
            <a:r>
              <a:rPr lang="en-US" dirty="0">
                <a:cs typeface="Calibri"/>
              </a:rPr>
              <a:t>Dental assistants work with dental therapists, oral health therapists and dentists chair-side during procedures. They also carry out a variety of administrative tasks and help prepare students for their examination or treatment. Some Dental assistants have extra training to be qualified as an Oral Health Educator or Coach. OHEs can support the family to help look after their teeth, gums and general health. Some OHEs are also qualified to place fluoride varnish on your child’s teeth. </a:t>
            </a:r>
          </a:p>
          <a:p>
            <a:endParaRPr lang="en-US" dirty="0">
              <a:cs typeface="Calibri"/>
            </a:endParaRPr>
          </a:p>
          <a:p>
            <a:r>
              <a:rPr lang="en-US" dirty="0">
                <a:cs typeface="Calibri"/>
              </a:rPr>
              <a:t>Finally, we have our dentists,  who you might not see so much when Smile Squad visits your school as they often mostly work at our community dental clinics. Dentists can provide treatment of conditions affecting the mouth, teeth, jaws, and gums. They provide assessment, diagnosis, treatment, management, and preventive services to patients of all ages and take care of more complex oral health conditions.</a:t>
            </a:r>
          </a:p>
          <a:p>
            <a:endParaRPr lang="en-US" dirty="0">
              <a:cs typeface="Calibri"/>
            </a:endParaRPr>
          </a:p>
          <a:p>
            <a:r>
              <a:rPr lang="en-US" dirty="0">
                <a:cs typeface="Calibri"/>
              </a:rPr>
              <a:t>Dental assistants, oral health educators, dental therapists, oral health therapists and dentists all make up part of the Smile Squad and work together closely as a team to provide the best possible care for your child. If needed they may need refer to your child to a dental specialist for care such as orthodontics.</a:t>
            </a:r>
            <a:endParaRPr lang="en-AU" dirty="0"/>
          </a:p>
        </p:txBody>
      </p:sp>
      <p:sp>
        <p:nvSpPr>
          <p:cNvPr id="4" name="Slide Number Placeholder 3"/>
          <p:cNvSpPr>
            <a:spLocks noGrp="1"/>
          </p:cNvSpPr>
          <p:nvPr>
            <p:ph type="sldNum" sz="quarter" idx="5"/>
          </p:nvPr>
        </p:nvSpPr>
        <p:spPr/>
        <p:txBody>
          <a:bodyPr/>
          <a:lstStyle/>
          <a:p>
            <a:fld id="{46F86349-6C44-4DE7-BC7B-6C2EE42041A0}" type="slidenum">
              <a:rPr lang="en-AU" smtClean="0"/>
              <a:t>3</a:t>
            </a:fld>
            <a:endParaRPr lang="en-AU"/>
          </a:p>
        </p:txBody>
      </p:sp>
    </p:spTree>
    <p:extLst>
      <p:ext uri="{BB962C8B-B14F-4D97-AF65-F5344CB8AC3E}">
        <p14:creationId xmlns:p14="http://schemas.microsoft.com/office/powerpoint/2010/main" val="71050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Smile Squad is a Victorian Government program that will provide free dental care for all Victorian public primary and secondary school students. The program will save parents time and money as examinations and any required treatment will be carried out on school grounds, during school hours.</a:t>
            </a:r>
          </a:p>
          <a:p>
            <a:endParaRPr lang="en-US" dirty="0"/>
          </a:p>
          <a:p>
            <a:r>
              <a:rPr lang="en-US" dirty="0"/>
              <a:t>Smile Squad is being led by the Department of Health (DH) and Dental Health Services Victoria (DHSV), with input from the Department of Education and Training (DET). </a:t>
            </a:r>
          </a:p>
          <a:p>
            <a:endParaRPr lang="en-US" dirty="0"/>
          </a:p>
          <a:p>
            <a:r>
              <a:rPr lang="en-US" dirty="0"/>
              <a:t>Services in schools are provided through us, your local community dental agency. We’re delighted to be here.</a:t>
            </a:r>
            <a:endParaRPr lang="en-AU" dirty="0"/>
          </a:p>
        </p:txBody>
      </p:sp>
      <p:sp>
        <p:nvSpPr>
          <p:cNvPr id="4" name="Slide Number Placeholder 3"/>
          <p:cNvSpPr>
            <a:spLocks noGrp="1"/>
          </p:cNvSpPr>
          <p:nvPr>
            <p:ph type="sldNum" sz="quarter" idx="5"/>
          </p:nvPr>
        </p:nvSpPr>
        <p:spPr/>
        <p:txBody>
          <a:bodyPr/>
          <a:lstStyle/>
          <a:p>
            <a:fld id="{46F86349-6C44-4DE7-BC7B-6C2EE42041A0}" type="slidenum">
              <a:rPr lang="en-AU" smtClean="0"/>
              <a:t>4</a:t>
            </a:fld>
            <a:endParaRPr lang="en-AU"/>
          </a:p>
        </p:txBody>
      </p:sp>
    </p:spTree>
    <p:extLst>
      <p:ext uri="{BB962C8B-B14F-4D97-AF65-F5344CB8AC3E}">
        <p14:creationId xmlns:p14="http://schemas.microsoft.com/office/powerpoint/2010/main" val="1583694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vision for Smile Squad is the delivery of consistent, accessible, high-quality dental care, every time.</a:t>
            </a:r>
          </a:p>
          <a:p>
            <a:endParaRPr lang="en-US" dirty="0"/>
          </a:p>
          <a:p>
            <a:r>
              <a:rPr lang="en-US" dirty="0"/>
              <a:t>It won’t matter if a student is visiting an examination van in rural Victoria or a treatment van in central Melbourne – they will have a similar experience, wherever they are.</a:t>
            </a:r>
          </a:p>
          <a:p>
            <a:endParaRPr lang="en-US" dirty="0"/>
          </a:p>
          <a:p>
            <a:r>
              <a:rPr lang="en-US" dirty="0"/>
              <a:t>Students are quickly becoming familiar with our bright orange fleet, smart uniforms, our approachable staff, and the great customer care they provide.</a:t>
            </a:r>
          </a:p>
          <a:p>
            <a:endParaRPr lang="en-US" dirty="0"/>
          </a:p>
          <a:p>
            <a:r>
              <a:rPr lang="en-US" dirty="0"/>
              <a:t>With a strong focus on education and prevention, we want every student we see to walk away with the tools and knowledge they need to eat well, drink well and clean well – for life.</a:t>
            </a:r>
          </a:p>
          <a:p>
            <a:endParaRPr lang="en-US" dirty="0"/>
          </a:p>
          <a:p>
            <a:r>
              <a:rPr lang="en-US" dirty="0"/>
              <a:t>Look at the Smile Squad campaign advert to see how easy Smile Squad will be for you to access.</a:t>
            </a:r>
            <a:endParaRPr lang="en-AU" dirty="0"/>
          </a:p>
        </p:txBody>
      </p:sp>
      <p:sp>
        <p:nvSpPr>
          <p:cNvPr id="4" name="Slide Number Placeholder 3"/>
          <p:cNvSpPr>
            <a:spLocks noGrp="1"/>
          </p:cNvSpPr>
          <p:nvPr>
            <p:ph type="sldNum" sz="quarter" idx="5"/>
          </p:nvPr>
        </p:nvSpPr>
        <p:spPr/>
        <p:txBody>
          <a:bodyPr/>
          <a:lstStyle/>
          <a:p>
            <a:fld id="{46F86349-6C44-4DE7-BC7B-6C2EE42041A0}" type="slidenum">
              <a:rPr lang="en-AU" smtClean="0"/>
              <a:t>5</a:t>
            </a:fld>
            <a:endParaRPr lang="en-AU"/>
          </a:p>
        </p:txBody>
      </p:sp>
    </p:spTree>
    <p:extLst>
      <p:ext uri="{BB962C8B-B14F-4D97-AF65-F5344CB8AC3E}">
        <p14:creationId xmlns:p14="http://schemas.microsoft.com/office/powerpoint/2010/main" val="167071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know how hard it is to find the time to visit the dentist. It can also be expensive. Smile Squad is here to help you and your family develop and maintain good oral health. Oral disease is one of the most common health problems in our country, but the good news is that it’s preventable.</a:t>
            </a:r>
            <a:endParaRPr lang="en-AU"/>
          </a:p>
        </p:txBody>
      </p:sp>
      <p:sp>
        <p:nvSpPr>
          <p:cNvPr id="4" name="Slide Number Placeholder 3"/>
          <p:cNvSpPr>
            <a:spLocks noGrp="1"/>
          </p:cNvSpPr>
          <p:nvPr>
            <p:ph type="sldNum" sz="quarter" idx="5"/>
          </p:nvPr>
        </p:nvSpPr>
        <p:spPr/>
        <p:txBody>
          <a:bodyPr/>
          <a:lstStyle/>
          <a:p>
            <a:fld id="{46F86349-6C44-4DE7-BC7B-6C2EE42041A0}" type="slidenum">
              <a:rPr lang="en-AU" smtClean="0"/>
              <a:t>6</a:t>
            </a:fld>
            <a:endParaRPr lang="en-AU"/>
          </a:p>
        </p:txBody>
      </p:sp>
    </p:spTree>
    <p:extLst>
      <p:ext uri="{BB962C8B-B14F-4D97-AF65-F5344CB8AC3E}">
        <p14:creationId xmlns:p14="http://schemas.microsoft.com/office/powerpoint/2010/main" val="636779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0000"/>
              </a:lnSpc>
            </a:pPr>
            <a:r>
              <a:rPr lang="en-US" sz="1200">
                <a:latin typeface="Arial"/>
                <a:cs typeface="Arial"/>
              </a:rPr>
              <a:t>Smile Squad services include:</a:t>
            </a:r>
          </a:p>
          <a:p>
            <a:pPr marL="342900" indent="-342900" algn="l">
              <a:lnSpc>
                <a:spcPct val="100000"/>
              </a:lnSpc>
              <a:buClr>
                <a:srgbClr val="E35205"/>
              </a:buClr>
              <a:buFont typeface="Wingdings" panose="05000000000000000000" pitchFamily="2" charset="2"/>
              <a:buChar char="ü"/>
            </a:pPr>
            <a:r>
              <a:rPr lang="en-US" sz="1200">
                <a:latin typeface="Arial"/>
                <a:cs typeface="Arial"/>
              </a:rPr>
              <a:t>Examination (check-up) and x-rays when required</a:t>
            </a:r>
            <a:endParaRPr lang="en-US"/>
          </a:p>
          <a:p>
            <a:pPr marL="342900" indent="-342900" algn="l">
              <a:lnSpc>
                <a:spcPct val="100000"/>
              </a:lnSpc>
              <a:buClr>
                <a:srgbClr val="E35205"/>
              </a:buClr>
              <a:buFont typeface="Wingdings" panose="05000000000000000000" pitchFamily="2" charset="2"/>
              <a:buChar char="ü"/>
            </a:pPr>
            <a:r>
              <a:rPr lang="en-US" sz="1200">
                <a:latin typeface="Arial"/>
                <a:cs typeface="Arial"/>
              </a:rPr>
              <a:t>Dental health and dietary advice</a:t>
            </a:r>
          </a:p>
          <a:p>
            <a:pPr marL="342900" indent="-342900" algn="l">
              <a:lnSpc>
                <a:spcPct val="100000"/>
              </a:lnSpc>
              <a:buClr>
                <a:srgbClr val="E35205"/>
              </a:buClr>
              <a:buFont typeface="Wingdings" panose="05000000000000000000" pitchFamily="2" charset="2"/>
              <a:buChar char="ü"/>
            </a:pPr>
            <a:r>
              <a:rPr lang="en-US" sz="1200">
                <a:latin typeface="Arial"/>
                <a:cs typeface="Arial"/>
              </a:rPr>
              <a:t>Application of fluoride varnish</a:t>
            </a:r>
          </a:p>
          <a:p>
            <a:pPr marL="342900" indent="-342900" algn="l">
              <a:lnSpc>
                <a:spcPct val="100000"/>
              </a:lnSpc>
              <a:buClr>
                <a:srgbClr val="E35205"/>
              </a:buClr>
              <a:buFont typeface="Wingdings" panose="05000000000000000000" pitchFamily="2" charset="2"/>
              <a:buChar char="ü"/>
            </a:pPr>
            <a:r>
              <a:rPr lang="en-US" sz="1200">
                <a:latin typeface="Arial"/>
                <a:cs typeface="Arial"/>
              </a:rPr>
              <a:t>Fissure sealants</a:t>
            </a:r>
          </a:p>
          <a:p>
            <a:pPr marL="342900" indent="-342900" algn="l">
              <a:lnSpc>
                <a:spcPct val="100000"/>
              </a:lnSpc>
              <a:buClr>
                <a:srgbClr val="E35205"/>
              </a:buClr>
              <a:buFont typeface="Wingdings" panose="05000000000000000000" pitchFamily="2" charset="2"/>
              <a:buChar char="ü"/>
            </a:pPr>
            <a:r>
              <a:rPr lang="en-US" sz="1200">
                <a:latin typeface="Arial"/>
                <a:cs typeface="Arial"/>
              </a:rPr>
              <a:t>Scale and clean</a:t>
            </a:r>
          </a:p>
          <a:p>
            <a:pPr marL="342900" indent="-342900" algn="l">
              <a:lnSpc>
                <a:spcPct val="100000"/>
              </a:lnSpc>
              <a:buClr>
                <a:srgbClr val="E35205"/>
              </a:buClr>
              <a:buFont typeface="Wingdings" panose="05000000000000000000" pitchFamily="2" charset="2"/>
              <a:buChar char="ü"/>
            </a:pPr>
            <a:r>
              <a:rPr lang="en-US" sz="1200">
                <a:latin typeface="Arial"/>
                <a:cs typeface="Arial"/>
              </a:rPr>
              <a:t>Restorations and simple extractions</a:t>
            </a:r>
          </a:p>
          <a:p>
            <a:pPr marL="342900" indent="-342900" algn="l">
              <a:lnSpc>
                <a:spcPct val="100000"/>
              </a:lnSpc>
              <a:buClr>
                <a:srgbClr val="E35205"/>
              </a:buClr>
              <a:buFont typeface="Wingdings" panose="05000000000000000000" pitchFamily="2" charset="2"/>
              <a:buChar char="ü"/>
            </a:pPr>
            <a:endParaRPr lang="en-US" sz="1200">
              <a:latin typeface="Arial"/>
              <a:cs typeface="Arial"/>
            </a:endParaRPr>
          </a:p>
          <a:p>
            <a:pPr marL="0" marR="0" lvl="0" indent="0" algn="l" defTabSz="914400" rtl="0" eaLnBrk="1" fontAlgn="auto" latinLnBrk="0" hangingPunct="1">
              <a:lnSpc>
                <a:spcPct val="100000"/>
              </a:lnSpc>
              <a:spcBef>
                <a:spcPts val="0"/>
              </a:spcBef>
              <a:spcAft>
                <a:spcPts val="0"/>
              </a:spcAft>
              <a:buClr>
                <a:srgbClr val="E35205"/>
              </a:buClr>
              <a:buSzTx/>
              <a:buFont typeface="Wingdings" panose="05000000000000000000" pitchFamily="2" charset="2"/>
              <a:buNone/>
              <a:tabLst/>
              <a:defRPr/>
            </a:pPr>
            <a:r>
              <a:rPr lang="en-US">
                <a:cs typeface="Calibri"/>
              </a:rPr>
              <a:t>Smile Squad offers a range of different services as part of the program. Not all these services will be relevant or recommended for your child, but they are available if needed.</a:t>
            </a:r>
          </a:p>
          <a:p>
            <a:pPr marL="342900" indent="-342900" algn="l">
              <a:lnSpc>
                <a:spcPct val="100000"/>
              </a:lnSpc>
              <a:buClr>
                <a:srgbClr val="E35205"/>
              </a:buClr>
              <a:buFont typeface="Wingdings" panose="05000000000000000000" pitchFamily="2" charset="2"/>
              <a:buChar char="ü"/>
            </a:pPr>
            <a:endParaRPr lang="en-US" sz="120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86349-6C44-4DE7-BC7B-6C2EE42041A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981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Smile Squad will visit your school at least once a year, to provide free dental services to you all. Depending on the needs of students, we may visit up to three times a year.</a:t>
            </a:r>
          </a:p>
          <a:p>
            <a:endParaRPr lang="en-US" dirty="0">
              <a:cs typeface="Calibri"/>
            </a:endParaRPr>
          </a:p>
          <a:p>
            <a:r>
              <a:rPr lang="en-US" dirty="0">
                <a:cs typeface="Calibri"/>
              </a:rPr>
              <a:t>So, how does that work? Once every year, a Smile Squad exam van will come you your school to provide free check ups for all students. </a:t>
            </a:r>
          </a:p>
          <a:p>
            <a:endParaRPr lang="en-US" dirty="0">
              <a:cs typeface="Calibri"/>
            </a:endParaRPr>
          </a:p>
          <a:p>
            <a:r>
              <a:rPr lang="en-US" dirty="0">
                <a:cs typeface="Calibri"/>
              </a:rPr>
              <a:t>During the check ups, some students will have fluoride varnish applied to help protect their teeth and reduce their risk of decay. Then, if there are any students who needed some extra help with keeping their teeth healthy after the exam van visit, a treatment van will come to provide some extra care for those students. If your child needs treatment, the team will call you to discuss and together you will agree on a care plan for your child. </a:t>
            </a:r>
          </a:p>
          <a:p>
            <a:endParaRPr lang="en-US" dirty="0">
              <a:cs typeface="Calibri"/>
            </a:endParaRPr>
          </a:p>
          <a:p>
            <a:r>
              <a:rPr lang="en-US" dirty="0">
                <a:cs typeface="Calibri"/>
              </a:rPr>
              <a:t>Fluoride varnish works best if it is applied twice a year so the Smile Squad will come back in six months to re-apply fluoride varnish for some students. In some cases, the Smile Squad team will call you in six months to check in and see how everything is going with your child’s oral health. </a:t>
            </a:r>
          </a:p>
        </p:txBody>
      </p:sp>
      <p:sp>
        <p:nvSpPr>
          <p:cNvPr id="4" name="Slide Number Placeholder 3"/>
          <p:cNvSpPr>
            <a:spLocks noGrp="1"/>
          </p:cNvSpPr>
          <p:nvPr>
            <p:ph type="sldNum" sz="quarter" idx="5"/>
          </p:nvPr>
        </p:nvSpPr>
        <p:spPr/>
        <p:txBody>
          <a:bodyPr/>
          <a:lstStyle/>
          <a:p>
            <a:fld id="{46F86349-6C44-4DE7-BC7B-6C2EE42041A0}" type="slidenum">
              <a:rPr lang="en-AU" smtClean="0"/>
              <a:t>8</a:t>
            </a:fld>
            <a:endParaRPr lang="en-AU"/>
          </a:p>
        </p:txBody>
      </p:sp>
    </p:spTree>
    <p:extLst>
      <p:ext uri="{BB962C8B-B14F-4D97-AF65-F5344CB8AC3E}">
        <p14:creationId xmlns:p14="http://schemas.microsoft.com/office/powerpoint/2010/main" val="3802604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E35205"/>
                </a:solidFill>
                <a:latin typeface="Arial"/>
                <a:cs typeface="Arial"/>
              </a:rPr>
              <a:t>Introducing our vehicles</a:t>
            </a:r>
            <a:endParaRPr lang="en-US" sz="1200" b="1" dirty="0">
              <a:solidFill>
                <a:srgbClr val="E35205"/>
              </a:solidFill>
              <a:latin typeface="Arial" panose="020B0604020202020204" pitchFamily="34" charset="0"/>
              <a:cs typeface="Arial" panose="020B0604020202020204" pitchFamily="34" charset="0"/>
            </a:endParaRPr>
          </a:p>
          <a:p>
            <a:pPr>
              <a:defRPr/>
            </a:pPr>
            <a:r>
              <a:rPr lang="en-AU" sz="1200" kern="1200" dirty="0">
                <a:solidFill>
                  <a:schemeClr val="tx1"/>
                </a:solidFill>
                <a:effectLst/>
                <a:latin typeface="Arial"/>
                <a:cs typeface="Arial"/>
              </a:rPr>
              <a:t>You can expect to see two different types of vehicle arrive on your school’s grounds. We call these examination vans and treatment vans.</a:t>
            </a:r>
          </a:p>
          <a:p>
            <a:pPr>
              <a:defRPr/>
            </a:pPr>
            <a:endParaRPr lang="en-AU" sz="1200" kern="1200" dirty="0">
              <a:solidFill>
                <a:schemeClr val="tx1"/>
              </a:solidFill>
              <a:effectLst/>
              <a:latin typeface="Arial"/>
              <a:cs typeface="Arial"/>
            </a:endParaRPr>
          </a:p>
          <a:p>
            <a:pPr>
              <a:defRPr/>
            </a:pPr>
            <a:r>
              <a:rPr lang="en-AU" sz="1200" kern="1200" dirty="0">
                <a:solidFill>
                  <a:schemeClr val="tx1"/>
                </a:solidFill>
                <a:effectLst/>
                <a:latin typeface="Arial"/>
                <a:cs typeface="Arial"/>
              </a:rPr>
              <a:t>The smaller examination vans are unique because they house mobile equipment. The van will arrive at your school and the equipment is then uploaded and set up in a suitable room in the school. This set up allows us to see more than one student at a time.</a:t>
            </a:r>
          </a:p>
          <a:p>
            <a:pPr>
              <a:defRPr/>
            </a:pPr>
            <a:br>
              <a:rPr lang="en-AU" sz="1200" kern="1200" dirty="0">
                <a:effectLst/>
                <a:latin typeface="Arial" panose="020B0604020202020204" pitchFamily="34" charset="0"/>
                <a:cs typeface="Arial" panose="020B0604020202020204" pitchFamily="34" charset="0"/>
              </a:rPr>
            </a:br>
            <a:r>
              <a:rPr lang="en-AU" sz="1200" kern="1200" dirty="0">
                <a:solidFill>
                  <a:schemeClr val="tx1"/>
                </a:solidFill>
                <a:effectLst/>
                <a:latin typeface="Arial"/>
                <a:cs typeface="Arial"/>
              </a:rPr>
              <a:t>These vans will be staffed by two clinicians and two dental assistants.</a:t>
            </a:r>
            <a:br>
              <a:rPr lang="en-AU" sz="1200" kern="1200" dirty="0">
                <a:effectLst/>
                <a:latin typeface="Arial" panose="020B0604020202020204" pitchFamily="34" charset="0"/>
                <a:cs typeface="Arial" panose="020B0604020202020204" pitchFamily="34" charset="0"/>
              </a:rPr>
            </a:br>
            <a:endParaRPr lang="en-AU" sz="1200" kern="1200" dirty="0">
              <a:effectLst/>
              <a:latin typeface="Arial" panose="020B0604020202020204" pitchFamily="34" charset="0"/>
              <a:cs typeface="Arial" panose="020B0604020202020204" pitchFamily="34" charset="0"/>
            </a:endParaRPr>
          </a:p>
          <a:p>
            <a:pPr>
              <a:defRPr/>
            </a:pPr>
            <a:r>
              <a:rPr lang="en-AU" sz="1200" kern="1200" dirty="0">
                <a:effectLst/>
                <a:latin typeface="Arial" panose="020B0604020202020204" pitchFamily="34" charset="0"/>
                <a:cs typeface="Arial" panose="020B0604020202020204" pitchFamily="34" charset="0"/>
              </a:rPr>
              <a:t>Sometimes we might have a problem securing a suitable room so we might also carry out examinations in the larger treatment van, or even back at our local clinic.</a:t>
            </a:r>
          </a:p>
          <a:p>
            <a:pPr>
              <a:defRPr/>
            </a:pPr>
            <a:endParaRPr lang="en-AU" sz="1200" kern="1200" dirty="0">
              <a:effectLst/>
              <a:latin typeface="Arial" panose="020B0604020202020204" pitchFamily="34" charset="0"/>
              <a:cs typeface="Arial" panose="020B0604020202020204" pitchFamily="34" charset="0"/>
            </a:endParaRPr>
          </a:p>
          <a:p>
            <a:pPr marL="0" marR="0" lvl="0" indent="0" algn="l" defTabSz="914400">
              <a:lnSpc>
                <a:spcPct val="100000"/>
              </a:lnSpc>
              <a:spcBef>
                <a:spcPts val="0"/>
              </a:spcBef>
              <a:spcAft>
                <a:spcPts val="0"/>
              </a:spcAft>
              <a:buClrTx/>
              <a:buSzTx/>
              <a:buFontTx/>
              <a:buNone/>
              <a:tabLst/>
              <a:defRPr/>
            </a:pPr>
            <a:r>
              <a:rPr lang="en-AU" sz="1200" kern="1200" dirty="0">
                <a:solidFill>
                  <a:schemeClr val="tx1"/>
                </a:solidFill>
                <a:effectLst/>
                <a:latin typeface="Arial"/>
                <a:cs typeface="Arial"/>
              </a:rPr>
              <a:t>Follow up treatments will only take place in a treatment van set up on school grounds, or at our local clinic. These vans will be staffed by one clinician and one dental assistant. This mobile clinic is fully self contained.</a:t>
            </a:r>
            <a:br>
              <a:rPr lang="en-AU" sz="1200" kern="1200" dirty="0">
                <a:effectLst/>
                <a:latin typeface="Arial" panose="020B0604020202020204" pitchFamily="34" charset="0"/>
                <a:cs typeface="Arial" panose="020B0604020202020204" pitchFamily="34" charset="0"/>
              </a:rPr>
            </a:br>
            <a:br>
              <a:rPr lang="en-AU" sz="1200" kern="1200" dirty="0">
                <a:effectLst/>
                <a:latin typeface="Arial" panose="020B0604020202020204" pitchFamily="34" charset="0"/>
                <a:cs typeface="Arial" panose="020B0604020202020204" pitchFamily="34" charset="0"/>
              </a:rPr>
            </a:br>
            <a:r>
              <a:rPr lang="en-US" sz="1200" kern="1200" dirty="0">
                <a:solidFill>
                  <a:schemeClr val="tx1"/>
                </a:solidFill>
                <a:effectLst/>
                <a:latin typeface="Arial"/>
                <a:cs typeface="Arial"/>
              </a:rPr>
              <a:t>Treatments carried out will include scale and clean, stainless steel crowns, silver fluoride, fillings and simple extractions. </a:t>
            </a:r>
            <a:br>
              <a:rPr lang="en-AU" sz="1200" kern="1200" dirty="0">
                <a:effectLst/>
                <a:latin typeface="Arial" panose="020B0604020202020204" pitchFamily="34" charset="0"/>
                <a:cs typeface="Arial" panose="020B0604020202020204" pitchFamily="34" charset="0"/>
              </a:rPr>
            </a:br>
            <a:br>
              <a:rPr lang="en-AU" sz="1200" kern="1200" dirty="0">
                <a:effectLst/>
                <a:latin typeface="Arial" panose="020B0604020202020204" pitchFamily="34" charset="0"/>
                <a:cs typeface="Arial" panose="020B0604020202020204" pitchFamily="34" charset="0"/>
              </a:rPr>
            </a:br>
            <a:r>
              <a:rPr lang="en-AU" sz="1200" kern="1200" dirty="0">
                <a:solidFill>
                  <a:schemeClr val="tx1"/>
                </a:solidFill>
                <a:effectLst/>
                <a:latin typeface="Arial"/>
                <a:cs typeface="Arial"/>
              </a:rPr>
              <a:t>More complex treatment will occur at our local clinic.</a:t>
            </a:r>
            <a:endParaRPr lang="en-AU" dirty="0">
              <a:latin typeface="Arial"/>
              <a:cs typeface="Arial"/>
            </a:endParaRPr>
          </a:p>
          <a:p>
            <a:pPr>
              <a:defRPr/>
            </a:pPr>
            <a:endParaRPr lang="en-AU" sz="1200" kern="1200"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B2377-7C09-4EA5-8B5D-E658FC5B794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530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9.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C797F-CD54-47E4-A6E7-E6EBFEC68B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4524818-2587-4087-8304-A25E8E5117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2C79588-52E5-469E-831C-2A7840076995}"/>
              </a:ext>
            </a:extLst>
          </p:cNvPr>
          <p:cNvSpPr>
            <a:spLocks noGrp="1"/>
          </p:cNvSpPr>
          <p:nvPr>
            <p:ph type="dt" sz="half" idx="10"/>
          </p:nvPr>
        </p:nvSpPr>
        <p:spPr/>
        <p:txBody>
          <a:bodyPr/>
          <a:lstStyle/>
          <a:p>
            <a:fld id="{0BD2180D-E755-476B-B20D-47CA3EB00AA8}" type="datetimeFigureOut">
              <a:rPr lang="en-AU" smtClean="0"/>
              <a:t>24/04/2024</a:t>
            </a:fld>
            <a:endParaRPr lang="en-AU"/>
          </a:p>
        </p:txBody>
      </p:sp>
      <p:sp>
        <p:nvSpPr>
          <p:cNvPr id="5" name="Footer Placeholder 4">
            <a:extLst>
              <a:ext uri="{FF2B5EF4-FFF2-40B4-BE49-F238E27FC236}">
                <a16:creationId xmlns:a16="http://schemas.microsoft.com/office/drawing/2014/main" id="{4258EAFC-1885-4EC5-B252-FC07BD6917F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CD75673-B1C5-4F14-92C2-761F2012F392}"/>
              </a:ext>
            </a:extLst>
          </p:cNvPr>
          <p:cNvSpPr>
            <a:spLocks noGrp="1"/>
          </p:cNvSpPr>
          <p:nvPr>
            <p:ph type="sldNum" sz="quarter" idx="12"/>
          </p:nvPr>
        </p:nvSpPr>
        <p:spPr/>
        <p:txBody>
          <a:bodyPr/>
          <a:lstStyle/>
          <a:p>
            <a:fld id="{1C603CA8-156A-4080-8BA6-4FCA117CFEC8}" type="slidenum">
              <a:rPr lang="en-AU" smtClean="0"/>
              <a:t>‹#›</a:t>
            </a:fld>
            <a:endParaRPr lang="en-AU"/>
          </a:p>
        </p:txBody>
      </p:sp>
    </p:spTree>
    <p:extLst>
      <p:ext uri="{BB962C8B-B14F-4D97-AF65-F5344CB8AC3E}">
        <p14:creationId xmlns:p14="http://schemas.microsoft.com/office/powerpoint/2010/main" val="271549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31E1E-94E7-40F1-A988-C4FFC7717654}"/>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0DC9599-345C-4E71-9A18-8E2F5FC5A2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A14F5FD-D851-4286-855B-9E1B3886253A}"/>
              </a:ext>
            </a:extLst>
          </p:cNvPr>
          <p:cNvSpPr>
            <a:spLocks noGrp="1"/>
          </p:cNvSpPr>
          <p:nvPr>
            <p:ph type="dt" sz="half" idx="10"/>
          </p:nvPr>
        </p:nvSpPr>
        <p:spPr/>
        <p:txBody>
          <a:bodyPr/>
          <a:lstStyle/>
          <a:p>
            <a:fld id="{0BD2180D-E755-476B-B20D-47CA3EB00AA8}" type="datetimeFigureOut">
              <a:rPr lang="en-AU" smtClean="0"/>
              <a:t>24/04/2024</a:t>
            </a:fld>
            <a:endParaRPr lang="en-AU"/>
          </a:p>
        </p:txBody>
      </p:sp>
      <p:sp>
        <p:nvSpPr>
          <p:cNvPr id="5" name="Footer Placeholder 4">
            <a:extLst>
              <a:ext uri="{FF2B5EF4-FFF2-40B4-BE49-F238E27FC236}">
                <a16:creationId xmlns:a16="http://schemas.microsoft.com/office/drawing/2014/main" id="{348C0EA9-AA97-469E-B5AD-8796EE41342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C23BDAC-8BF9-4C69-A550-0E89063EBF82}"/>
              </a:ext>
            </a:extLst>
          </p:cNvPr>
          <p:cNvSpPr>
            <a:spLocks noGrp="1"/>
          </p:cNvSpPr>
          <p:nvPr>
            <p:ph type="sldNum" sz="quarter" idx="12"/>
          </p:nvPr>
        </p:nvSpPr>
        <p:spPr/>
        <p:txBody>
          <a:bodyPr/>
          <a:lstStyle/>
          <a:p>
            <a:fld id="{1C603CA8-156A-4080-8BA6-4FCA117CFEC8}" type="slidenum">
              <a:rPr lang="en-AU" smtClean="0"/>
              <a:t>‹#›</a:t>
            </a:fld>
            <a:endParaRPr lang="en-AU"/>
          </a:p>
        </p:txBody>
      </p:sp>
    </p:spTree>
    <p:extLst>
      <p:ext uri="{BB962C8B-B14F-4D97-AF65-F5344CB8AC3E}">
        <p14:creationId xmlns:p14="http://schemas.microsoft.com/office/powerpoint/2010/main" val="3806659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985E3-B6A2-4BF0-9DCF-4483D00CA8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3BE68B1-281F-486F-B92B-D415D28DD8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DB2A9CC-2EAF-4DA0-ADB8-FCF488BD58B4}"/>
              </a:ext>
            </a:extLst>
          </p:cNvPr>
          <p:cNvSpPr>
            <a:spLocks noGrp="1"/>
          </p:cNvSpPr>
          <p:nvPr>
            <p:ph type="dt" sz="half" idx="10"/>
          </p:nvPr>
        </p:nvSpPr>
        <p:spPr/>
        <p:txBody>
          <a:bodyPr/>
          <a:lstStyle/>
          <a:p>
            <a:fld id="{0BD2180D-E755-476B-B20D-47CA3EB00AA8}" type="datetimeFigureOut">
              <a:rPr lang="en-AU" smtClean="0"/>
              <a:t>24/04/2024</a:t>
            </a:fld>
            <a:endParaRPr lang="en-AU"/>
          </a:p>
        </p:txBody>
      </p:sp>
      <p:sp>
        <p:nvSpPr>
          <p:cNvPr id="5" name="Footer Placeholder 4">
            <a:extLst>
              <a:ext uri="{FF2B5EF4-FFF2-40B4-BE49-F238E27FC236}">
                <a16:creationId xmlns:a16="http://schemas.microsoft.com/office/drawing/2014/main" id="{5EF78479-FFDC-4ADA-87DE-D609FB1CD1F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5BB261A-E9F9-4F8B-B62E-DC02CBBAFF05}"/>
              </a:ext>
            </a:extLst>
          </p:cNvPr>
          <p:cNvSpPr>
            <a:spLocks noGrp="1"/>
          </p:cNvSpPr>
          <p:nvPr>
            <p:ph type="sldNum" sz="quarter" idx="12"/>
          </p:nvPr>
        </p:nvSpPr>
        <p:spPr/>
        <p:txBody>
          <a:bodyPr/>
          <a:lstStyle/>
          <a:p>
            <a:fld id="{1C603CA8-156A-4080-8BA6-4FCA117CFEC8}" type="slidenum">
              <a:rPr lang="en-AU" smtClean="0"/>
              <a:t>‹#›</a:t>
            </a:fld>
            <a:endParaRPr lang="en-AU"/>
          </a:p>
        </p:txBody>
      </p:sp>
    </p:spTree>
    <p:extLst>
      <p:ext uri="{BB962C8B-B14F-4D97-AF65-F5344CB8AC3E}">
        <p14:creationId xmlns:p14="http://schemas.microsoft.com/office/powerpoint/2010/main" val="1756334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tx1"/>
        </a:solidFill>
        <a:effectLst/>
      </p:bgPr>
    </p:bg>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6A67541C-D797-4690-9332-8BB32187C4FD}"/>
              </a:ext>
            </a:extLst>
          </p:cNvPr>
          <p:cNvSpPr>
            <a:spLocks noGrp="1"/>
          </p:cNvSpPr>
          <p:nvPr>
            <p:ph type="ctrTitle"/>
          </p:nvPr>
        </p:nvSpPr>
        <p:spPr>
          <a:xfrm>
            <a:off x="4191000" y="1309720"/>
            <a:ext cx="7543800" cy="2387600"/>
          </a:xfrm>
        </p:spPr>
        <p:txBody>
          <a:bodyPr anchor="t" anchorCtr="0">
            <a:normAutofit/>
          </a:bodyPr>
          <a:lstStyle>
            <a:lvl1pPr>
              <a:defRPr sz="4800">
                <a:solidFill>
                  <a:schemeClr val="bg1"/>
                </a:solidFill>
              </a:defRPr>
            </a:lvl1pPr>
          </a:lstStyle>
          <a:p>
            <a:r>
              <a:rPr lang="en-US"/>
              <a:t>Click to edit Master title style</a:t>
            </a:r>
            <a:endParaRPr lang="en-AU"/>
          </a:p>
        </p:txBody>
      </p:sp>
      <p:sp>
        <p:nvSpPr>
          <p:cNvPr id="9" name="Subtitle 6">
            <a:extLst>
              <a:ext uri="{FF2B5EF4-FFF2-40B4-BE49-F238E27FC236}">
                <a16:creationId xmlns:a16="http://schemas.microsoft.com/office/drawing/2014/main" id="{0825E4EC-D4EE-4303-B6CD-D1CD880DBFC9}"/>
              </a:ext>
            </a:extLst>
          </p:cNvPr>
          <p:cNvSpPr>
            <a:spLocks noGrp="1"/>
          </p:cNvSpPr>
          <p:nvPr>
            <p:ph type="subTitle" idx="1"/>
          </p:nvPr>
        </p:nvSpPr>
        <p:spPr>
          <a:xfrm>
            <a:off x="4191000" y="3892518"/>
            <a:ext cx="7543800" cy="1655762"/>
          </a:xfrm>
        </p:spPr>
        <p:txBody>
          <a:bodyPr/>
          <a:lstStyle>
            <a:lvl1pPr>
              <a:buNone/>
              <a:defRPr>
                <a:solidFill>
                  <a:schemeClr val="bg1"/>
                </a:solidFill>
              </a:defRPr>
            </a:lvl1pPr>
          </a:lstStyle>
          <a:p>
            <a:r>
              <a:rPr lang="en-US"/>
              <a:t>Click to edit Master subtitle style</a:t>
            </a:r>
            <a:endParaRPr lang="en-AU"/>
          </a:p>
        </p:txBody>
      </p:sp>
      <p:pic>
        <p:nvPicPr>
          <p:cNvPr id="10" name="Graphic 9">
            <a:extLst>
              <a:ext uri="{FF2B5EF4-FFF2-40B4-BE49-F238E27FC236}">
                <a16:creationId xmlns:a16="http://schemas.microsoft.com/office/drawing/2014/main" id="{0BEAD0F2-3E79-4672-A483-C24EA350EF3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1304792"/>
            <a:ext cx="3011805" cy="1198728"/>
          </a:xfrm>
          <a:prstGeom prst="rect">
            <a:avLst/>
          </a:prstGeom>
        </p:spPr>
      </p:pic>
      <p:pic>
        <p:nvPicPr>
          <p:cNvPr id="12" name="Graphic 11">
            <a:extLst>
              <a:ext uri="{FF2B5EF4-FFF2-40B4-BE49-F238E27FC236}">
                <a16:creationId xmlns:a16="http://schemas.microsoft.com/office/drawing/2014/main" id="{546C9EF3-031B-46B7-914C-BD98DDAE573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7200" y="2829838"/>
            <a:ext cx="3011805" cy="520080"/>
          </a:xfrm>
          <a:prstGeom prst="rect">
            <a:avLst/>
          </a:prstGeom>
        </p:spPr>
      </p:pic>
    </p:spTree>
    <p:extLst>
      <p:ext uri="{BB962C8B-B14F-4D97-AF65-F5344CB8AC3E}">
        <p14:creationId xmlns:p14="http://schemas.microsoft.com/office/powerpoint/2010/main" val="1957900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1180-DFD9-4E45-8B38-BA62A2F77D5E}"/>
              </a:ext>
            </a:extLst>
          </p:cNvPr>
          <p:cNvSpPr>
            <a:spLocks noGrp="1"/>
          </p:cNvSpPr>
          <p:nvPr>
            <p:ph type="ctrTitle"/>
          </p:nvPr>
        </p:nvSpPr>
        <p:spPr>
          <a:xfrm>
            <a:off x="457200" y="2092262"/>
            <a:ext cx="6072674" cy="1655762"/>
          </a:xfrm>
        </p:spPr>
        <p:txBody>
          <a:bodyPr anchor="b"/>
          <a:lstStyle>
            <a:lvl1pPr algn="l">
              <a:defRPr sz="4800">
                <a:solidFill>
                  <a:schemeClr val="tx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EBAA1482-8038-450C-9345-18DAE1D4AED7}"/>
              </a:ext>
            </a:extLst>
          </p:cNvPr>
          <p:cNvSpPr>
            <a:spLocks noGrp="1"/>
          </p:cNvSpPr>
          <p:nvPr>
            <p:ph type="subTitle" idx="1"/>
          </p:nvPr>
        </p:nvSpPr>
        <p:spPr>
          <a:xfrm>
            <a:off x="457200" y="3975263"/>
            <a:ext cx="6072675"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5" name="Graphic 4">
            <a:extLst>
              <a:ext uri="{FF2B5EF4-FFF2-40B4-BE49-F238E27FC236}">
                <a16:creationId xmlns:a16="http://schemas.microsoft.com/office/drawing/2014/main" id="{B875A97D-7F2C-4C7C-BE62-D479F57ECD5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666295"/>
            <a:ext cx="3011805" cy="1198728"/>
          </a:xfrm>
          <a:prstGeom prst="rect">
            <a:avLst/>
          </a:prstGeom>
        </p:spPr>
      </p:pic>
      <p:pic>
        <p:nvPicPr>
          <p:cNvPr id="6" name="Graphic 5">
            <a:extLst>
              <a:ext uri="{FF2B5EF4-FFF2-40B4-BE49-F238E27FC236}">
                <a16:creationId xmlns:a16="http://schemas.microsoft.com/office/drawing/2014/main" id="{0764A564-B841-4BE1-8FF6-FB0B5C6253E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7200" y="5858264"/>
            <a:ext cx="3011805" cy="520080"/>
          </a:xfrm>
          <a:prstGeom prst="rect">
            <a:avLst/>
          </a:prstGeom>
        </p:spPr>
      </p:pic>
    </p:spTree>
    <p:extLst>
      <p:ext uri="{BB962C8B-B14F-4D97-AF65-F5344CB8AC3E}">
        <p14:creationId xmlns:p14="http://schemas.microsoft.com/office/powerpoint/2010/main" val="1747065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1180-DFD9-4E45-8B38-BA62A2F77D5E}"/>
              </a:ext>
            </a:extLst>
          </p:cNvPr>
          <p:cNvSpPr>
            <a:spLocks noGrp="1"/>
          </p:cNvSpPr>
          <p:nvPr>
            <p:ph type="ctrTitle"/>
          </p:nvPr>
        </p:nvSpPr>
        <p:spPr>
          <a:xfrm>
            <a:off x="5662126" y="1974724"/>
            <a:ext cx="6072674" cy="1981352"/>
          </a:xfrm>
        </p:spPr>
        <p:txBody>
          <a:bodyPr anchor="b"/>
          <a:lstStyle>
            <a:lvl1pPr algn="l">
              <a:defRPr sz="6000">
                <a:solidFill>
                  <a:schemeClr val="tx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EBAA1482-8038-450C-9345-18DAE1D4AED7}"/>
              </a:ext>
            </a:extLst>
          </p:cNvPr>
          <p:cNvSpPr>
            <a:spLocks noGrp="1"/>
          </p:cNvSpPr>
          <p:nvPr>
            <p:ph type="subTitle" idx="1"/>
          </p:nvPr>
        </p:nvSpPr>
        <p:spPr>
          <a:xfrm>
            <a:off x="5662125" y="4216399"/>
            <a:ext cx="6072675" cy="141462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5" name="Graphic 4">
            <a:extLst>
              <a:ext uri="{FF2B5EF4-FFF2-40B4-BE49-F238E27FC236}">
                <a16:creationId xmlns:a16="http://schemas.microsoft.com/office/drawing/2014/main" id="{B875A97D-7F2C-4C7C-BE62-D479F57ECD5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22995" y="567944"/>
            <a:ext cx="3011805" cy="1198728"/>
          </a:xfrm>
          <a:prstGeom prst="rect">
            <a:avLst/>
          </a:prstGeom>
        </p:spPr>
      </p:pic>
      <p:pic>
        <p:nvPicPr>
          <p:cNvPr id="6" name="Graphic 5">
            <a:extLst>
              <a:ext uri="{FF2B5EF4-FFF2-40B4-BE49-F238E27FC236}">
                <a16:creationId xmlns:a16="http://schemas.microsoft.com/office/drawing/2014/main" id="{0764A564-B841-4BE1-8FF6-FB0B5C6253E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22995" y="5858264"/>
            <a:ext cx="3011805" cy="520080"/>
          </a:xfrm>
          <a:prstGeom prst="rect">
            <a:avLst/>
          </a:prstGeom>
        </p:spPr>
      </p:pic>
    </p:spTree>
    <p:extLst>
      <p:ext uri="{BB962C8B-B14F-4D97-AF65-F5344CB8AC3E}">
        <p14:creationId xmlns:p14="http://schemas.microsoft.com/office/powerpoint/2010/main" val="2893119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tx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000ED5E-ECB4-4CD1-B94C-793EF885BC7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6299200"/>
            <a:ext cx="919480" cy="365962"/>
          </a:xfrm>
          <a:prstGeom prst="rect">
            <a:avLst/>
          </a:prstGeom>
        </p:spPr>
      </p:pic>
      <p:pic>
        <p:nvPicPr>
          <p:cNvPr id="11" name="Graphic 10">
            <a:extLst>
              <a:ext uri="{FF2B5EF4-FFF2-40B4-BE49-F238E27FC236}">
                <a16:creationId xmlns:a16="http://schemas.microsoft.com/office/drawing/2014/main" id="{0E48EE75-8034-4CB0-A154-F6CE5ADEF2A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77523" y="6301090"/>
            <a:ext cx="2157277" cy="372519"/>
          </a:xfrm>
          <a:prstGeom prst="rect">
            <a:avLst/>
          </a:prstGeom>
        </p:spPr>
      </p:pic>
      <p:pic>
        <p:nvPicPr>
          <p:cNvPr id="13" name="Picture 12">
            <a:extLst>
              <a:ext uri="{FF2B5EF4-FFF2-40B4-BE49-F238E27FC236}">
                <a16:creationId xmlns:a16="http://schemas.microsoft.com/office/drawing/2014/main" id="{8DE1EFE7-584A-45A1-B5D5-0973F6244D14}"/>
              </a:ext>
            </a:extLst>
          </p:cNvPr>
          <p:cNvPicPr>
            <a:picLocks noChangeAspect="1"/>
          </p:cNvPicPr>
          <p:nvPr/>
        </p:nvPicPr>
        <p:blipFill>
          <a:blip r:embed="rId6">
            <a:lum contrast="20000"/>
          </a:blip>
          <a:stretch>
            <a:fillRect/>
          </a:stretch>
        </p:blipFill>
        <p:spPr>
          <a:xfrm>
            <a:off x="5971308" y="1"/>
            <a:ext cx="6220691" cy="6858000"/>
          </a:xfrm>
          <a:prstGeom prst="rect">
            <a:avLst/>
          </a:prstGeom>
        </p:spPr>
      </p:pic>
      <p:grpSp>
        <p:nvGrpSpPr>
          <p:cNvPr id="14" name="Group 13">
            <a:extLst>
              <a:ext uri="{FF2B5EF4-FFF2-40B4-BE49-F238E27FC236}">
                <a16:creationId xmlns:a16="http://schemas.microsoft.com/office/drawing/2014/main" id="{1CDDFC54-A42C-4CC7-A51A-13807EE0EABE}"/>
              </a:ext>
            </a:extLst>
          </p:cNvPr>
          <p:cNvGrpSpPr/>
          <p:nvPr/>
        </p:nvGrpSpPr>
        <p:grpSpPr>
          <a:xfrm>
            <a:off x="3661893" y="6156345"/>
            <a:ext cx="6096000" cy="734199"/>
            <a:chOff x="6096000" y="202630"/>
            <a:chExt cx="6096000" cy="734199"/>
          </a:xfrm>
        </p:grpSpPr>
        <p:sp>
          <p:nvSpPr>
            <p:cNvPr id="15" name="TextBox 14">
              <a:extLst>
                <a:ext uri="{FF2B5EF4-FFF2-40B4-BE49-F238E27FC236}">
                  <a16:creationId xmlns:a16="http://schemas.microsoft.com/office/drawing/2014/main" id="{7D66B6A3-EF64-47B1-9DEF-A2269E7369D3}"/>
                </a:ext>
              </a:extLst>
            </p:cNvPr>
            <p:cNvSpPr txBox="1"/>
            <p:nvPr/>
          </p:nvSpPr>
          <p:spPr>
            <a:xfrm>
              <a:off x="6498630" y="290498"/>
              <a:ext cx="5693370" cy="646331"/>
            </a:xfrm>
            <a:prstGeom prst="rect">
              <a:avLst/>
            </a:prstGeom>
            <a:noFill/>
          </p:spPr>
          <p:txBody>
            <a:bodyPr wrap="square">
              <a:spAutoFit/>
            </a:bodyPr>
            <a:lstStyle/>
            <a:p>
              <a:r>
                <a:rPr lang="en-US" sz="1800" b="1" i="0" u="none" strike="noStrike" baseline="0">
                  <a:solidFill>
                    <a:srgbClr val="DF5526"/>
                  </a:solidFill>
                  <a:latin typeface="ProximaNova-Bold" panose="02000506030000020004" pitchFamily="50" charset="0"/>
                </a:rPr>
                <a:t>Sarah Fuss</a:t>
              </a:r>
            </a:p>
            <a:p>
              <a:pPr algn="l"/>
              <a:endParaRPr lang="en-US" i="0">
                <a:effectLst/>
                <a:latin typeface="Arial" panose="020B0604020202020204" pitchFamily="34" charset="0"/>
                <a:cs typeface="Arial" panose="020B0604020202020204" pitchFamily="34" charset="0"/>
              </a:endParaRPr>
            </a:p>
          </p:txBody>
        </p:sp>
        <p:pic>
          <p:nvPicPr>
            <p:cNvPr id="16" name="Graphic 15" descr="Paint brush with solid fill">
              <a:extLst>
                <a:ext uri="{FF2B5EF4-FFF2-40B4-BE49-F238E27FC236}">
                  <a16:creationId xmlns:a16="http://schemas.microsoft.com/office/drawing/2014/main" id="{D238A725-B415-4D33-B659-41457D79943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96000" y="202630"/>
              <a:ext cx="457200" cy="457200"/>
            </a:xfrm>
            <a:prstGeom prst="rect">
              <a:avLst/>
            </a:prstGeom>
          </p:spPr>
        </p:pic>
      </p:grpSp>
      <p:sp>
        <p:nvSpPr>
          <p:cNvPr id="19" name="TextBox 18">
            <a:extLst>
              <a:ext uri="{FF2B5EF4-FFF2-40B4-BE49-F238E27FC236}">
                <a16:creationId xmlns:a16="http://schemas.microsoft.com/office/drawing/2014/main" id="{D375B972-0369-4343-9FBE-9421A77FB209}"/>
              </a:ext>
            </a:extLst>
          </p:cNvPr>
          <p:cNvSpPr txBox="1"/>
          <p:nvPr/>
        </p:nvSpPr>
        <p:spPr>
          <a:xfrm>
            <a:off x="457200" y="1828800"/>
            <a:ext cx="5238750" cy="40010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2000" b="1">
                <a:solidFill>
                  <a:schemeClr val="accent6"/>
                </a:solidFill>
                <a:latin typeface="Arial" panose="020B0604020202020204" pitchFamily="34" charset="0"/>
                <a:cs typeface="Arial" panose="020B0604020202020204" pitchFamily="34" charset="0"/>
              </a:rPr>
            </a:br>
            <a:r>
              <a:rPr lang="en-US" sz="2400">
                <a:solidFill>
                  <a:schemeClr val="accent6"/>
                </a:solidFill>
                <a:latin typeface="Arial"/>
                <a:cs typeface="Arial"/>
              </a:rPr>
              <a:t>In the spirit of reconciliation, we acknowledge the Traditional Custodians of country throughout Australia and their connections to land, sea, and community. We pay our respect to their elders past and present and extend that respect to all Aboriginal and Torres Strait Islander peoples today. </a:t>
            </a:r>
          </a:p>
          <a:p>
            <a:endParaRPr lang="en-AU"/>
          </a:p>
        </p:txBody>
      </p:sp>
    </p:spTree>
    <p:extLst>
      <p:ext uri="{BB962C8B-B14F-4D97-AF65-F5344CB8AC3E}">
        <p14:creationId xmlns:p14="http://schemas.microsoft.com/office/powerpoint/2010/main" val="3998477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tx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DC5BF68-501F-49F8-9EB6-68EC739C0CBE}"/>
              </a:ext>
            </a:extLst>
          </p:cNvPr>
          <p:cNvSpPr>
            <a:spLocks noGrp="1"/>
          </p:cNvSpPr>
          <p:nvPr>
            <p:ph type="title"/>
          </p:nvPr>
        </p:nvSpPr>
        <p:spPr>
          <a:xfrm>
            <a:off x="457201" y="365125"/>
            <a:ext cx="9049656" cy="701675"/>
          </a:xfrm>
        </p:spPr>
        <p:txBody>
          <a:bodyPr/>
          <a:lstStyle>
            <a:lvl1pPr>
              <a:defRPr>
                <a:solidFill>
                  <a:schemeClr val="accent1"/>
                </a:solidFill>
              </a:defRPr>
            </a:lvl1pPr>
          </a:lstStyle>
          <a:p>
            <a:r>
              <a:rPr lang="en-US"/>
              <a:t>Click to edit Master title style</a:t>
            </a:r>
            <a:endParaRPr lang="en-AU"/>
          </a:p>
        </p:txBody>
      </p:sp>
      <p:sp>
        <p:nvSpPr>
          <p:cNvPr id="13" name="Content Placeholder 2">
            <a:extLst>
              <a:ext uri="{FF2B5EF4-FFF2-40B4-BE49-F238E27FC236}">
                <a16:creationId xmlns:a16="http://schemas.microsoft.com/office/drawing/2014/main" id="{B837139A-8695-456D-8E4E-B5F6F5A920F7}"/>
              </a:ext>
            </a:extLst>
          </p:cNvPr>
          <p:cNvSpPr>
            <a:spLocks noGrp="1"/>
          </p:cNvSpPr>
          <p:nvPr>
            <p:ph idx="1"/>
          </p:nvPr>
        </p:nvSpPr>
        <p:spPr>
          <a:xfrm>
            <a:off x="457200" y="1581150"/>
            <a:ext cx="11277600" cy="45958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8" name="Graphic 17">
            <a:extLst>
              <a:ext uri="{FF2B5EF4-FFF2-40B4-BE49-F238E27FC236}">
                <a16:creationId xmlns:a16="http://schemas.microsoft.com/office/drawing/2014/main" id="{71E65500-77E4-4239-8781-31AC89D9E9B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6299200"/>
            <a:ext cx="919480" cy="365962"/>
          </a:xfrm>
          <a:prstGeom prst="rect">
            <a:avLst/>
          </a:prstGeom>
        </p:spPr>
      </p:pic>
      <p:pic>
        <p:nvPicPr>
          <p:cNvPr id="19" name="Graphic 18">
            <a:extLst>
              <a:ext uri="{FF2B5EF4-FFF2-40B4-BE49-F238E27FC236}">
                <a16:creationId xmlns:a16="http://schemas.microsoft.com/office/drawing/2014/main" id="{BC18EDB2-91F4-4008-9269-BCF277FF7A4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77523" y="6301090"/>
            <a:ext cx="2157277" cy="372519"/>
          </a:xfrm>
          <a:prstGeom prst="rect">
            <a:avLst/>
          </a:prstGeom>
        </p:spPr>
      </p:pic>
    </p:spTree>
    <p:extLst>
      <p:ext uri="{BB962C8B-B14F-4D97-AF65-F5344CB8AC3E}">
        <p14:creationId xmlns:p14="http://schemas.microsoft.com/office/powerpoint/2010/main" val="3812265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575F427-D677-4E33-BE0C-D0D90B4AD892}"/>
              </a:ext>
            </a:extLst>
          </p:cNvPr>
          <p:cNvSpPr>
            <a:spLocks noGrp="1"/>
          </p:cNvSpPr>
          <p:nvPr>
            <p:ph type="title"/>
          </p:nvPr>
        </p:nvSpPr>
        <p:spPr>
          <a:xfrm>
            <a:off x="457201" y="365125"/>
            <a:ext cx="9049656" cy="701675"/>
          </a:xfrm>
        </p:spPr>
        <p:txBody>
          <a:bodyPr/>
          <a:lstStyle>
            <a:lvl1pPr>
              <a:defRPr>
                <a:solidFill>
                  <a:schemeClr val="accent1"/>
                </a:solidFill>
              </a:defRPr>
            </a:lvl1pPr>
          </a:lstStyle>
          <a:p>
            <a:r>
              <a:rPr lang="en-US"/>
              <a:t>Click to edit Master title style</a:t>
            </a:r>
            <a:endParaRPr lang="en-AU"/>
          </a:p>
        </p:txBody>
      </p:sp>
      <p:sp>
        <p:nvSpPr>
          <p:cNvPr id="10" name="Content Placeholder 2">
            <a:extLst>
              <a:ext uri="{FF2B5EF4-FFF2-40B4-BE49-F238E27FC236}">
                <a16:creationId xmlns:a16="http://schemas.microsoft.com/office/drawing/2014/main" id="{104BE994-7A78-4B02-A57A-9F6A99118940}"/>
              </a:ext>
            </a:extLst>
          </p:cNvPr>
          <p:cNvSpPr>
            <a:spLocks noGrp="1"/>
          </p:cNvSpPr>
          <p:nvPr>
            <p:ph idx="1"/>
          </p:nvPr>
        </p:nvSpPr>
        <p:spPr>
          <a:xfrm>
            <a:off x="457200" y="1581150"/>
            <a:ext cx="5527040" cy="45958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Content Placeholder 2">
            <a:extLst>
              <a:ext uri="{FF2B5EF4-FFF2-40B4-BE49-F238E27FC236}">
                <a16:creationId xmlns:a16="http://schemas.microsoft.com/office/drawing/2014/main" id="{BB029BEF-B808-4FB8-B5FB-7CC27B37B126}"/>
              </a:ext>
            </a:extLst>
          </p:cNvPr>
          <p:cNvSpPr>
            <a:spLocks noGrp="1"/>
          </p:cNvSpPr>
          <p:nvPr>
            <p:ph idx="10"/>
          </p:nvPr>
        </p:nvSpPr>
        <p:spPr>
          <a:xfrm>
            <a:off x="6207760" y="1581150"/>
            <a:ext cx="5527040" cy="45958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5" name="Graphic 14">
            <a:extLst>
              <a:ext uri="{FF2B5EF4-FFF2-40B4-BE49-F238E27FC236}">
                <a16:creationId xmlns:a16="http://schemas.microsoft.com/office/drawing/2014/main" id="{F0685C5D-1B12-46D6-AD23-5F41A17619F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6299200"/>
            <a:ext cx="919480" cy="365962"/>
          </a:xfrm>
          <a:prstGeom prst="rect">
            <a:avLst/>
          </a:prstGeom>
        </p:spPr>
      </p:pic>
      <p:pic>
        <p:nvPicPr>
          <p:cNvPr id="20" name="Graphic 19">
            <a:extLst>
              <a:ext uri="{FF2B5EF4-FFF2-40B4-BE49-F238E27FC236}">
                <a16:creationId xmlns:a16="http://schemas.microsoft.com/office/drawing/2014/main" id="{E2796F5D-80B4-469F-8AD3-15352852A8A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77523" y="6301090"/>
            <a:ext cx="2157277" cy="372519"/>
          </a:xfrm>
          <a:prstGeom prst="rect">
            <a:avLst/>
          </a:prstGeom>
        </p:spPr>
      </p:pic>
    </p:spTree>
    <p:extLst>
      <p:ext uri="{BB962C8B-B14F-4D97-AF65-F5344CB8AC3E}">
        <p14:creationId xmlns:p14="http://schemas.microsoft.com/office/powerpoint/2010/main" val="4008548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tx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CC01D39-7FB8-444D-B195-1F5057352FDB}"/>
              </a:ext>
            </a:extLst>
          </p:cNvPr>
          <p:cNvSpPr>
            <a:spLocks noGrp="1"/>
          </p:cNvSpPr>
          <p:nvPr>
            <p:ph type="title"/>
          </p:nvPr>
        </p:nvSpPr>
        <p:spPr>
          <a:xfrm>
            <a:off x="457201" y="365125"/>
            <a:ext cx="9049656" cy="701675"/>
          </a:xfrm>
        </p:spPr>
        <p:txBody>
          <a:bodyPr/>
          <a:lstStyle>
            <a:lvl1pPr>
              <a:defRPr>
                <a:solidFill>
                  <a:schemeClr val="accent1"/>
                </a:solidFill>
              </a:defRPr>
            </a:lvl1pPr>
          </a:lstStyle>
          <a:p>
            <a:r>
              <a:rPr lang="en-US"/>
              <a:t>Click to edit Master title style</a:t>
            </a:r>
            <a:endParaRPr lang="en-AU"/>
          </a:p>
        </p:txBody>
      </p:sp>
      <p:sp>
        <p:nvSpPr>
          <p:cNvPr id="16" name="Content Placeholder 2">
            <a:extLst>
              <a:ext uri="{FF2B5EF4-FFF2-40B4-BE49-F238E27FC236}">
                <a16:creationId xmlns:a16="http://schemas.microsoft.com/office/drawing/2014/main" id="{296DAB2C-E59B-487B-B5FF-E2AA88CDBE7E}"/>
              </a:ext>
            </a:extLst>
          </p:cNvPr>
          <p:cNvSpPr>
            <a:spLocks noGrp="1"/>
          </p:cNvSpPr>
          <p:nvPr>
            <p:ph idx="1"/>
          </p:nvPr>
        </p:nvSpPr>
        <p:spPr>
          <a:xfrm>
            <a:off x="457200" y="2133600"/>
            <a:ext cx="5527040" cy="40433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9" name="Content Placeholder 2">
            <a:extLst>
              <a:ext uri="{FF2B5EF4-FFF2-40B4-BE49-F238E27FC236}">
                <a16:creationId xmlns:a16="http://schemas.microsoft.com/office/drawing/2014/main" id="{CF12DF95-6E5F-4862-859E-49513F57A834}"/>
              </a:ext>
            </a:extLst>
          </p:cNvPr>
          <p:cNvSpPr>
            <a:spLocks noGrp="1"/>
          </p:cNvSpPr>
          <p:nvPr>
            <p:ph idx="10"/>
          </p:nvPr>
        </p:nvSpPr>
        <p:spPr>
          <a:xfrm>
            <a:off x="6207760" y="2133600"/>
            <a:ext cx="5527040" cy="40433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3" name="Title 1">
            <a:extLst>
              <a:ext uri="{FF2B5EF4-FFF2-40B4-BE49-F238E27FC236}">
                <a16:creationId xmlns:a16="http://schemas.microsoft.com/office/drawing/2014/main" id="{1039DC91-5A2B-4BF4-A163-62C5FD0A16A9}"/>
              </a:ext>
            </a:extLst>
          </p:cNvPr>
          <p:cNvSpPr txBox="1">
            <a:spLocks/>
          </p:cNvSpPr>
          <p:nvPr/>
        </p:nvSpPr>
        <p:spPr>
          <a:xfrm>
            <a:off x="457200" y="1306512"/>
            <a:ext cx="5527040" cy="7016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AU" sz="3200"/>
          </a:p>
        </p:txBody>
      </p:sp>
      <p:sp>
        <p:nvSpPr>
          <p:cNvPr id="28" name="Title 1">
            <a:extLst>
              <a:ext uri="{FF2B5EF4-FFF2-40B4-BE49-F238E27FC236}">
                <a16:creationId xmlns:a16="http://schemas.microsoft.com/office/drawing/2014/main" id="{74C18A43-A7EA-4233-949B-26910D96D643}"/>
              </a:ext>
            </a:extLst>
          </p:cNvPr>
          <p:cNvSpPr txBox="1">
            <a:spLocks/>
          </p:cNvSpPr>
          <p:nvPr/>
        </p:nvSpPr>
        <p:spPr>
          <a:xfrm>
            <a:off x="457200" y="1246186"/>
            <a:ext cx="5527040" cy="8112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a:solidFill>
                  <a:schemeClr val="accent1"/>
                </a:solidFill>
              </a:rPr>
              <a:t>Click to edit Master title style</a:t>
            </a:r>
            <a:endParaRPr lang="en-AU" sz="2800">
              <a:solidFill>
                <a:schemeClr val="accent1"/>
              </a:solidFill>
            </a:endParaRPr>
          </a:p>
        </p:txBody>
      </p:sp>
      <p:sp>
        <p:nvSpPr>
          <p:cNvPr id="29" name="Title 1">
            <a:extLst>
              <a:ext uri="{FF2B5EF4-FFF2-40B4-BE49-F238E27FC236}">
                <a16:creationId xmlns:a16="http://schemas.microsoft.com/office/drawing/2014/main" id="{049137B8-3354-4228-A41F-A58EA7BE995C}"/>
              </a:ext>
            </a:extLst>
          </p:cNvPr>
          <p:cNvSpPr txBox="1">
            <a:spLocks/>
          </p:cNvSpPr>
          <p:nvPr/>
        </p:nvSpPr>
        <p:spPr>
          <a:xfrm>
            <a:off x="6207760" y="1246186"/>
            <a:ext cx="5527040" cy="8112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a:solidFill>
                  <a:schemeClr val="accent1"/>
                </a:solidFill>
              </a:rPr>
              <a:t>Click to edit Master title style</a:t>
            </a:r>
            <a:endParaRPr lang="en-AU" sz="2800">
              <a:solidFill>
                <a:schemeClr val="accent1"/>
              </a:solidFill>
            </a:endParaRPr>
          </a:p>
        </p:txBody>
      </p:sp>
      <p:pic>
        <p:nvPicPr>
          <p:cNvPr id="30" name="Graphic 29">
            <a:extLst>
              <a:ext uri="{FF2B5EF4-FFF2-40B4-BE49-F238E27FC236}">
                <a16:creationId xmlns:a16="http://schemas.microsoft.com/office/drawing/2014/main" id="{424EA8A0-F5C8-4EE8-8028-8B79E1F9361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6299200"/>
            <a:ext cx="919480" cy="365962"/>
          </a:xfrm>
          <a:prstGeom prst="rect">
            <a:avLst/>
          </a:prstGeom>
        </p:spPr>
      </p:pic>
      <p:pic>
        <p:nvPicPr>
          <p:cNvPr id="31" name="Graphic 30">
            <a:extLst>
              <a:ext uri="{FF2B5EF4-FFF2-40B4-BE49-F238E27FC236}">
                <a16:creationId xmlns:a16="http://schemas.microsoft.com/office/drawing/2014/main" id="{3D685864-BFC0-4C0E-8D80-FB4D53C9A83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77523" y="6301090"/>
            <a:ext cx="2157277" cy="372519"/>
          </a:xfrm>
          <a:prstGeom prst="rect">
            <a:avLst/>
          </a:prstGeom>
        </p:spPr>
      </p:pic>
    </p:spTree>
    <p:extLst>
      <p:ext uri="{BB962C8B-B14F-4D97-AF65-F5344CB8AC3E}">
        <p14:creationId xmlns:p14="http://schemas.microsoft.com/office/powerpoint/2010/main" val="2572331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411FD75-C167-40E0-AC7A-7ED4ED38CA80}"/>
              </a:ext>
            </a:extLst>
          </p:cNvPr>
          <p:cNvSpPr>
            <a:spLocks noGrp="1"/>
          </p:cNvSpPr>
          <p:nvPr>
            <p:ph type="title"/>
          </p:nvPr>
        </p:nvSpPr>
        <p:spPr>
          <a:xfrm>
            <a:off x="457201" y="365125"/>
            <a:ext cx="9049656" cy="701675"/>
          </a:xfrm>
        </p:spPr>
        <p:txBody>
          <a:bodyPr/>
          <a:lstStyle>
            <a:lvl1pPr>
              <a:defRPr>
                <a:solidFill>
                  <a:schemeClr val="accent1"/>
                </a:solidFill>
              </a:defRPr>
            </a:lvl1pPr>
          </a:lstStyle>
          <a:p>
            <a:r>
              <a:rPr lang="en-US"/>
              <a:t>Click to edit Master title style</a:t>
            </a:r>
            <a:endParaRPr lang="en-AU"/>
          </a:p>
        </p:txBody>
      </p:sp>
      <p:pic>
        <p:nvPicPr>
          <p:cNvPr id="12" name="Graphic 11">
            <a:extLst>
              <a:ext uri="{FF2B5EF4-FFF2-40B4-BE49-F238E27FC236}">
                <a16:creationId xmlns:a16="http://schemas.microsoft.com/office/drawing/2014/main" id="{DFCBF344-2E77-4326-9D75-7DF716F8E00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6299200"/>
            <a:ext cx="919480" cy="365962"/>
          </a:xfrm>
          <a:prstGeom prst="rect">
            <a:avLst/>
          </a:prstGeom>
        </p:spPr>
      </p:pic>
      <p:pic>
        <p:nvPicPr>
          <p:cNvPr id="13" name="Graphic 12">
            <a:extLst>
              <a:ext uri="{FF2B5EF4-FFF2-40B4-BE49-F238E27FC236}">
                <a16:creationId xmlns:a16="http://schemas.microsoft.com/office/drawing/2014/main" id="{5D020CE6-C2D8-4FC9-A329-B8FC50FBC2F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77523" y="6301090"/>
            <a:ext cx="2157277" cy="372519"/>
          </a:xfrm>
          <a:prstGeom prst="rect">
            <a:avLst/>
          </a:prstGeom>
        </p:spPr>
      </p:pic>
    </p:spTree>
    <p:extLst>
      <p:ext uri="{BB962C8B-B14F-4D97-AF65-F5344CB8AC3E}">
        <p14:creationId xmlns:p14="http://schemas.microsoft.com/office/powerpoint/2010/main" val="3210730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6C36-4546-4C31-9305-7EA99D47541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948D7A3-7A56-4144-A9AC-0DABE404D4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BDA685D-5F55-4C2E-8DD1-C96088828CB6}"/>
              </a:ext>
            </a:extLst>
          </p:cNvPr>
          <p:cNvSpPr>
            <a:spLocks noGrp="1"/>
          </p:cNvSpPr>
          <p:nvPr>
            <p:ph type="dt" sz="half" idx="10"/>
          </p:nvPr>
        </p:nvSpPr>
        <p:spPr/>
        <p:txBody>
          <a:bodyPr/>
          <a:lstStyle/>
          <a:p>
            <a:fld id="{0BD2180D-E755-476B-B20D-47CA3EB00AA8}" type="datetimeFigureOut">
              <a:rPr lang="en-AU" smtClean="0"/>
              <a:t>24/04/2024</a:t>
            </a:fld>
            <a:endParaRPr lang="en-AU"/>
          </a:p>
        </p:txBody>
      </p:sp>
      <p:sp>
        <p:nvSpPr>
          <p:cNvPr id="5" name="Footer Placeholder 4">
            <a:extLst>
              <a:ext uri="{FF2B5EF4-FFF2-40B4-BE49-F238E27FC236}">
                <a16:creationId xmlns:a16="http://schemas.microsoft.com/office/drawing/2014/main" id="{50BDE216-CF04-478C-8E6C-AF137CD4A9D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7E8B46E-FF4A-45DD-A5B5-2415E647D6C6}"/>
              </a:ext>
            </a:extLst>
          </p:cNvPr>
          <p:cNvSpPr>
            <a:spLocks noGrp="1"/>
          </p:cNvSpPr>
          <p:nvPr>
            <p:ph type="sldNum" sz="quarter" idx="12"/>
          </p:nvPr>
        </p:nvSpPr>
        <p:spPr/>
        <p:txBody>
          <a:bodyPr/>
          <a:lstStyle/>
          <a:p>
            <a:fld id="{1C603CA8-156A-4080-8BA6-4FCA117CFEC8}" type="slidenum">
              <a:rPr lang="en-AU" smtClean="0"/>
              <a:t>‹#›</a:t>
            </a:fld>
            <a:endParaRPr lang="en-AU"/>
          </a:p>
        </p:txBody>
      </p:sp>
    </p:spTree>
    <p:extLst>
      <p:ext uri="{BB962C8B-B14F-4D97-AF65-F5344CB8AC3E}">
        <p14:creationId xmlns:p14="http://schemas.microsoft.com/office/powerpoint/2010/main" val="3411471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6_Section Heading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1180-DFD9-4E45-8B38-BA62A2F77D5E}"/>
              </a:ext>
            </a:extLst>
          </p:cNvPr>
          <p:cNvSpPr>
            <a:spLocks noGrp="1"/>
          </p:cNvSpPr>
          <p:nvPr>
            <p:ph type="ctrTitle"/>
          </p:nvPr>
        </p:nvSpPr>
        <p:spPr>
          <a:xfrm>
            <a:off x="838202" y="1122363"/>
            <a:ext cx="6072674" cy="2387600"/>
          </a:xfrm>
        </p:spPr>
        <p:txBody>
          <a:bodyPr anchor="b"/>
          <a:lstStyle>
            <a:lvl1pPr algn="l">
              <a:defRPr sz="6000">
                <a:solidFill>
                  <a:schemeClr val="tx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EBAA1482-8038-450C-9345-18DAE1D4AED7}"/>
              </a:ext>
            </a:extLst>
          </p:cNvPr>
          <p:cNvSpPr>
            <a:spLocks noGrp="1"/>
          </p:cNvSpPr>
          <p:nvPr>
            <p:ph type="subTitle" idx="1"/>
          </p:nvPr>
        </p:nvSpPr>
        <p:spPr>
          <a:xfrm>
            <a:off x="838200" y="3975263"/>
            <a:ext cx="6072675"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1418991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7_Section Heading Slid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1180-DFD9-4E45-8B38-BA62A2F77D5E}"/>
              </a:ext>
            </a:extLst>
          </p:cNvPr>
          <p:cNvSpPr>
            <a:spLocks noGrp="1"/>
          </p:cNvSpPr>
          <p:nvPr>
            <p:ph type="ctrTitle"/>
          </p:nvPr>
        </p:nvSpPr>
        <p:spPr>
          <a:xfrm>
            <a:off x="838202" y="1122363"/>
            <a:ext cx="6072674" cy="2387600"/>
          </a:xfrm>
        </p:spPr>
        <p:txBody>
          <a:bodyPr anchor="b"/>
          <a:lstStyle>
            <a:lvl1pPr algn="l">
              <a:defRPr sz="6000">
                <a:solidFill>
                  <a:schemeClr val="accent6"/>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EBAA1482-8038-450C-9345-18DAE1D4AED7}"/>
              </a:ext>
            </a:extLst>
          </p:cNvPr>
          <p:cNvSpPr>
            <a:spLocks noGrp="1"/>
          </p:cNvSpPr>
          <p:nvPr>
            <p:ph type="subTitle" idx="1"/>
          </p:nvPr>
        </p:nvSpPr>
        <p:spPr>
          <a:xfrm>
            <a:off x="838200" y="3975263"/>
            <a:ext cx="6072675" cy="1655762"/>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736828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8_Section Heading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1180-DFD9-4E45-8B38-BA62A2F77D5E}"/>
              </a:ext>
            </a:extLst>
          </p:cNvPr>
          <p:cNvSpPr>
            <a:spLocks noGrp="1"/>
          </p:cNvSpPr>
          <p:nvPr>
            <p:ph type="ctrTitle"/>
          </p:nvPr>
        </p:nvSpPr>
        <p:spPr>
          <a:xfrm>
            <a:off x="838202" y="1122363"/>
            <a:ext cx="6072674" cy="2387600"/>
          </a:xfrm>
        </p:spPr>
        <p:txBody>
          <a:bodyPr anchor="b"/>
          <a:lstStyle>
            <a:lvl1pPr algn="l">
              <a:defRPr sz="6000">
                <a:solidFill>
                  <a:schemeClr val="tx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EBAA1482-8038-450C-9345-18DAE1D4AED7}"/>
              </a:ext>
            </a:extLst>
          </p:cNvPr>
          <p:cNvSpPr>
            <a:spLocks noGrp="1"/>
          </p:cNvSpPr>
          <p:nvPr>
            <p:ph type="subTitle" idx="1"/>
          </p:nvPr>
        </p:nvSpPr>
        <p:spPr>
          <a:xfrm>
            <a:off x="838200" y="3975263"/>
            <a:ext cx="6072675"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1118876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8_Image Slide">
    <p:bg>
      <p:bgPr>
        <a:solidFill>
          <a:schemeClr val="tx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4D7C1BA-C6CD-4267-9451-8D1E2115E20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7700" y="-9525"/>
            <a:ext cx="13735050" cy="6867525"/>
          </a:xfrm>
          <a:prstGeom prst="rect">
            <a:avLst/>
          </a:prstGeom>
        </p:spPr>
      </p:pic>
    </p:spTree>
    <p:extLst>
      <p:ext uri="{BB962C8B-B14F-4D97-AF65-F5344CB8AC3E}">
        <p14:creationId xmlns:p14="http://schemas.microsoft.com/office/powerpoint/2010/main" val="3912725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7_Image Slide">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A3B2620D-1F66-42EC-BB9B-A03B9FF037B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356586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tx1"/>
        </a:solidFill>
        <a:effectLst/>
      </p:bgPr>
    </p:bg>
    <p:spTree>
      <p:nvGrpSpPr>
        <p:cNvPr id="1" name=""/>
        <p:cNvGrpSpPr/>
        <p:nvPr/>
      </p:nvGrpSpPr>
      <p:grpSpPr>
        <a:xfrm>
          <a:off x="0" y="0"/>
          <a:ext cx="0" cy="0"/>
          <a:chOff x="0" y="0"/>
          <a:chExt cx="0" cy="0"/>
        </a:xfrm>
      </p:grpSpPr>
      <p:pic>
        <p:nvPicPr>
          <p:cNvPr id="5" name="Picture 4" descr="A child brushing her teeth&#10;&#10;Description automatically generated with medium confidence">
            <a:extLst>
              <a:ext uri="{FF2B5EF4-FFF2-40B4-BE49-F238E27FC236}">
                <a16:creationId xmlns:a16="http://schemas.microsoft.com/office/drawing/2014/main" id="{7909F484-4430-4AFF-A193-5F525C80D0F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675085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5CC4E03A-00F7-457D-AF3C-829102D8D52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34636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C4E03A-00F7-457D-AF3C-829102D8D52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389104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C4E03A-00F7-457D-AF3C-829102D8D52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397892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C4E03A-00F7-457D-AF3C-829102D8D52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27115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0D5C5-F30E-481B-90AB-8EE2BAF59E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4083B89-6C84-4E7C-BFF7-F60CAFCF13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8D964E-DF61-42AB-A288-2EA0D11653A3}"/>
              </a:ext>
            </a:extLst>
          </p:cNvPr>
          <p:cNvSpPr>
            <a:spLocks noGrp="1"/>
          </p:cNvSpPr>
          <p:nvPr>
            <p:ph type="dt" sz="half" idx="10"/>
          </p:nvPr>
        </p:nvSpPr>
        <p:spPr/>
        <p:txBody>
          <a:bodyPr/>
          <a:lstStyle/>
          <a:p>
            <a:fld id="{0BD2180D-E755-476B-B20D-47CA3EB00AA8}" type="datetimeFigureOut">
              <a:rPr lang="en-AU" smtClean="0"/>
              <a:t>24/04/2024</a:t>
            </a:fld>
            <a:endParaRPr lang="en-AU"/>
          </a:p>
        </p:txBody>
      </p:sp>
      <p:sp>
        <p:nvSpPr>
          <p:cNvPr id="5" name="Footer Placeholder 4">
            <a:extLst>
              <a:ext uri="{FF2B5EF4-FFF2-40B4-BE49-F238E27FC236}">
                <a16:creationId xmlns:a16="http://schemas.microsoft.com/office/drawing/2014/main" id="{A4355493-45B3-4713-ACD9-11C70E55CC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3238381-3B80-4E33-A572-7696D0F177F0}"/>
              </a:ext>
            </a:extLst>
          </p:cNvPr>
          <p:cNvSpPr>
            <a:spLocks noGrp="1"/>
          </p:cNvSpPr>
          <p:nvPr>
            <p:ph type="sldNum" sz="quarter" idx="12"/>
          </p:nvPr>
        </p:nvSpPr>
        <p:spPr/>
        <p:txBody>
          <a:bodyPr/>
          <a:lstStyle/>
          <a:p>
            <a:fld id="{1C603CA8-156A-4080-8BA6-4FCA117CFEC8}" type="slidenum">
              <a:rPr lang="en-AU" smtClean="0"/>
              <a:t>‹#›</a:t>
            </a:fld>
            <a:endParaRPr lang="en-AU"/>
          </a:p>
        </p:txBody>
      </p:sp>
    </p:spTree>
    <p:extLst>
      <p:ext uri="{BB962C8B-B14F-4D97-AF65-F5344CB8AC3E}">
        <p14:creationId xmlns:p14="http://schemas.microsoft.com/office/powerpoint/2010/main" val="10632642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4_Title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C4E03A-00F7-457D-AF3C-829102D8D52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52738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ation">
    <p:bg>
      <p:bgPr>
        <a:solidFill>
          <a:schemeClr val="accent6"/>
        </a:soli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A246915F-C51E-49D9-8852-CDC3C0815497}"/>
              </a:ext>
            </a:extLst>
          </p:cNvPr>
          <p:cNvSpPr>
            <a:spLocks noGrp="1"/>
          </p:cNvSpPr>
          <p:nvPr>
            <p:ph type="pic" sz="quarter" idx="12"/>
          </p:nvPr>
        </p:nvSpPr>
        <p:spPr>
          <a:xfrm>
            <a:off x="10583705" y="5493087"/>
            <a:ext cx="836248" cy="836248"/>
          </a:xfrm>
          <a:custGeom>
            <a:avLst/>
            <a:gdLst>
              <a:gd name="connsiteX0" fmla="*/ 2487706 w 4975412"/>
              <a:gd name="connsiteY0" fmla="*/ 0 h 4975412"/>
              <a:gd name="connsiteX1" fmla="*/ 4975412 w 4975412"/>
              <a:gd name="connsiteY1" fmla="*/ 2487706 h 4975412"/>
              <a:gd name="connsiteX2" fmla="*/ 2487706 w 4975412"/>
              <a:gd name="connsiteY2" fmla="*/ 4975412 h 4975412"/>
              <a:gd name="connsiteX3" fmla="*/ 0 w 4975412"/>
              <a:gd name="connsiteY3" fmla="*/ 2487706 h 4975412"/>
              <a:gd name="connsiteX4" fmla="*/ 2487706 w 4975412"/>
              <a:gd name="connsiteY4" fmla="*/ 0 h 497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5412" h="4975412">
                <a:moveTo>
                  <a:pt x="2487706" y="0"/>
                </a:moveTo>
                <a:cubicBezTo>
                  <a:pt x="3861628" y="0"/>
                  <a:pt x="4975412" y="1113784"/>
                  <a:pt x="4975412" y="2487706"/>
                </a:cubicBezTo>
                <a:cubicBezTo>
                  <a:pt x="4975412" y="3861628"/>
                  <a:pt x="3861628" y="4975412"/>
                  <a:pt x="2487706" y="4975412"/>
                </a:cubicBezTo>
                <a:cubicBezTo>
                  <a:pt x="1113784" y="4975412"/>
                  <a:pt x="0" y="3861628"/>
                  <a:pt x="0" y="2487706"/>
                </a:cubicBezTo>
                <a:cubicBezTo>
                  <a:pt x="0" y="1113784"/>
                  <a:pt x="1113784" y="0"/>
                  <a:pt x="2487706" y="0"/>
                </a:cubicBezTo>
                <a:close/>
              </a:path>
            </a:pathLst>
          </a:custGeom>
          <a:solidFill>
            <a:schemeClr val="tx1"/>
          </a:solidFill>
        </p:spPr>
        <p:txBody>
          <a:bodyPr vert="horz" wrap="square" lIns="91440" tIns="45720" rIns="91440" bIns="45720" rtlCol="0">
            <a:noAutofit/>
          </a:bodyPr>
          <a:lstStyle>
            <a:lvl1pPr>
              <a:defRPr lang="en-US"/>
            </a:lvl1pPr>
          </a:lstStyle>
          <a:p>
            <a:pPr lvl="0"/>
            <a:r>
              <a:rPr lang="en-US"/>
              <a:t>Click icon to add picture</a:t>
            </a:r>
          </a:p>
        </p:txBody>
      </p:sp>
      <p:sp>
        <p:nvSpPr>
          <p:cNvPr id="10" name="Text Placeholder 9">
            <a:extLst>
              <a:ext uri="{FF2B5EF4-FFF2-40B4-BE49-F238E27FC236}">
                <a16:creationId xmlns:a16="http://schemas.microsoft.com/office/drawing/2014/main" id="{849221E2-EF4E-4982-8601-E83F3267D1F9}"/>
              </a:ext>
            </a:extLst>
          </p:cNvPr>
          <p:cNvSpPr>
            <a:spLocks noGrp="1"/>
          </p:cNvSpPr>
          <p:nvPr>
            <p:ph type="body" sz="quarter" idx="13"/>
          </p:nvPr>
        </p:nvSpPr>
        <p:spPr>
          <a:xfrm>
            <a:off x="7214315" y="5586912"/>
            <a:ext cx="3208337" cy="836613"/>
          </a:xfrm>
        </p:spPr>
        <p:txBody>
          <a:bodyPr/>
          <a:lstStyle>
            <a:lvl1pPr>
              <a:buNone/>
              <a:defRPr/>
            </a:lvl1pPr>
          </a:lstStyle>
          <a:p>
            <a:pPr lvl="0"/>
            <a:r>
              <a:rPr lang="en-US"/>
              <a:t>Click to edit Master text styles</a:t>
            </a:r>
          </a:p>
        </p:txBody>
      </p:sp>
      <p:sp>
        <p:nvSpPr>
          <p:cNvPr id="12" name="Text Placeholder 11">
            <a:extLst>
              <a:ext uri="{FF2B5EF4-FFF2-40B4-BE49-F238E27FC236}">
                <a16:creationId xmlns:a16="http://schemas.microsoft.com/office/drawing/2014/main" id="{21E47726-0030-4E6D-9D6D-A68E2E57CCCA}"/>
              </a:ext>
            </a:extLst>
          </p:cNvPr>
          <p:cNvSpPr>
            <a:spLocks noGrp="1"/>
          </p:cNvSpPr>
          <p:nvPr>
            <p:ph type="body" sz="quarter" idx="14" hasCustomPrompt="1"/>
          </p:nvPr>
        </p:nvSpPr>
        <p:spPr>
          <a:xfrm>
            <a:off x="1030288" y="739775"/>
            <a:ext cx="10390187" cy="4470400"/>
          </a:xfrm>
        </p:spPr>
        <p:txBody>
          <a:bodyPr>
            <a:normAutofit/>
          </a:bodyPr>
          <a:lstStyle>
            <a:lvl1pPr>
              <a:buFontTx/>
              <a:buNone/>
              <a:defRPr sz="7200" b="1">
                <a:solidFill>
                  <a:schemeClr val="tx1"/>
                </a:solidFill>
              </a:defRPr>
            </a:lvl1pPr>
            <a:lvl2pPr>
              <a:buFontTx/>
              <a:buNone/>
              <a:defRPr sz="4800">
                <a:solidFill>
                  <a:schemeClr val="accent2"/>
                </a:solidFill>
              </a:defRPr>
            </a:lvl2pPr>
            <a:lvl3pPr>
              <a:buFontTx/>
              <a:buNone/>
              <a:defRPr sz="4400">
                <a:solidFill>
                  <a:schemeClr val="accent2"/>
                </a:solidFill>
              </a:defRPr>
            </a:lvl3pPr>
            <a:lvl4pPr>
              <a:buFontTx/>
              <a:buNone/>
              <a:defRPr sz="4000">
                <a:solidFill>
                  <a:schemeClr val="accent2"/>
                </a:solidFill>
              </a:defRPr>
            </a:lvl4pPr>
            <a:lvl5pPr>
              <a:buFontTx/>
              <a:buNone/>
              <a:defRPr sz="4000">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3618639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32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C2E52-D571-4648-9312-84F7B1D05130}"/>
              </a:ext>
            </a:extLst>
          </p:cNvPr>
          <p:cNvSpPr>
            <a:spLocks noGrp="1"/>
          </p:cNvSpPr>
          <p:nvPr>
            <p:ph type="title"/>
          </p:nvPr>
        </p:nvSpPr>
        <p:spPr>
          <a:xfrm>
            <a:off x="457200" y="457200"/>
            <a:ext cx="4314825" cy="1600200"/>
          </a:xfrm>
        </p:spPr>
        <p:txBody>
          <a:bodyPr anchor="b"/>
          <a:lstStyle>
            <a:lvl1pPr>
              <a:defRPr sz="3200">
                <a:solidFill>
                  <a:schemeClr val="accent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DF5B742-DE47-4830-BB4B-01801D666F02}"/>
              </a:ext>
            </a:extLst>
          </p:cNvPr>
          <p:cNvSpPr>
            <a:spLocks noGrp="1"/>
          </p:cNvSpPr>
          <p:nvPr>
            <p:ph idx="1"/>
          </p:nvPr>
        </p:nvSpPr>
        <p:spPr>
          <a:xfrm>
            <a:off x="5162868" y="1669505"/>
            <a:ext cx="6571932" cy="448364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937DCFD-C9FF-4247-9F13-21A2FECCB9B3}"/>
              </a:ext>
            </a:extLst>
          </p:cNvPr>
          <p:cNvSpPr>
            <a:spLocks noGrp="1"/>
          </p:cNvSpPr>
          <p:nvPr>
            <p:ph type="body" sz="half" idx="2"/>
          </p:nvPr>
        </p:nvSpPr>
        <p:spPr>
          <a:xfrm>
            <a:off x="457200" y="2641086"/>
            <a:ext cx="4314825" cy="350659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Graphic 10">
            <a:extLst>
              <a:ext uri="{FF2B5EF4-FFF2-40B4-BE49-F238E27FC236}">
                <a16:creationId xmlns:a16="http://schemas.microsoft.com/office/drawing/2014/main" id="{492C9FA7-4173-46D3-AA16-22F7448ED9B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6299200"/>
            <a:ext cx="919480" cy="365962"/>
          </a:xfrm>
          <a:prstGeom prst="rect">
            <a:avLst/>
          </a:prstGeom>
        </p:spPr>
      </p:pic>
      <p:pic>
        <p:nvPicPr>
          <p:cNvPr id="12" name="Graphic 11">
            <a:extLst>
              <a:ext uri="{FF2B5EF4-FFF2-40B4-BE49-F238E27FC236}">
                <a16:creationId xmlns:a16="http://schemas.microsoft.com/office/drawing/2014/main" id="{A1860870-8527-4660-B6F0-304668398E3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77523" y="6301090"/>
            <a:ext cx="2157277" cy="372519"/>
          </a:xfrm>
          <a:prstGeom prst="rect">
            <a:avLst/>
          </a:prstGeom>
        </p:spPr>
      </p:pic>
    </p:spTree>
    <p:extLst>
      <p:ext uri="{BB962C8B-B14F-4D97-AF65-F5344CB8AC3E}">
        <p14:creationId xmlns:p14="http://schemas.microsoft.com/office/powerpoint/2010/main" val="369756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10A63-3275-4A77-A2BB-2B24EB4424A9}"/>
              </a:ext>
            </a:extLst>
          </p:cNvPr>
          <p:cNvSpPr>
            <a:spLocks noGrp="1"/>
          </p:cNvSpPr>
          <p:nvPr>
            <p:ph type="title"/>
          </p:nvPr>
        </p:nvSpPr>
        <p:spPr>
          <a:xfrm>
            <a:off x="457200" y="450802"/>
            <a:ext cx="4314825" cy="1606598"/>
          </a:xfrm>
        </p:spPr>
        <p:txBody>
          <a:bodyPr anchor="b"/>
          <a:lstStyle>
            <a:lvl1pPr>
              <a:defRPr sz="3200">
                <a:solidFill>
                  <a:schemeClr val="accent1"/>
                </a:solidFill>
              </a:defRPr>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9BFB2972-8479-4D52-86B6-A118BBE0C8F4}"/>
              </a:ext>
            </a:extLst>
          </p:cNvPr>
          <p:cNvSpPr>
            <a:spLocks noGrp="1"/>
          </p:cNvSpPr>
          <p:nvPr>
            <p:ph type="pic" idx="1"/>
          </p:nvPr>
        </p:nvSpPr>
        <p:spPr>
          <a:xfrm>
            <a:off x="5183188" y="987425"/>
            <a:ext cx="65516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a:extLst>
              <a:ext uri="{FF2B5EF4-FFF2-40B4-BE49-F238E27FC236}">
                <a16:creationId xmlns:a16="http://schemas.microsoft.com/office/drawing/2014/main" id="{3873B2A2-C743-4B3C-BAF1-F8A50A98D069}"/>
              </a:ext>
            </a:extLst>
          </p:cNvPr>
          <p:cNvSpPr>
            <a:spLocks noGrp="1"/>
          </p:cNvSpPr>
          <p:nvPr>
            <p:ph type="body" sz="half" idx="2"/>
          </p:nvPr>
        </p:nvSpPr>
        <p:spPr>
          <a:xfrm>
            <a:off x="457200" y="2042160"/>
            <a:ext cx="4314825" cy="382682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Graphic 8">
            <a:extLst>
              <a:ext uri="{FF2B5EF4-FFF2-40B4-BE49-F238E27FC236}">
                <a16:creationId xmlns:a16="http://schemas.microsoft.com/office/drawing/2014/main" id="{DFC7421A-6C6D-4588-8CCE-4155024F9F9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6356350"/>
            <a:ext cx="919480" cy="365962"/>
          </a:xfrm>
          <a:prstGeom prst="rect">
            <a:avLst/>
          </a:prstGeom>
        </p:spPr>
      </p:pic>
      <p:pic>
        <p:nvPicPr>
          <p:cNvPr id="10" name="Graphic 9">
            <a:extLst>
              <a:ext uri="{FF2B5EF4-FFF2-40B4-BE49-F238E27FC236}">
                <a16:creationId xmlns:a16="http://schemas.microsoft.com/office/drawing/2014/main" id="{7993B18E-315D-456F-B281-3027713879E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77523" y="6358240"/>
            <a:ext cx="2157277" cy="372519"/>
          </a:xfrm>
          <a:prstGeom prst="rect">
            <a:avLst/>
          </a:prstGeom>
        </p:spPr>
      </p:pic>
    </p:spTree>
    <p:extLst>
      <p:ext uri="{BB962C8B-B14F-4D97-AF65-F5344CB8AC3E}">
        <p14:creationId xmlns:p14="http://schemas.microsoft.com/office/powerpoint/2010/main" val="29031157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056E00-43FA-4AF6-89A8-C0696D2CEA2B}"/>
              </a:ext>
            </a:extLst>
          </p:cNvPr>
          <p:cNvSpPr>
            <a:spLocks noGrp="1"/>
          </p:cNvSpPr>
          <p:nvPr>
            <p:ph type="title" orient="vert"/>
          </p:nvPr>
        </p:nvSpPr>
        <p:spPr>
          <a:xfrm>
            <a:off x="8724900" y="365125"/>
            <a:ext cx="3177540" cy="6127750"/>
          </a:xfrm>
        </p:spPr>
        <p:txBody>
          <a:bodyPr vert="eaVert"/>
          <a:lstStyle>
            <a:lvl1pPr>
              <a:defRPr>
                <a:solidFill>
                  <a:schemeClr val="accent1"/>
                </a:solidFill>
              </a:defRPr>
            </a:lvl1p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F6F241C-B7AE-4546-85E7-01D1B0C99C44}"/>
              </a:ext>
            </a:extLst>
          </p:cNvPr>
          <p:cNvSpPr>
            <a:spLocks noGrp="1"/>
          </p:cNvSpPr>
          <p:nvPr>
            <p:ph type="body" orient="vert" idx="1"/>
          </p:nvPr>
        </p:nvSpPr>
        <p:spPr>
          <a:xfrm>
            <a:off x="843280" y="365125"/>
            <a:ext cx="7729220" cy="6127750"/>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Graphic 7">
            <a:extLst>
              <a:ext uri="{FF2B5EF4-FFF2-40B4-BE49-F238E27FC236}">
                <a16:creationId xmlns:a16="http://schemas.microsoft.com/office/drawing/2014/main" id="{13B1E364-3A57-40A4-AD95-48EE6663707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2801" y="641884"/>
            <a:ext cx="919480" cy="365962"/>
          </a:xfrm>
          <a:prstGeom prst="rect">
            <a:avLst/>
          </a:prstGeom>
        </p:spPr>
      </p:pic>
      <p:pic>
        <p:nvPicPr>
          <p:cNvPr id="9" name="Graphic 8">
            <a:extLst>
              <a:ext uri="{FF2B5EF4-FFF2-40B4-BE49-F238E27FC236}">
                <a16:creationId xmlns:a16="http://schemas.microsoft.com/office/drawing/2014/main" id="{7E700E4D-0980-431E-97D4-26991C53E66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574018" y="5227977"/>
            <a:ext cx="2157277" cy="372519"/>
          </a:xfrm>
          <a:prstGeom prst="rect">
            <a:avLst/>
          </a:prstGeom>
        </p:spPr>
      </p:pic>
    </p:spTree>
    <p:extLst>
      <p:ext uri="{BB962C8B-B14F-4D97-AF65-F5344CB8AC3E}">
        <p14:creationId xmlns:p14="http://schemas.microsoft.com/office/powerpoint/2010/main" val="1385963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Ending slide">
    <p:bg>
      <p:bgPr>
        <a:solidFill>
          <a:schemeClr val="accent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BEE5B3-D2E4-46DA-88CF-E6F6D24801A7}"/>
              </a:ext>
            </a:extLst>
          </p:cNvPr>
          <p:cNvSpPr>
            <a:spLocks noGrp="1"/>
          </p:cNvSpPr>
          <p:nvPr>
            <p:ph type="ctrTitle" hasCustomPrompt="1"/>
          </p:nvPr>
        </p:nvSpPr>
        <p:spPr>
          <a:xfrm>
            <a:off x="838202" y="1360424"/>
            <a:ext cx="6072674" cy="2387600"/>
          </a:xfrm>
        </p:spPr>
        <p:txBody>
          <a:bodyPr anchor="b">
            <a:normAutofit/>
          </a:bodyPr>
          <a:lstStyle>
            <a:lvl1pPr algn="l">
              <a:defRPr sz="4800">
                <a:solidFill>
                  <a:schemeClr val="tx1"/>
                </a:solidFill>
              </a:defRPr>
            </a:lvl1pPr>
          </a:lstStyle>
          <a:p>
            <a:r>
              <a:rPr lang="en-US"/>
              <a:t>Thank you</a:t>
            </a:r>
            <a:endParaRPr lang="en-AU"/>
          </a:p>
        </p:txBody>
      </p:sp>
      <p:pic>
        <p:nvPicPr>
          <p:cNvPr id="9" name="Graphic 8">
            <a:extLst>
              <a:ext uri="{FF2B5EF4-FFF2-40B4-BE49-F238E27FC236}">
                <a16:creationId xmlns:a16="http://schemas.microsoft.com/office/drawing/2014/main" id="{61DDA9A0-2CA0-46CD-B9FE-1FD0ECF8DA6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22995" y="1360424"/>
            <a:ext cx="3011805" cy="1198728"/>
          </a:xfrm>
          <a:prstGeom prst="rect">
            <a:avLst/>
          </a:prstGeom>
        </p:spPr>
      </p:pic>
      <p:pic>
        <p:nvPicPr>
          <p:cNvPr id="12" name="Graphic 11">
            <a:extLst>
              <a:ext uri="{FF2B5EF4-FFF2-40B4-BE49-F238E27FC236}">
                <a16:creationId xmlns:a16="http://schemas.microsoft.com/office/drawing/2014/main" id="{87FFF36E-35BA-4C48-9210-4660FE43024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7200" y="5858264"/>
            <a:ext cx="3011805" cy="520080"/>
          </a:xfrm>
          <a:prstGeom prst="rect">
            <a:avLst/>
          </a:prstGeom>
        </p:spPr>
      </p:pic>
      <p:sp>
        <p:nvSpPr>
          <p:cNvPr id="13" name="TextBox 12">
            <a:extLst>
              <a:ext uri="{FF2B5EF4-FFF2-40B4-BE49-F238E27FC236}">
                <a16:creationId xmlns:a16="http://schemas.microsoft.com/office/drawing/2014/main" id="{86399077-C70F-49F6-8783-1C70C5BC4EAB}"/>
              </a:ext>
            </a:extLst>
          </p:cNvPr>
          <p:cNvSpPr txBox="1"/>
          <p:nvPr/>
        </p:nvSpPr>
        <p:spPr>
          <a:xfrm>
            <a:off x="838200" y="3987284"/>
            <a:ext cx="6096000" cy="830997"/>
          </a:xfrm>
          <a:prstGeom prst="rect">
            <a:avLst/>
          </a:prstGeom>
          <a:noFill/>
        </p:spPr>
        <p:txBody>
          <a:bodyPr wrap="square">
            <a:spAutoFit/>
          </a:bodyPr>
          <a:lstStyle/>
          <a:p>
            <a:r>
              <a:rPr lang="en-US" sz="2400"/>
              <a:t>For more information visit www.smilesquad.vic.gov.au/</a:t>
            </a:r>
            <a:endParaRPr lang="en-AU" sz="2400"/>
          </a:p>
        </p:txBody>
      </p:sp>
      <p:pic>
        <p:nvPicPr>
          <p:cNvPr id="18" name="Picture 17" descr="Qr code&#10;&#10;Description automatically generated">
            <a:extLst>
              <a:ext uri="{FF2B5EF4-FFF2-40B4-BE49-F238E27FC236}">
                <a16:creationId xmlns:a16="http://schemas.microsoft.com/office/drawing/2014/main" id="{D35DBEDF-CED6-4740-8136-45414466F22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63100" y="4175747"/>
            <a:ext cx="2171700" cy="2171700"/>
          </a:xfrm>
          <a:prstGeom prst="rect">
            <a:avLst/>
          </a:prstGeom>
        </p:spPr>
      </p:pic>
    </p:spTree>
    <p:extLst>
      <p:ext uri="{BB962C8B-B14F-4D97-AF65-F5344CB8AC3E}">
        <p14:creationId xmlns:p14="http://schemas.microsoft.com/office/powerpoint/2010/main" val="963401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70C21-3A55-434C-A744-240C97C7B45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323E65A-55CD-4426-8E16-178085AA7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2C217EE-EB87-489F-A9B7-314FC98BBD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0300D194-D995-40C7-81A5-C2C4CCAC466A}"/>
              </a:ext>
            </a:extLst>
          </p:cNvPr>
          <p:cNvSpPr>
            <a:spLocks noGrp="1"/>
          </p:cNvSpPr>
          <p:nvPr>
            <p:ph type="dt" sz="half" idx="10"/>
          </p:nvPr>
        </p:nvSpPr>
        <p:spPr/>
        <p:txBody>
          <a:bodyPr/>
          <a:lstStyle/>
          <a:p>
            <a:fld id="{0BD2180D-E755-476B-B20D-47CA3EB00AA8}" type="datetimeFigureOut">
              <a:rPr lang="en-AU" smtClean="0"/>
              <a:t>24/04/2024</a:t>
            </a:fld>
            <a:endParaRPr lang="en-AU"/>
          </a:p>
        </p:txBody>
      </p:sp>
      <p:sp>
        <p:nvSpPr>
          <p:cNvPr id="6" name="Footer Placeholder 5">
            <a:extLst>
              <a:ext uri="{FF2B5EF4-FFF2-40B4-BE49-F238E27FC236}">
                <a16:creationId xmlns:a16="http://schemas.microsoft.com/office/drawing/2014/main" id="{0BD87777-FB24-4124-99CA-63CCD41862A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EDD4677-7E71-40D3-8429-4C6A739508F9}"/>
              </a:ext>
            </a:extLst>
          </p:cNvPr>
          <p:cNvSpPr>
            <a:spLocks noGrp="1"/>
          </p:cNvSpPr>
          <p:nvPr>
            <p:ph type="sldNum" sz="quarter" idx="12"/>
          </p:nvPr>
        </p:nvSpPr>
        <p:spPr/>
        <p:txBody>
          <a:bodyPr/>
          <a:lstStyle/>
          <a:p>
            <a:fld id="{1C603CA8-156A-4080-8BA6-4FCA117CFEC8}" type="slidenum">
              <a:rPr lang="en-AU" smtClean="0"/>
              <a:t>‹#›</a:t>
            </a:fld>
            <a:endParaRPr lang="en-AU"/>
          </a:p>
        </p:txBody>
      </p:sp>
    </p:spTree>
    <p:extLst>
      <p:ext uri="{BB962C8B-B14F-4D97-AF65-F5344CB8AC3E}">
        <p14:creationId xmlns:p14="http://schemas.microsoft.com/office/powerpoint/2010/main" val="4197459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62FF0-643A-4C60-B794-5B5D2DA9EA9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F4F72B7-8CA8-4A4D-8CC0-4800C5252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BBC76C-75CD-4573-9C4D-7B505C0296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2676CF0-AC02-426F-9DA5-CA90023508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95449C-815D-4622-BA84-AE3CA321CA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970B874-E022-46EC-A447-F3A581502453}"/>
              </a:ext>
            </a:extLst>
          </p:cNvPr>
          <p:cNvSpPr>
            <a:spLocks noGrp="1"/>
          </p:cNvSpPr>
          <p:nvPr>
            <p:ph type="dt" sz="half" idx="10"/>
          </p:nvPr>
        </p:nvSpPr>
        <p:spPr/>
        <p:txBody>
          <a:bodyPr/>
          <a:lstStyle/>
          <a:p>
            <a:fld id="{0BD2180D-E755-476B-B20D-47CA3EB00AA8}" type="datetimeFigureOut">
              <a:rPr lang="en-AU" smtClean="0"/>
              <a:t>24/04/2024</a:t>
            </a:fld>
            <a:endParaRPr lang="en-AU"/>
          </a:p>
        </p:txBody>
      </p:sp>
      <p:sp>
        <p:nvSpPr>
          <p:cNvPr id="8" name="Footer Placeholder 7">
            <a:extLst>
              <a:ext uri="{FF2B5EF4-FFF2-40B4-BE49-F238E27FC236}">
                <a16:creationId xmlns:a16="http://schemas.microsoft.com/office/drawing/2014/main" id="{8C47EA13-9768-470F-ADD4-B61C0858C4C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9E6EC64F-E797-4E09-A4E1-EB025A897C88}"/>
              </a:ext>
            </a:extLst>
          </p:cNvPr>
          <p:cNvSpPr>
            <a:spLocks noGrp="1"/>
          </p:cNvSpPr>
          <p:nvPr>
            <p:ph type="sldNum" sz="quarter" idx="12"/>
          </p:nvPr>
        </p:nvSpPr>
        <p:spPr/>
        <p:txBody>
          <a:bodyPr/>
          <a:lstStyle/>
          <a:p>
            <a:fld id="{1C603CA8-156A-4080-8BA6-4FCA117CFEC8}" type="slidenum">
              <a:rPr lang="en-AU" smtClean="0"/>
              <a:t>‹#›</a:t>
            </a:fld>
            <a:endParaRPr lang="en-AU"/>
          </a:p>
        </p:txBody>
      </p:sp>
    </p:spTree>
    <p:extLst>
      <p:ext uri="{BB962C8B-B14F-4D97-AF65-F5344CB8AC3E}">
        <p14:creationId xmlns:p14="http://schemas.microsoft.com/office/powerpoint/2010/main" val="80196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C87A-7CF5-4A11-90AF-E6DD435C606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50F57CD-6A9F-4362-8ACE-B717D75CB1C4}"/>
              </a:ext>
            </a:extLst>
          </p:cNvPr>
          <p:cNvSpPr>
            <a:spLocks noGrp="1"/>
          </p:cNvSpPr>
          <p:nvPr>
            <p:ph type="dt" sz="half" idx="10"/>
          </p:nvPr>
        </p:nvSpPr>
        <p:spPr/>
        <p:txBody>
          <a:bodyPr/>
          <a:lstStyle/>
          <a:p>
            <a:fld id="{0BD2180D-E755-476B-B20D-47CA3EB00AA8}" type="datetimeFigureOut">
              <a:rPr lang="en-AU" smtClean="0"/>
              <a:t>24/04/2024</a:t>
            </a:fld>
            <a:endParaRPr lang="en-AU"/>
          </a:p>
        </p:txBody>
      </p:sp>
      <p:sp>
        <p:nvSpPr>
          <p:cNvPr id="4" name="Footer Placeholder 3">
            <a:extLst>
              <a:ext uri="{FF2B5EF4-FFF2-40B4-BE49-F238E27FC236}">
                <a16:creationId xmlns:a16="http://schemas.microsoft.com/office/drawing/2014/main" id="{C72B746F-71BE-4515-8FEE-F60244267273}"/>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4FDFC56-5207-45C3-BBA2-D9EAA7EF2D9C}"/>
              </a:ext>
            </a:extLst>
          </p:cNvPr>
          <p:cNvSpPr>
            <a:spLocks noGrp="1"/>
          </p:cNvSpPr>
          <p:nvPr>
            <p:ph type="sldNum" sz="quarter" idx="12"/>
          </p:nvPr>
        </p:nvSpPr>
        <p:spPr/>
        <p:txBody>
          <a:bodyPr/>
          <a:lstStyle/>
          <a:p>
            <a:fld id="{1C603CA8-156A-4080-8BA6-4FCA117CFEC8}" type="slidenum">
              <a:rPr lang="en-AU" smtClean="0"/>
              <a:t>‹#›</a:t>
            </a:fld>
            <a:endParaRPr lang="en-AU"/>
          </a:p>
        </p:txBody>
      </p:sp>
    </p:spTree>
    <p:extLst>
      <p:ext uri="{BB962C8B-B14F-4D97-AF65-F5344CB8AC3E}">
        <p14:creationId xmlns:p14="http://schemas.microsoft.com/office/powerpoint/2010/main" val="4187220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B3BD54-19C8-4E62-BD24-7F1EA0BD3AB1}"/>
              </a:ext>
            </a:extLst>
          </p:cNvPr>
          <p:cNvSpPr>
            <a:spLocks noGrp="1"/>
          </p:cNvSpPr>
          <p:nvPr>
            <p:ph type="dt" sz="half" idx="10"/>
          </p:nvPr>
        </p:nvSpPr>
        <p:spPr/>
        <p:txBody>
          <a:bodyPr/>
          <a:lstStyle/>
          <a:p>
            <a:fld id="{0BD2180D-E755-476B-B20D-47CA3EB00AA8}" type="datetimeFigureOut">
              <a:rPr lang="en-AU" smtClean="0"/>
              <a:t>24/04/2024</a:t>
            </a:fld>
            <a:endParaRPr lang="en-AU"/>
          </a:p>
        </p:txBody>
      </p:sp>
      <p:sp>
        <p:nvSpPr>
          <p:cNvPr id="3" name="Footer Placeholder 2">
            <a:extLst>
              <a:ext uri="{FF2B5EF4-FFF2-40B4-BE49-F238E27FC236}">
                <a16:creationId xmlns:a16="http://schemas.microsoft.com/office/drawing/2014/main" id="{EAE308F7-CA8B-4585-9D05-9F6FA16AD51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4BBD98A-0839-42F6-B877-AC6776F5BBFF}"/>
              </a:ext>
            </a:extLst>
          </p:cNvPr>
          <p:cNvSpPr>
            <a:spLocks noGrp="1"/>
          </p:cNvSpPr>
          <p:nvPr>
            <p:ph type="sldNum" sz="quarter" idx="12"/>
          </p:nvPr>
        </p:nvSpPr>
        <p:spPr/>
        <p:txBody>
          <a:bodyPr/>
          <a:lstStyle/>
          <a:p>
            <a:fld id="{1C603CA8-156A-4080-8BA6-4FCA117CFEC8}" type="slidenum">
              <a:rPr lang="en-AU" smtClean="0"/>
              <a:t>‹#›</a:t>
            </a:fld>
            <a:endParaRPr lang="en-AU"/>
          </a:p>
        </p:txBody>
      </p:sp>
    </p:spTree>
    <p:extLst>
      <p:ext uri="{BB962C8B-B14F-4D97-AF65-F5344CB8AC3E}">
        <p14:creationId xmlns:p14="http://schemas.microsoft.com/office/powerpoint/2010/main" val="480020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EDD93-00BC-4011-B7A7-7C4E7D2ABA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34335E3-20BB-44E8-8154-613A5D060E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6656F3A-7EC2-414C-9298-FB6290088B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AA8847-846F-413F-AC58-A78879E7F657}"/>
              </a:ext>
            </a:extLst>
          </p:cNvPr>
          <p:cNvSpPr>
            <a:spLocks noGrp="1"/>
          </p:cNvSpPr>
          <p:nvPr>
            <p:ph type="dt" sz="half" idx="10"/>
          </p:nvPr>
        </p:nvSpPr>
        <p:spPr/>
        <p:txBody>
          <a:bodyPr/>
          <a:lstStyle/>
          <a:p>
            <a:fld id="{0BD2180D-E755-476B-B20D-47CA3EB00AA8}" type="datetimeFigureOut">
              <a:rPr lang="en-AU" smtClean="0"/>
              <a:t>24/04/2024</a:t>
            </a:fld>
            <a:endParaRPr lang="en-AU"/>
          </a:p>
        </p:txBody>
      </p:sp>
      <p:sp>
        <p:nvSpPr>
          <p:cNvPr id="6" name="Footer Placeholder 5">
            <a:extLst>
              <a:ext uri="{FF2B5EF4-FFF2-40B4-BE49-F238E27FC236}">
                <a16:creationId xmlns:a16="http://schemas.microsoft.com/office/drawing/2014/main" id="{A3699F09-1AA0-497C-84D2-060E778015F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0C32697-B995-4E98-A0C5-6DF9D06C803E}"/>
              </a:ext>
            </a:extLst>
          </p:cNvPr>
          <p:cNvSpPr>
            <a:spLocks noGrp="1"/>
          </p:cNvSpPr>
          <p:nvPr>
            <p:ph type="sldNum" sz="quarter" idx="12"/>
          </p:nvPr>
        </p:nvSpPr>
        <p:spPr/>
        <p:txBody>
          <a:bodyPr/>
          <a:lstStyle/>
          <a:p>
            <a:fld id="{1C603CA8-156A-4080-8BA6-4FCA117CFEC8}" type="slidenum">
              <a:rPr lang="en-AU" smtClean="0"/>
              <a:t>‹#›</a:t>
            </a:fld>
            <a:endParaRPr lang="en-AU"/>
          </a:p>
        </p:txBody>
      </p:sp>
    </p:spTree>
    <p:extLst>
      <p:ext uri="{BB962C8B-B14F-4D97-AF65-F5344CB8AC3E}">
        <p14:creationId xmlns:p14="http://schemas.microsoft.com/office/powerpoint/2010/main" val="269686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EC388-6B28-46F4-9E62-4D46FCB1CC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2A7D0DE1-9AD7-4038-95A8-60AF41FFB7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AE272E5-9C67-4670-A0E0-AF9F5909A4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523E0A-F6E8-4A28-B1A7-D1D8470AEA6E}"/>
              </a:ext>
            </a:extLst>
          </p:cNvPr>
          <p:cNvSpPr>
            <a:spLocks noGrp="1"/>
          </p:cNvSpPr>
          <p:nvPr>
            <p:ph type="dt" sz="half" idx="10"/>
          </p:nvPr>
        </p:nvSpPr>
        <p:spPr/>
        <p:txBody>
          <a:bodyPr/>
          <a:lstStyle/>
          <a:p>
            <a:fld id="{0BD2180D-E755-476B-B20D-47CA3EB00AA8}" type="datetimeFigureOut">
              <a:rPr lang="en-AU" smtClean="0"/>
              <a:t>24/04/2024</a:t>
            </a:fld>
            <a:endParaRPr lang="en-AU"/>
          </a:p>
        </p:txBody>
      </p:sp>
      <p:sp>
        <p:nvSpPr>
          <p:cNvPr id="6" name="Footer Placeholder 5">
            <a:extLst>
              <a:ext uri="{FF2B5EF4-FFF2-40B4-BE49-F238E27FC236}">
                <a16:creationId xmlns:a16="http://schemas.microsoft.com/office/drawing/2014/main" id="{40DFD422-F2A2-46AF-B765-1FF99E77567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BD1E1B6-41F7-487F-8C8C-232CD35E9879}"/>
              </a:ext>
            </a:extLst>
          </p:cNvPr>
          <p:cNvSpPr>
            <a:spLocks noGrp="1"/>
          </p:cNvSpPr>
          <p:nvPr>
            <p:ph type="sldNum" sz="quarter" idx="12"/>
          </p:nvPr>
        </p:nvSpPr>
        <p:spPr/>
        <p:txBody>
          <a:bodyPr/>
          <a:lstStyle/>
          <a:p>
            <a:fld id="{1C603CA8-156A-4080-8BA6-4FCA117CFEC8}" type="slidenum">
              <a:rPr lang="en-AU" smtClean="0"/>
              <a:t>‹#›</a:t>
            </a:fld>
            <a:endParaRPr lang="en-AU"/>
          </a:p>
        </p:txBody>
      </p:sp>
    </p:spTree>
    <p:extLst>
      <p:ext uri="{BB962C8B-B14F-4D97-AF65-F5344CB8AC3E}">
        <p14:creationId xmlns:p14="http://schemas.microsoft.com/office/powerpoint/2010/main" val="1302176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04FFC6-06B6-4455-B52D-A9E9FB089A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8D79DEB-B0F8-46B4-B636-1C32F46F30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BBEA065-B528-4F1A-BFAF-845349284D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D2180D-E755-476B-B20D-47CA3EB00AA8}" type="datetimeFigureOut">
              <a:rPr lang="en-AU" smtClean="0"/>
              <a:t>24/04/2024</a:t>
            </a:fld>
            <a:endParaRPr lang="en-AU"/>
          </a:p>
        </p:txBody>
      </p:sp>
      <p:sp>
        <p:nvSpPr>
          <p:cNvPr id="5" name="Footer Placeholder 4">
            <a:extLst>
              <a:ext uri="{FF2B5EF4-FFF2-40B4-BE49-F238E27FC236}">
                <a16:creationId xmlns:a16="http://schemas.microsoft.com/office/drawing/2014/main" id="{7DC095A4-D762-4A90-8FE2-911D214091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2A001B68-37F1-49C1-A4AC-02A2B59D81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603CA8-156A-4080-8BA6-4FCA117CFEC8}" type="slidenum">
              <a:rPr lang="en-AU" smtClean="0"/>
              <a:t>‹#›</a:t>
            </a:fld>
            <a:endParaRPr lang="en-AU"/>
          </a:p>
        </p:txBody>
      </p:sp>
    </p:spTree>
    <p:extLst>
      <p:ext uri="{BB962C8B-B14F-4D97-AF65-F5344CB8AC3E}">
        <p14:creationId xmlns:p14="http://schemas.microsoft.com/office/powerpoint/2010/main" val="23430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B323D9-DA9E-42F3-BD9E-EF721D7C3873}"/>
              </a:ext>
            </a:extLst>
          </p:cNvPr>
          <p:cNvSpPr>
            <a:spLocks noGrp="1"/>
          </p:cNvSpPr>
          <p:nvPr>
            <p:ph type="title"/>
          </p:nvPr>
        </p:nvSpPr>
        <p:spPr>
          <a:xfrm>
            <a:off x="838200" y="365125"/>
            <a:ext cx="10515600" cy="986155"/>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E9DAD8B-0E1E-4FCC-8781-ADBF6D417FDB}"/>
              </a:ext>
            </a:extLst>
          </p:cNvPr>
          <p:cNvSpPr>
            <a:spLocks noGrp="1"/>
          </p:cNvSpPr>
          <p:nvPr>
            <p:ph type="body" idx="1"/>
          </p:nvPr>
        </p:nvSpPr>
        <p:spPr>
          <a:xfrm>
            <a:off x="838200" y="1544320"/>
            <a:ext cx="10515600" cy="46326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00C818D-5AB0-41BE-9E1D-3FB97CF1D2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D2180D-E755-476B-B20D-47CA3EB00AA8}" type="datetimeFigureOut">
              <a:rPr lang="en-AU" smtClean="0"/>
              <a:t>24/04/2024</a:t>
            </a:fld>
            <a:endParaRPr lang="en-AU"/>
          </a:p>
        </p:txBody>
      </p:sp>
      <p:sp>
        <p:nvSpPr>
          <p:cNvPr id="5" name="Footer Placeholder 4">
            <a:extLst>
              <a:ext uri="{FF2B5EF4-FFF2-40B4-BE49-F238E27FC236}">
                <a16:creationId xmlns:a16="http://schemas.microsoft.com/office/drawing/2014/main" id="{625A8596-0F4A-4630-9EE0-67E741FC1C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DD2281F-E949-432E-AF0C-2E5727B7B9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603CA8-156A-4080-8BA6-4FCA117CFEC8}" type="slidenum">
              <a:rPr lang="en-AU" smtClean="0"/>
              <a:t>‹#›</a:t>
            </a:fld>
            <a:endParaRPr lang="en-AU"/>
          </a:p>
        </p:txBody>
      </p:sp>
    </p:spTree>
    <p:extLst>
      <p:ext uri="{BB962C8B-B14F-4D97-AF65-F5344CB8AC3E}">
        <p14:creationId xmlns:p14="http://schemas.microsoft.com/office/powerpoint/2010/main" val="68516466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3.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8.sv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hyperlink" Target="http://www.smilesquad.vic.gov.au/" TargetMode="Externa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BD3w5SO5O74?feature=oembed" TargetMode="External"/><Relationship Id="rId6" Type="http://schemas.openxmlformats.org/officeDocument/2006/relationships/image" Target="../media/image27.jpe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3.pn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4.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1EF60-4A57-4E1A-B605-57754837E9F2}"/>
              </a:ext>
            </a:extLst>
          </p:cNvPr>
          <p:cNvSpPr>
            <a:spLocks noGrp="1"/>
          </p:cNvSpPr>
          <p:nvPr>
            <p:ph type="ctrTitle"/>
          </p:nvPr>
        </p:nvSpPr>
        <p:spPr/>
        <p:txBody>
          <a:bodyPr/>
          <a:lstStyle/>
          <a:p>
            <a:endParaRPr lang="en-AU"/>
          </a:p>
        </p:txBody>
      </p:sp>
      <p:sp>
        <p:nvSpPr>
          <p:cNvPr id="3" name="Subtitle 2">
            <a:extLst>
              <a:ext uri="{FF2B5EF4-FFF2-40B4-BE49-F238E27FC236}">
                <a16:creationId xmlns:a16="http://schemas.microsoft.com/office/drawing/2014/main" id="{9BE726A7-6700-47B7-975E-5AEFAF380E27}"/>
              </a:ext>
            </a:extLst>
          </p:cNvPr>
          <p:cNvSpPr>
            <a:spLocks noGrp="1"/>
          </p:cNvSpPr>
          <p:nvPr>
            <p:ph type="subTitle" idx="1"/>
          </p:nvPr>
        </p:nvSpPr>
        <p:spPr/>
        <p:txBody>
          <a:bodyPr/>
          <a:lstStyle/>
          <a:p>
            <a:endParaRPr lang="en-AU"/>
          </a:p>
        </p:txBody>
      </p:sp>
      <p:pic>
        <p:nvPicPr>
          <p:cNvPr id="4" name="Content Placeholder 4">
            <a:extLst>
              <a:ext uri="{FF2B5EF4-FFF2-40B4-BE49-F238E27FC236}">
                <a16:creationId xmlns:a16="http://schemas.microsoft.com/office/drawing/2014/main" id="{3CC0F03A-AAA6-4CE2-8B15-A3F0C9E1FE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A2345E3A-923F-4BE7-AC41-9C7E2457FABD}"/>
              </a:ext>
            </a:extLst>
          </p:cNvPr>
          <p:cNvSpPr txBox="1">
            <a:spLocks/>
          </p:cNvSpPr>
          <p:nvPr/>
        </p:nvSpPr>
        <p:spPr>
          <a:xfrm>
            <a:off x="6130681" y="1935506"/>
            <a:ext cx="5383659" cy="2105086"/>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20000"/>
              </a:lnSpc>
            </a:pPr>
            <a:r>
              <a:rPr lang="en-US" sz="6500">
                <a:solidFill>
                  <a:schemeClr val="bg1"/>
                </a:solidFill>
                <a:latin typeface="Arial"/>
                <a:cs typeface="Arial"/>
              </a:rPr>
              <a:t>Welcome to </a:t>
            </a:r>
          </a:p>
          <a:p>
            <a:pPr algn="r">
              <a:lnSpc>
                <a:spcPct val="120000"/>
              </a:lnSpc>
            </a:pPr>
            <a:r>
              <a:rPr lang="en-US" sz="6500">
                <a:solidFill>
                  <a:schemeClr val="bg1"/>
                </a:solidFill>
                <a:latin typeface="Arial"/>
                <a:cs typeface="Arial"/>
              </a:rPr>
              <a:t>Smile Squad</a:t>
            </a:r>
            <a:br>
              <a:rPr lang="en-US" sz="4000">
                <a:solidFill>
                  <a:schemeClr val="bg1"/>
                </a:solidFill>
                <a:latin typeface="Arial"/>
                <a:cs typeface="Arial"/>
              </a:rPr>
            </a:br>
            <a:endParaRPr lang="en-US" sz="4000">
              <a:solidFill>
                <a:schemeClr val="bg1"/>
              </a:solidFill>
              <a:latin typeface="Arial"/>
              <a:cs typeface="Arial"/>
            </a:endParaRPr>
          </a:p>
          <a:p>
            <a:pPr algn="r"/>
            <a:r>
              <a:rPr lang="en-US" sz="2800">
                <a:solidFill>
                  <a:schemeClr val="bg1"/>
                </a:solidFill>
                <a:latin typeface="Arial"/>
                <a:cs typeface="Arial"/>
              </a:rPr>
              <a:t>A guide for parents/guardians</a:t>
            </a:r>
            <a:endParaRPr lang="en-AU" sz="280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DC5BF2E-C47B-4509-8F48-02C0A10235A5}"/>
              </a:ext>
            </a:extLst>
          </p:cNvPr>
          <p:cNvSpPr/>
          <p:nvPr/>
        </p:nvSpPr>
        <p:spPr>
          <a:xfrm>
            <a:off x="7881569" y="3546477"/>
            <a:ext cx="3632771" cy="1477328"/>
          </a:xfrm>
          <a:prstGeom prst="rect">
            <a:avLst/>
          </a:prstGeom>
        </p:spPr>
        <p:txBody>
          <a:bodyPr wrap="square" anchor="t">
            <a:spAutoFit/>
          </a:bodyPr>
          <a:lstStyle/>
          <a:p>
            <a:pPr algn="r"/>
            <a:endParaRPr lang="en-AU" sz="2000" dirty="0">
              <a:solidFill>
                <a:schemeClr val="bg1"/>
              </a:solidFill>
              <a:latin typeface="Arial" panose="020B0604020202020204" pitchFamily="34" charset="0"/>
              <a:cs typeface="Arial" panose="020B0604020202020204" pitchFamily="34" charset="0"/>
            </a:endParaRPr>
          </a:p>
          <a:p>
            <a:pPr algn="r"/>
            <a:endParaRPr lang="en-AU" dirty="0">
              <a:solidFill>
                <a:schemeClr val="bg1"/>
              </a:solidFill>
              <a:latin typeface="Arial" panose="020B0604020202020204" pitchFamily="34" charset="0"/>
              <a:cs typeface="Arial" panose="020B0604020202020204" pitchFamily="34" charset="0"/>
            </a:endParaRPr>
          </a:p>
          <a:p>
            <a:pPr algn="r"/>
            <a:endParaRPr lang="en-AU" dirty="0">
              <a:solidFill>
                <a:schemeClr val="bg1"/>
              </a:solidFill>
              <a:latin typeface="Arial" panose="020B0604020202020204" pitchFamily="34" charset="0"/>
              <a:cs typeface="Arial" panose="020B0604020202020204" pitchFamily="34" charset="0"/>
            </a:endParaRPr>
          </a:p>
          <a:p>
            <a:pPr algn="r"/>
            <a:r>
              <a:rPr lang="en-AU" sz="2000">
                <a:solidFill>
                  <a:schemeClr val="bg1"/>
                </a:solidFill>
                <a:latin typeface="Arial"/>
                <a:cs typeface="Arial"/>
              </a:rPr>
              <a:t>Tracey</a:t>
            </a:r>
            <a:endParaRPr lang="en-AU" sz="2000" dirty="0">
              <a:solidFill>
                <a:schemeClr val="bg1"/>
              </a:solidFill>
              <a:latin typeface="Arial"/>
              <a:cs typeface="Arial"/>
            </a:endParaRPr>
          </a:p>
          <a:p>
            <a:pPr algn="r"/>
            <a:r>
              <a:rPr lang="en-US" sz="1400" dirty="0">
                <a:solidFill>
                  <a:schemeClr val="bg1"/>
                </a:solidFill>
                <a:latin typeface="Arial"/>
                <a:cs typeface="Arial"/>
              </a:rPr>
              <a:t>RFDS</a:t>
            </a:r>
            <a:endParaRPr lang="en-A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505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F18E1D1B-8B58-439F-BE06-E5AED08147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28407" y="10"/>
            <a:ext cx="4063593" cy="6857990"/>
          </a:xfrm>
          <a:prstGeom prst="rect">
            <a:avLst/>
          </a:prstGeom>
        </p:spPr>
      </p:pic>
      <p:pic>
        <p:nvPicPr>
          <p:cNvPr id="17" name="Picture 16" descr="A green apple with a leaf&#10;&#10;Description automatically generated with medium confidence">
            <a:extLst>
              <a:ext uri="{FF2B5EF4-FFF2-40B4-BE49-F238E27FC236}">
                <a16:creationId xmlns:a16="http://schemas.microsoft.com/office/drawing/2014/main" id="{9A3FD9FE-C107-414D-8BB5-1BF46683993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48" y="10"/>
            <a:ext cx="4063593" cy="6857990"/>
          </a:xfrm>
          <a:prstGeom prst="rect">
            <a:avLst/>
          </a:prstGeom>
        </p:spPr>
      </p:pic>
      <p:pic>
        <p:nvPicPr>
          <p:cNvPr id="15" name="Picture 14" descr="A person brushing his teeth&#10;&#10;Description automatically generated with medium confidence">
            <a:extLst>
              <a:ext uri="{FF2B5EF4-FFF2-40B4-BE49-F238E27FC236}">
                <a16:creationId xmlns:a16="http://schemas.microsoft.com/office/drawing/2014/main" id="{6665544C-34DD-4984-AA5C-EF8F4BFA088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67251" y="0"/>
            <a:ext cx="4063593" cy="6858000"/>
          </a:xfrm>
          <a:prstGeom prst="rect">
            <a:avLst/>
          </a:prstGeom>
        </p:spPr>
      </p:pic>
    </p:spTree>
    <p:extLst>
      <p:ext uri="{BB962C8B-B14F-4D97-AF65-F5344CB8AC3E}">
        <p14:creationId xmlns:p14="http://schemas.microsoft.com/office/powerpoint/2010/main" val="1698480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01BE507-71A4-487B-B210-9BFDAF1B97F0}"/>
              </a:ext>
            </a:extLst>
          </p:cNvPr>
          <p:cNvGrpSpPr/>
          <p:nvPr/>
        </p:nvGrpSpPr>
        <p:grpSpPr>
          <a:xfrm>
            <a:off x="410193" y="5644624"/>
            <a:ext cx="11371831" cy="1114329"/>
            <a:chOff x="410193" y="5644624"/>
            <a:chExt cx="11371831" cy="1114329"/>
          </a:xfrm>
        </p:grpSpPr>
        <p:pic>
          <p:nvPicPr>
            <p:cNvPr id="17" name="Picture 16">
              <a:extLst>
                <a:ext uri="{FF2B5EF4-FFF2-40B4-BE49-F238E27FC236}">
                  <a16:creationId xmlns:a16="http://schemas.microsoft.com/office/drawing/2014/main" id="{7A615F3A-DB01-4D8B-A432-625D7DB275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193" y="5644624"/>
              <a:ext cx="2029097" cy="1114329"/>
            </a:xfrm>
            <a:prstGeom prst="rect">
              <a:avLst/>
            </a:prstGeom>
          </p:spPr>
        </p:pic>
        <p:pic>
          <p:nvPicPr>
            <p:cNvPr id="18" name="Picture 4" descr="A close up of a logo&#10;&#10;Description generated with very high confidence">
              <a:extLst>
                <a:ext uri="{FF2B5EF4-FFF2-40B4-BE49-F238E27FC236}">
                  <a16:creationId xmlns:a16="http://schemas.microsoft.com/office/drawing/2014/main" id="{A01C8603-3E99-484B-AF77-BE896F555F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7893" y="6093445"/>
              <a:ext cx="2024131" cy="434408"/>
            </a:xfrm>
            <a:prstGeom prst="rect">
              <a:avLst/>
            </a:prstGeom>
          </p:spPr>
        </p:pic>
      </p:grpSp>
      <p:sp>
        <p:nvSpPr>
          <p:cNvPr id="2" name="Title 1">
            <a:extLst>
              <a:ext uri="{FF2B5EF4-FFF2-40B4-BE49-F238E27FC236}">
                <a16:creationId xmlns:a16="http://schemas.microsoft.com/office/drawing/2014/main" id="{64095783-1C39-44AE-BD63-3E0B6588C88A}"/>
              </a:ext>
            </a:extLst>
          </p:cNvPr>
          <p:cNvSpPr txBox="1">
            <a:spLocks/>
          </p:cNvSpPr>
          <p:nvPr/>
        </p:nvSpPr>
        <p:spPr>
          <a:xfrm>
            <a:off x="640772" y="99047"/>
            <a:ext cx="10515600" cy="9060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a:solidFill>
                  <a:srgbClr val="E35205"/>
                </a:solidFill>
                <a:latin typeface="Arial" panose="020B0604020202020204" pitchFamily="34" charset="0"/>
                <a:cs typeface="Arial" panose="020B0604020202020204" pitchFamily="34" charset="0"/>
              </a:rPr>
              <a:t>Examination procedures </a:t>
            </a:r>
            <a:endParaRPr lang="en-AU" sz="3600">
              <a:solidFill>
                <a:srgbClr val="E35205"/>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222EF46-F7D2-4FE0-BE12-7DE12E5711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4568" y="1370978"/>
            <a:ext cx="5277259" cy="3957945"/>
          </a:xfrm>
          <a:prstGeom prst="rect">
            <a:avLst/>
          </a:prstGeom>
        </p:spPr>
      </p:pic>
      <p:pic>
        <p:nvPicPr>
          <p:cNvPr id="4" name="Picture 3" descr="A group of people in a room&#10;&#10;Description automatically generated">
            <a:extLst>
              <a:ext uri="{FF2B5EF4-FFF2-40B4-BE49-F238E27FC236}">
                <a16:creationId xmlns:a16="http://schemas.microsoft.com/office/drawing/2014/main" id="{9A37D7BA-15AD-416F-9657-E9BBC8330A9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53277" y="1370978"/>
            <a:ext cx="5277260" cy="3957945"/>
          </a:xfrm>
          <a:prstGeom prst="rect">
            <a:avLst/>
          </a:prstGeom>
        </p:spPr>
      </p:pic>
    </p:spTree>
    <p:extLst>
      <p:ext uri="{BB962C8B-B14F-4D97-AF65-F5344CB8AC3E}">
        <p14:creationId xmlns:p14="http://schemas.microsoft.com/office/powerpoint/2010/main" val="4015452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01BE507-71A4-487B-B210-9BFDAF1B97F0}"/>
              </a:ext>
            </a:extLst>
          </p:cNvPr>
          <p:cNvGrpSpPr/>
          <p:nvPr/>
        </p:nvGrpSpPr>
        <p:grpSpPr>
          <a:xfrm>
            <a:off x="410193" y="5644624"/>
            <a:ext cx="11371831" cy="1114329"/>
            <a:chOff x="410193" y="5644624"/>
            <a:chExt cx="11371831" cy="1114329"/>
          </a:xfrm>
        </p:grpSpPr>
        <p:pic>
          <p:nvPicPr>
            <p:cNvPr id="17" name="Picture 16">
              <a:extLst>
                <a:ext uri="{FF2B5EF4-FFF2-40B4-BE49-F238E27FC236}">
                  <a16:creationId xmlns:a16="http://schemas.microsoft.com/office/drawing/2014/main" id="{7A615F3A-DB01-4D8B-A432-625D7DB275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193" y="5644624"/>
              <a:ext cx="2029097" cy="1114329"/>
            </a:xfrm>
            <a:prstGeom prst="rect">
              <a:avLst/>
            </a:prstGeom>
          </p:spPr>
        </p:pic>
        <p:pic>
          <p:nvPicPr>
            <p:cNvPr id="18" name="Picture 4" descr="A close up of a logo&#10;&#10;Description generated with very high confidence">
              <a:extLst>
                <a:ext uri="{FF2B5EF4-FFF2-40B4-BE49-F238E27FC236}">
                  <a16:creationId xmlns:a16="http://schemas.microsoft.com/office/drawing/2014/main" id="{A01C8603-3E99-484B-AF77-BE896F555F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7893" y="6093445"/>
              <a:ext cx="2024131" cy="434408"/>
            </a:xfrm>
            <a:prstGeom prst="rect">
              <a:avLst/>
            </a:prstGeom>
          </p:spPr>
        </p:pic>
      </p:grpSp>
      <p:sp>
        <p:nvSpPr>
          <p:cNvPr id="3" name="Title 1">
            <a:extLst>
              <a:ext uri="{FF2B5EF4-FFF2-40B4-BE49-F238E27FC236}">
                <a16:creationId xmlns:a16="http://schemas.microsoft.com/office/drawing/2014/main" id="{E32116C0-430D-40DF-8FC5-35FFCF790EF3}"/>
              </a:ext>
            </a:extLst>
          </p:cNvPr>
          <p:cNvSpPr txBox="1">
            <a:spLocks/>
          </p:cNvSpPr>
          <p:nvPr/>
        </p:nvSpPr>
        <p:spPr>
          <a:xfrm>
            <a:off x="640773" y="206817"/>
            <a:ext cx="10515600" cy="74298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a:solidFill>
                  <a:srgbClr val="E35205"/>
                </a:solidFill>
                <a:latin typeface="Arial" panose="020B0604020202020204" pitchFamily="34" charset="0"/>
                <a:cs typeface="Arial" panose="020B0604020202020204" pitchFamily="34" charset="0"/>
              </a:rPr>
              <a:t>A bit more about treatment </a:t>
            </a:r>
            <a:endParaRPr lang="en-AU" sz="3600">
              <a:solidFill>
                <a:srgbClr val="E35205"/>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9A94D41-A19C-4D6A-B731-021DC815F1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5142" y="1405089"/>
            <a:ext cx="3035866" cy="4047822"/>
          </a:xfrm>
          <a:prstGeom prst="rect">
            <a:avLst/>
          </a:prstGeom>
        </p:spPr>
      </p:pic>
      <p:pic>
        <p:nvPicPr>
          <p:cNvPr id="7" name="Picture 6" descr="A person standing in front of a bus&#10;&#10;Description automatically generated">
            <a:extLst>
              <a:ext uri="{FF2B5EF4-FFF2-40B4-BE49-F238E27FC236}">
                <a16:creationId xmlns:a16="http://schemas.microsoft.com/office/drawing/2014/main" id="{2A6AA586-A359-46A9-A5A8-15C4788F578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58258" y="1405089"/>
            <a:ext cx="6071734" cy="4047822"/>
          </a:xfrm>
          <a:prstGeom prst="rect">
            <a:avLst/>
          </a:prstGeom>
        </p:spPr>
      </p:pic>
    </p:spTree>
    <p:extLst>
      <p:ext uri="{BB962C8B-B14F-4D97-AF65-F5344CB8AC3E}">
        <p14:creationId xmlns:p14="http://schemas.microsoft.com/office/powerpoint/2010/main" val="3886558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01BE507-71A4-487B-B210-9BFDAF1B97F0}"/>
              </a:ext>
            </a:extLst>
          </p:cNvPr>
          <p:cNvGrpSpPr/>
          <p:nvPr/>
        </p:nvGrpSpPr>
        <p:grpSpPr>
          <a:xfrm>
            <a:off x="410193" y="5644624"/>
            <a:ext cx="11371831" cy="1114329"/>
            <a:chOff x="410193" y="5644624"/>
            <a:chExt cx="11371831" cy="1114329"/>
          </a:xfrm>
        </p:grpSpPr>
        <p:pic>
          <p:nvPicPr>
            <p:cNvPr id="17" name="Picture 16">
              <a:extLst>
                <a:ext uri="{FF2B5EF4-FFF2-40B4-BE49-F238E27FC236}">
                  <a16:creationId xmlns:a16="http://schemas.microsoft.com/office/drawing/2014/main" id="{7A615F3A-DB01-4D8B-A432-625D7DB275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193" y="5644624"/>
              <a:ext cx="2029097" cy="1114329"/>
            </a:xfrm>
            <a:prstGeom prst="rect">
              <a:avLst/>
            </a:prstGeom>
          </p:spPr>
        </p:pic>
        <p:pic>
          <p:nvPicPr>
            <p:cNvPr id="18" name="Picture 4" descr="A close up of a logo&#10;&#10;Description generated with very high confidence">
              <a:extLst>
                <a:ext uri="{FF2B5EF4-FFF2-40B4-BE49-F238E27FC236}">
                  <a16:creationId xmlns:a16="http://schemas.microsoft.com/office/drawing/2014/main" id="{A01C8603-3E99-484B-AF77-BE896F555F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7893" y="6093445"/>
              <a:ext cx="2024131" cy="434408"/>
            </a:xfrm>
            <a:prstGeom prst="rect">
              <a:avLst/>
            </a:prstGeom>
          </p:spPr>
        </p:pic>
      </p:grpSp>
      <p:sp>
        <p:nvSpPr>
          <p:cNvPr id="2" name="Title 1">
            <a:extLst>
              <a:ext uri="{FF2B5EF4-FFF2-40B4-BE49-F238E27FC236}">
                <a16:creationId xmlns:a16="http://schemas.microsoft.com/office/drawing/2014/main" id="{5ACCA4AA-5431-4BB3-867D-4AF0354B25A3}"/>
              </a:ext>
            </a:extLst>
          </p:cNvPr>
          <p:cNvSpPr txBox="1">
            <a:spLocks/>
          </p:cNvSpPr>
          <p:nvPr/>
        </p:nvSpPr>
        <p:spPr>
          <a:xfrm>
            <a:off x="640772" y="99047"/>
            <a:ext cx="10515600" cy="9060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a:solidFill>
                  <a:srgbClr val="E35205"/>
                </a:solidFill>
                <a:latin typeface="Arial" panose="020B0604020202020204" pitchFamily="34" charset="0"/>
                <a:cs typeface="Arial" panose="020B0604020202020204" pitchFamily="34" charset="0"/>
              </a:rPr>
              <a:t>Signing up to Smile Squad</a:t>
            </a:r>
            <a:endParaRPr lang="en-AU" sz="3600">
              <a:solidFill>
                <a:srgbClr val="E35205"/>
              </a:solidFill>
              <a:latin typeface="Arial" panose="020B0604020202020204" pitchFamily="34" charset="0"/>
              <a:cs typeface="Arial" panose="020B0604020202020204" pitchFamily="34" charset="0"/>
            </a:endParaRPr>
          </a:p>
        </p:txBody>
      </p:sp>
      <p:pic>
        <p:nvPicPr>
          <p:cNvPr id="3" name="Picture 2" descr="A picture containing person, boy, holding, young&#10;&#10;Description automatically generated">
            <a:extLst>
              <a:ext uri="{FF2B5EF4-FFF2-40B4-BE49-F238E27FC236}">
                <a16:creationId xmlns:a16="http://schemas.microsoft.com/office/drawing/2014/main" id="{0120B8FF-170E-4E6C-9A47-611046BFEA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49636" y="0"/>
            <a:ext cx="4225672" cy="5898884"/>
          </a:xfrm>
          <a:prstGeom prst="rect">
            <a:avLst/>
          </a:prstGeom>
        </p:spPr>
      </p:pic>
      <p:pic>
        <p:nvPicPr>
          <p:cNvPr id="7" name="Picture 6" descr="Text&#10;&#10;Description automatically generated">
            <a:extLst>
              <a:ext uri="{FF2B5EF4-FFF2-40B4-BE49-F238E27FC236}">
                <a16:creationId xmlns:a16="http://schemas.microsoft.com/office/drawing/2014/main" id="{B0399C39-2D7D-41C4-ABB7-BCC3E11B23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50429" y="1308837"/>
            <a:ext cx="3528151" cy="49893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0538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01BE507-71A4-487B-B210-9BFDAF1B97F0}"/>
              </a:ext>
            </a:extLst>
          </p:cNvPr>
          <p:cNvGrpSpPr/>
          <p:nvPr/>
        </p:nvGrpSpPr>
        <p:grpSpPr>
          <a:xfrm>
            <a:off x="410193" y="5644624"/>
            <a:ext cx="11371831" cy="1114329"/>
            <a:chOff x="410193" y="5644624"/>
            <a:chExt cx="11371831" cy="1114329"/>
          </a:xfrm>
        </p:grpSpPr>
        <p:pic>
          <p:nvPicPr>
            <p:cNvPr id="17" name="Picture 16">
              <a:extLst>
                <a:ext uri="{FF2B5EF4-FFF2-40B4-BE49-F238E27FC236}">
                  <a16:creationId xmlns:a16="http://schemas.microsoft.com/office/drawing/2014/main" id="{7A615F3A-DB01-4D8B-A432-625D7DB275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193" y="5644624"/>
              <a:ext cx="2029097" cy="1114329"/>
            </a:xfrm>
            <a:prstGeom prst="rect">
              <a:avLst/>
            </a:prstGeom>
          </p:spPr>
        </p:pic>
        <p:pic>
          <p:nvPicPr>
            <p:cNvPr id="18" name="Picture 4" descr="A close up of a logo&#10;&#10;Description generated with very high confidence">
              <a:extLst>
                <a:ext uri="{FF2B5EF4-FFF2-40B4-BE49-F238E27FC236}">
                  <a16:creationId xmlns:a16="http://schemas.microsoft.com/office/drawing/2014/main" id="{A01C8603-3E99-484B-AF77-BE896F555F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7893" y="6093445"/>
              <a:ext cx="2024131" cy="434408"/>
            </a:xfrm>
            <a:prstGeom prst="rect">
              <a:avLst/>
            </a:prstGeom>
          </p:spPr>
        </p:pic>
      </p:grpSp>
      <p:sp>
        <p:nvSpPr>
          <p:cNvPr id="2" name="Title 1">
            <a:extLst>
              <a:ext uri="{FF2B5EF4-FFF2-40B4-BE49-F238E27FC236}">
                <a16:creationId xmlns:a16="http://schemas.microsoft.com/office/drawing/2014/main" id="{A35DDED2-BD09-4A73-9DE3-D05D947F90F2}"/>
              </a:ext>
            </a:extLst>
          </p:cNvPr>
          <p:cNvSpPr txBox="1">
            <a:spLocks/>
          </p:cNvSpPr>
          <p:nvPr/>
        </p:nvSpPr>
        <p:spPr>
          <a:xfrm>
            <a:off x="640772" y="99047"/>
            <a:ext cx="10515600" cy="9060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a:solidFill>
                  <a:srgbClr val="E35205"/>
                </a:solidFill>
                <a:latin typeface="Arial" panose="020B0604020202020204" pitchFamily="34" charset="0"/>
                <a:cs typeface="Arial" panose="020B0604020202020204" pitchFamily="34" charset="0"/>
              </a:rPr>
              <a:t>Your child’s free dental pack</a:t>
            </a:r>
            <a:endParaRPr lang="en-AU" sz="3600">
              <a:solidFill>
                <a:srgbClr val="E35205"/>
              </a:solidFill>
              <a:latin typeface="Arial" panose="020B0604020202020204" pitchFamily="34" charset="0"/>
              <a:cs typeface="Arial" panose="020B0604020202020204" pitchFamily="34" charset="0"/>
            </a:endParaRPr>
          </a:p>
        </p:txBody>
      </p:sp>
      <p:pic>
        <p:nvPicPr>
          <p:cNvPr id="3" name="Picture 2" descr="A picture containing table, person, sitting, counter&#10;&#10;Description automatically generated">
            <a:extLst>
              <a:ext uri="{FF2B5EF4-FFF2-40B4-BE49-F238E27FC236}">
                <a16:creationId xmlns:a16="http://schemas.microsoft.com/office/drawing/2014/main" id="{B32D40E9-73B8-429F-97D6-E352E2021C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0287" y="993522"/>
            <a:ext cx="2969671" cy="4626041"/>
          </a:xfrm>
          <a:prstGeom prst="rect">
            <a:avLst/>
          </a:prstGeom>
        </p:spPr>
      </p:pic>
      <p:sp>
        <p:nvSpPr>
          <p:cNvPr id="4" name="TextBox 3">
            <a:extLst>
              <a:ext uri="{FF2B5EF4-FFF2-40B4-BE49-F238E27FC236}">
                <a16:creationId xmlns:a16="http://schemas.microsoft.com/office/drawing/2014/main" id="{D0B384EE-2056-442F-9809-51D9AB4A12B5}"/>
              </a:ext>
            </a:extLst>
          </p:cNvPr>
          <p:cNvSpPr txBox="1"/>
          <p:nvPr/>
        </p:nvSpPr>
        <p:spPr>
          <a:xfrm>
            <a:off x="659406" y="2071205"/>
            <a:ext cx="6431359" cy="2470676"/>
          </a:xfrm>
          <a:prstGeom prst="rect">
            <a:avLst/>
          </a:prstGeom>
          <a:noFill/>
        </p:spPr>
        <p:txBody>
          <a:bodyPr wrap="square" rtlCol="0" anchor="t">
            <a:spAutoFit/>
          </a:bodyPr>
          <a:lstStyle/>
          <a:p>
            <a:pPr marL="342900" indent="-342900">
              <a:lnSpc>
                <a:spcPct val="150000"/>
              </a:lnSpc>
              <a:spcAft>
                <a:spcPts val="600"/>
              </a:spcAft>
              <a:buClr>
                <a:srgbClr val="E35205"/>
              </a:buClr>
              <a:buFont typeface="Wingdings" panose="05000000000000000000" pitchFamily="2" charset="2"/>
              <a:buChar char="ü"/>
            </a:pPr>
            <a:r>
              <a:rPr lang="en-US" sz="2400">
                <a:latin typeface="Arial"/>
                <a:cs typeface="Arial"/>
              </a:rPr>
              <a:t>Toothbrush</a:t>
            </a:r>
          </a:p>
          <a:p>
            <a:pPr marL="342900" indent="-342900">
              <a:lnSpc>
                <a:spcPct val="150000"/>
              </a:lnSpc>
              <a:spcAft>
                <a:spcPts val="600"/>
              </a:spcAft>
              <a:buClr>
                <a:srgbClr val="E35205"/>
              </a:buClr>
              <a:buFont typeface="Wingdings" panose="05000000000000000000" pitchFamily="2" charset="2"/>
              <a:buChar char="ü"/>
            </a:pPr>
            <a:r>
              <a:rPr lang="en-US" sz="2400">
                <a:latin typeface="Arial"/>
                <a:cs typeface="Arial"/>
              </a:rPr>
              <a:t>Toothpaste</a:t>
            </a:r>
          </a:p>
          <a:p>
            <a:pPr marL="342900" indent="-342900">
              <a:lnSpc>
                <a:spcPct val="150000"/>
              </a:lnSpc>
              <a:spcAft>
                <a:spcPts val="600"/>
              </a:spcAft>
              <a:buClr>
                <a:srgbClr val="E35205"/>
              </a:buClr>
              <a:buFont typeface="Wingdings" panose="05000000000000000000" pitchFamily="2" charset="2"/>
              <a:buChar char="ü"/>
            </a:pPr>
            <a:r>
              <a:rPr lang="en-US" sz="2400">
                <a:latin typeface="Arial"/>
                <a:cs typeface="Arial"/>
              </a:rPr>
              <a:t>Eat well, drink well, clean well brochure</a:t>
            </a:r>
          </a:p>
          <a:p>
            <a:pPr marL="342900" indent="-342900">
              <a:lnSpc>
                <a:spcPct val="150000"/>
              </a:lnSpc>
              <a:spcAft>
                <a:spcPts val="600"/>
              </a:spcAft>
              <a:buClr>
                <a:srgbClr val="E35205"/>
              </a:buClr>
              <a:buFont typeface="Wingdings" panose="05000000000000000000" pitchFamily="2" charset="2"/>
              <a:buChar char="ü"/>
            </a:pPr>
            <a:r>
              <a:rPr lang="en-US" sz="2400">
                <a:latin typeface="Arial"/>
                <a:cs typeface="Arial"/>
              </a:rPr>
              <a:t>Consent form</a:t>
            </a:r>
          </a:p>
        </p:txBody>
      </p:sp>
    </p:spTree>
    <p:extLst>
      <p:ext uri="{BB962C8B-B14F-4D97-AF65-F5344CB8AC3E}">
        <p14:creationId xmlns:p14="http://schemas.microsoft.com/office/powerpoint/2010/main" val="3476363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01BE507-71A4-487B-B210-9BFDAF1B97F0}"/>
              </a:ext>
            </a:extLst>
          </p:cNvPr>
          <p:cNvGrpSpPr/>
          <p:nvPr/>
        </p:nvGrpSpPr>
        <p:grpSpPr>
          <a:xfrm>
            <a:off x="410193" y="5644624"/>
            <a:ext cx="11371831" cy="1114329"/>
            <a:chOff x="410193" y="5644624"/>
            <a:chExt cx="11371831" cy="1114329"/>
          </a:xfrm>
        </p:grpSpPr>
        <p:pic>
          <p:nvPicPr>
            <p:cNvPr id="17" name="Picture 16">
              <a:extLst>
                <a:ext uri="{FF2B5EF4-FFF2-40B4-BE49-F238E27FC236}">
                  <a16:creationId xmlns:a16="http://schemas.microsoft.com/office/drawing/2014/main" id="{7A615F3A-DB01-4D8B-A432-625D7DB275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193" y="5644624"/>
              <a:ext cx="2029097" cy="1114329"/>
            </a:xfrm>
            <a:prstGeom prst="rect">
              <a:avLst/>
            </a:prstGeom>
          </p:spPr>
        </p:pic>
        <p:pic>
          <p:nvPicPr>
            <p:cNvPr id="18" name="Picture 4" descr="A close up of a logo&#10;&#10;Description generated with very high confidence">
              <a:extLst>
                <a:ext uri="{FF2B5EF4-FFF2-40B4-BE49-F238E27FC236}">
                  <a16:creationId xmlns:a16="http://schemas.microsoft.com/office/drawing/2014/main" id="{A01C8603-3E99-484B-AF77-BE896F555F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7893" y="6093445"/>
              <a:ext cx="2024131" cy="434408"/>
            </a:xfrm>
            <a:prstGeom prst="rect">
              <a:avLst/>
            </a:prstGeom>
          </p:spPr>
        </p:pic>
      </p:grpSp>
      <p:sp>
        <p:nvSpPr>
          <p:cNvPr id="2" name="Title 1">
            <a:extLst>
              <a:ext uri="{FF2B5EF4-FFF2-40B4-BE49-F238E27FC236}">
                <a16:creationId xmlns:a16="http://schemas.microsoft.com/office/drawing/2014/main" id="{AA7039DE-081E-4DA3-BA06-0849ABFC91FC}"/>
              </a:ext>
            </a:extLst>
          </p:cNvPr>
          <p:cNvSpPr txBox="1">
            <a:spLocks/>
          </p:cNvSpPr>
          <p:nvPr/>
        </p:nvSpPr>
        <p:spPr>
          <a:xfrm>
            <a:off x="640772" y="99047"/>
            <a:ext cx="10515600" cy="906025"/>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a:solidFill>
                  <a:srgbClr val="E35205"/>
                </a:solidFill>
                <a:latin typeface="Arial" panose="020B0604020202020204" pitchFamily="34" charset="0"/>
                <a:cs typeface="Arial" panose="020B0604020202020204" pitchFamily="34" charset="0"/>
              </a:rPr>
              <a:t>Explaining the Child Dental Benefit Scheme (CDBS)</a:t>
            </a:r>
            <a:endParaRPr lang="en-AU" sz="3600">
              <a:solidFill>
                <a:srgbClr val="E35205"/>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B67F709-51E9-413C-97E3-E0CAB04F48AF}"/>
              </a:ext>
            </a:extLst>
          </p:cNvPr>
          <p:cNvSpPr txBox="1"/>
          <p:nvPr/>
        </p:nvSpPr>
        <p:spPr>
          <a:xfrm>
            <a:off x="564572" y="1702186"/>
            <a:ext cx="6814338" cy="3994170"/>
          </a:xfrm>
          <a:prstGeom prst="rect">
            <a:avLst/>
          </a:prstGeom>
          <a:noFill/>
        </p:spPr>
        <p:txBody>
          <a:bodyPr wrap="square" rtlCol="0" anchor="t">
            <a:spAutoFit/>
          </a:bodyPr>
          <a:lstStyle/>
          <a:p>
            <a:pPr marL="342900" indent="-342900">
              <a:spcBef>
                <a:spcPts val="600"/>
              </a:spcBef>
              <a:spcAft>
                <a:spcPts val="600"/>
              </a:spcAft>
              <a:buClr>
                <a:srgbClr val="E35205"/>
              </a:buClr>
              <a:buFont typeface="Arial" panose="020B0604020202020204" pitchFamily="34" charset="0"/>
              <a:buChar char="•"/>
            </a:pPr>
            <a:r>
              <a:rPr lang="en-US" sz="2400">
                <a:latin typeface="Arial"/>
                <a:cs typeface="Arial"/>
              </a:rPr>
              <a:t>The Child Dental Benefit Scheme (CDBS) is a dental benefits program for eligible children aged 2–17 years that provides benefits over two years to a child for basic dental services.</a:t>
            </a:r>
          </a:p>
          <a:p>
            <a:pPr marL="342900" indent="-342900">
              <a:spcBef>
                <a:spcPts val="600"/>
              </a:spcBef>
              <a:spcAft>
                <a:spcPts val="600"/>
              </a:spcAft>
              <a:buClr>
                <a:srgbClr val="E35205"/>
              </a:buClr>
              <a:buFont typeface="Arial" panose="020B0604020202020204" pitchFamily="34" charset="0"/>
              <a:buChar char="•"/>
            </a:pPr>
            <a:r>
              <a:rPr lang="en-US" sz="2400">
                <a:latin typeface="Arial"/>
                <a:cs typeface="Arial"/>
              </a:rPr>
              <a:t>Medicare funded</a:t>
            </a:r>
          </a:p>
          <a:p>
            <a:pPr marL="342900" indent="-342900">
              <a:spcBef>
                <a:spcPts val="600"/>
              </a:spcBef>
              <a:spcAft>
                <a:spcPts val="600"/>
              </a:spcAft>
              <a:buClr>
                <a:srgbClr val="E35205"/>
              </a:buClr>
              <a:buFont typeface="Arial" panose="020B0604020202020204" pitchFamily="34" charset="0"/>
              <a:buChar char="•"/>
            </a:pPr>
            <a:r>
              <a:rPr lang="en-US" sz="2400">
                <a:latin typeface="Arial"/>
                <a:cs typeface="Arial"/>
              </a:rPr>
              <a:t>Claiming CDBS helps secure the future of public dental services.</a:t>
            </a:r>
          </a:p>
          <a:p>
            <a:pPr marL="342900" indent="-342900">
              <a:spcAft>
                <a:spcPts val="600"/>
              </a:spcAft>
              <a:buClr>
                <a:srgbClr val="E35205"/>
              </a:buClr>
              <a:buFont typeface="Arial" panose="020B0604020202020204" pitchFamily="34" charset="0"/>
              <a:buChar char="•"/>
            </a:pPr>
            <a:endParaRPr lang="en-US" sz="2400">
              <a:latin typeface="Arial"/>
              <a:cs typeface="Arial"/>
            </a:endParaRPr>
          </a:p>
          <a:p>
            <a:pPr marL="342900" indent="-342900">
              <a:lnSpc>
                <a:spcPct val="150000"/>
              </a:lnSpc>
              <a:spcAft>
                <a:spcPts val="600"/>
              </a:spcAft>
              <a:buClr>
                <a:srgbClr val="E35205"/>
              </a:buClr>
              <a:buFont typeface="Arial" panose="020B0604020202020204" pitchFamily="34" charset="0"/>
              <a:buChar char="•"/>
            </a:pPr>
            <a:endParaRPr lang="en-US" sz="2400">
              <a:latin typeface="Arial"/>
              <a:cs typeface="Arial"/>
            </a:endParaRPr>
          </a:p>
        </p:txBody>
      </p:sp>
      <p:pic>
        <p:nvPicPr>
          <p:cNvPr id="4" name="Picture 3">
            <a:extLst>
              <a:ext uri="{FF2B5EF4-FFF2-40B4-BE49-F238E27FC236}">
                <a16:creationId xmlns:a16="http://schemas.microsoft.com/office/drawing/2014/main" id="{0C7C8684-B18C-43FB-A725-4EC860FADF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55110" y="2146750"/>
            <a:ext cx="4736887" cy="4721521"/>
          </a:xfrm>
          <a:prstGeom prst="rect">
            <a:avLst/>
          </a:prstGeom>
        </p:spPr>
      </p:pic>
    </p:spTree>
    <p:extLst>
      <p:ext uri="{BB962C8B-B14F-4D97-AF65-F5344CB8AC3E}">
        <p14:creationId xmlns:p14="http://schemas.microsoft.com/office/powerpoint/2010/main" val="3748640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01BE507-71A4-487B-B210-9BFDAF1B97F0}"/>
              </a:ext>
            </a:extLst>
          </p:cNvPr>
          <p:cNvGrpSpPr/>
          <p:nvPr/>
        </p:nvGrpSpPr>
        <p:grpSpPr>
          <a:xfrm>
            <a:off x="410193" y="5644624"/>
            <a:ext cx="11371831" cy="1114329"/>
            <a:chOff x="410193" y="5644624"/>
            <a:chExt cx="11371831" cy="1114329"/>
          </a:xfrm>
        </p:grpSpPr>
        <p:pic>
          <p:nvPicPr>
            <p:cNvPr id="17" name="Picture 16">
              <a:extLst>
                <a:ext uri="{FF2B5EF4-FFF2-40B4-BE49-F238E27FC236}">
                  <a16:creationId xmlns:a16="http://schemas.microsoft.com/office/drawing/2014/main" id="{7A615F3A-DB01-4D8B-A432-625D7DB275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193" y="5644624"/>
              <a:ext cx="2029097" cy="1114329"/>
            </a:xfrm>
            <a:prstGeom prst="rect">
              <a:avLst/>
            </a:prstGeom>
          </p:spPr>
        </p:pic>
        <p:pic>
          <p:nvPicPr>
            <p:cNvPr id="18" name="Picture 4" descr="A close up of a logo&#10;&#10;Description generated with very high confidence">
              <a:extLst>
                <a:ext uri="{FF2B5EF4-FFF2-40B4-BE49-F238E27FC236}">
                  <a16:creationId xmlns:a16="http://schemas.microsoft.com/office/drawing/2014/main" id="{A01C8603-3E99-484B-AF77-BE896F555F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7893" y="6093445"/>
              <a:ext cx="2024131" cy="434408"/>
            </a:xfrm>
            <a:prstGeom prst="rect">
              <a:avLst/>
            </a:prstGeom>
          </p:spPr>
        </p:pic>
      </p:grpSp>
      <p:sp>
        <p:nvSpPr>
          <p:cNvPr id="2" name="Title 1">
            <a:extLst>
              <a:ext uri="{FF2B5EF4-FFF2-40B4-BE49-F238E27FC236}">
                <a16:creationId xmlns:a16="http://schemas.microsoft.com/office/drawing/2014/main" id="{AA7039DE-081E-4DA3-BA06-0849ABFC91FC}"/>
              </a:ext>
            </a:extLst>
          </p:cNvPr>
          <p:cNvSpPr txBox="1">
            <a:spLocks/>
          </p:cNvSpPr>
          <p:nvPr/>
        </p:nvSpPr>
        <p:spPr>
          <a:xfrm>
            <a:off x="640772" y="99047"/>
            <a:ext cx="10515600" cy="9060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a:solidFill>
                  <a:srgbClr val="E35205"/>
                </a:solidFill>
                <a:latin typeface="Arial" panose="020B0604020202020204" pitchFamily="34" charset="0"/>
                <a:cs typeface="Arial" panose="020B0604020202020204" pitchFamily="34" charset="0"/>
              </a:rPr>
              <a:t>Materials sent home with your child</a:t>
            </a:r>
            <a:endParaRPr lang="en-AU" sz="3600">
              <a:solidFill>
                <a:srgbClr val="E35205"/>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7C0BABE5-2635-4E65-9E21-34F231EF34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63590" y="1400564"/>
            <a:ext cx="2591195" cy="3608381"/>
          </a:xfrm>
          <a:prstGeom prst="rect">
            <a:avLst/>
          </a:prstGeom>
          <a:ln>
            <a:solidFill>
              <a:schemeClr val="tx1"/>
            </a:solidFill>
          </a:ln>
        </p:spPr>
      </p:pic>
      <p:pic>
        <p:nvPicPr>
          <p:cNvPr id="27" name="Picture 26">
            <a:extLst>
              <a:ext uri="{FF2B5EF4-FFF2-40B4-BE49-F238E27FC236}">
                <a16:creationId xmlns:a16="http://schemas.microsoft.com/office/drawing/2014/main" id="{73384EAA-D88F-472A-8A82-26B7CB8AF33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35858" y="1400564"/>
            <a:ext cx="2545949" cy="3611091"/>
          </a:xfrm>
          <a:prstGeom prst="rect">
            <a:avLst/>
          </a:prstGeom>
          <a:ln>
            <a:solidFill>
              <a:schemeClr val="tx1"/>
            </a:solidFill>
          </a:ln>
        </p:spPr>
      </p:pic>
      <p:sp>
        <p:nvSpPr>
          <p:cNvPr id="29" name="TextBox 28">
            <a:extLst>
              <a:ext uri="{FF2B5EF4-FFF2-40B4-BE49-F238E27FC236}">
                <a16:creationId xmlns:a16="http://schemas.microsoft.com/office/drawing/2014/main" id="{7907604C-9566-4A94-A827-A97B97FB5C72}"/>
              </a:ext>
            </a:extLst>
          </p:cNvPr>
          <p:cNvSpPr txBox="1"/>
          <p:nvPr/>
        </p:nvSpPr>
        <p:spPr>
          <a:xfrm>
            <a:off x="1424741" y="5088041"/>
            <a:ext cx="3244241" cy="456535"/>
          </a:xfrm>
          <a:prstGeom prst="rect">
            <a:avLst/>
          </a:prstGeom>
          <a:noFill/>
        </p:spPr>
        <p:txBody>
          <a:bodyPr wrap="square" rtlCol="0" anchor="t">
            <a:spAutoFit/>
          </a:bodyPr>
          <a:lstStyle/>
          <a:p>
            <a:pPr algn="ctr">
              <a:lnSpc>
                <a:spcPct val="150000"/>
              </a:lnSpc>
              <a:spcAft>
                <a:spcPts val="600"/>
              </a:spcAft>
              <a:buClr>
                <a:srgbClr val="E35205"/>
              </a:buClr>
            </a:pPr>
            <a:r>
              <a:rPr lang="en-US" b="1">
                <a:latin typeface="Arial"/>
                <a:cs typeface="Arial"/>
              </a:rPr>
              <a:t>Post-care report</a:t>
            </a:r>
          </a:p>
        </p:txBody>
      </p:sp>
      <p:sp>
        <p:nvSpPr>
          <p:cNvPr id="31" name="TextBox 30">
            <a:extLst>
              <a:ext uri="{FF2B5EF4-FFF2-40B4-BE49-F238E27FC236}">
                <a16:creationId xmlns:a16="http://schemas.microsoft.com/office/drawing/2014/main" id="{DE7EDB8A-264B-4699-8389-BC70B74ACC96}"/>
              </a:ext>
            </a:extLst>
          </p:cNvPr>
          <p:cNvSpPr txBox="1"/>
          <p:nvPr/>
        </p:nvSpPr>
        <p:spPr>
          <a:xfrm>
            <a:off x="5898572" y="5183596"/>
            <a:ext cx="3244241" cy="646331"/>
          </a:xfrm>
          <a:prstGeom prst="rect">
            <a:avLst/>
          </a:prstGeom>
          <a:noFill/>
        </p:spPr>
        <p:txBody>
          <a:bodyPr wrap="square" rtlCol="0" anchor="t">
            <a:spAutoFit/>
          </a:bodyPr>
          <a:lstStyle/>
          <a:p>
            <a:pPr algn="ctr">
              <a:spcAft>
                <a:spcPts val="600"/>
              </a:spcAft>
              <a:buClr>
                <a:srgbClr val="E35205"/>
              </a:buClr>
            </a:pPr>
            <a:r>
              <a:rPr lang="en-US" b="1">
                <a:latin typeface="Arial"/>
                <a:cs typeface="Arial"/>
              </a:rPr>
              <a:t>After-care requirements form</a:t>
            </a:r>
          </a:p>
        </p:txBody>
      </p:sp>
      <p:sp>
        <p:nvSpPr>
          <p:cNvPr id="33" name="TextBox 32">
            <a:extLst>
              <a:ext uri="{FF2B5EF4-FFF2-40B4-BE49-F238E27FC236}">
                <a16:creationId xmlns:a16="http://schemas.microsoft.com/office/drawing/2014/main" id="{94C74AE4-47C8-4915-AA98-BC3F22737FAD}"/>
              </a:ext>
            </a:extLst>
          </p:cNvPr>
          <p:cNvSpPr txBox="1"/>
          <p:nvPr/>
        </p:nvSpPr>
        <p:spPr>
          <a:xfrm>
            <a:off x="8886711" y="5183596"/>
            <a:ext cx="3244241" cy="646331"/>
          </a:xfrm>
          <a:prstGeom prst="rect">
            <a:avLst/>
          </a:prstGeom>
          <a:noFill/>
        </p:spPr>
        <p:txBody>
          <a:bodyPr wrap="square" rtlCol="0" anchor="t">
            <a:spAutoFit/>
          </a:bodyPr>
          <a:lstStyle/>
          <a:p>
            <a:pPr algn="ctr">
              <a:spcAft>
                <a:spcPts val="600"/>
              </a:spcAft>
              <a:buClr>
                <a:srgbClr val="E35205"/>
              </a:buClr>
            </a:pPr>
            <a:r>
              <a:rPr lang="en-US" b="1">
                <a:latin typeface="Arial"/>
                <a:cs typeface="Arial"/>
              </a:rPr>
              <a:t>Medicare benefit assignment form</a:t>
            </a:r>
          </a:p>
        </p:txBody>
      </p:sp>
      <p:pic>
        <p:nvPicPr>
          <p:cNvPr id="4" name="Picture 3">
            <a:extLst>
              <a:ext uri="{FF2B5EF4-FFF2-40B4-BE49-F238E27FC236}">
                <a16:creationId xmlns:a16="http://schemas.microsoft.com/office/drawing/2014/main" id="{42C3C6DA-B57C-44E2-B133-7E59D4442AD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0441" y="1407557"/>
            <a:ext cx="2553561" cy="3608381"/>
          </a:xfrm>
          <a:prstGeom prst="rect">
            <a:avLst/>
          </a:prstGeom>
          <a:ln>
            <a:solidFill>
              <a:schemeClr val="tx1"/>
            </a:solidFill>
          </a:ln>
        </p:spPr>
      </p:pic>
      <p:pic>
        <p:nvPicPr>
          <p:cNvPr id="6" name="Picture 5">
            <a:extLst>
              <a:ext uri="{FF2B5EF4-FFF2-40B4-BE49-F238E27FC236}">
                <a16:creationId xmlns:a16="http://schemas.microsoft.com/office/drawing/2014/main" id="{39605FD2-A2E4-47B3-8BCE-729A3AB8E16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83341" y="1400564"/>
            <a:ext cx="2558510" cy="3615374"/>
          </a:xfrm>
          <a:prstGeom prst="rect">
            <a:avLst/>
          </a:prstGeom>
          <a:ln>
            <a:solidFill>
              <a:schemeClr val="tx1"/>
            </a:solidFill>
          </a:ln>
        </p:spPr>
      </p:pic>
    </p:spTree>
    <p:extLst>
      <p:ext uri="{BB962C8B-B14F-4D97-AF65-F5344CB8AC3E}">
        <p14:creationId xmlns:p14="http://schemas.microsoft.com/office/powerpoint/2010/main" val="3260801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ottle&#10;&#10;Description automatically generated">
            <a:extLst>
              <a:ext uri="{FF2B5EF4-FFF2-40B4-BE49-F238E27FC236}">
                <a16:creationId xmlns:a16="http://schemas.microsoft.com/office/drawing/2014/main" id="{A6361A6E-B590-44F0-AB9C-54CC144C980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743EF8DE-5591-44E2-A0B5-971FF4FBBAE9}"/>
              </a:ext>
            </a:extLst>
          </p:cNvPr>
          <p:cNvSpPr txBox="1"/>
          <p:nvPr/>
        </p:nvSpPr>
        <p:spPr>
          <a:xfrm>
            <a:off x="3312500" y="4151623"/>
            <a:ext cx="5663253" cy="937821"/>
          </a:xfrm>
          <a:prstGeom prst="rect">
            <a:avLst/>
          </a:prstGeom>
          <a:noFill/>
        </p:spPr>
        <p:txBody>
          <a:bodyPr wrap="square" rtlCol="0">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en-AU" sz="8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Clean well</a:t>
            </a:r>
          </a:p>
        </p:txBody>
      </p:sp>
      <p:grpSp>
        <p:nvGrpSpPr>
          <p:cNvPr id="3" name="Group 2">
            <a:extLst>
              <a:ext uri="{FF2B5EF4-FFF2-40B4-BE49-F238E27FC236}">
                <a16:creationId xmlns:a16="http://schemas.microsoft.com/office/drawing/2014/main" id="{1F7591D5-5A81-473F-AD07-C5A2348B18C8}"/>
              </a:ext>
            </a:extLst>
          </p:cNvPr>
          <p:cNvGrpSpPr/>
          <p:nvPr/>
        </p:nvGrpSpPr>
        <p:grpSpPr>
          <a:xfrm>
            <a:off x="3384983" y="2828149"/>
            <a:ext cx="5518287" cy="1004608"/>
            <a:chOff x="3384983" y="2869714"/>
            <a:chExt cx="5518287" cy="1004608"/>
          </a:xfrm>
        </p:grpSpPr>
        <p:sp>
          <p:nvSpPr>
            <p:cNvPr id="12" name="TextBox 11">
              <a:extLst>
                <a:ext uri="{FF2B5EF4-FFF2-40B4-BE49-F238E27FC236}">
                  <a16:creationId xmlns:a16="http://schemas.microsoft.com/office/drawing/2014/main" id="{A09E9330-A32D-42A8-B2B1-BB95BF1D01BC}"/>
                </a:ext>
              </a:extLst>
            </p:cNvPr>
            <p:cNvSpPr txBox="1"/>
            <p:nvPr/>
          </p:nvSpPr>
          <p:spPr>
            <a:xfrm>
              <a:off x="3384983" y="2869714"/>
              <a:ext cx="5518287" cy="937821"/>
            </a:xfrm>
            <a:prstGeom prst="rect">
              <a:avLst/>
            </a:prstGeom>
            <a:noFill/>
          </p:spPr>
          <p:txBody>
            <a:bodyPr wrap="square" rtlCol="0">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en-AU" sz="8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Drink well</a:t>
              </a:r>
            </a:p>
          </p:txBody>
        </p:sp>
        <p:cxnSp>
          <p:nvCxnSpPr>
            <p:cNvPr id="14" name="Straight Connector 13">
              <a:extLst>
                <a:ext uri="{FF2B5EF4-FFF2-40B4-BE49-F238E27FC236}">
                  <a16:creationId xmlns:a16="http://schemas.microsoft.com/office/drawing/2014/main" id="{5B218A04-ED44-42CB-8029-FE5AB0812179}"/>
                </a:ext>
              </a:extLst>
            </p:cNvPr>
            <p:cNvCxnSpPr>
              <a:cxnSpLocks/>
            </p:cNvCxnSpPr>
            <p:nvPr/>
          </p:nvCxnSpPr>
          <p:spPr>
            <a:xfrm>
              <a:off x="5854485" y="3874322"/>
              <a:ext cx="5792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EB63F5F6-A25C-4DB2-91AE-26D62223D27C}"/>
              </a:ext>
            </a:extLst>
          </p:cNvPr>
          <p:cNvGrpSpPr/>
          <p:nvPr/>
        </p:nvGrpSpPr>
        <p:grpSpPr>
          <a:xfrm>
            <a:off x="3913192" y="1457160"/>
            <a:ext cx="4461869" cy="953414"/>
            <a:chOff x="3913192" y="1457160"/>
            <a:chExt cx="4461869" cy="1290880"/>
          </a:xfrm>
        </p:grpSpPr>
        <p:sp>
          <p:nvSpPr>
            <p:cNvPr id="11" name="TextBox 10">
              <a:extLst>
                <a:ext uri="{FF2B5EF4-FFF2-40B4-BE49-F238E27FC236}">
                  <a16:creationId xmlns:a16="http://schemas.microsoft.com/office/drawing/2014/main" id="{4E45C366-4550-45B4-AEC7-15185945B2C9}"/>
                </a:ext>
              </a:extLst>
            </p:cNvPr>
            <p:cNvSpPr txBox="1"/>
            <p:nvPr/>
          </p:nvSpPr>
          <p:spPr>
            <a:xfrm>
              <a:off x="3913192" y="1457160"/>
              <a:ext cx="4461869" cy="937821"/>
            </a:xfrm>
            <a:prstGeom prst="rect">
              <a:avLst/>
            </a:prstGeom>
            <a:noFill/>
          </p:spPr>
          <p:txBody>
            <a:bodyPr wrap="square" rtlCol="0">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en-AU" sz="8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Eat well</a:t>
              </a:r>
            </a:p>
          </p:txBody>
        </p:sp>
        <p:cxnSp>
          <p:nvCxnSpPr>
            <p:cNvPr id="15" name="Straight Connector 14">
              <a:extLst>
                <a:ext uri="{FF2B5EF4-FFF2-40B4-BE49-F238E27FC236}">
                  <a16:creationId xmlns:a16="http://schemas.microsoft.com/office/drawing/2014/main" id="{ACDE7C0D-5230-48EF-8826-DF8096657AE2}"/>
                </a:ext>
              </a:extLst>
            </p:cNvPr>
            <p:cNvCxnSpPr>
              <a:cxnSpLocks/>
            </p:cNvCxnSpPr>
            <p:nvPr/>
          </p:nvCxnSpPr>
          <p:spPr>
            <a:xfrm>
              <a:off x="5854485" y="2748040"/>
              <a:ext cx="5792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E26E4E8-9815-47B1-B977-A58B79F4FF7F}"/>
              </a:ext>
            </a:extLst>
          </p:cNvPr>
          <p:cNvGrpSpPr/>
          <p:nvPr/>
        </p:nvGrpSpPr>
        <p:grpSpPr>
          <a:xfrm>
            <a:off x="3374530" y="5673497"/>
            <a:ext cx="5442941" cy="602205"/>
            <a:chOff x="4439673" y="5604615"/>
            <a:chExt cx="3374291" cy="373330"/>
          </a:xfrm>
        </p:grpSpPr>
        <p:pic>
          <p:nvPicPr>
            <p:cNvPr id="17" name="Graphic 16">
              <a:extLst>
                <a:ext uri="{FF2B5EF4-FFF2-40B4-BE49-F238E27FC236}">
                  <a16:creationId xmlns:a16="http://schemas.microsoft.com/office/drawing/2014/main" id="{A41B5CD2-6C5C-467E-AD62-240324DCCD2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39673" y="5604615"/>
              <a:ext cx="919480" cy="365962"/>
            </a:xfrm>
            <a:prstGeom prst="rect">
              <a:avLst/>
            </a:prstGeom>
          </p:spPr>
        </p:pic>
        <p:pic>
          <p:nvPicPr>
            <p:cNvPr id="18" name="Graphic 17">
              <a:extLst>
                <a:ext uri="{FF2B5EF4-FFF2-40B4-BE49-F238E27FC236}">
                  <a16:creationId xmlns:a16="http://schemas.microsoft.com/office/drawing/2014/main" id="{AA046EAD-71FE-47F5-8CFD-ACAC59A4D699}"/>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56687" y="5605426"/>
              <a:ext cx="2157277" cy="372519"/>
            </a:xfrm>
            <a:prstGeom prst="rect">
              <a:avLst/>
            </a:prstGeom>
          </p:spPr>
        </p:pic>
      </p:grpSp>
    </p:spTree>
    <p:extLst>
      <p:ext uri="{BB962C8B-B14F-4D97-AF65-F5344CB8AC3E}">
        <p14:creationId xmlns:p14="http://schemas.microsoft.com/office/powerpoint/2010/main" val="8402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4498968A-E2F3-4572-B633-428040843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0"/>
            <a:ext cx="10972800" cy="6858000"/>
          </a:xfrm>
          <a:prstGeom prst="rect">
            <a:avLst/>
          </a:prstGeom>
        </p:spPr>
      </p:pic>
    </p:spTree>
    <p:extLst>
      <p:ext uri="{BB962C8B-B14F-4D97-AF65-F5344CB8AC3E}">
        <p14:creationId xmlns:p14="http://schemas.microsoft.com/office/powerpoint/2010/main" val="4215859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with medium confidence">
            <a:extLst>
              <a:ext uri="{FF2B5EF4-FFF2-40B4-BE49-F238E27FC236}">
                <a16:creationId xmlns:a16="http://schemas.microsoft.com/office/drawing/2014/main" id="{2BA5908D-0AE5-4C76-849F-4B3E9B3D7A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0"/>
            <a:ext cx="10972800" cy="6858000"/>
          </a:xfrm>
          <a:prstGeom prst="rect">
            <a:avLst/>
          </a:prstGeom>
        </p:spPr>
      </p:pic>
    </p:spTree>
    <p:extLst>
      <p:ext uri="{BB962C8B-B14F-4D97-AF65-F5344CB8AC3E}">
        <p14:creationId xmlns:p14="http://schemas.microsoft.com/office/powerpoint/2010/main" val="1503623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F3C51FE-F37C-4E9C-A4C5-B00491A776E6}"/>
              </a:ext>
            </a:extLst>
          </p:cNvPr>
          <p:cNvSpPr txBox="1">
            <a:spLocks/>
          </p:cNvSpPr>
          <p:nvPr/>
        </p:nvSpPr>
        <p:spPr>
          <a:xfrm>
            <a:off x="640773" y="659830"/>
            <a:ext cx="3875810" cy="9060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E35205"/>
                </a:solidFill>
                <a:effectLst/>
                <a:uLnTx/>
                <a:uFillTx/>
                <a:latin typeface="Arial" panose="020B0604020202020204" pitchFamily="34" charset="0"/>
                <a:ea typeface="+mj-ea"/>
                <a:cs typeface="Arial" panose="020B0604020202020204" pitchFamily="34" charset="0"/>
              </a:rPr>
              <a:t>Acknowledgement of Country</a:t>
            </a:r>
            <a:endParaRPr kumimoji="0" lang="en-AU" sz="3600" b="0" i="0" u="none" strike="noStrike" kern="1200" cap="none" spc="0" normalizeH="0" baseline="0" noProof="0">
              <a:ln>
                <a:noFill/>
              </a:ln>
              <a:solidFill>
                <a:srgbClr val="E35205"/>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651981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ebsite&#10;&#10;Description automatically generated">
            <a:extLst>
              <a:ext uri="{FF2B5EF4-FFF2-40B4-BE49-F238E27FC236}">
                <a16:creationId xmlns:a16="http://schemas.microsoft.com/office/drawing/2014/main" id="{9242195C-61FB-4062-874E-DB7CAF1549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0"/>
            <a:ext cx="10972800" cy="6858000"/>
          </a:xfrm>
          <a:prstGeom prst="rect">
            <a:avLst/>
          </a:prstGeom>
        </p:spPr>
      </p:pic>
    </p:spTree>
    <p:extLst>
      <p:ext uri="{BB962C8B-B14F-4D97-AF65-F5344CB8AC3E}">
        <p14:creationId xmlns:p14="http://schemas.microsoft.com/office/powerpoint/2010/main" val="2389879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27E3F19-EEB7-4120-AC3F-D2D6A44DAD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986" y="0"/>
            <a:ext cx="10973212" cy="6858000"/>
          </a:xfrm>
          <a:prstGeom prst="rect">
            <a:avLst/>
          </a:prstGeom>
        </p:spPr>
      </p:pic>
    </p:spTree>
    <p:extLst>
      <p:ext uri="{BB962C8B-B14F-4D97-AF65-F5344CB8AC3E}">
        <p14:creationId xmlns:p14="http://schemas.microsoft.com/office/powerpoint/2010/main" val="283747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01BE507-71A4-487B-B210-9BFDAF1B97F0}"/>
              </a:ext>
            </a:extLst>
          </p:cNvPr>
          <p:cNvGrpSpPr/>
          <p:nvPr/>
        </p:nvGrpSpPr>
        <p:grpSpPr>
          <a:xfrm>
            <a:off x="410193" y="5644624"/>
            <a:ext cx="11371831" cy="1114329"/>
            <a:chOff x="410193" y="5644624"/>
            <a:chExt cx="11371831" cy="1114329"/>
          </a:xfrm>
        </p:grpSpPr>
        <p:pic>
          <p:nvPicPr>
            <p:cNvPr id="17" name="Picture 16">
              <a:extLst>
                <a:ext uri="{FF2B5EF4-FFF2-40B4-BE49-F238E27FC236}">
                  <a16:creationId xmlns:a16="http://schemas.microsoft.com/office/drawing/2014/main" id="{7A615F3A-DB01-4D8B-A432-625D7DB275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193" y="5644624"/>
              <a:ext cx="2029097" cy="1114329"/>
            </a:xfrm>
            <a:prstGeom prst="rect">
              <a:avLst/>
            </a:prstGeom>
          </p:spPr>
        </p:pic>
        <p:pic>
          <p:nvPicPr>
            <p:cNvPr id="18" name="Picture 4" descr="A close up of a logo&#10;&#10;Description generated with very high confidence">
              <a:extLst>
                <a:ext uri="{FF2B5EF4-FFF2-40B4-BE49-F238E27FC236}">
                  <a16:creationId xmlns:a16="http://schemas.microsoft.com/office/drawing/2014/main" id="{A01C8603-3E99-484B-AF77-BE896F555F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7893" y="6093445"/>
              <a:ext cx="2024131" cy="434408"/>
            </a:xfrm>
            <a:prstGeom prst="rect">
              <a:avLst/>
            </a:prstGeom>
          </p:spPr>
        </p:pic>
      </p:grpSp>
      <p:sp>
        <p:nvSpPr>
          <p:cNvPr id="2" name="Title 1">
            <a:extLst>
              <a:ext uri="{FF2B5EF4-FFF2-40B4-BE49-F238E27FC236}">
                <a16:creationId xmlns:a16="http://schemas.microsoft.com/office/drawing/2014/main" id="{6BC1FD13-EDE7-4828-87E2-C305D04CCD4E}"/>
              </a:ext>
            </a:extLst>
          </p:cNvPr>
          <p:cNvSpPr txBox="1">
            <a:spLocks/>
          </p:cNvSpPr>
          <p:nvPr/>
        </p:nvSpPr>
        <p:spPr>
          <a:xfrm>
            <a:off x="640772" y="99049"/>
            <a:ext cx="10515600" cy="9060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7"/>
            <a:r>
              <a:rPr lang="en-US" sz="3600">
                <a:solidFill>
                  <a:srgbClr val="E35205"/>
                </a:solidFill>
                <a:latin typeface="Arial" panose="020B0604020202020204" pitchFamily="34" charset="0"/>
                <a:cs typeface="Arial" panose="020B0604020202020204" pitchFamily="34" charset="0"/>
              </a:rPr>
              <a:t>Want to know more?</a:t>
            </a:r>
          </a:p>
        </p:txBody>
      </p:sp>
      <p:sp>
        <p:nvSpPr>
          <p:cNvPr id="3" name="Rectangle 2">
            <a:extLst>
              <a:ext uri="{FF2B5EF4-FFF2-40B4-BE49-F238E27FC236}">
                <a16:creationId xmlns:a16="http://schemas.microsoft.com/office/drawing/2014/main" id="{128FF34B-87B1-41F9-9C98-6820369F4C81}"/>
              </a:ext>
            </a:extLst>
          </p:cNvPr>
          <p:cNvSpPr/>
          <p:nvPr/>
        </p:nvSpPr>
        <p:spPr>
          <a:xfrm>
            <a:off x="540823" y="1204117"/>
            <a:ext cx="11010405" cy="577850"/>
          </a:xfrm>
          <a:prstGeom prst="rect">
            <a:avLst/>
          </a:prstGeom>
        </p:spPr>
        <p:txBody>
          <a:bodyPr wrap="square">
            <a:spAutoFit/>
          </a:bodyPr>
          <a:lstStyle/>
          <a:p>
            <a:pPr marL="279393" marR="107948" indent="-171446" defTabSz="914377">
              <a:lnSpc>
                <a:spcPct val="150000"/>
              </a:lnSpc>
              <a:spcBef>
                <a:spcPts val="400"/>
              </a:spcBef>
              <a:buFont typeface="Arial" panose="020B0604020202020204" pitchFamily="34" charset="0"/>
              <a:buChar char="•"/>
            </a:pPr>
            <a:r>
              <a:rPr lang="en-US" sz="2400">
                <a:solidFill>
                  <a:prstClr val="black"/>
                </a:solidFill>
                <a:latin typeface="Arial" panose="020B0604020202020204" pitchFamily="34" charset="0"/>
                <a:ea typeface="Arial" panose="020B0604020202020204" pitchFamily="34" charset="0"/>
                <a:cs typeface="Arial" panose="020B0604020202020204" pitchFamily="34" charset="0"/>
              </a:rPr>
              <a:t>Visit the Smile Squad website at </a:t>
            </a:r>
            <a:r>
              <a:rPr lang="en-US" sz="2400">
                <a:solidFill>
                  <a:prstClr val="black"/>
                </a:solidFill>
                <a:latin typeface="Arial" panose="020B0604020202020204" pitchFamily="34" charset="0"/>
                <a:ea typeface="Arial" panose="020B0604020202020204" pitchFamily="34" charset="0"/>
                <a:cs typeface="Arial" panose="020B0604020202020204" pitchFamily="34" charset="0"/>
                <a:hlinkClick r:id="rId5"/>
              </a:rPr>
              <a:t>www.smilesquad.vic.gov.au</a:t>
            </a:r>
            <a:endParaRPr lang="en-US" sz="2400">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0B9C380-7C7F-4CF6-81C9-DDDB22AC10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2586303"/>
            <a:ext cx="12192000" cy="4271697"/>
          </a:xfrm>
          <a:prstGeom prst="rect">
            <a:avLst/>
          </a:prstGeom>
        </p:spPr>
      </p:pic>
    </p:spTree>
    <p:extLst>
      <p:ext uri="{BB962C8B-B14F-4D97-AF65-F5344CB8AC3E}">
        <p14:creationId xmlns:p14="http://schemas.microsoft.com/office/powerpoint/2010/main" val="3098195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01BE507-71A4-487B-B210-9BFDAF1B97F0}"/>
              </a:ext>
            </a:extLst>
          </p:cNvPr>
          <p:cNvGrpSpPr/>
          <p:nvPr/>
        </p:nvGrpSpPr>
        <p:grpSpPr>
          <a:xfrm>
            <a:off x="410193" y="5644624"/>
            <a:ext cx="11371831" cy="1114329"/>
            <a:chOff x="410193" y="5644624"/>
            <a:chExt cx="11371831" cy="1114329"/>
          </a:xfrm>
        </p:grpSpPr>
        <p:pic>
          <p:nvPicPr>
            <p:cNvPr id="17" name="Picture 16">
              <a:extLst>
                <a:ext uri="{FF2B5EF4-FFF2-40B4-BE49-F238E27FC236}">
                  <a16:creationId xmlns:a16="http://schemas.microsoft.com/office/drawing/2014/main" id="{7A615F3A-DB01-4D8B-A432-625D7DB275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193" y="5644624"/>
              <a:ext cx="2029097" cy="1114329"/>
            </a:xfrm>
            <a:prstGeom prst="rect">
              <a:avLst/>
            </a:prstGeom>
          </p:spPr>
        </p:pic>
        <p:pic>
          <p:nvPicPr>
            <p:cNvPr id="18" name="Picture 4" descr="A close up of a logo&#10;&#10;Description generated with very high confidence">
              <a:extLst>
                <a:ext uri="{FF2B5EF4-FFF2-40B4-BE49-F238E27FC236}">
                  <a16:creationId xmlns:a16="http://schemas.microsoft.com/office/drawing/2014/main" id="{A01C8603-3E99-484B-AF77-BE896F555F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7893" y="6093445"/>
              <a:ext cx="2024131" cy="434408"/>
            </a:xfrm>
            <a:prstGeom prst="rect">
              <a:avLst/>
            </a:prstGeom>
          </p:spPr>
        </p:pic>
      </p:grpSp>
      <p:sp>
        <p:nvSpPr>
          <p:cNvPr id="2" name="Content Placeholder 2">
            <a:extLst>
              <a:ext uri="{FF2B5EF4-FFF2-40B4-BE49-F238E27FC236}">
                <a16:creationId xmlns:a16="http://schemas.microsoft.com/office/drawing/2014/main" id="{A17C9DF5-9BFA-42D1-9744-DB2AA0241130}"/>
              </a:ext>
            </a:extLst>
          </p:cNvPr>
          <p:cNvSpPr txBox="1">
            <a:spLocks/>
          </p:cNvSpPr>
          <p:nvPr/>
        </p:nvSpPr>
        <p:spPr>
          <a:xfrm>
            <a:off x="640772" y="1112843"/>
            <a:ext cx="11010405" cy="479535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br>
              <a:rPr lang="en-US" sz="1700" b="1" dirty="0">
                <a:latin typeface="Arial" panose="020B0604020202020204" pitchFamily="34" charset="0"/>
                <a:cs typeface="Arial" panose="020B0604020202020204" pitchFamily="34" charset="0"/>
              </a:rPr>
            </a:br>
            <a:endParaRPr lang="en-US" sz="1700" b="1"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ECEFF41C-79DF-48A1-9390-7FCC75F81AEE}"/>
              </a:ext>
            </a:extLst>
          </p:cNvPr>
          <p:cNvSpPr txBox="1">
            <a:spLocks/>
          </p:cNvSpPr>
          <p:nvPr/>
        </p:nvSpPr>
        <p:spPr>
          <a:xfrm>
            <a:off x="640772" y="99047"/>
            <a:ext cx="10515600" cy="9060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a:solidFill>
                  <a:srgbClr val="E35205"/>
                </a:solidFill>
                <a:latin typeface="Arial" panose="020B0604020202020204" pitchFamily="34" charset="0"/>
                <a:cs typeface="Arial" panose="020B0604020202020204" pitchFamily="34" charset="0"/>
              </a:rPr>
              <a:t>Meet the Smile Squad</a:t>
            </a:r>
            <a:endParaRPr lang="en-AU" sz="3600">
              <a:solidFill>
                <a:srgbClr val="E35205"/>
              </a:solidFill>
              <a:latin typeface="Arial" panose="020B0604020202020204" pitchFamily="34" charset="0"/>
              <a:cs typeface="Arial" panose="020B0604020202020204" pitchFamily="34" charset="0"/>
            </a:endParaRPr>
          </a:p>
        </p:txBody>
      </p:sp>
      <p:pic>
        <p:nvPicPr>
          <p:cNvPr id="1026" name="Picture 16">
            <a:extLst>
              <a:ext uri="{FF2B5EF4-FFF2-40B4-BE49-F238E27FC236}">
                <a16:creationId xmlns:a16="http://schemas.microsoft.com/office/drawing/2014/main" id="{DBF8D81B-E724-F4D0-B1AF-1E731EEA5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0051" y="1158583"/>
            <a:ext cx="6139543" cy="46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4247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01BE507-71A4-487B-B210-9BFDAF1B97F0}"/>
              </a:ext>
            </a:extLst>
          </p:cNvPr>
          <p:cNvGrpSpPr/>
          <p:nvPr/>
        </p:nvGrpSpPr>
        <p:grpSpPr>
          <a:xfrm>
            <a:off x="410193" y="5644624"/>
            <a:ext cx="11371831" cy="1114329"/>
            <a:chOff x="410193" y="5644624"/>
            <a:chExt cx="11371831" cy="1114329"/>
          </a:xfrm>
        </p:grpSpPr>
        <p:pic>
          <p:nvPicPr>
            <p:cNvPr id="17" name="Picture 16">
              <a:extLst>
                <a:ext uri="{FF2B5EF4-FFF2-40B4-BE49-F238E27FC236}">
                  <a16:creationId xmlns:a16="http://schemas.microsoft.com/office/drawing/2014/main" id="{7A615F3A-DB01-4D8B-A432-625D7DB275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193" y="5644624"/>
              <a:ext cx="2029097" cy="1114329"/>
            </a:xfrm>
            <a:prstGeom prst="rect">
              <a:avLst/>
            </a:prstGeom>
          </p:spPr>
        </p:pic>
        <p:pic>
          <p:nvPicPr>
            <p:cNvPr id="18" name="Picture 4" descr="A close up of a logo&#10;&#10;Description generated with very high confidence">
              <a:extLst>
                <a:ext uri="{FF2B5EF4-FFF2-40B4-BE49-F238E27FC236}">
                  <a16:creationId xmlns:a16="http://schemas.microsoft.com/office/drawing/2014/main" id="{A01C8603-3E99-484B-AF77-BE896F555F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7893" y="6093445"/>
              <a:ext cx="2024131" cy="434408"/>
            </a:xfrm>
            <a:prstGeom prst="rect">
              <a:avLst/>
            </a:prstGeom>
          </p:spPr>
        </p:pic>
      </p:grpSp>
      <p:sp>
        <p:nvSpPr>
          <p:cNvPr id="11" name="Content Placeholder 2">
            <a:extLst>
              <a:ext uri="{FF2B5EF4-FFF2-40B4-BE49-F238E27FC236}">
                <a16:creationId xmlns:a16="http://schemas.microsoft.com/office/drawing/2014/main" id="{BA07999D-7101-43E6-93FB-3C4B63B76184}"/>
              </a:ext>
            </a:extLst>
          </p:cNvPr>
          <p:cNvSpPr txBox="1">
            <a:spLocks/>
          </p:cNvSpPr>
          <p:nvPr/>
        </p:nvSpPr>
        <p:spPr>
          <a:xfrm>
            <a:off x="640772" y="1246871"/>
            <a:ext cx="11010405" cy="436287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endParaRPr lang="en-US" sz="500" dirty="0">
              <a:latin typeface="Arial" panose="020B0604020202020204" pitchFamily="34" charset="0"/>
              <a:cs typeface="Arial" panose="020B0604020202020204" pitchFamily="34" charset="0"/>
            </a:endParaRPr>
          </a:p>
          <a:p>
            <a:pPr marL="285750" indent="-285750" algn="l">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Smile Squad is a Victorian Government program </a:t>
            </a:r>
          </a:p>
          <a:p>
            <a:pPr marL="285750" indent="-285750" algn="l">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Free dental care for all Victorian public primary and secondary school students</a:t>
            </a:r>
          </a:p>
          <a:p>
            <a:pPr marL="285750" indent="-285750" algn="l">
              <a:lnSpc>
                <a:spcPct val="120000"/>
              </a:lnSpc>
              <a:buFont typeface="Arial" panose="020B0604020202020204" pitchFamily="34" charset="0"/>
              <a:buChar char="•"/>
            </a:pPr>
            <a:r>
              <a:rPr lang="en-US">
                <a:latin typeface="Arial"/>
                <a:cs typeface="Arial"/>
              </a:rPr>
              <a:t>Delivered via a mobile fleet</a:t>
            </a:r>
          </a:p>
          <a:p>
            <a:pPr marL="285750" indent="-285750" algn="l">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More than 500 dental health professionals</a:t>
            </a:r>
          </a:p>
          <a:p>
            <a:pPr marL="285750" indent="-285750" algn="l">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Services delivered by us – your community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dental agency</a:t>
            </a:r>
          </a:p>
          <a:p>
            <a:pPr marL="285750" indent="-285750" algn="l">
              <a:lnSpc>
                <a:spcPct val="120000"/>
              </a:lnSpc>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8B5B8FCB-ADFA-48AE-9A7D-191834D31CE1}"/>
              </a:ext>
            </a:extLst>
          </p:cNvPr>
          <p:cNvSpPr txBox="1">
            <a:spLocks/>
          </p:cNvSpPr>
          <p:nvPr/>
        </p:nvSpPr>
        <p:spPr>
          <a:xfrm>
            <a:off x="640772" y="99047"/>
            <a:ext cx="10515600" cy="9060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a:solidFill>
                  <a:srgbClr val="E35205"/>
                </a:solidFill>
                <a:latin typeface="Arial" panose="020B0604020202020204" pitchFamily="34" charset="0"/>
                <a:cs typeface="Arial" panose="020B0604020202020204" pitchFamily="34" charset="0"/>
              </a:rPr>
              <a:t>T</a:t>
            </a:r>
            <a:r>
              <a:rPr lang="en-AU" sz="3600">
                <a:solidFill>
                  <a:srgbClr val="E35205"/>
                </a:solidFill>
                <a:latin typeface="Arial" panose="020B0604020202020204" pitchFamily="34" charset="0"/>
                <a:cs typeface="Arial" panose="020B0604020202020204" pitchFamily="34" charset="0"/>
              </a:rPr>
              <a:t>he Smile Squad program</a:t>
            </a:r>
          </a:p>
        </p:txBody>
      </p:sp>
      <p:pic>
        <p:nvPicPr>
          <p:cNvPr id="15" name="Picture 14" descr="A group of people posing for the camera&#10;&#10;Description automatically generated">
            <a:extLst>
              <a:ext uri="{FF2B5EF4-FFF2-40B4-BE49-F238E27FC236}">
                <a16:creationId xmlns:a16="http://schemas.microsoft.com/office/drawing/2014/main" id="{F45D74FA-FAE7-4DCA-A212-76351BB4F0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76304" y="2827919"/>
            <a:ext cx="4785646" cy="4030080"/>
          </a:xfrm>
          <a:prstGeom prst="rect">
            <a:avLst/>
          </a:prstGeom>
        </p:spPr>
      </p:pic>
    </p:spTree>
    <p:extLst>
      <p:ext uri="{BB962C8B-B14F-4D97-AF65-F5344CB8AC3E}">
        <p14:creationId xmlns:p14="http://schemas.microsoft.com/office/powerpoint/2010/main" val="3942803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01BE507-71A4-487B-B210-9BFDAF1B97F0}"/>
              </a:ext>
            </a:extLst>
          </p:cNvPr>
          <p:cNvGrpSpPr/>
          <p:nvPr/>
        </p:nvGrpSpPr>
        <p:grpSpPr>
          <a:xfrm>
            <a:off x="410193" y="5644624"/>
            <a:ext cx="11371831" cy="1114329"/>
            <a:chOff x="410193" y="5644624"/>
            <a:chExt cx="11371831" cy="1114329"/>
          </a:xfrm>
        </p:grpSpPr>
        <p:pic>
          <p:nvPicPr>
            <p:cNvPr id="17" name="Picture 16">
              <a:extLst>
                <a:ext uri="{FF2B5EF4-FFF2-40B4-BE49-F238E27FC236}">
                  <a16:creationId xmlns:a16="http://schemas.microsoft.com/office/drawing/2014/main" id="{7A615F3A-DB01-4D8B-A432-625D7DB275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0193" y="5644624"/>
              <a:ext cx="2029097" cy="1114329"/>
            </a:xfrm>
            <a:prstGeom prst="rect">
              <a:avLst/>
            </a:prstGeom>
          </p:spPr>
        </p:pic>
        <p:pic>
          <p:nvPicPr>
            <p:cNvPr id="18" name="Picture 4" descr="A close up of a logo&#10;&#10;Description generated with very high confidence">
              <a:extLst>
                <a:ext uri="{FF2B5EF4-FFF2-40B4-BE49-F238E27FC236}">
                  <a16:creationId xmlns:a16="http://schemas.microsoft.com/office/drawing/2014/main" id="{A01C8603-3E99-484B-AF77-BE896F555F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7893" y="6093445"/>
              <a:ext cx="2024131" cy="434408"/>
            </a:xfrm>
            <a:prstGeom prst="rect">
              <a:avLst/>
            </a:prstGeom>
          </p:spPr>
        </p:pic>
      </p:grpSp>
      <p:pic>
        <p:nvPicPr>
          <p:cNvPr id="8" name="Online Media 1" title="Smile Squad - Check this off your To Do list">
            <a:hlinkClick r:id="" action="ppaction://media"/>
            <a:extLst>
              <a:ext uri="{FF2B5EF4-FFF2-40B4-BE49-F238E27FC236}">
                <a16:creationId xmlns:a16="http://schemas.microsoft.com/office/drawing/2014/main" id="{283D87D1-AE02-42D0-9B0F-08DBEE9DC0B7}"/>
              </a:ext>
            </a:extLst>
          </p:cNvPr>
          <p:cNvPicPr>
            <a:picLocks noRot="1" noChangeAspect="1"/>
          </p:cNvPicPr>
          <p:nvPr>
            <a:videoFile r:link="rId1"/>
          </p:nvPr>
        </p:nvPicPr>
        <p:blipFill>
          <a:blip r:embed="rId6"/>
          <a:stretch>
            <a:fillRect/>
          </a:stretch>
        </p:blipFill>
        <p:spPr>
          <a:xfrm>
            <a:off x="1588303" y="451413"/>
            <a:ext cx="9015393" cy="5071158"/>
          </a:xfrm>
          <a:prstGeom prst="rect">
            <a:avLst/>
          </a:prstGeom>
        </p:spPr>
      </p:pic>
    </p:spTree>
    <p:extLst>
      <p:ext uri="{BB962C8B-B14F-4D97-AF65-F5344CB8AC3E}">
        <p14:creationId xmlns:p14="http://schemas.microsoft.com/office/powerpoint/2010/main" val="246196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01BE507-71A4-487B-B210-9BFDAF1B97F0}"/>
              </a:ext>
            </a:extLst>
          </p:cNvPr>
          <p:cNvGrpSpPr/>
          <p:nvPr/>
        </p:nvGrpSpPr>
        <p:grpSpPr>
          <a:xfrm>
            <a:off x="410193" y="5644624"/>
            <a:ext cx="11371831" cy="1114329"/>
            <a:chOff x="410193" y="5644624"/>
            <a:chExt cx="11371831" cy="1114329"/>
          </a:xfrm>
        </p:grpSpPr>
        <p:pic>
          <p:nvPicPr>
            <p:cNvPr id="17" name="Picture 16">
              <a:extLst>
                <a:ext uri="{FF2B5EF4-FFF2-40B4-BE49-F238E27FC236}">
                  <a16:creationId xmlns:a16="http://schemas.microsoft.com/office/drawing/2014/main" id="{7A615F3A-DB01-4D8B-A432-625D7DB275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193" y="5644624"/>
              <a:ext cx="2029097" cy="1114329"/>
            </a:xfrm>
            <a:prstGeom prst="rect">
              <a:avLst/>
            </a:prstGeom>
          </p:spPr>
        </p:pic>
        <p:pic>
          <p:nvPicPr>
            <p:cNvPr id="18" name="Picture 4" descr="A close up of a logo&#10;&#10;Description generated with very high confidence">
              <a:extLst>
                <a:ext uri="{FF2B5EF4-FFF2-40B4-BE49-F238E27FC236}">
                  <a16:creationId xmlns:a16="http://schemas.microsoft.com/office/drawing/2014/main" id="{A01C8603-3E99-484B-AF77-BE896F555F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7893" y="6093445"/>
              <a:ext cx="2024131" cy="434408"/>
            </a:xfrm>
            <a:prstGeom prst="rect">
              <a:avLst/>
            </a:prstGeom>
          </p:spPr>
        </p:pic>
      </p:grpSp>
      <p:sp>
        <p:nvSpPr>
          <p:cNvPr id="2" name="Content Placeholder 2">
            <a:extLst>
              <a:ext uri="{FF2B5EF4-FFF2-40B4-BE49-F238E27FC236}">
                <a16:creationId xmlns:a16="http://schemas.microsoft.com/office/drawing/2014/main" id="{77EF1E8B-2DFD-4D58-A0B1-8062F59C059B}"/>
              </a:ext>
            </a:extLst>
          </p:cNvPr>
          <p:cNvSpPr txBox="1">
            <a:spLocks/>
          </p:cNvSpPr>
          <p:nvPr/>
        </p:nvSpPr>
        <p:spPr>
          <a:xfrm>
            <a:off x="640772" y="1131121"/>
            <a:ext cx="11010405" cy="436287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endParaRPr lang="en-US" sz="500">
              <a:latin typeface="Arial" panose="020B0604020202020204" pitchFamily="34" charset="0"/>
              <a:cs typeface="Arial" panose="020B0604020202020204" pitchFamily="34" charset="0"/>
            </a:endParaRPr>
          </a:p>
          <a:p>
            <a:pPr marL="285750" indent="-285750" algn="l">
              <a:lnSpc>
                <a:spcPct val="120000"/>
              </a:lnSpc>
              <a:buFont typeface="Arial" panose="020B0604020202020204" pitchFamily="34" charset="0"/>
              <a:buChar char="•"/>
            </a:pPr>
            <a:r>
              <a:rPr lang="en-US" sz="2200">
                <a:latin typeface="Arial" panose="020B0604020202020204" pitchFamily="34" charset="0"/>
                <a:cs typeface="Arial" panose="020B0604020202020204" pitchFamily="34" charset="0"/>
              </a:rPr>
              <a:t>Across Australia, a quarter of all children have untreated tooth decay. </a:t>
            </a:r>
          </a:p>
          <a:p>
            <a:pPr marL="285750" indent="-285750" algn="l">
              <a:lnSpc>
                <a:spcPct val="120000"/>
              </a:lnSpc>
              <a:buFont typeface="Arial" panose="020B0604020202020204" pitchFamily="34" charset="0"/>
              <a:buChar char="•"/>
            </a:pPr>
            <a:r>
              <a:rPr lang="en-US" sz="2200">
                <a:latin typeface="Arial" panose="020B0604020202020204" pitchFamily="34" charset="0"/>
                <a:cs typeface="Arial" panose="020B0604020202020204" pitchFamily="34" charset="0"/>
              </a:rPr>
              <a:t>In Victoria, dental conditions are the highest single cause of preventable hospitalisations for children under 10.</a:t>
            </a:r>
          </a:p>
          <a:p>
            <a:pPr marL="285750" indent="-285750" algn="l">
              <a:lnSpc>
                <a:spcPct val="120000"/>
              </a:lnSpc>
              <a:buFont typeface="Arial" panose="020B0604020202020204" pitchFamily="34" charset="0"/>
              <a:buChar char="•"/>
            </a:pPr>
            <a:r>
              <a:rPr lang="en-US" sz="2200">
                <a:latin typeface="Arial" panose="020B0604020202020204" pitchFamily="34" charset="0"/>
                <a:cs typeface="Arial" panose="020B0604020202020204" pitchFamily="34" charset="0"/>
              </a:rPr>
              <a:t>Approximately one quarter of children and young people do not regularly visit the dentist.</a:t>
            </a:r>
          </a:p>
          <a:p>
            <a:pPr marL="285750" indent="-285750" algn="l">
              <a:lnSpc>
                <a:spcPct val="120000"/>
              </a:lnSpc>
              <a:buFont typeface="Arial" panose="020B0604020202020204" pitchFamily="34" charset="0"/>
              <a:buChar char="•"/>
            </a:pPr>
            <a:r>
              <a:rPr lang="en-US" sz="2200">
                <a:latin typeface="Arial" panose="020B0604020202020204" pitchFamily="34" charset="0"/>
                <a:cs typeface="Arial" panose="020B0604020202020204" pitchFamily="34" charset="0"/>
              </a:rPr>
              <a:t>More than 70% of children and young people are consuming more than the recommended amount of added sugars in their daily diet.</a:t>
            </a:r>
          </a:p>
          <a:p>
            <a:pPr marL="285750" indent="-285750" algn="l">
              <a:lnSpc>
                <a:spcPct val="120000"/>
              </a:lnSpc>
              <a:buFont typeface="Arial" panose="020B0604020202020204" pitchFamily="34" charset="0"/>
              <a:buChar char="•"/>
            </a:pPr>
            <a:r>
              <a:rPr lang="en-US" sz="2200">
                <a:latin typeface="Arial" panose="020B0604020202020204" pitchFamily="34" charset="0"/>
                <a:cs typeface="Arial" panose="020B0604020202020204" pitchFamily="34" charset="0"/>
              </a:rPr>
              <a:t>Developing healthy habits from an early age gives your child the best chance of maintaining good oral health into adulthood.</a:t>
            </a:r>
          </a:p>
          <a:p>
            <a:pPr marL="285750" indent="-285750" algn="l">
              <a:lnSpc>
                <a:spcPct val="120000"/>
              </a:lnSpc>
              <a:buFont typeface="Arial" panose="020B0604020202020204" pitchFamily="34" charset="0"/>
              <a:buChar char="•"/>
            </a:pPr>
            <a:endParaRPr lang="en-US">
              <a:latin typeface="Arial" panose="020B0604020202020204" pitchFamily="34" charset="0"/>
              <a:cs typeface="Arial" panose="020B0604020202020204" pitchFamily="34" charset="0"/>
            </a:endParaRPr>
          </a:p>
          <a:p>
            <a:pPr marL="285750" indent="-285750" algn="l">
              <a:lnSpc>
                <a:spcPct val="120000"/>
              </a:lnSpc>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2892790-4A7E-4726-A154-7017A80F1C32}"/>
              </a:ext>
            </a:extLst>
          </p:cNvPr>
          <p:cNvSpPr txBox="1">
            <a:spLocks/>
          </p:cNvSpPr>
          <p:nvPr/>
        </p:nvSpPr>
        <p:spPr>
          <a:xfrm>
            <a:off x="640772" y="99047"/>
            <a:ext cx="10515600" cy="9060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a:solidFill>
                  <a:srgbClr val="E35205"/>
                </a:solidFill>
                <a:latin typeface="Arial" panose="020B0604020202020204" pitchFamily="34" charset="0"/>
                <a:cs typeface="Arial" panose="020B0604020202020204" pitchFamily="34" charset="0"/>
              </a:rPr>
              <a:t>Did you know?</a:t>
            </a:r>
            <a:endParaRPr lang="en-AU" sz="3600">
              <a:solidFill>
                <a:srgbClr val="E3520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2080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 name="Picture 46" descr="Graphical user interface, application&#10;&#10;Description automatically generated">
            <a:extLst>
              <a:ext uri="{FF2B5EF4-FFF2-40B4-BE49-F238E27FC236}">
                <a16:creationId xmlns:a16="http://schemas.microsoft.com/office/drawing/2014/main" id="{ADA27296-076D-4B7C-8BC7-5EA83B879B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61000" y="3349329"/>
            <a:ext cx="4071064" cy="3508671"/>
          </a:xfrm>
          <a:prstGeom prst="rect">
            <a:avLst/>
          </a:prstGeom>
        </p:spPr>
      </p:pic>
      <p:pic>
        <p:nvPicPr>
          <p:cNvPr id="43" name="Picture 42" descr="A doctor holding a stethoscope&#10;&#10;Description automatically generated with low confidence">
            <a:extLst>
              <a:ext uri="{FF2B5EF4-FFF2-40B4-BE49-F238E27FC236}">
                <a16:creationId xmlns:a16="http://schemas.microsoft.com/office/drawing/2014/main" id="{261BCA9D-9D21-4436-B4E3-DFF473FED8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694" y="3442853"/>
            <a:ext cx="4124110" cy="3429002"/>
          </a:xfrm>
          <a:prstGeom prst="rect">
            <a:avLst/>
          </a:prstGeom>
        </p:spPr>
      </p:pic>
      <p:pic>
        <p:nvPicPr>
          <p:cNvPr id="49" name="Picture 48" descr="A picture containing person, wall, indoor, young&#10;&#10;Description automatically generated">
            <a:extLst>
              <a:ext uri="{FF2B5EF4-FFF2-40B4-BE49-F238E27FC236}">
                <a16:creationId xmlns:a16="http://schemas.microsoft.com/office/drawing/2014/main" id="{95D791FA-9441-4B11-8045-8EBF6308AC2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66042" y="0"/>
            <a:ext cx="4059916" cy="3429000"/>
          </a:xfrm>
          <a:prstGeom prst="rect">
            <a:avLst/>
          </a:prstGeom>
        </p:spPr>
      </p:pic>
      <p:pic>
        <p:nvPicPr>
          <p:cNvPr id="51" name="Picture 50" descr="A close - up of a person's mouth&#10;&#10;Description automatically generated with low confidence">
            <a:extLst>
              <a:ext uri="{FF2B5EF4-FFF2-40B4-BE49-F238E27FC236}">
                <a16:creationId xmlns:a16="http://schemas.microsoft.com/office/drawing/2014/main" id="{A1536C66-3BFF-4F49-8D47-C10B2006E70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48" y="0"/>
            <a:ext cx="4087368" cy="3442853"/>
          </a:xfrm>
          <a:prstGeom prst="rect">
            <a:avLst/>
          </a:prstGeom>
        </p:spPr>
      </p:pic>
      <p:pic>
        <p:nvPicPr>
          <p:cNvPr id="45" name="Picture 44" descr="A picture containing person, young, child, smiling&#10;&#10;Description automatically generated">
            <a:extLst>
              <a:ext uri="{FF2B5EF4-FFF2-40B4-BE49-F238E27FC236}">
                <a16:creationId xmlns:a16="http://schemas.microsoft.com/office/drawing/2014/main" id="{FD47064B-15D7-48B2-968C-6398D5E9D87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132064" y="3428998"/>
            <a:ext cx="4059936" cy="3429002"/>
          </a:xfrm>
          <a:prstGeom prst="rect">
            <a:avLst/>
          </a:prstGeom>
        </p:spPr>
      </p:pic>
      <p:pic>
        <p:nvPicPr>
          <p:cNvPr id="53" name="Picture 52" descr="A picture containing person, indoor, drinking water&#10;&#10;Description automatically generated">
            <a:extLst>
              <a:ext uri="{FF2B5EF4-FFF2-40B4-BE49-F238E27FC236}">
                <a16:creationId xmlns:a16="http://schemas.microsoft.com/office/drawing/2014/main" id="{53F70232-76E8-46CA-9876-2263831FA58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138170" y="0"/>
            <a:ext cx="4083465" cy="3442853"/>
          </a:xfrm>
          <a:prstGeom prst="rect">
            <a:avLst/>
          </a:prstGeom>
        </p:spPr>
      </p:pic>
    </p:spTree>
    <p:extLst>
      <p:ext uri="{BB962C8B-B14F-4D97-AF65-F5344CB8AC3E}">
        <p14:creationId xmlns:p14="http://schemas.microsoft.com/office/powerpoint/2010/main" val="265182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01BE507-71A4-487B-B210-9BFDAF1B97F0}"/>
              </a:ext>
            </a:extLst>
          </p:cNvPr>
          <p:cNvGrpSpPr/>
          <p:nvPr/>
        </p:nvGrpSpPr>
        <p:grpSpPr>
          <a:xfrm>
            <a:off x="410193" y="5644624"/>
            <a:ext cx="11371831" cy="1114329"/>
            <a:chOff x="410193" y="5644624"/>
            <a:chExt cx="11371831" cy="1114329"/>
          </a:xfrm>
        </p:grpSpPr>
        <p:pic>
          <p:nvPicPr>
            <p:cNvPr id="17" name="Picture 16">
              <a:extLst>
                <a:ext uri="{FF2B5EF4-FFF2-40B4-BE49-F238E27FC236}">
                  <a16:creationId xmlns:a16="http://schemas.microsoft.com/office/drawing/2014/main" id="{7A615F3A-DB01-4D8B-A432-625D7DB275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193" y="5644624"/>
              <a:ext cx="2029097" cy="1114329"/>
            </a:xfrm>
            <a:prstGeom prst="rect">
              <a:avLst/>
            </a:prstGeom>
          </p:spPr>
        </p:pic>
        <p:pic>
          <p:nvPicPr>
            <p:cNvPr id="18" name="Picture 4" descr="A close up of a logo&#10;&#10;Description generated with very high confidence">
              <a:extLst>
                <a:ext uri="{FF2B5EF4-FFF2-40B4-BE49-F238E27FC236}">
                  <a16:creationId xmlns:a16="http://schemas.microsoft.com/office/drawing/2014/main" id="{A01C8603-3E99-484B-AF77-BE896F555F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7893" y="6093445"/>
              <a:ext cx="2024131" cy="434408"/>
            </a:xfrm>
            <a:prstGeom prst="rect">
              <a:avLst/>
            </a:prstGeom>
          </p:spPr>
        </p:pic>
      </p:grpSp>
      <p:sp>
        <p:nvSpPr>
          <p:cNvPr id="2" name="Content Placeholder 2">
            <a:extLst>
              <a:ext uri="{FF2B5EF4-FFF2-40B4-BE49-F238E27FC236}">
                <a16:creationId xmlns:a16="http://schemas.microsoft.com/office/drawing/2014/main" id="{DC6AD7C1-4DC2-4C29-A6BE-10F2F9312992}"/>
              </a:ext>
            </a:extLst>
          </p:cNvPr>
          <p:cNvSpPr txBox="1">
            <a:spLocks/>
          </p:cNvSpPr>
          <p:nvPr/>
        </p:nvSpPr>
        <p:spPr>
          <a:xfrm>
            <a:off x="640772" y="1112843"/>
            <a:ext cx="11010405" cy="479535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br>
              <a:rPr lang="en-US" sz="1700" b="1">
                <a:latin typeface="Arial" panose="020B0604020202020204" pitchFamily="34" charset="0"/>
                <a:cs typeface="Arial" panose="020B0604020202020204" pitchFamily="34" charset="0"/>
              </a:rPr>
            </a:br>
            <a:endParaRPr lang="en-US" sz="1200">
              <a:latin typeface="Arial"/>
              <a:cs typeface="Arial"/>
            </a:endParaRPr>
          </a:p>
        </p:txBody>
      </p:sp>
      <p:sp>
        <p:nvSpPr>
          <p:cNvPr id="3" name="Title 1">
            <a:extLst>
              <a:ext uri="{FF2B5EF4-FFF2-40B4-BE49-F238E27FC236}">
                <a16:creationId xmlns:a16="http://schemas.microsoft.com/office/drawing/2014/main" id="{EA203EA5-3468-4285-AF8A-E03E45F03E88}"/>
              </a:ext>
            </a:extLst>
          </p:cNvPr>
          <p:cNvSpPr txBox="1">
            <a:spLocks/>
          </p:cNvSpPr>
          <p:nvPr/>
        </p:nvSpPr>
        <p:spPr>
          <a:xfrm>
            <a:off x="640772" y="99047"/>
            <a:ext cx="10515600" cy="9060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a:solidFill>
                  <a:srgbClr val="E35205"/>
                </a:solidFill>
                <a:latin typeface="Arial" panose="020B0604020202020204" pitchFamily="34" charset="0"/>
                <a:cs typeface="Arial" panose="020B0604020202020204" pitchFamily="34" charset="0"/>
              </a:rPr>
              <a:t>What does Smile Squad provide for your child?</a:t>
            </a:r>
            <a:endParaRPr lang="en-AU" sz="3600">
              <a:solidFill>
                <a:srgbClr val="E35205"/>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37643052-957F-4506-8D78-F50577B35711}"/>
              </a:ext>
            </a:extLst>
          </p:cNvPr>
          <p:cNvGraphicFramePr/>
          <p:nvPr>
            <p:extLst>
              <p:ext uri="{D42A27DB-BD31-4B8C-83A1-F6EECF244321}">
                <p14:modId xmlns:p14="http://schemas.microsoft.com/office/powerpoint/2010/main" val="2305932999"/>
              </p:ext>
            </p:extLst>
          </p:nvPr>
        </p:nvGraphicFramePr>
        <p:xfrm>
          <a:off x="739036" y="330147"/>
          <a:ext cx="10812192" cy="65203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21214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AAB82D-A00E-4325-841E-71E2735C7F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6540339" cy="6858000"/>
          </a:xfrm>
          <a:prstGeom prst="rect">
            <a:avLst/>
          </a:prstGeom>
        </p:spPr>
      </p:pic>
      <p:sp>
        <p:nvSpPr>
          <p:cNvPr id="12" name="Content Placeholder 2">
            <a:extLst>
              <a:ext uri="{FF2B5EF4-FFF2-40B4-BE49-F238E27FC236}">
                <a16:creationId xmlns:a16="http://schemas.microsoft.com/office/drawing/2014/main" id="{5A1E9260-3800-4BD7-A2A9-FD4CDF39FF3E}"/>
              </a:ext>
            </a:extLst>
          </p:cNvPr>
          <p:cNvSpPr txBox="1">
            <a:spLocks/>
          </p:cNvSpPr>
          <p:nvPr/>
        </p:nvSpPr>
        <p:spPr>
          <a:xfrm>
            <a:off x="4935682" y="-714009"/>
            <a:ext cx="10515600" cy="43976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car, orange, outdoor, transport&#10;&#10;Description automatically generated">
            <a:extLst>
              <a:ext uri="{FF2B5EF4-FFF2-40B4-BE49-F238E27FC236}">
                <a16:creationId xmlns:a16="http://schemas.microsoft.com/office/drawing/2014/main" id="{6916E981-BC05-4C5E-B54F-4F9C2ABABD0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87776" y="0"/>
            <a:ext cx="6904224" cy="3767306"/>
          </a:xfrm>
          <a:prstGeom prst="rect">
            <a:avLst/>
          </a:prstGeom>
        </p:spPr>
      </p:pic>
      <p:pic>
        <p:nvPicPr>
          <p:cNvPr id="4" name="Picture 3" descr="A picture containing text, road, building, outdoor&#10;&#10;Description automatically generated">
            <a:extLst>
              <a:ext uri="{FF2B5EF4-FFF2-40B4-BE49-F238E27FC236}">
                <a16:creationId xmlns:a16="http://schemas.microsoft.com/office/drawing/2014/main" id="{B274C09A-BAC1-446C-9522-B2E253F01A7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87776" y="3597965"/>
            <a:ext cx="6904224" cy="3260035"/>
          </a:xfrm>
          <a:prstGeom prst="rect">
            <a:avLst/>
          </a:prstGeom>
        </p:spPr>
      </p:pic>
    </p:spTree>
    <p:extLst>
      <p:ext uri="{BB962C8B-B14F-4D97-AF65-F5344CB8AC3E}">
        <p14:creationId xmlns:p14="http://schemas.microsoft.com/office/powerpoint/2010/main" val="1420104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mile Squad theme">
  <a:themeElements>
    <a:clrScheme name="Smile Squad">
      <a:dk1>
        <a:sysClr val="windowText" lastClr="000000"/>
      </a:dk1>
      <a:lt1>
        <a:sysClr val="window" lastClr="FFFFFF"/>
      </a:lt1>
      <a:dk2>
        <a:srgbClr val="0054A6"/>
      </a:dk2>
      <a:lt2>
        <a:srgbClr val="E7E6E6"/>
      </a:lt2>
      <a:accent1>
        <a:srgbClr val="E35205"/>
      </a:accent1>
      <a:accent2>
        <a:srgbClr val="87189D"/>
      </a:accent2>
      <a:accent3>
        <a:srgbClr val="6CBD45"/>
      </a:accent3>
      <a:accent4>
        <a:srgbClr val="004C97"/>
      </a:accent4>
      <a:accent5>
        <a:srgbClr val="EF4A81"/>
      </a:accent5>
      <a:accent6>
        <a:srgbClr val="333338"/>
      </a:accent6>
      <a:hlink>
        <a:srgbClr val="004C97"/>
      </a:hlink>
      <a:folHlink>
        <a:srgbClr val="3333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ile Squad theme" id="{73134BF2-09CF-4372-B70E-45EFD96CDA75}" vid="{D1370049-532A-4F42-9A9C-1C7D7A2C373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F216E3C38B1941AB9B486B93B2D0E8" ma:contentTypeVersion="13" ma:contentTypeDescription="Create a new document." ma:contentTypeScope="" ma:versionID="8e0ff6b8877bfe2689b54306be8a177d">
  <xsd:schema xmlns:xsd="http://www.w3.org/2001/XMLSchema" xmlns:xs="http://www.w3.org/2001/XMLSchema" xmlns:p="http://schemas.microsoft.com/office/2006/metadata/properties" xmlns:ns2="cb124fc8-0915-4d41-83fe-8576393adbbf" xmlns:ns3="dbd1fbd3-49de-4567-8f56-f627127ebd03" targetNamespace="http://schemas.microsoft.com/office/2006/metadata/properties" ma:root="true" ma:fieldsID="c234d09cb97fae236b104d327312fa76" ns2:_="" ns3:_="">
    <xsd:import namespace="cb124fc8-0915-4d41-83fe-8576393adbbf"/>
    <xsd:import namespace="dbd1fbd3-49de-4567-8f56-f627127ebd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124fc8-0915-4d41-83fe-8576393adb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bd1fbd3-49de-4567-8f56-f627127ebd0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BCC188-622C-47FD-8325-32E3851FA862}">
  <ds:schemaRefs>
    <ds:schemaRef ds:uri="http://schemas.microsoft.com/sharepoint/v3/contenttype/forms"/>
  </ds:schemaRefs>
</ds:datastoreItem>
</file>

<file path=customXml/itemProps2.xml><?xml version="1.0" encoding="utf-8"?>
<ds:datastoreItem xmlns:ds="http://schemas.openxmlformats.org/officeDocument/2006/customXml" ds:itemID="{CE8F5FDB-E6F8-4D47-B8BE-F109CF3741D0}">
  <ds:schemaRefs>
    <ds:schemaRef ds:uri="cb124fc8-0915-4d41-83fe-8576393adbbf"/>
    <ds:schemaRef ds:uri="dbd1fbd3-49de-4567-8f56-f627127ebd0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7AC1631-57F9-4C75-A4BA-6E68C7B154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124fc8-0915-4d41-83fe-8576393adbbf"/>
    <ds:schemaRef ds:uri="dbd1fbd3-49de-4567-8f56-f627127ebd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TotalTime>
  <Words>3663</Words>
  <Application>Microsoft Office PowerPoint</Application>
  <PresentationFormat>Widescreen</PresentationFormat>
  <Paragraphs>195</Paragraphs>
  <Slides>22</Slides>
  <Notes>22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Calibri Light</vt:lpstr>
      <vt:lpstr>ProximaNova-Bold</vt:lpstr>
      <vt:lpstr>ProximaNova-Medium</vt:lpstr>
      <vt:lpstr>Wingdings</vt:lpstr>
      <vt:lpstr>Office Theme</vt:lpstr>
      <vt:lpstr>Smile Squad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dc:creator>
  <cp:lastModifiedBy>Angelique Donnellon</cp:lastModifiedBy>
  <cp:revision>10</cp:revision>
  <dcterms:created xsi:type="dcterms:W3CDTF">2020-09-09T03:30:00Z</dcterms:created>
  <dcterms:modified xsi:type="dcterms:W3CDTF">2024-04-23T23:39:14Z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0x01010096F216E3C38B1941AB9B486B93B2D0E8</vt:lpwstr>
  </property>
</Properties>
</file>