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1"/>
  </p:notesMasterIdLst>
  <p:sldIdLst>
    <p:sldId id="257" r:id="rId4"/>
    <p:sldId id="313" r:id="rId5"/>
    <p:sldId id="339" r:id="rId6"/>
    <p:sldId id="344" r:id="rId7"/>
    <p:sldId id="260" r:id="rId8"/>
    <p:sldId id="350" r:id="rId9"/>
    <p:sldId id="340" r:id="rId10"/>
    <p:sldId id="351" r:id="rId11"/>
    <p:sldId id="309" r:id="rId12"/>
    <p:sldId id="352" r:id="rId13"/>
    <p:sldId id="348" r:id="rId14"/>
    <p:sldId id="343" r:id="rId15"/>
    <p:sldId id="345" r:id="rId16"/>
    <p:sldId id="346" r:id="rId17"/>
    <p:sldId id="347" r:id="rId18"/>
    <p:sldId id="308" r:id="rId19"/>
    <p:sldId id="34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D5A84D-E3A3-4445-B6C1-DE2D0C7E934A}" v="3" dt="2023-04-27T12:14:51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13770-BA42-4B94-B4DC-A62E0C3E5CB2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FD644-6569-43D5-BCC3-2CB43C71CE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663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250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163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7091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3824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8902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21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6BEA-D584-482A-80CE-D31A2A0CE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B50B19-ACA1-4FDC-A7A5-FB088081B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10555-0212-4FF7-B3BB-FEDDBFF8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BB4FE-6334-408E-8EE0-98C3278D0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B0DE9-3238-4516-B809-18C0BB27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024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8335A-D546-49FD-B91C-702271935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9A87C5-A141-48F8-B73D-3DCFB7551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28D9B-9691-4299-8543-C878D9DFB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0C406-2EBE-4A2B-98E4-99DC5362A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E2C8-5048-423B-B803-9035E6723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1576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2B5073-D1BC-4B61-9811-66433B726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4B999-B2A6-4C2B-8880-AC91C6D57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73F57-0B2D-4A18-84F8-EB8C15ACD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47B3A-A1A6-4307-B2A9-0AFE36785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39281-62E5-4514-91E5-A4FE8E59A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318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5773-3FC8-408F-BD18-8A7E2EFD1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A776F-4376-4BF0-A71C-C8AE55B01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4B559-882C-4B36-9FB3-F04E733D6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A60A6-D456-4E50-8CB1-519562023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C3314-4D78-4BDF-B8AD-4ED42552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799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92979-8FE6-46B4-9516-AF9E1803B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A1144-1D6E-4D83-ACB8-F112F6656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FED33-9A78-4183-B41C-FE105A1A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B2992-720A-4236-A084-84B6F4EF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603BA-2E82-460A-B778-DC2ABD60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728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E96E-716B-4365-B8B3-53EF593AA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6F50A-4F1B-41FA-8DF1-AC87838B2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B2C6B-D3E2-41FD-A793-8D1C2A9BD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71DD9-1F82-4310-A703-24298992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77EE2-490A-483B-B492-9A0D187C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1D360-BFD4-47A3-9FED-91228A54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6710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8402B-44BC-4EE6-AB81-85ED5242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742C1-1E18-406E-9EDD-AB3AF1950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6C551-F414-4276-97F4-F80CDFB2A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06A6A-89D7-47D3-89CA-2F8D3B2A2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D58DD1-E87A-43E8-8E3F-C92F5E5E3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0FCDA-C549-4BB0-A389-EFE9DE90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74980D-FA8A-4886-82D7-42B12EAFC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22DDB6-5803-46A5-8C00-81276FC7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770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49E19-1662-4056-A5F6-A09E36DE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90F307-A18D-46DA-85B7-C0768C3EF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4244E-82D6-4F14-A985-C78DA28D4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526D3-E731-4461-96CA-546C07BA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748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7582AC-1AC3-41ED-8296-004DE264E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DAC8A-A255-4B40-8861-33E7C093C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5D66B-24A7-4201-A8A8-2EC40232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2777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F6D9D-2443-4521-B8F6-98006546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E7272-0E2C-42C5-B524-4DCB07686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552F-6D92-437A-B132-985B427DA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6AAF5-B347-414F-B61A-66F468C79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CDC0B-7D6C-4385-8414-D3E2939CE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A0013-8036-4575-92C2-2BD87F7C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3628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7073-F730-49B6-904D-C0F30CFA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4B6ECB-FA7C-4BD7-BF85-62CE22FA3C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D3083-0E85-4426-A8E5-1FD4715B0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5CED4-7959-4701-A491-2CBD26370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1D6C1-8AF6-40DA-BFDB-DD09A5A3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859F4-ED3B-4014-9382-9EEC0727F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575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2CC17-F7E3-4AB9-908A-DDB55CE1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22787-D94C-437F-8D75-C10DE9732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11069-FF57-4276-B745-147EE2EBD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53827-EDD4-46BF-A6C8-4CC87E6A4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42CC9-1A7F-472F-88B5-0CC455F03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780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A1862F-A6F9-4D1B-A7C0-650B15FF23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/>
          <a:stretch/>
        </p:blipFill>
        <p:spPr>
          <a:xfrm>
            <a:off x="0" y="-533400"/>
            <a:ext cx="12192000" cy="7364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52845-A238-4AD1-BF62-472A8AD6FB5D}"/>
              </a:ext>
            </a:extLst>
          </p:cNvPr>
          <p:cNvSpPr/>
          <p:nvPr/>
        </p:nvSpPr>
        <p:spPr>
          <a:xfrm>
            <a:off x="0" y="4996070"/>
            <a:ext cx="12192000" cy="18619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9D5BE-08E1-42F3-ACBE-F5889AC2B183}"/>
              </a:ext>
            </a:extLst>
          </p:cNvPr>
          <p:cNvSpPr txBox="1"/>
          <p:nvPr/>
        </p:nvSpPr>
        <p:spPr>
          <a:xfrm>
            <a:off x="2530928" y="5665424"/>
            <a:ext cx="71301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latin typeface="Europa-Bold" panose="02000000000000000000" pitchFamily="50" charset="0"/>
                <a:cs typeface="Adobe Devanagari" panose="02040503050201020203" pitchFamily="18" charset="0"/>
              </a:rPr>
              <a:t>VCE ENGLISH / EAL</a:t>
            </a:r>
          </a:p>
        </p:txBody>
      </p:sp>
      <p:pic>
        <p:nvPicPr>
          <p:cNvPr id="14" name="Picture 13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29A4004E-A403-35B4-B08F-B4893DA79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8" y="5004590"/>
            <a:ext cx="2634866" cy="1861930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5E95EEEE-8E7A-43F1-B92C-1EEA5D5966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3"/>
    </mc:Choice>
    <mc:Fallback>
      <p:transition spd="slow" advTm="1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0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</a:pPr>
            <a:r>
              <a:rPr lang="en-AU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 11 English/EAL </a:t>
            </a:r>
            <a:br>
              <a:rPr lang="en-AU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AU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 2 Assessment</a:t>
            </a:r>
            <a:endParaRPr lang="en-A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7736ABB-F115-4F48-844E-DF83E6AAD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625281"/>
              </p:ext>
            </p:extLst>
          </p:nvPr>
        </p:nvGraphicFramePr>
        <p:xfrm>
          <a:off x="372533" y="1902980"/>
          <a:ext cx="11450273" cy="397861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5378546">
                  <a:extLst>
                    <a:ext uri="{9D8B030D-6E8A-4147-A177-3AD203B41FA5}">
                      <a16:colId xmlns:a16="http://schemas.microsoft.com/office/drawing/2014/main" val="231826770"/>
                    </a:ext>
                  </a:extLst>
                </a:gridCol>
                <a:gridCol w="6071727">
                  <a:extLst>
                    <a:ext uri="{9D8B030D-6E8A-4147-A177-3AD203B41FA5}">
                      <a16:colId xmlns:a16="http://schemas.microsoft.com/office/drawing/2014/main" val="1222818673"/>
                    </a:ext>
                  </a:extLst>
                </a:gridCol>
              </a:tblGrid>
              <a:tr h="397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English</a:t>
                      </a:r>
                      <a:endParaRPr lang="en-A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EAL</a:t>
                      </a:r>
                      <a:endParaRPr lang="en-A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7922126"/>
                  </a:ext>
                </a:extLst>
              </a:tr>
              <a:tr h="3580749">
                <a:tc>
                  <a:txBody>
                    <a:bodyPr/>
                    <a:lstStyle/>
                    <a:p>
                      <a:r>
                        <a:rPr lang="en-A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 1 </a:t>
                      </a:r>
                      <a:r>
                        <a:rPr lang="en-AU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Analytical response to </a:t>
                      </a:r>
                      <a:r>
                        <a:rPr lang="en-AU" sz="20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Happiest Refugee</a:t>
                      </a:r>
                      <a:endParaRPr lang="en-AU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AU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AU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 2 </a:t>
                      </a: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Exploring Argument </a:t>
                      </a: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Part A </a:t>
                      </a:r>
                      <a:r>
                        <a:rPr lang="en-AU" sz="2000" b="0" u="none" dirty="0">
                          <a:latin typeface="Calibri (Body)"/>
                          <a:ea typeface="Bellota Text" panose="020B0604020202020204" charset="0"/>
                        </a:rPr>
                        <a:t>– Argument Analysis Essay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0" b="1" dirty="0">
                        <a:latin typeface="Calibri (Body)"/>
                        <a:ea typeface="Bellota Text" panose="020B0604020202020204" charset="0"/>
                      </a:endParaRPr>
                    </a:p>
                    <a:p>
                      <a:r>
                        <a:rPr lang="en-A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 2 </a:t>
                      </a: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Exploring Argument </a:t>
                      </a: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Part B </a:t>
                      </a: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– </a:t>
                      </a:r>
                      <a:r>
                        <a:rPr lang="en-AU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Oral Presentation </a:t>
                      </a:r>
                      <a:endParaRPr lang="en-A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 1 </a:t>
                      </a:r>
                      <a:r>
                        <a:rPr lang="en-AU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Analytical response </a:t>
                      </a:r>
                      <a:r>
                        <a:rPr lang="en-AU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</a:t>
                      </a:r>
                      <a:r>
                        <a:rPr lang="en-AU" sz="20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Happiest Refugee</a:t>
                      </a:r>
                    </a:p>
                    <a:p>
                      <a:r>
                        <a:rPr lang="en-AU" sz="20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</a:t>
                      </a:r>
                      <a:r>
                        <a:rPr lang="en-AU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OR </a:t>
                      </a:r>
                    </a:p>
                    <a:p>
                      <a:r>
                        <a:rPr lang="en-AU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detailed mind map of vocabulary, text structures, language features and ideas in </a:t>
                      </a:r>
                      <a:r>
                        <a:rPr lang="en-AU" sz="20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Happiest Refugee</a:t>
                      </a:r>
                      <a:endParaRPr lang="en-AU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 2 </a:t>
                      </a: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Exploring Argument </a:t>
                      </a: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Part A </a:t>
                      </a:r>
                      <a:r>
                        <a:rPr lang="en-AU" sz="2000" b="0" u="none" dirty="0">
                          <a:latin typeface="Calibri (Body)"/>
                          <a:ea typeface="Bellota Text" panose="020B0604020202020204" charset="0"/>
                        </a:rPr>
                        <a:t>– Argument Analysis Essay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0" b="1" dirty="0">
                        <a:latin typeface="Calibri (Body)"/>
                        <a:ea typeface="Bellota Text" panose="020B0604020202020204" charset="0"/>
                      </a:endParaRPr>
                    </a:p>
                    <a:p>
                      <a:r>
                        <a:rPr lang="en-A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 2 </a:t>
                      </a: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Exploring Argument </a:t>
                      </a: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Part B </a:t>
                      </a: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– </a:t>
                      </a:r>
                      <a:r>
                        <a:rPr lang="en-AU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Oral Presentation </a:t>
                      </a:r>
                      <a:endParaRPr lang="en-A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AU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758344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BB7185-A4CF-443E-9E61-C935A4547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9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1"/>
    </mc:Choice>
    <mc:Fallback>
      <p:transition spd="slow" advTm="1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27C15-1D98-4E8C-99C9-FB1221179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24" y="266700"/>
            <a:ext cx="10515600" cy="1325563"/>
          </a:xfrm>
        </p:spPr>
        <p:txBody>
          <a:bodyPr/>
          <a:lstStyle/>
          <a:p>
            <a:r>
              <a:rPr lang="en-AU" b="1" dirty="0"/>
              <a:t>Year 12 Unit 3 &amp; Unit 4 English / 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C791A-8A3B-460A-9EFB-8881C231C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60" y="1592263"/>
            <a:ext cx="11602791" cy="4351338"/>
          </a:xfrm>
        </p:spPr>
        <p:txBody>
          <a:bodyPr/>
          <a:lstStyle/>
          <a:p>
            <a:r>
              <a:rPr lang="en-AU" dirty="0"/>
              <a:t>Newly implemented Study Design</a:t>
            </a:r>
          </a:p>
          <a:p>
            <a:r>
              <a:rPr lang="en-AU" dirty="0"/>
              <a:t>2024 will be the first year for all Victorian English / EAL students and teachers to teach and learn. 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5892E-3DDB-4D96-93B2-170715A94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805" y="3145664"/>
            <a:ext cx="7353300" cy="31623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0605942-68BE-41E4-B7FD-2E5A843EF71B}"/>
              </a:ext>
            </a:extLst>
          </p:cNvPr>
          <p:cNvSpPr/>
          <p:nvPr/>
        </p:nvSpPr>
        <p:spPr>
          <a:xfrm>
            <a:off x="9535976" y="3429000"/>
            <a:ext cx="1998129" cy="151648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0598DE6-E5E5-46F3-876E-B94A3FBBAC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90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23"/>
    </mc:Choice>
    <mc:Fallback>
      <p:transition spd="slow" advTm="56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ectangle 39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Google Shape;384;p40"/>
          <p:cNvSpPr txBox="1"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buClr>
                <a:schemeClr val="dk1"/>
              </a:buClr>
            </a:pPr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Unit </a:t>
            </a:r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3: English / EAL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8D0DE-340C-4FBA-9CBA-40D833CF6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853" y="207034"/>
            <a:ext cx="8378340" cy="61937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3308B6-3ECB-4F16-9948-B72E38452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0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9"/>
    </mc:Choice>
    <mc:Fallback>
      <p:transition spd="slow" advTm="7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6906AD-73DA-4D01-B11B-E9EB6D797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268" y="297611"/>
            <a:ext cx="9351464" cy="626277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D85286-5A64-460C-9856-FABF36E03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6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9"/>
    </mc:Choice>
    <mc:Fallback>
      <p:transition spd="slow" advTm="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161C0-098E-4123-9538-7ED01A212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Unit </a:t>
            </a:r>
            <a:r>
              <a:rPr lang="en-US" sz="2600" b="1" dirty="0">
                <a:solidFill>
                  <a:srgbClr val="FFFFFF"/>
                </a:solidFill>
                <a:sym typeface="Calibri"/>
              </a:rPr>
              <a:t>4</a:t>
            </a:r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: English / EAL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0EA62-0F09-4BB8-A4B0-ABF4F883E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234" y="448576"/>
            <a:ext cx="8576405" cy="591771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70B7BD-3F76-47BB-B504-90108E8AD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1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3"/>
    </mc:Choice>
    <mc:Fallback>
      <p:transition spd="slow" advTm="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1B01F2-5936-4AF0-91CA-09A3AF59A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371" y="345058"/>
            <a:ext cx="9020108" cy="60808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7EA396-2B1C-4A13-91C8-02A664597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1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47"/>
    </mc:Choice>
    <mc:Fallback>
      <p:transition spd="slow" advTm="11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4669-01A0-4EA6-A631-124FEF27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19" y="535772"/>
            <a:ext cx="10515600" cy="1325563"/>
          </a:xfrm>
        </p:spPr>
        <p:txBody>
          <a:bodyPr/>
          <a:lstStyle/>
          <a:p>
            <a:r>
              <a:rPr lang="en-GB" b="1" dirty="0"/>
              <a:t>Passing English/EAL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4AB655-C667-403F-B199-A9370D1159E1}"/>
              </a:ext>
            </a:extLst>
          </p:cNvPr>
          <p:cNvSpPr/>
          <p:nvPr/>
        </p:nvSpPr>
        <p:spPr>
          <a:xfrm>
            <a:off x="407606" y="2446234"/>
            <a:ext cx="116808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AU" altLang="en-US" sz="2600" dirty="0"/>
              <a:t>To achieve an S for Units 1,2,3,4 you must pass all Outcomes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AU" altLang="en-US" sz="2600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AU" altLang="en-US" sz="2600" dirty="0"/>
              <a:t>In order to pass each Outcome you need to demonstrate the skills and knowledge outlined in the Study Design.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AU" altLang="en-US" sz="2600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AU" altLang="en-US" sz="2600" dirty="0"/>
              <a:t>You will be given multiple opportunities to demonstrate the skills and knowledge through completing classwork, homework and assessment tasks.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AU" altLang="en-US" sz="2600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AU" sz="2600" b="1" dirty="0">
                <a:highlight>
                  <a:srgbClr val="FFFF00"/>
                </a:highlight>
              </a:rPr>
              <a:t>S for Ass</a:t>
            </a:r>
            <a:r>
              <a:rPr lang="en-AU" altLang="en-US" sz="2600" b="1" dirty="0">
                <a:highlight>
                  <a:srgbClr val="FFFF00"/>
                </a:highlight>
              </a:rPr>
              <a:t>essment Tasks</a:t>
            </a:r>
            <a:r>
              <a:rPr lang="en-AU" sz="2600" b="1" dirty="0">
                <a:highlight>
                  <a:srgbClr val="FFFF00"/>
                </a:highlight>
              </a:rPr>
              <a:t> + Completion of the Coursework + Attendance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AU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472DA-99DB-4EE1-8756-9F0E3106B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5"/>
          <a:stretch/>
        </p:blipFill>
        <p:spPr>
          <a:xfrm>
            <a:off x="6729333" y="175253"/>
            <a:ext cx="5326487" cy="204660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DDA8810-E8CC-46E2-BC57-7AA6C14D2474}"/>
              </a:ext>
            </a:extLst>
          </p:cNvPr>
          <p:cNvSpPr/>
          <p:nvPr/>
        </p:nvSpPr>
        <p:spPr>
          <a:xfrm>
            <a:off x="10575984" y="53817"/>
            <a:ext cx="1479835" cy="115321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7DC1A12-854D-463A-9FE3-133DF57FD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5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73"/>
    </mc:Choice>
    <mc:Fallback>
      <p:transition spd="slow" advTm="106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51;p35">
            <a:extLst>
              <a:ext uri="{FF2B5EF4-FFF2-40B4-BE49-F238E27FC236}">
                <a16:creationId xmlns:a16="http://schemas.microsoft.com/office/drawing/2014/main" id="{161FB111-F753-4E94-BED5-C6EF733E0A83}"/>
              </a:ext>
            </a:extLst>
          </p:cNvPr>
          <p:cNvSpPr txBox="1">
            <a:spLocks/>
          </p:cNvSpPr>
          <p:nvPr/>
        </p:nvSpPr>
        <p:spPr>
          <a:xfrm>
            <a:off x="707011" y="1249251"/>
            <a:ext cx="10501460" cy="21797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dirty="0"/>
              <a:t>Fei.HU@education.vic.gov.au</a:t>
            </a:r>
            <a:endParaRPr lang="en-AU" dirty="0">
              <a:sym typeface="Arial"/>
            </a:endParaRPr>
          </a:p>
          <a:p>
            <a:pPr marL="0" indent="0" algn="ctr">
              <a:buNone/>
            </a:pPr>
            <a:endParaRPr lang="en-AU" dirty="0">
              <a:ea typeface="Arial"/>
              <a:sym typeface="Arial"/>
            </a:endParaRPr>
          </a:p>
          <a:p>
            <a:pPr marL="0" indent="0" algn="ctr">
              <a:buNone/>
            </a:pPr>
            <a:r>
              <a:rPr lang="en-AU" dirty="0">
                <a:ea typeface="Arial"/>
                <a:sym typeface="Arial"/>
              </a:rPr>
              <a:t>VCE English Team:</a:t>
            </a:r>
          </a:p>
          <a:p>
            <a:pPr marL="0" indent="0" algn="ctr">
              <a:buNone/>
            </a:pPr>
            <a:r>
              <a:rPr lang="en-AU" dirty="0">
                <a:ea typeface="Arial"/>
                <a:sym typeface="Arial"/>
              </a:rPr>
              <a:t>(Year 11 2023) Ms Wilson, Ms Rainsford, Ms Athanasiou, Ms Fei</a:t>
            </a:r>
          </a:p>
          <a:p>
            <a:pPr marL="0" indent="0" algn="ctr">
              <a:buNone/>
            </a:pPr>
            <a:r>
              <a:rPr lang="en-US" dirty="0">
                <a:ea typeface="Arial"/>
                <a:sym typeface="Arial"/>
              </a:rPr>
              <a:t>(Year 12 2023</a:t>
            </a:r>
            <a:r>
              <a:rPr lang="en-AU" dirty="0">
                <a:ea typeface="Arial"/>
                <a:sym typeface="Arial"/>
              </a:rPr>
              <a:t>) Ms Wilson, Ms Graham-Prowse</a:t>
            </a:r>
            <a:r>
              <a:rPr lang="en-AU" dirty="0"/>
              <a:t>, Ms Zhu</a:t>
            </a:r>
          </a:p>
          <a:p>
            <a:pPr marL="0" indent="0" algn="ctr">
              <a:buNone/>
            </a:pPr>
            <a:endParaRPr lang="en-AU" dirty="0">
              <a:ea typeface="Arial"/>
              <a:sym typeface="Arial"/>
            </a:endParaRPr>
          </a:p>
          <a:p>
            <a:pPr marL="0" indent="0" algn="ctr">
              <a:buNone/>
            </a:pPr>
            <a:r>
              <a:rPr lang="en-US" dirty="0">
                <a:sym typeface="Arial"/>
              </a:rPr>
              <a:t>VCE EAL: </a:t>
            </a:r>
            <a:r>
              <a:rPr lang="en-US" dirty="0" err="1">
                <a:sym typeface="Arial"/>
              </a:rPr>
              <a:t>Ms</a:t>
            </a:r>
            <a:r>
              <a:rPr lang="en-US" dirty="0">
                <a:sym typeface="Arial"/>
              </a:rPr>
              <a:t> Fei</a:t>
            </a:r>
            <a:endParaRPr lang="en-AU" dirty="0">
              <a:sym typeface="Arial"/>
            </a:endParaRPr>
          </a:p>
          <a:p>
            <a:pPr algn="ctr"/>
            <a:endParaRPr lang="en-AU" dirty="0">
              <a:sym typeface="Arial"/>
            </a:endParaRPr>
          </a:p>
          <a:p>
            <a:pPr algn="ctr">
              <a:buFont typeface="Arial"/>
              <a:buChar char="•"/>
            </a:pPr>
            <a:endParaRPr lang="en-AU" sz="3200" dirty="0">
              <a:solidFill>
                <a:srgbClr val="888888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3" name="Picture 2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71739C8D-562B-49A4-8F2A-9FDFAB6B2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265" y="96941"/>
            <a:ext cx="2634866" cy="186193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9E7CE6-602B-41A1-A209-98FF9B7E5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8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39"/>
    </mc:Choice>
    <mc:Fallback>
      <p:transition spd="slow" advTm="29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English/EAL?</a:t>
            </a:r>
            <a:endParaRPr lang="en-AU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260" y="1825625"/>
            <a:ext cx="10984606" cy="4351338"/>
          </a:xfrm>
        </p:spPr>
        <p:txBody>
          <a:bodyPr/>
          <a:lstStyle/>
          <a:p>
            <a:r>
              <a:rPr lang="en-AU" dirty="0"/>
              <a:t>EAL - English as an Additional Language</a:t>
            </a:r>
          </a:p>
          <a:p>
            <a:r>
              <a:rPr lang="en-AU" dirty="0"/>
              <a:t>EAL - Students must be a resident of Australia for no more than 5 years and have been educated in a language other than English for fewer than 7 years. Please note that students must qualify as an EAL student to access this subject. </a:t>
            </a:r>
          </a:p>
          <a:p>
            <a:r>
              <a:rPr lang="en-AU" dirty="0"/>
              <a:t>It is compulsory to choose at least ONE English subject from English, EAL and Literature. (You can choose both English and Literature; You can choose just Literature.)</a:t>
            </a:r>
          </a:p>
          <a:p>
            <a:r>
              <a:rPr lang="en-AU" dirty="0"/>
              <a:t>It will be part of your ATAR calculation and there is a prerequisite for entering university (English &gt; 25; EAL &gt; 30).</a:t>
            </a:r>
          </a:p>
          <a:p>
            <a:endParaRPr lang="en-AU" dirty="0"/>
          </a:p>
        </p:txBody>
      </p:sp>
      <p:pic>
        <p:nvPicPr>
          <p:cNvPr id="4" name="Picture 3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A19CF37D-3A47-4FA2-A969-062484643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265" y="59234"/>
            <a:ext cx="2634866" cy="186193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1604374-A647-40C2-8242-D07C7EC63F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65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16"/>
    </mc:Choice>
    <mc:Fallback>
      <p:transition spd="slow" advTm="10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F143-E2BC-4D3D-BF47-249AF1990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49" y="210578"/>
            <a:ext cx="10515600" cy="1325563"/>
          </a:xfrm>
        </p:spPr>
        <p:txBody>
          <a:bodyPr/>
          <a:lstStyle/>
          <a:p>
            <a:r>
              <a:rPr lang="en-US" b="1" dirty="0"/>
              <a:t>Focus of VCE English/EAL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94F245-6786-427B-95B9-94A74B73C753}"/>
              </a:ext>
            </a:extLst>
          </p:cNvPr>
          <p:cNvSpPr/>
          <p:nvPr/>
        </p:nvSpPr>
        <p:spPr>
          <a:xfrm>
            <a:off x="503349" y="1536141"/>
            <a:ext cx="1143536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altLang="en-US" sz="2400" b="1" i="1" dirty="0">
                <a:latin typeface="Calibri (Body)"/>
                <a:ea typeface="Bellota Text" panose="020B0604020202020204" charset="0"/>
              </a:rPr>
              <a:t>Most people can…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altLang="en-US" sz="2400" dirty="0">
                <a:latin typeface="Calibri (Body)"/>
                <a:ea typeface="Bellota Text" panose="020B0604020202020204" charset="0"/>
              </a:rPr>
              <a:t>Read and understand a piece of writing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AU" altLang="en-US" sz="2400" dirty="0">
              <a:latin typeface="Calibri (Body)"/>
              <a:ea typeface="Bellota Text" panose="020B060402020202020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altLang="en-US" sz="2400" dirty="0">
                <a:latin typeface="Calibri (Body)"/>
                <a:ea typeface="Bellota Text" panose="020B0604020202020204" charset="0"/>
              </a:rPr>
              <a:t>Compose or create a piece of writing in response to a topic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AU" altLang="en-US" sz="2400" dirty="0">
              <a:latin typeface="Calibri (Body)"/>
              <a:ea typeface="Bellota Text" panose="020B060402020202020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altLang="en-US" sz="2400" dirty="0">
                <a:latin typeface="Calibri (Body)"/>
                <a:ea typeface="Bellota Text" panose="020B0604020202020204" charset="0"/>
              </a:rPr>
              <a:t>Understand that texts are ‘about’ something bigger than the plot</a:t>
            </a:r>
          </a:p>
          <a:p>
            <a:endParaRPr lang="en-AU" altLang="en-US" sz="2400" i="1" dirty="0">
              <a:latin typeface="Calibri (Body)"/>
              <a:ea typeface="Bellota Text" panose="020B0604020202020204" charset="0"/>
            </a:endParaRPr>
          </a:p>
          <a:p>
            <a:r>
              <a:rPr lang="en-AU" altLang="en-US" sz="2400" b="1" i="1" dirty="0">
                <a:latin typeface="Calibri (Body)"/>
                <a:ea typeface="Bellota Text" panose="020B0604020202020204" charset="0"/>
              </a:rPr>
              <a:t>We look to improve…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en-US" sz="2400" dirty="0">
                <a:latin typeface="Calibri (Body)"/>
                <a:ea typeface="Bellota Text" panose="020B0604020202020204" charset="0"/>
              </a:rPr>
              <a:t>Clarity of writing and speaking – using natural language and making your meaning 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altLang="en-US" sz="2400" dirty="0">
              <a:latin typeface="Calibri (Body)"/>
              <a:ea typeface="Bellota Tex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en-US" sz="2400" dirty="0">
                <a:latin typeface="Calibri (Body)"/>
                <a:ea typeface="Bellota Text" panose="020B0604020202020204" charset="0"/>
              </a:rPr>
              <a:t>Understanding of how texts are constructed for meaning – the ‘about something’ becomes ‘saying something’ </a:t>
            </a:r>
            <a:br>
              <a:rPr lang="en-AU" altLang="en-US" sz="2400" dirty="0">
                <a:latin typeface="Calibri (Body)"/>
                <a:ea typeface="Bellota Text" panose="020B0604020202020204" charset="0"/>
              </a:rPr>
            </a:br>
            <a:endParaRPr lang="en-AU" sz="2400" dirty="0">
              <a:latin typeface="Calibri (Body)"/>
            </a:endParaRPr>
          </a:p>
        </p:txBody>
      </p:sp>
      <p:pic>
        <p:nvPicPr>
          <p:cNvPr id="4" name="Picture 3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92BD6E9C-E152-486A-B50B-2968C4DEB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265" y="96941"/>
            <a:ext cx="2634866" cy="18619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9799876-9E79-406C-986A-D30E4923D1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36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96"/>
    </mc:Choice>
    <mc:Fallback>
      <p:transition spd="slow" advTm="40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F143-E2BC-4D3D-BF47-249AF1990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49" y="210578"/>
            <a:ext cx="10515600" cy="1325563"/>
          </a:xfrm>
        </p:spPr>
        <p:txBody>
          <a:bodyPr/>
          <a:lstStyle/>
          <a:p>
            <a:r>
              <a:rPr lang="en-US" b="1" dirty="0"/>
              <a:t>Focus of VCE English/EAL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200AF2-43DB-4B81-81E0-D5A816AC46F2}"/>
              </a:ext>
            </a:extLst>
          </p:cNvPr>
          <p:cNvSpPr txBox="1">
            <a:spLocks/>
          </p:cNvSpPr>
          <p:nvPr/>
        </p:nvSpPr>
        <p:spPr>
          <a:xfrm>
            <a:off x="99274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altLang="en-US" dirty="0"/>
              <a:t>Year 11: Unit 1 &amp; Unit 2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altLang="en-US" dirty="0"/>
              <a:t>Year 12: Unit 3 &amp; Unit 4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AU" altLang="en-US" dirty="0"/>
          </a:p>
          <a:p>
            <a:r>
              <a:rPr lang="en-AU" altLang="en-US" dirty="0"/>
              <a:t>Year 11 builds knowledge and skills in a safer environment – you can take risks, make mistakes, etc. It is a learning process. </a:t>
            </a:r>
          </a:p>
          <a:p>
            <a:endParaRPr lang="en-AU" altLang="en-US" dirty="0"/>
          </a:p>
          <a:p>
            <a:r>
              <a:rPr lang="en-AU" altLang="en-US" dirty="0">
                <a:highlight>
                  <a:srgbClr val="FFFF00"/>
                </a:highlight>
              </a:rPr>
              <a:t>Transferable skills </a:t>
            </a:r>
            <a:r>
              <a:rPr lang="en-AU" altLang="en-US" dirty="0"/>
              <a:t>– everything you learn in Year 11 can be applied in Year 12; you WILL read, write, and speak for life!</a:t>
            </a:r>
            <a:endParaRPr lang="en-AU" dirty="0"/>
          </a:p>
        </p:txBody>
      </p:sp>
      <p:pic>
        <p:nvPicPr>
          <p:cNvPr id="5" name="Picture 4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BDA4AF31-06AE-474A-AA2A-9197C414E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265" y="96941"/>
            <a:ext cx="2634866" cy="186193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444C94-B0DB-4E84-AEC3-33BD938320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234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48"/>
    </mc:Choice>
    <mc:Fallback>
      <p:transition spd="slow" advTm="80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522965" y="0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AU" sz="4000" b="1" dirty="0"/>
              <a:t>Unit </a:t>
            </a:r>
            <a:r>
              <a:rPr lang="en-AU" sz="4000" b="1" dirty="0">
                <a:ea typeface="Calibri"/>
                <a:cs typeface="Calibri"/>
                <a:sym typeface="Calibri"/>
              </a:rPr>
              <a:t>1: English / EAL</a:t>
            </a:r>
            <a:endParaRPr lang="en-US" sz="4000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36C7AF2-953A-47AB-9695-B674A3BA5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83347"/>
              </p:ext>
            </p:extLst>
          </p:nvPr>
        </p:nvGraphicFramePr>
        <p:xfrm>
          <a:off x="213872" y="1105291"/>
          <a:ext cx="11724843" cy="23774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02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1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1053">
                  <a:extLst>
                    <a:ext uri="{9D8B030D-6E8A-4147-A177-3AD203B41FA5}">
                      <a16:colId xmlns:a16="http://schemas.microsoft.com/office/drawing/2014/main" val="3954910227"/>
                    </a:ext>
                  </a:extLst>
                </a:gridCol>
              </a:tblGrid>
              <a:tr h="711345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effectLst/>
                          <a:latin typeface="Calibri (Body)"/>
                          <a:ea typeface="Bellota Text" panose="020B0604020202020204" charset="0"/>
                        </a:rPr>
                        <a:t>Outcome 1: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effectLst/>
                          <a:latin typeface="Calibri (Body)"/>
                          <a:ea typeface="Bellota Text" panose="020B0604020202020204" charset="0"/>
                        </a:rPr>
                        <a:t>Reading and Exploring Texts</a:t>
                      </a:r>
                    </a:p>
                  </a:txBody>
                  <a:tcPr marL="121929" marR="121929" marT="60960" marB="6096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Assessment</a:t>
                      </a:r>
                    </a:p>
                  </a:txBody>
                  <a:tcPr marL="121929" marR="121929" marT="60960" marB="6096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b="1" dirty="0">
                          <a:latin typeface="Calibri (Body)"/>
                          <a:ea typeface="Bellota Text" panose="020B0604020202020204" charset="0"/>
                        </a:rPr>
                        <a:t>EAL options</a:t>
                      </a:r>
                      <a:endParaRPr lang="en-AU" sz="2000" b="1" dirty="0"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121929" marR="121929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702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2000" dirty="0">
                          <a:latin typeface="Calibri (Body)"/>
                          <a:ea typeface="Bellota Text" panose="020B0604020202020204" charset="0"/>
                        </a:rPr>
                        <a:t>Analyse how </a:t>
                      </a:r>
                      <a:r>
                        <a:rPr lang="en-AU" sz="2000" b="1" i="1" kern="1200" dirty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Little Miss Sunshine</a:t>
                      </a:r>
                      <a:r>
                        <a:rPr lang="en-AU" sz="2000" b="0" baseline="0" dirty="0">
                          <a:latin typeface="Calibri (Body)"/>
                          <a:ea typeface="Bellota Text" panose="020B0604020202020204" charset="0"/>
                        </a:rPr>
                        <a:t> </a:t>
                      </a:r>
                      <a:r>
                        <a:rPr lang="en-AU" sz="2000" dirty="0">
                          <a:latin typeface="Calibri (Body)"/>
                          <a:ea typeface="Bellota Text" panose="020B0604020202020204" charset="0"/>
                        </a:rPr>
                        <a:t>presents ideas, issues and themes and conveys the views and values of the author </a:t>
                      </a:r>
                      <a:r>
                        <a:rPr lang="en-AU" sz="2000" b="0" baseline="0" dirty="0">
                          <a:latin typeface="Calibri (Body)"/>
                          <a:ea typeface="Bellota Text" panose="020B0604020202020204" charset="0"/>
                        </a:rPr>
                        <a:t>and make relevant personal connections</a:t>
                      </a:r>
                    </a:p>
                  </a:txBody>
                  <a:tcPr marL="121929" marR="121929" marT="60960" marB="60960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Personal response to</a:t>
                      </a:r>
                      <a:r>
                        <a:rPr lang="en-AU" sz="2000" b="0" i="1" baseline="0" dirty="0">
                          <a:latin typeface="Calibri (Body)"/>
                          <a:ea typeface="Bellota Text" panose="020B0604020202020204" charset="0"/>
                        </a:rPr>
                        <a:t> Little Miss Sunshine </a:t>
                      </a:r>
                      <a:endParaRPr lang="en-AU" sz="2000" b="0" dirty="0"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121929" marR="121929" marT="60960" marB="6096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Bellota Text" panose="020B0604020202020204" charset="0"/>
                          <a:cs typeface="+mn-cs"/>
                          <a:sym typeface="Arial"/>
                        </a:rPr>
                        <a:t>A note-form summary of key connections and ideas of </a:t>
                      </a:r>
                      <a:r>
                        <a:rPr lang="en-AU" sz="2000" b="0" i="1" u="none" strike="noStrike" cap="none" dirty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Bellota Text" panose="020B0604020202020204" charset="0"/>
                          <a:cs typeface="+mn-cs"/>
                          <a:sym typeface="Arial"/>
                        </a:rPr>
                        <a:t>Little Miss Sunshine</a:t>
                      </a:r>
                      <a:endParaRPr lang="en-AU" sz="2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 (Body)"/>
                        <a:ea typeface="Bellota Text" panose="020B0604020202020204" charset="0"/>
                        <a:cs typeface="+mn-cs"/>
                        <a:sym typeface="Arial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AU" sz="2000" b="0" dirty="0"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121929" marR="121929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 descr="Little Miss Sunshine - Wikipedia">
            <a:extLst>
              <a:ext uri="{FF2B5EF4-FFF2-40B4-BE49-F238E27FC236}">
                <a16:creationId xmlns:a16="http://schemas.microsoft.com/office/drawing/2014/main" id="{5CF9C46C-99DE-4610-A31B-5B9ED258A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047" y="2828426"/>
            <a:ext cx="2839929" cy="41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169576-39FA-4919-AC84-55E37C8249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37"/>
    </mc:Choice>
    <mc:Fallback>
      <p:transition spd="slow" advTm="55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522965" y="0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AU" sz="4000" b="1" dirty="0"/>
              <a:t>Unit </a:t>
            </a:r>
            <a:r>
              <a:rPr lang="en-AU" sz="4000" b="1" dirty="0">
                <a:ea typeface="Calibri"/>
                <a:cs typeface="Calibri"/>
                <a:sym typeface="Calibri"/>
              </a:rPr>
              <a:t>1: English / EAL</a:t>
            </a:r>
            <a:endParaRPr lang="en-US" sz="4000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36C7AF2-953A-47AB-9695-B674A3BA5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456521"/>
              </p:ext>
            </p:extLst>
          </p:nvPr>
        </p:nvGraphicFramePr>
        <p:xfrm>
          <a:off x="213872" y="1142999"/>
          <a:ext cx="11724843" cy="30122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02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1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1053">
                  <a:extLst>
                    <a:ext uri="{9D8B030D-6E8A-4147-A177-3AD203B41FA5}">
                      <a16:colId xmlns:a16="http://schemas.microsoft.com/office/drawing/2014/main" val="3954910227"/>
                    </a:ext>
                  </a:extLst>
                </a:gridCol>
              </a:tblGrid>
              <a:tr h="7113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000" b="1" dirty="0">
                          <a:effectLst/>
                          <a:latin typeface="Calibri (Body)"/>
                          <a:ea typeface="Bellota Text" panose="020B0604020202020204" charset="0"/>
                        </a:rPr>
                        <a:t>Outcome 2: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Crafting Texts</a:t>
                      </a:r>
                    </a:p>
                  </a:txBody>
                  <a:tcPr marL="121933" marR="121933" marT="60964" marB="60964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Assessment</a:t>
                      </a:r>
                    </a:p>
                  </a:txBody>
                  <a:tcPr marL="121933" marR="121933" marT="60964" marB="609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Calibri (Body)"/>
                          <a:ea typeface="Bellota Text" panose="020B0604020202020204" charset="0"/>
                        </a:rPr>
                        <a:t>EAL options</a:t>
                      </a:r>
                      <a:endParaRPr lang="en-AU" sz="2000" b="1" dirty="0"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121933" marR="121933" marT="60964" marB="60964" anchor="ctr"/>
                </a:tc>
                <a:extLst>
                  <a:ext uri="{0D108BD9-81ED-4DB2-BD59-A6C34878D82A}">
                    <a16:rowId xmlns:a16="http://schemas.microsoft.com/office/drawing/2014/main" val="4161754933"/>
                  </a:ext>
                </a:extLst>
              </a:tr>
              <a:tr h="2190809">
                <a:tc>
                  <a:txBody>
                    <a:bodyPr/>
                    <a:lstStyle/>
                    <a:p>
                      <a:pPr marL="387350" lvl="0" indent="-285750" algn="l" rtl="0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  <a:buSzPts val="2000"/>
                        <a:buFont typeface="Arial" panose="020B0604020202020204" pitchFamily="34" charset="0"/>
                        <a:buChar char="•"/>
                      </a:pP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Study and annotate THREE main mentor texts for </a:t>
                      </a:r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effective and cohesive writing </a:t>
                      </a:r>
                    </a:p>
                    <a:p>
                      <a:pPr marL="3873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  <a:buClrTx/>
                        <a:buSzPts val="2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Observe the writing for its merits and literary devices that link to an idea (‘monsters’)</a:t>
                      </a:r>
                    </a:p>
                  </a:txBody>
                  <a:tcPr marL="121933" marR="121933" marT="60964" marB="60964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="0" baseline="0" dirty="0">
                          <a:solidFill>
                            <a:schemeClr val="tx1"/>
                          </a:solidFill>
                          <a:latin typeface="Calibri (Body)"/>
                          <a:ea typeface="Bellota Text" panose="020B0604020202020204" charset="0"/>
                        </a:rPr>
                        <a:t>Two pieces of writing for a determined purpose and audience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AU" sz="2000" b="0" baseline="0" dirty="0">
                        <a:solidFill>
                          <a:schemeClr val="tx1"/>
                        </a:solidFill>
                        <a:latin typeface="Calibri (Body)"/>
                        <a:ea typeface="Bellota Text" panose="020B060402020202020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="0" i="0" dirty="0">
                          <a:solidFill>
                            <a:schemeClr val="tx1"/>
                          </a:solidFill>
                          <a:latin typeface="Calibri (Body)"/>
                          <a:ea typeface="Bellota Text" panose="020B0604020202020204" charset="0"/>
                        </a:rPr>
                        <a:t>Commentary explaining writing choices and processes for each piece</a:t>
                      </a:r>
                    </a:p>
                  </a:txBody>
                  <a:tcPr marL="121933" marR="121933" marT="60964" marB="60964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2000" b="0" baseline="0" dirty="0">
                          <a:solidFill>
                            <a:schemeClr val="tx1"/>
                          </a:solidFill>
                          <a:latin typeface="Calibri (Body)"/>
                          <a:ea typeface="Bellota Text" panose="020B0604020202020204" charset="0"/>
                        </a:rPr>
                        <a:t>Two pieces of writing for a determined purpose and audience</a:t>
                      </a:r>
                      <a:endParaRPr lang="en-AU" sz="2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 (Body)"/>
                        <a:ea typeface="Bellota Text" panose="020B0604020202020204" charset="0"/>
                        <a:cs typeface="+mn-cs"/>
                        <a:sym typeface="Arial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AU" sz="2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 (Body)"/>
                        <a:ea typeface="Bellota Text" panose="020B0604020202020204" charset="0"/>
                        <a:cs typeface="+mn-cs"/>
                        <a:sym typeface="Arial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Bellota Text" panose="020B0604020202020204" charset="0"/>
                          <a:cs typeface="+mn-cs"/>
                          <a:sym typeface="Arial"/>
                        </a:rPr>
                        <a:t>SETS of annotations identifying qualities of effective writing</a:t>
                      </a:r>
                      <a:endParaRPr lang="en-AU" sz="2000" b="0" i="0" dirty="0">
                        <a:solidFill>
                          <a:schemeClr val="tx1"/>
                        </a:solidFill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121933" marR="121933" marT="60964" marB="60964"/>
                </a:tc>
                <a:extLst>
                  <a:ext uri="{0D108BD9-81ED-4DB2-BD59-A6C34878D82A}">
                    <a16:rowId xmlns:a16="http://schemas.microsoft.com/office/drawing/2014/main" val="2515141548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9696B5-D416-4C4D-B04B-AE87735010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98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10"/>
    </mc:Choice>
    <mc:Fallback>
      <p:transition spd="slow" advTm="5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334850" y="55032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AU" sz="4000" b="1" dirty="0"/>
              <a:t>Unit </a:t>
            </a:r>
            <a:r>
              <a:rPr lang="en-AU" sz="4000" b="1" dirty="0">
                <a:sym typeface="Calibri"/>
              </a:rPr>
              <a:t>2</a:t>
            </a:r>
            <a:r>
              <a:rPr lang="en-AU" sz="4000" b="1" dirty="0">
                <a:ea typeface="Calibri"/>
                <a:cs typeface="Calibri"/>
                <a:sym typeface="Calibri"/>
              </a:rPr>
              <a:t>: English / EAL</a:t>
            </a:r>
            <a:endParaRPr lang="en-US" sz="4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823C74C-C755-4E1E-A6DA-EAEAF4D5F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939539"/>
              </p:ext>
            </p:extLst>
          </p:nvPr>
        </p:nvGraphicFramePr>
        <p:xfrm>
          <a:off x="334850" y="1171116"/>
          <a:ext cx="11706894" cy="220162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02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2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2298">
                  <a:extLst>
                    <a:ext uri="{9D8B030D-6E8A-4147-A177-3AD203B41FA5}">
                      <a16:colId xmlns:a16="http://schemas.microsoft.com/office/drawing/2014/main" val="718782014"/>
                    </a:ext>
                  </a:extLst>
                </a:gridCol>
              </a:tblGrid>
              <a:tr h="767238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Outcome 1: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Reading and Exploring Texts</a:t>
                      </a:r>
                    </a:p>
                  </a:txBody>
                  <a:tcPr marL="91447" marR="91447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Assessment</a:t>
                      </a:r>
                    </a:p>
                  </a:txBody>
                  <a:tcPr marL="91447" marR="91447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b="1" dirty="0">
                          <a:latin typeface="Calibri (Body)"/>
                          <a:ea typeface="Bellota Text" panose="020B0604020202020204" charset="0"/>
                        </a:rPr>
                        <a:t>EAL options</a:t>
                      </a:r>
                      <a:endParaRPr lang="en-AU" sz="2000" b="1" dirty="0"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91447" marR="9144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438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2000" dirty="0">
                          <a:latin typeface="Calibri (Body)"/>
                          <a:ea typeface="Bellota Text" panose="020B0604020202020204" charset="0"/>
                        </a:rPr>
                        <a:t>Analyse how </a:t>
                      </a:r>
                      <a:r>
                        <a:rPr lang="en-AU" sz="2000" i="1" dirty="0">
                          <a:latin typeface="Calibri (Body)"/>
                          <a:ea typeface="Bellota Text" panose="020B0604020202020204" charset="0"/>
                        </a:rPr>
                        <a:t>The Happiest Refugee </a:t>
                      </a:r>
                      <a:r>
                        <a:rPr lang="en-AU" sz="2000" dirty="0">
                          <a:latin typeface="Calibri (Body)"/>
                          <a:ea typeface="Bellota Text" panose="020B0604020202020204" charset="0"/>
                        </a:rPr>
                        <a:t>presents ideas, issues and themes and conveys the views and values of the author</a:t>
                      </a:r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dirty="0">
                          <a:latin typeface="Calibri (Body)"/>
                          <a:ea typeface="Bellota Text" panose="020B0604020202020204" charset="0"/>
                        </a:rPr>
                        <a:t>Analytical response to </a:t>
                      </a:r>
                      <a:r>
                        <a:rPr lang="en-AU" sz="2000" i="1" dirty="0">
                          <a:latin typeface="Calibri (Body)"/>
                          <a:ea typeface="Bellota Text" panose="020B0604020202020204" charset="0"/>
                        </a:rPr>
                        <a:t>The Happiest Refugee</a:t>
                      </a:r>
                      <a:r>
                        <a:rPr lang="en-AU" sz="2000" dirty="0">
                          <a:latin typeface="Calibri (Body)"/>
                          <a:ea typeface="Bellota Text" panose="020B0604020202020204" charset="0"/>
                        </a:rPr>
                        <a:t> </a:t>
                      </a:r>
                      <a:endParaRPr lang="en-AU" sz="2000" i="1" dirty="0">
                        <a:solidFill>
                          <a:srgbClr val="7030A0"/>
                        </a:solidFill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Bellota Text" panose="020B0604020202020204" charset="0"/>
                          <a:cs typeface="+mn-cs"/>
                          <a:sym typeface="Arial"/>
                        </a:rPr>
                        <a:t>A detailed mind map of vocabulary, text structures, language features and ideas in </a:t>
                      </a:r>
                      <a:r>
                        <a:rPr lang="en-AU" sz="20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Bellota Text" panose="020B0604020202020204" charset="0"/>
                          <a:cs typeface="+mn-cs"/>
                          <a:sym typeface="Arial"/>
                        </a:rPr>
                        <a:t>The Happiest Refugee</a:t>
                      </a:r>
                      <a:endParaRPr lang="en-AU" sz="2000" i="1" dirty="0">
                        <a:solidFill>
                          <a:srgbClr val="7030A0"/>
                        </a:solidFill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91449" marR="91449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7EA4988-DB29-45B8-ADFD-8ADB67DC4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286" y="2680327"/>
            <a:ext cx="2698136" cy="407550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B0F329-A8D7-48F7-AB48-37D9F93B2B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087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15"/>
    </mc:Choice>
    <mc:Fallback>
      <p:transition spd="slow" advTm="46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334850" y="158729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AU" sz="4000" b="1" dirty="0"/>
              <a:t>Unit </a:t>
            </a:r>
            <a:r>
              <a:rPr lang="en-AU" sz="4000" b="1" dirty="0">
                <a:sym typeface="Calibri"/>
              </a:rPr>
              <a:t>2</a:t>
            </a:r>
            <a:r>
              <a:rPr lang="en-AU" sz="4000" b="1" dirty="0">
                <a:ea typeface="Calibri"/>
                <a:cs typeface="Calibri"/>
                <a:sym typeface="Calibri"/>
              </a:rPr>
              <a:t>: English / EAL</a:t>
            </a:r>
            <a:endParaRPr lang="en-US" sz="4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823C74C-C755-4E1E-A6DA-EAEAF4D5F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114657"/>
              </p:ext>
            </p:extLst>
          </p:nvPr>
        </p:nvGraphicFramePr>
        <p:xfrm>
          <a:off x="334850" y="1486852"/>
          <a:ext cx="11706894" cy="286660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02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2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2298">
                  <a:extLst>
                    <a:ext uri="{9D8B030D-6E8A-4147-A177-3AD203B41FA5}">
                      <a16:colId xmlns:a16="http://schemas.microsoft.com/office/drawing/2014/main" val="718782014"/>
                    </a:ext>
                  </a:extLst>
                </a:gridCol>
              </a:tblGrid>
              <a:tr h="767244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Outcome 2 :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Exploring Argument</a:t>
                      </a:r>
                    </a:p>
                  </a:txBody>
                  <a:tcPr marL="91450" marR="91450" marT="45723" marB="45723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Assessment</a:t>
                      </a:r>
                    </a:p>
                  </a:txBody>
                  <a:tcPr marL="91450" marR="91450" marT="45723" marB="45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Calibri (Body)"/>
                          <a:ea typeface="Bellota Text" panose="020B0604020202020204" charset="0"/>
                        </a:rPr>
                        <a:t>EAL options</a:t>
                      </a:r>
                      <a:endParaRPr lang="en-AU" sz="2000" b="1" dirty="0"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91450" marR="91450" marT="45723" marB="45723" anchor="ctr"/>
                </a:tc>
                <a:extLst>
                  <a:ext uri="{0D108BD9-81ED-4DB2-BD59-A6C34878D82A}">
                    <a16:rowId xmlns:a16="http://schemas.microsoft.com/office/drawing/2014/main" val="4161754933"/>
                  </a:ext>
                </a:extLst>
              </a:tr>
              <a:tr h="209936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latin typeface="Calibri (Body)"/>
                          <a:ea typeface="Bellota Text" panose="020B0604020202020204" charset="0"/>
                        </a:rPr>
                        <a:t>Analyse</a:t>
                      </a:r>
                      <a:r>
                        <a:rPr lang="en-AU" sz="2000" baseline="0" dirty="0">
                          <a:solidFill>
                            <a:schemeClr val="tx1"/>
                          </a:solidFill>
                          <a:latin typeface="Calibri (Body)"/>
                          <a:ea typeface="Bellota Text" panose="020B0604020202020204" charset="0"/>
                        </a:rPr>
                        <a:t> the purpose and construction of the arguments in a variety of persuasive texts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aseline="0" dirty="0">
                          <a:latin typeface="Calibri (Body)"/>
                          <a:ea typeface="Bellota Text" panose="020B0604020202020204" charset="0"/>
                        </a:rPr>
                        <a:t>Develop a viewpoint on an issue that is debated in the media</a:t>
                      </a:r>
                      <a:endParaRPr lang="en-AU" sz="2000" dirty="0"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dirty="0">
                          <a:latin typeface="Calibri (Body)"/>
                          <a:ea typeface="Bellota Text" panose="020B0604020202020204" charset="0"/>
                        </a:rPr>
                        <a:t>Analysing Argument</a:t>
                      </a:r>
                      <a:r>
                        <a:rPr lang="en-AU" sz="2000" baseline="0" dirty="0">
                          <a:latin typeface="Calibri (Body)"/>
                          <a:ea typeface="Bellota Text" panose="020B0604020202020204" charset="0"/>
                        </a:rPr>
                        <a:t> Essay</a:t>
                      </a:r>
                      <a:endParaRPr lang="en-AU" sz="2000" i="0" baseline="0" dirty="0">
                        <a:solidFill>
                          <a:schemeClr val="dk1"/>
                        </a:solidFill>
                        <a:latin typeface="Calibri (Body)"/>
                        <a:ea typeface="Bellota Text" panose="020B060402020202020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i="0" dirty="0">
                          <a:solidFill>
                            <a:schemeClr val="dk1"/>
                          </a:solidFill>
                          <a:latin typeface="Calibri (Body)"/>
                          <a:ea typeface="Bellota Text" panose="020B0604020202020204" charset="0"/>
                        </a:rPr>
                        <a:t>Point of view oral presentation</a:t>
                      </a:r>
                      <a:endParaRPr lang="en-AU" sz="2000" i="0" dirty="0">
                        <a:solidFill>
                          <a:schemeClr val="tx1"/>
                        </a:solidFill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 (Body)"/>
                          <a:ea typeface="Bellota Text" panose="020B0604020202020204" charset="0"/>
                        </a:rPr>
                        <a:t>-</a:t>
                      </a:r>
                      <a:endParaRPr lang="en-AU" sz="2000" i="0" dirty="0">
                        <a:solidFill>
                          <a:schemeClr val="tx1"/>
                        </a:solidFill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:a16="http://schemas.microsoft.com/office/drawing/2014/main" val="2515141548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97F51C3-A18B-47F8-BF7A-8BEC571D7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4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17"/>
    </mc:Choice>
    <mc:Fallback>
      <p:transition spd="slow" advTm="62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0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</a:pPr>
            <a:r>
              <a:rPr lang="en-AU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 11 English/EAL </a:t>
            </a:r>
            <a:br>
              <a:rPr lang="en-AU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AU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 1 Assessment</a:t>
            </a:r>
            <a:endParaRPr lang="en-A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7736ABB-F115-4F48-844E-DF83E6AAD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465302"/>
              </p:ext>
            </p:extLst>
          </p:nvPr>
        </p:nvGraphicFramePr>
        <p:xfrm>
          <a:off x="425003" y="1919914"/>
          <a:ext cx="11397803" cy="4055461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5326076">
                  <a:extLst>
                    <a:ext uri="{9D8B030D-6E8A-4147-A177-3AD203B41FA5}">
                      <a16:colId xmlns:a16="http://schemas.microsoft.com/office/drawing/2014/main" val="231826770"/>
                    </a:ext>
                  </a:extLst>
                </a:gridCol>
                <a:gridCol w="6071727">
                  <a:extLst>
                    <a:ext uri="{9D8B030D-6E8A-4147-A177-3AD203B41FA5}">
                      <a16:colId xmlns:a16="http://schemas.microsoft.com/office/drawing/2014/main" val="1222818673"/>
                    </a:ext>
                  </a:extLst>
                </a:gridCol>
              </a:tblGrid>
              <a:tr h="397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English</a:t>
                      </a:r>
                      <a:endParaRPr lang="en-A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EAL</a:t>
                      </a:r>
                      <a:endParaRPr lang="en-A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7922126"/>
                  </a:ext>
                </a:extLst>
              </a:tr>
              <a:tr h="3580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SAC 1 </a:t>
                      </a:r>
                      <a:r>
                        <a:rPr lang="en-AU" sz="2000" b="0" dirty="0">
                          <a:effectLst/>
                        </a:rPr>
                        <a:t>Personal Response to </a:t>
                      </a:r>
                      <a:r>
                        <a:rPr lang="en-AU" sz="2000" b="0" i="1" dirty="0">
                          <a:effectLst/>
                        </a:rPr>
                        <a:t>Miss Little Sunshine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AU" sz="20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AU" sz="20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AU" sz="20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SAC 2 </a:t>
                      </a:r>
                      <a:r>
                        <a:rPr lang="en-AU" sz="2000" b="0" dirty="0">
                          <a:effectLst/>
                        </a:rPr>
                        <a:t>Crafting Text </a:t>
                      </a:r>
                      <a:r>
                        <a:rPr lang="en-AU" sz="2000" b="1" dirty="0">
                          <a:effectLst/>
                        </a:rPr>
                        <a:t>Part A </a:t>
                      </a:r>
                      <a:r>
                        <a:rPr lang="en-AU" sz="2000" b="0" dirty="0">
                          <a:effectLst/>
                        </a:rPr>
                        <a:t>– Writing Folio (TWO pieces)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AU" sz="20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SAC 2 </a:t>
                      </a:r>
                      <a:r>
                        <a:rPr lang="en-AU" sz="2000" b="0" dirty="0">
                          <a:effectLst/>
                        </a:rPr>
                        <a:t>Crafting Text </a:t>
                      </a:r>
                      <a:r>
                        <a:rPr lang="en-AU" sz="2000" b="1" dirty="0">
                          <a:effectLst/>
                        </a:rPr>
                        <a:t>Part B </a:t>
                      </a:r>
                      <a:r>
                        <a:rPr lang="en-AU" sz="2000" b="0" dirty="0">
                          <a:effectLst/>
                        </a:rPr>
                        <a:t>– Commentary on Writing Process</a:t>
                      </a:r>
                      <a:endParaRPr lang="en-A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SAC 1 </a:t>
                      </a:r>
                      <a:r>
                        <a:rPr lang="en-AU" sz="2000" dirty="0">
                          <a:effectLst/>
                        </a:rPr>
                        <a:t>Personal Text Response to Miss Little Sunshine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                                                  OR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A note-form summary of key connections and ideas of Little Miss Sunshine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 </a:t>
                      </a:r>
                      <a:endParaRPr lang="en-AU" sz="20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SAC 2 </a:t>
                      </a:r>
                      <a:r>
                        <a:rPr lang="en-AU" sz="2000" b="0" dirty="0">
                          <a:effectLst/>
                        </a:rPr>
                        <a:t>Crafting Text </a:t>
                      </a:r>
                      <a:r>
                        <a:rPr lang="en-AU" sz="2000" b="1" dirty="0">
                          <a:effectLst/>
                        </a:rPr>
                        <a:t>Part A</a:t>
                      </a:r>
                      <a:r>
                        <a:rPr lang="en-AU" sz="2000" b="0" dirty="0">
                          <a:effectLst/>
                        </a:rPr>
                        <a:t> </a:t>
                      </a:r>
                      <a:r>
                        <a:rPr lang="en-AU" sz="2000" dirty="0">
                          <a:effectLst/>
                        </a:rPr>
                        <a:t> </a:t>
                      </a:r>
                      <a:r>
                        <a:rPr lang="en-AU" sz="2000" b="0" dirty="0">
                          <a:effectLst/>
                        </a:rPr>
                        <a:t>– Writing Folio (TWO pieces)</a:t>
                      </a:r>
                      <a:endParaRPr lang="en-AU" sz="20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0" b="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0" b="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dirty="0">
                          <a:effectLst/>
                        </a:rPr>
                        <a:t>SAC 2 </a:t>
                      </a:r>
                      <a:r>
                        <a:rPr lang="en-AU" sz="2000" b="0" dirty="0">
                          <a:effectLst/>
                        </a:rPr>
                        <a:t>Crafting Text </a:t>
                      </a:r>
                      <a:r>
                        <a:rPr lang="en-AU" sz="2000" b="1" dirty="0">
                          <a:effectLst/>
                        </a:rPr>
                        <a:t>Part B </a:t>
                      </a:r>
                      <a:r>
                        <a:rPr lang="en-AU" sz="2000" b="0" dirty="0">
                          <a:effectLst/>
                        </a:rPr>
                        <a:t>– Commentary on Writing Process</a:t>
                      </a:r>
                      <a:r>
                        <a:rPr lang="en-AU" sz="2000" b="0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AU" sz="2000" dirty="0">
                          <a:effectLst/>
                        </a:rPr>
                        <a:t>OR SETS of annotations identifying qualities of effective writing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 </a:t>
                      </a:r>
                      <a:endParaRPr lang="en-A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758344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477F71-150E-49CE-958D-1CCC208B6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1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91"/>
    </mc:Choice>
    <mc:Fallback>
      <p:transition spd="slow" advTm="13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9|28.2|1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9.7|4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3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1D0B7B4FF09646A0F20BD720997E84" ma:contentTypeVersion="15" ma:contentTypeDescription="Create a new document." ma:contentTypeScope="" ma:versionID="750537d1278f97f94e837ff4619f5e5b">
  <xsd:schema xmlns:xsd="http://www.w3.org/2001/XMLSchema" xmlns:xs="http://www.w3.org/2001/XMLSchema" xmlns:p="http://schemas.microsoft.com/office/2006/metadata/properties" xmlns:ns2="7dd272ca-09c8-4e66-af52-f43572f3dcaa" xmlns:ns3="f1df83aa-51a4-4a62-a357-f95cbe967878" targetNamespace="http://schemas.microsoft.com/office/2006/metadata/properties" ma:root="true" ma:fieldsID="588c56924321a0bb8ac1be44ed5e02f8" ns2:_="" ns3:_="">
    <xsd:import namespace="7dd272ca-09c8-4e66-af52-f43572f3dcaa"/>
    <xsd:import namespace="f1df83aa-51a4-4a62-a357-f95cbe9678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d272ca-09c8-4e66-af52-f43572f3dc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5db9a0a-e9c3-4ed2-a5c4-10b9df93b8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f83aa-51a4-4a62-a357-f95cbe96787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7f5aa1-dc01-4dc6-8e7a-67a7fc249b66}" ma:internalName="TaxCatchAll" ma:showField="CatchAllData" ma:web="f1df83aa-51a4-4a62-a357-f95cbe9678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482924-BEFD-4680-ABAC-26EEFC32E3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A7E097-F488-493C-9571-73286B6B24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d272ca-09c8-4e66-af52-f43572f3dcaa"/>
    <ds:schemaRef ds:uri="f1df83aa-51a4-4a62-a357-f95cbe9678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876</Words>
  <Application>Microsoft Office PowerPoint</Application>
  <PresentationFormat>Widescreen</PresentationFormat>
  <Paragraphs>124</Paragraphs>
  <Slides>17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Adobe Devanagari</vt:lpstr>
      <vt:lpstr>Arial</vt:lpstr>
      <vt:lpstr>Bellota Text</vt:lpstr>
      <vt:lpstr>Calibri</vt:lpstr>
      <vt:lpstr>Calibri (Body)</vt:lpstr>
      <vt:lpstr>Calibri Light</vt:lpstr>
      <vt:lpstr>Europa-Bold</vt:lpstr>
      <vt:lpstr>Times New Roman</vt:lpstr>
      <vt:lpstr>Wingdings</vt:lpstr>
      <vt:lpstr>Office Theme</vt:lpstr>
      <vt:lpstr>PowerPoint Presentation</vt:lpstr>
      <vt:lpstr>What is English/EAL?</vt:lpstr>
      <vt:lpstr>Focus of VCE English/EAL</vt:lpstr>
      <vt:lpstr>Focus of VCE English/EAL</vt:lpstr>
      <vt:lpstr>Unit 1: English / EAL</vt:lpstr>
      <vt:lpstr>Unit 1: English / EAL</vt:lpstr>
      <vt:lpstr>Unit 2: English / EAL</vt:lpstr>
      <vt:lpstr>Unit 2: English / EAL</vt:lpstr>
      <vt:lpstr>Year 11 English/EAL  Unit 1 Assessment</vt:lpstr>
      <vt:lpstr>Year 11 English/EAL  Unit 2 Assessment</vt:lpstr>
      <vt:lpstr>Year 12 Unit 3 &amp; Unit 4 English / EAL</vt:lpstr>
      <vt:lpstr>Unit 3: English / EAL</vt:lpstr>
      <vt:lpstr>PowerPoint Presentation</vt:lpstr>
      <vt:lpstr>Unit 4: English / EAL</vt:lpstr>
      <vt:lpstr>PowerPoint Presentation</vt:lpstr>
      <vt:lpstr>Passing English/EAL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VCE</dc:title>
  <dc:creator>Fei HU</dc:creator>
  <cp:lastModifiedBy>Fei HU</cp:lastModifiedBy>
  <cp:revision>13</cp:revision>
  <dcterms:created xsi:type="dcterms:W3CDTF">2023-05-11T07:34:50Z</dcterms:created>
  <dcterms:modified xsi:type="dcterms:W3CDTF">2023-05-19T01:59:21Z</dcterms:modified>
</cp:coreProperties>
</file>