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88" r:id="rId3"/>
    <p:sldId id="284" r:id="rId4"/>
    <p:sldId id="281" r:id="rId5"/>
    <p:sldId id="257" r:id="rId6"/>
    <p:sldId id="258" r:id="rId7"/>
    <p:sldId id="262" r:id="rId8"/>
    <p:sldId id="289" r:id="rId9"/>
    <p:sldId id="259" r:id="rId10"/>
    <p:sldId id="260" r:id="rId11"/>
    <p:sldId id="286" r:id="rId12"/>
    <p:sldId id="283" r:id="rId13"/>
    <p:sldId id="261" r:id="rId14"/>
    <p:sldId id="264" r:id="rId15"/>
    <p:sldId id="294" r:id="rId16"/>
    <p:sldId id="265" r:id="rId17"/>
    <p:sldId id="282" r:id="rId18"/>
    <p:sldId id="266" r:id="rId19"/>
    <p:sldId id="290" r:id="rId20"/>
    <p:sldId id="291" r:id="rId21"/>
    <p:sldId id="267" r:id="rId22"/>
    <p:sldId id="292" r:id="rId23"/>
    <p:sldId id="268" r:id="rId24"/>
    <p:sldId id="295" r:id="rId25"/>
    <p:sldId id="270" r:id="rId26"/>
    <p:sldId id="269" r:id="rId27"/>
    <p:sldId id="298" r:id="rId28"/>
    <p:sldId id="293" r:id="rId29"/>
    <p:sldId id="272" r:id="rId30"/>
    <p:sldId id="273" r:id="rId31"/>
    <p:sldId id="274" r:id="rId32"/>
    <p:sldId id="299" r:id="rId33"/>
    <p:sldId id="296" r:id="rId34"/>
    <p:sldId id="297" r:id="rId35"/>
    <p:sldId id="275" r:id="rId36"/>
    <p:sldId id="276" r:id="rId37"/>
    <p:sldId id="278" r:id="rId38"/>
    <p:sldId id="27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D1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64"/>
    <p:restoredTop sz="92977"/>
  </p:normalViewPr>
  <p:slideViewPr>
    <p:cSldViewPr snapToGrid="0" snapToObjects="1">
      <p:cViewPr varScale="1">
        <p:scale>
          <a:sx n="62" d="100"/>
          <a:sy n="62" d="100"/>
        </p:scale>
        <p:origin x="1592"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84D8E9-54F7-B941-BFBF-907D62B8B2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55CB762-F08F-B64F-B37B-0C734592E8B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DEE4745-B80A-A24E-A02D-16F8468D2CBB}" type="datetimeFigureOut">
              <a:rPr lang="en-US" smtClean="0"/>
              <a:t>8/5/2022</a:t>
            </a:fld>
            <a:endParaRPr lang="en-US" dirty="0"/>
          </a:p>
        </p:txBody>
      </p:sp>
      <p:sp>
        <p:nvSpPr>
          <p:cNvPr id="4" name="Footer Placeholder 3">
            <a:extLst>
              <a:ext uri="{FF2B5EF4-FFF2-40B4-BE49-F238E27FC236}">
                <a16:creationId xmlns:a16="http://schemas.microsoft.com/office/drawing/2014/main" id="{4B0ABD75-4F61-F149-A8E1-804227B7039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98B4F9C-F1F8-334D-81AA-C93FE7CA878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6DECE1-31C4-FE4B-8A75-B3E194948E4B}" type="slidenum">
              <a:rPr lang="en-US" smtClean="0"/>
              <a:t>‹#›</a:t>
            </a:fld>
            <a:endParaRPr lang="en-US" dirty="0"/>
          </a:p>
        </p:txBody>
      </p:sp>
    </p:spTree>
    <p:extLst>
      <p:ext uri="{BB962C8B-B14F-4D97-AF65-F5344CB8AC3E}">
        <p14:creationId xmlns:p14="http://schemas.microsoft.com/office/powerpoint/2010/main" val="1590494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F9A726-DB67-F24D-BF83-55191C480E2F}" type="datetimeFigureOut">
              <a:rPr lang="en-US" smtClean="0"/>
              <a:t>8/5/2022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EEE418-AC01-CB47-925F-7CF7C12087FE}" type="slidenum">
              <a:rPr lang="en-US" smtClean="0"/>
              <a:t>‹#›</a:t>
            </a:fld>
            <a:endParaRPr lang="en-US" dirty="0"/>
          </a:p>
        </p:txBody>
      </p:sp>
    </p:spTree>
    <p:extLst>
      <p:ext uri="{BB962C8B-B14F-4D97-AF65-F5344CB8AC3E}">
        <p14:creationId xmlns:p14="http://schemas.microsoft.com/office/powerpoint/2010/main" val="14137113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Karen</a:t>
            </a:r>
          </a:p>
        </p:txBody>
      </p:sp>
      <p:sp>
        <p:nvSpPr>
          <p:cNvPr id="4" name="Slide Number Placeholder 3"/>
          <p:cNvSpPr>
            <a:spLocks noGrp="1"/>
          </p:cNvSpPr>
          <p:nvPr>
            <p:ph type="sldNum" sz="quarter" idx="10"/>
          </p:nvPr>
        </p:nvSpPr>
        <p:spPr/>
        <p:txBody>
          <a:bodyPr/>
          <a:lstStyle/>
          <a:p>
            <a:fld id="{91EEE418-AC01-CB47-925F-7CF7C12087FE}" type="slidenum">
              <a:rPr lang="en-US" smtClean="0"/>
              <a:t>14</a:t>
            </a:fld>
            <a:endParaRPr lang="en-US" dirty="0"/>
          </a:p>
        </p:txBody>
      </p:sp>
    </p:spTree>
    <p:extLst>
      <p:ext uri="{BB962C8B-B14F-4D97-AF65-F5344CB8AC3E}">
        <p14:creationId xmlns:p14="http://schemas.microsoft.com/office/powerpoint/2010/main" val="945721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Leisa</a:t>
            </a:r>
          </a:p>
        </p:txBody>
      </p:sp>
      <p:sp>
        <p:nvSpPr>
          <p:cNvPr id="4" name="Slide Number Placeholder 3"/>
          <p:cNvSpPr>
            <a:spLocks noGrp="1"/>
          </p:cNvSpPr>
          <p:nvPr>
            <p:ph type="sldNum" sz="quarter" idx="10"/>
          </p:nvPr>
        </p:nvSpPr>
        <p:spPr/>
        <p:txBody>
          <a:bodyPr/>
          <a:lstStyle/>
          <a:p>
            <a:fld id="{91EEE418-AC01-CB47-925F-7CF7C12087FE}" type="slidenum">
              <a:rPr lang="en-US" smtClean="0"/>
              <a:t>23</a:t>
            </a:fld>
            <a:endParaRPr lang="en-US" dirty="0"/>
          </a:p>
        </p:txBody>
      </p:sp>
    </p:spTree>
    <p:extLst>
      <p:ext uri="{BB962C8B-B14F-4D97-AF65-F5344CB8AC3E}">
        <p14:creationId xmlns:p14="http://schemas.microsoft.com/office/powerpoint/2010/main" val="2814747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all our students should be at these levels not Foundation</a:t>
            </a:r>
          </a:p>
        </p:txBody>
      </p:sp>
      <p:sp>
        <p:nvSpPr>
          <p:cNvPr id="4" name="Slide Number Placeholder 3"/>
          <p:cNvSpPr>
            <a:spLocks noGrp="1"/>
          </p:cNvSpPr>
          <p:nvPr>
            <p:ph type="sldNum" sz="quarter" idx="10"/>
          </p:nvPr>
        </p:nvSpPr>
        <p:spPr/>
        <p:txBody>
          <a:bodyPr/>
          <a:lstStyle/>
          <a:p>
            <a:fld id="{91EEE418-AC01-CB47-925F-7CF7C12087FE}" type="slidenum">
              <a:rPr lang="en-US" smtClean="0"/>
              <a:t>26</a:t>
            </a:fld>
            <a:endParaRPr lang="en-US" dirty="0"/>
          </a:p>
        </p:txBody>
      </p:sp>
    </p:spTree>
    <p:extLst>
      <p:ext uri="{BB962C8B-B14F-4D97-AF65-F5344CB8AC3E}">
        <p14:creationId xmlns:p14="http://schemas.microsoft.com/office/powerpoint/2010/main" val="500109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Libby</a:t>
            </a:r>
          </a:p>
        </p:txBody>
      </p:sp>
      <p:sp>
        <p:nvSpPr>
          <p:cNvPr id="4" name="Slide Number Placeholder 3"/>
          <p:cNvSpPr>
            <a:spLocks noGrp="1"/>
          </p:cNvSpPr>
          <p:nvPr>
            <p:ph type="sldNum" sz="quarter" idx="10"/>
          </p:nvPr>
        </p:nvSpPr>
        <p:spPr/>
        <p:txBody>
          <a:bodyPr/>
          <a:lstStyle/>
          <a:p>
            <a:fld id="{91EEE418-AC01-CB47-925F-7CF7C12087FE}" type="slidenum">
              <a:rPr lang="en-US" smtClean="0"/>
              <a:t>35</a:t>
            </a:fld>
            <a:endParaRPr lang="en-US" dirty="0"/>
          </a:p>
        </p:txBody>
      </p:sp>
    </p:spTree>
    <p:extLst>
      <p:ext uri="{BB962C8B-B14F-4D97-AF65-F5344CB8AC3E}">
        <p14:creationId xmlns:p14="http://schemas.microsoft.com/office/powerpoint/2010/main" val="2208960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4D8DEE8-7A87-4E01-8ADE-4C49CDD43F74}" type="datetime1">
              <a:rPr lang="en-US" smtClean="0"/>
              <a:pPr/>
              <a:t>8/5/2022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lgn="r"/>
            <a:fld id="{F7886C9C-DC18-4195-8FD5-A50AA931D419}" type="slidenum">
              <a:rPr lang="en-US" smtClean="0"/>
              <a:pPr algn="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8F9461-E3EB-40CD-B93F-E5CBBBD8E0BA}" type="datetimeFigureOut">
              <a:rPr lang="en-US" smtClean="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EA7543-9AAE-4E9F-B28C-4FCCFD07D4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78FA3-38AD-400D-A4D2-18E8EF129E5F}" type="datetime1">
              <a:rPr lang="en-US" smtClean="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886C9C-DC18-4195-8FD5-A50AA931D41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2EFF424-F111-43CB-9C75-D52325012943}" type="datetime1">
              <a:rPr lang="en-US" smtClean="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886C9C-DC18-4195-8FD5-A50AA931D419}"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4A8BBF0-342D-409A-9C0A-B1B451E92883}" type="datetime1">
              <a:rPr lang="en-US" smtClean="0"/>
              <a:pPr/>
              <a:t>8/5/2022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lgn="r"/>
            <a:fld id="{F7886C9C-DC18-4195-8FD5-A50AA931D419}" type="slidenum">
              <a:rPr lang="en-US" smtClean="0"/>
              <a:pPr algn="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345DA190-4BDC-4D39-B5BB-A14B3E8B1B3D}" type="datetime1">
              <a:rPr lang="en-US" smtClean="0"/>
              <a:pPr/>
              <a:t>8/5/2022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1D52F2-9B11-4FC0-9217-7D20B3AC9849}" type="datetime1">
              <a:rPr lang="en-US" smtClean="0"/>
              <a:pPr/>
              <a:t>8/5/2022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886C9C-DC18-4195-8FD5-A50AA931D419}"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F13737-8506-438E-ABC0-0BE7E06DCCA6}" type="datetime1">
              <a:rPr lang="en-US" smtClean="0"/>
              <a:pPr/>
              <a:t>8/5/2022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886C9C-DC18-4195-8FD5-A50AA931D419}" type="slidenum">
              <a:rPr lang="en-US" smtClean="0"/>
              <a:pPr/>
              <a:t>‹#›</a:t>
            </a:fld>
            <a:endParaRPr lang="en-US" dirty="0"/>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941D58AA-1C84-40C9-BFEE-631CCB17636C}" type="datetime1">
              <a:rPr lang="en-US" smtClean="0"/>
              <a:pPr/>
              <a:t>8/5/2022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886C9C-DC18-4195-8FD5-A50AA931D41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6542C1-4E96-413B-B72E-6C4B39D85C9D}" type="datetime1">
              <a:rPr lang="en-US" smtClean="0"/>
              <a:pPr/>
              <a:t>8/5/2022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886C9C-DC18-4195-8FD5-A50AA931D41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542AA2-D442-471A-9D69-80392E1E581D}" type="datetime1">
              <a:rPr lang="en-US" smtClean="0"/>
              <a:pPr/>
              <a:t>8/5/2022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a:t>Click to edit Master text styles</a:t>
            </a:r>
          </a:p>
          <a:p>
            <a:pPr lvl="1"/>
            <a:r>
              <a:rPr lang="en-US"/>
              <a:t>Second level</a:t>
            </a:r>
          </a:p>
          <a:p>
            <a:pPr lvl="2"/>
            <a:r>
              <a:rPr lang="en-US"/>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C43563C-D9B3-4432-B336-144C997D6215}" type="datetime1">
              <a:rPr lang="en-US" smtClean="0"/>
              <a:pPr/>
              <a:t>8/5/2022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algn="r"/>
            <a:fld id="{F7886C9C-DC18-4195-8FD5-A50AA931D419}"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hyperlink" Target="https://www.vcaa.vic.edu.au/victorianseniorsecondarycertificatereform/Pages/Index.aspx?fbclid=IwAR0-aDhjeRIDU_EpuvtQ025lVULxIuNymMnHC-Y9iMcs1U3njl6V9vUUe6M#pathwayvideo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2" Type="http://schemas.openxmlformats.org/officeDocument/2006/relationships/hyperlink" Target="https://www.vcaa.vic.edu.au/victorianseniorsecondarycertificatereform/Pages/Index.aspx?fbclid=IwAR0-aDhjeRIDU_EpuvtQ025lVULxIuNymMnHC-Y9iMcs1U3njl6V9vUUe6M#pathwayvideo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vcaa.vic.edu.au/victorianseniorsecondarycertificatereform/Pages/Index.aspx?fbclid=IwAR0-aDhjeRIDU_EpuvtQ025lVULxIuNymMnHC-Y9iMcs1U3njl6V9vUUe6M#pathwayvideo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06714"/>
            <a:ext cx="6324600" cy="4390572"/>
          </a:xfrm>
        </p:spPr>
        <p:txBody>
          <a:bodyPr/>
          <a:lstStyle/>
          <a:p>
            <a:pPr algn="ctr"/>
            <a:r>
              <a:rPr lang="en-US" sz="3600" dirty="0">
                <a:latin typeface="Arial"/>
                <a:cs typeface="Arial"/>
              </a:rPr>
              <a:t>WANGARATTA HIGH SCHOOL</a:t>
            </a:r>
            <a:br>
              <a:rPr lang="en-US" sz="3600" dirty="0">
                <a:latin typeface="Arial"/>
                <a:cs typeface="Arial"/>
              </a:rPr>
            </a:br>
            <a:br>
              <a:rPr lang="en-US" sz="3600" dirty="0">
                <a:latin typeface="Arial"/>
                <a:cs typeface="Arial"/>
              </a:rPr>
            </a:br>
            <a:r>
              <a:rPr lang="en-US" sz="3600" dirty="0">
                <a:latin typeface="Arial"/>
                <a:cs typeface="Arial"/>
              </a:rPr>
              <a:t>YEAR 9 Accelerants, Year 10 &amp; 11 Pathways information evening 2022</a:t>
            </a:r>
          </a:p>
        </p:txBody>
      </p:sp>
      <p:pic>
        <p:nvPicPr>
          <p:cNvPr id="5" name="Picture 4"/>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311571" y="642029"/>
            <a:ext cx="1233716" cy="1292225"/>
          </a:xfrm>
          <a:prstGeom prst="rect">
            <a:avLst/>
          </a:prstGeom>
        </p:spPr>
      </p:pic>
    </p:spTree>
    <p:extLst>
      <p:ext uri="{BB962C8B-B14F-4D97-AF65-F5344CB8AC3E}">
        <p14:creationId xmlns:p14="http://schemas.microsoft.com/office/powerpoint/2010/main" val="3572665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06113802"/>
              </p:ext>
            </p:extLst>
          </p:nvPr>
        </p:nvGraphicFramePr>
        <p:xfrm>
          <a:off x="211702" y="1733682"/>
          <a:ext cx="8719855" cy="5036364"/>
        </p:xfrm>
        <a:graphic>
          <a:graphicData uri="http://schemas.openxmlformats.org/drawingml/2006/table">
            <a:tbl>
              <a:tblPr firstRow="1" bandRow="1">
                <a:tableStyleId>{10A1B5D5-9B99-4C35-A422-299274C87663}</a:tableStyleId>
              </a:tblPr>
              <a:tblGrid>
                <a:gridCol w="954129">
                  <a:extLst>
                    <a:ext uri="{9D8B030D-6E8A-4147-A177-3AD203B41FA5}">
                      <a16:colId xmlns:a16="http://schemas.microsoft.com/office/drawing/2014/main" val="20000"/>
                    </a:ext>
                  </a:extLst>
                </a:gridCol>
                <a:gridCol w="954129">
                  <a:extLst>
                    <a:ext uri="{9D8B030D-6E8A-4147-A177-3AD203B41FA5}">
                      <a16:colId xmlns:a16="http://schemas.microsoft.com/office/drawing/2014/main" val="1306470950"/>
                    </a:ext>
                  </a:extLst>
                </a:gridCol>
                <a:gridCol w="954129">
                  <a:extLst>
                    <a:ext uri="{9D8B030D-6E8A-4147-A177-3AD203B41FA5}">
                      <a16:colId xmlns:a16="http://schemas.microsoft.com/office/drawing/2014/main" val="1340162395"/>
                    </a:ext>
                  </a:extLst>
                </a:gridCol>
                <a:gridCol w="979404">
                  <a:extLst>
                    <a:ext uri="{9D8B030D-6E8A-4147-A177-3AD203B41FA5}">
                      <a16:colId xmlns:a16="http://schemas.microsoft.com/office/drawing/2014/main" val="20002"/>
                    </a:ext>
                  </a:extLst>
                </a:gridCol>
                <a:gridCol w="979404">
                  <a:extLst>
                    <a:ext uri="{9D8B030D-6E8A-4147-A177-3AD203B41FA5}">
                      <a16:colId xmlns:a16="http://schemas.microsoft.com/office/drawing/2014/main" val="629695223"/>
                    </a:ext>
                  </a:extLst>
                </a:gridCol>
                <a:gridCol w="979404">
                  <a:extLst>
                    <a:ext uri="{9D8B030D-6E8A-4147-A177-3AD203B41FA5}">
                      <a16:colId xmlns:a16="http://schemas.microsoft.com/office/drawing/2014/main" val="2543495129"/>
                    </a:ext>
                  </a:extLst>
                </a:gridCol>
                <a:gridCol w="973085">
                  <a:extLst>
                    <a:ext uri="{9D8B030D-6E8A-4147-A177-3AD203B41FA5}">
                      <a16:colId xmlns:a16="http://schemas.microsoft.com/office/drawing/2014/main" val="20004"/>
                    </a:ext>
                  </a:extLst>
                </a:gridCol>
                <a:gridCol w="973086">
                  <a:extLst>
                    <a:ext uri="{9D8B030D-6E8A-4147-A177-3AD203B41FA5}">
                      <a16:colId xmlns:a16="http://schemas.microsoft.com/office/drawing/2014/main" val="2316709673"/>
                    </a:ext>
                  </a:extLst>
                </a:gridCol>
                <a:gridCol w="973085">
                  <a:extLst>
                    <a:ext uri="{9D8B030D-6E8A-4147-A177-3AD203B41FA5}">
                      <a16:colId xmlns:a16="http://schemas.microsoft.com/office/drawing/2014/main" val="838771728"/>
                    </a:ext>
                  </a:extLst>
                </a:gridCol>
              </a:tblGrid>
              <a:tr h="411907">
                <a:tc gridSpan="3">
                  <a:txBody>
                    <a:bodyPr/>
                    <a:lstStyle/>
                    <a:p>
                      <a:pPr algn="ctr"/>
                      <a:r>
                        <a:rPr lang="en-US" dirty="0"/>
                        <a:t>Standard Year 10</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r>
                        <a:rPr lang="en-US" dirty="0"/>
                        <a:t>VET Combination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r>
                        <a:rPr lang="en-US" dirty="0"/>
                        <a:t>VCE Combination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0"/>
                  </a:ext>
                </a:extLst>
              </a:tr>
              <a:tr h="710961">
                <a:tc gridSpan="3">
                  <a:txBody>
                    <a:bodyPr/>
                    <a:lstStyle/>
                    <a:p>
                      <a:pPr algn="ctr"/>
                      <a:r>
                        <a:rPr lang="en-US" dirty="0"/>
                        <a:t>English/Foundation English/English Extensions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r>
                        <a:rPr lang="en-US" dirty="0"/>
                        <a:t>English/Foundation English/English Extensions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r>
                        <a:rPr lang="en-US" dirty="0"/>
                        <a:t>English/Foundation English/English Extensions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1"/>
                  </a:ext>
                </a:extLst>
              </a:tr>
              <a:tr h="710961">
                <a:tc gridSpan="3">
                  <a:txBody>
                    <a:bodyPr/>
                    <a:lstStyle/>
                    <a:p>
                      <a:pPr algn="ctr"/>
                      <a:r>
                        <a:rPr lang="en-US" dirty="0"/>
                        <a:t>Foundation Maths/General Maths/Maths</a:t>
                      </a:r>
                      <a:r>
                        <a:rPr lang="en-US" baseline="0" dirty="0"/>
                        <a:t> Methods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r>
                        <a:rPr lang="en-US" dirty="0"/>
                        <a:t>Foundation Maths/General Maths/Maths</a:t>
                      </a:r>
                      <a:r>
                        <a:rPr lang="en-US" baseline="0" dirty="0"/>
                        <a:t> Methods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r>
                        <a:rPr lang="en-US" dirty="0"/>
                        <a:t>Foundation Maths/General Maths/Maths</a:t>
                      </a:r>
                      <a:r>
                        <a:rPr lang="en-US" baseline="0" dirty="0"/>
                        <a:t> Methods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568544">
                <a:tc gridSpan="3">
                  <a:txBody>
                    <a:bodyPr/>
                    <a:lstStyle/>
                    <a:p>
                      <a:pPr algn="ctr"/>
                      <a:r>
                        <a:rPr lang="en-US" dirty="0"/>
                        <a:t>Science (1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Science (1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Science (1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4"/>
                  </a:ext>
                </a:extLst>
              </a:tr>
              <a:tr h="425447">
                <a:tc gridSpan="3">
                  <a:txBody>
                    <a:bodyPr/>
                    <a:lstStyle/>
                    <a:p>
                      <a:pPr algn="ctr"/>
                      <a:r>
                        <a:rPr lang="en-US" dirty="0"/>
                        <a:t>Humanities (1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Humanities (1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Humanities (1 semester)</a:t>
                      </a:r>
                    </a:p>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52533852"/>
                  </a:ext>
                </a:extLst>
              </a:tr>
              <a:tr h="710961">
                <a:tc gridSpan="3">
                  <a:txBody>
                    <a:bodyPr/>
                    <a:lstStyle/>
                    <a:p>
                      <a:pPr algn="ctr"/>
                      <a:r>
                        <a:rPr lang="en-US" dirty="0"/>
                        <a:t>Health PE &amp; Traffic Safety</a:t>
                      </a:r>
                    </a:p>
                    <a:p>
                      <a:pPr algn="ctr"/>
                      <a:r>
                        <a:rPr lang="en-US" dirty="0"/>
                        <a:t>(1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Health PE &amp; Traffic Safety</a:t>
                      </a:r>
                    </a:p>
                    <a:p>
                      <a:pPr algn="ctr"/>
                      <a:r>
                        <a:rPr lang="en-US" dirty="0"/>
                        <a:t>(1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Health PE &amp; Traffic Safety</a:t>
                      </a:r>
                    </a:p>
                    <a:p>
                      <a:pPr algn="ctr"/>
                      <a:r>
                        <a:rPr lang="en-US" dirty="0"/>
                        <a:t>(1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5"/>
                  </a:ext>
                </a:extLst>
              </a:tr>
              <a:tr h="411907">
                <a:tc>
                  <a:txBody>
                    <a:bodyPr/>
                    <a:lstStyle/>
                    <a:p>
                      <a:pPr algn="ctr"/>
                      <a:r>
                        <a:rPr lang="en-US" dirty="0"/>
                        <a:t>Elective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VET – 2 years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VCE  Unit 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6"/>
                  </a:ext>
                </a:extLst>
              </a:tr>
              <a:tr h="6428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Elective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VET – 2 years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VCE  Unit 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Title 2"/>
          <p:cNvSpPr>
            <a:spLocks noGrp="1"/>
          </p:cNvSpPr>
          <p:nvPr>
            <p:ph type="title"/>
          </p:nvPr>
        </p:nvSpPr>
        <p:spPr/>
        <p:txBody>
          <a:bodyPr/>
          <a:lstStyle/>
          <a:p>
            <a:r>
              <a:rPr lang="en-US" cap="none" dirty="0">
                <a:latin typeface="Arial"/>
                <a:cs typeface="Arial"/>
              </a:rPr>
              <a:t>Year 10 Program </a:t>
            </a:r>
          </a:p>
        </p:txBody>
      </p:sp>
    </p:spTree>
    <p:extLst>
      <p:ext uri="{BB962C8B-B14F-4D97-AF65-F5344CB8AC3E}">
        <p14:creationId xmlns:p14="http://schemas.microsoft.com/office/powerpoint/2010/main" val="253624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16997708"/>
              </p:ext>
            </p:extLst>
          </p:nvPr>
        </p:nvGraphicFramePr>
        <p:xfrm>
          <a:off x="208518" y="1808986"/>
          <a:ext cx="8553740" cy="4312175"/>
        </p:xfrm>
        <a:graphic>
          <a:graphicData uri="http://schemas.openxmlformats.org/drawingml/2006/table">
            <a:tbl>
              <a:tblPr firstRow="1" bandRow="1">
                <a:tableStyleId>{10A1B5D5-9B99-4C35-A422-299274C87663}</a:tableStyleId>
              </a:tblPr>
              <a:tblGrid>
                <a:gridCol w="1072677">
                  <a:extLst>
                    <a:ext uri="{9D8B030D-6E8A-4147-A177-3AD203B41FA5}">
                      <a16:colId xmlns:a16="http://schemas.microsoft.com/office/drawing/2014/main" val="20002"/>
                    </a:ext>
                  </a:extLst>
                </a:gridCol>
                <a:gridCol w="1072677">
                  <a:extLst>
                    <a:ext uri="{9D8B030D-6E8A-4147-A177-3AD203B41FA5}">
                      <a16:colId xmlns:a16="http://schemas.microsoft.com/office/drawing/2014/main" val="3311146136"/>
                    </a:ext>
                  </a:extLst>
                </a:gridCol>
                <a:gridCol w="1072677">
                  <a:extLst>
                    <a:ext uri="{9D8B030D-6E8A-4147-A177-3AD203B41FA5}">
                      <a16:colId xmlns:a16="http://schemas.microsoft.com/office/drawing/2014/main" val="629695223"/>
                    </a:ext>
                  </a:extLst>
                </a:gridCol>
                <a:gridCol w="1072677">
                  <a:extLst>
                    <a:ext uri="{9D8B030D-6E8A-4147-A177-3AD203B41FA5}">
                      <a16:colId xmlns:a16="http://schemas.microsoft.com/office/drawing/2014/main" val="2543495129"/>
                    </a:ext>
                  </a:extLst>
                </a:gridCol>
                <a:gridCol w="1065758">
                  <a:extLst>
                    <a:ext uri="{9D8B030D-6E8A-4147-A177-3AD203B41FA5}">
                      <a16:colId xmlns:a16="http://schemas.microsoft.com/office/drawing/2014/main" val="20004"/>
                    </a:ext>
                  </a:extLst>
                </a:gridCol>
                <a:gridCol w="1065758">
                  <a:extLst>
                    <a:ext uri="{9D8B030D-6E8A-4147-A177-3AD203B41FA5}">
                      <a16:colId xmlns:a16="http://schemas.microsoft.com/office/drawing/2014/main" val="3766995991"/>
                    </a:ext>
                  </a:extLst>
                </a:gridCol>
                <a:gridCol w="1065758">
                  <a:extLst>
                    <a:ext uri="{9D8B030D-6E8A-4147-A177-3AD203B41FA5}">
                      <a16:colId xmlns:a16="http://schemas.microsoft.com/office/drawing/2014/main" val="2316709673"/>
                    </a:ext>
                  </a:extLst>
                </a:gridCol>
                <a:gridCol w="1065758">
                  <a:extLst>
                    <a:ext uri="{9D8B030D-6E8A-4147-A177-3AD203B41FA5}">
                      <a16:colId xmlns:a16="http://schemas.microsoft.com/office/drawing/2014/main" val="838771728"/>
                    </a:ext>
                  </a:extLst>
                </a:gridCol>
              </a:tblGrid>
              <a:tr h="411907">
                <a:tc gridSpan="4">
                  <a:txBody>
                    <a:bodyPr/>
                    <a:lstStyle/>
                    <a:p>
                      <a:pPr algn="ctr"/>
                      <a:r>
                        <a:rPr lang="en-US" dirty="0"/>
                        <a:t>VET Combination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r>
                        <a:rPr lang="en-US" dirty="0"/>
                        <a:t>VCE Combination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0"/>
                  </a:ext>
                </a:extLst>
              </a:tr>
              <a:tr h="710961">
                <a:tc gridSpan="4">
                  <a:txBody>
                    <a:bodyPr/>
                    <a:lstStyle/>
                    <a:p>
                      <a:pPr algn="ctr"/>
                      <a:r>
                        <a:rPr lang="en-US" dirty="0"/>
                        <a:t>English/English Extensions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r>
                        <a:rPr lang="en-US" dirty="0"/>
                        <a:t>English/English Extensions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1"/>
                  </a:ext>
                </a:extLst>
              </a:tr>
              <a:tr h="649546">
                <a:tc gridSpan="4">
                  <a:txBody>
                    <a:bodyPr/>
                    <a:lstStyle/>
                    <a:p>
                      <a:pPr algn="ctr"/>
                      <a:r>
                        <a:rPr lang="en-US" dirty="0"/>
                        <a:t>General Maths/Maths</a:t>
                      </a:r>
                      <a:r>
                        <a:rPr lang="en-US" baseline="0" dirty="0"/>
                        <a:t> Extension</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r>
                        <a:rPr lang="en-US" dirty="0"/>
                        <a:t>General Maths/Maths</a:t>
                      </a:r>
                      <a:r>
                        <a:rPr lang="en-US" baseline="0" dirty="0"/>
                        <a:t> Extension</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710961">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Health PE  (1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Health PE  (1 semester)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5"/>
                  </a:ext>
                </a:extLst>
              </a:tr>
              <a:tr h="411907">
                <a:tc>
                  <a:txBody>
                    <a:bodyPr/>
                    <a:lstStyle/>
                    <a:p>
                      <a:pPr algn="ctr"/>
                      <a:r>
                        <a:rPr lang="en-US" dirty="0"/>
                        <a:t>VET – 2 years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 or VCE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Unit 1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VCE  Unit 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Elective or VCE Unit 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6"/>
                  </a:ext>
                </a:extLst>
              </a:tr>
              <a:tr h="642870">
                <a:tc>
                  <a:txBody>
                    <a:bodyPr/>
                    <a:lstStyle/>
                    <a:p>
                      <a:pPr algn="ctr"/>
                      <a:r>
                        <a:rPr lang="en-US" dirty="0"/>
                        <a:t>VET – 2 years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 or VCE  Unit 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VCE  Unit 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 or VCE Unit 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Elective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Title 2"/>
          <p:cNvSpPr>
            <a:spLocks noGrp="1"/>
          </p:cNvSpPr>
          <p:nvPr>
            <p:ph type="title"/>
          </p:nvPr>
        </p:nvSpPr>
        <p:spPr/>
        <p:txBody>
          <a:bodyPr/>
          <a:lstStyle/>
          <a:p>
            <a:r>
              <a:rPr lang="en-US" cap="none" dirty="0">
                <a:latin typeface="Arial"/>
                <a:cs typeface="Arial"/>
              </a:rPr>
              <a:t>Year 10 Ex SEAL Program </a:t>
            </a:r>
          </a:p>
        </p:txBody>
      </p:sp>
    </p:spTree>
    <p:extLst>
      <p:ext uri="{BB962C8B-B14F-4D97-AF65-F5344CB8AC3E}">
        <p14:creationId xmlns:p14="http://schemas.microsoft.com/office/powerpoint/2010/main" val="3413711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F87CFB-5581-2745-8FD6-733A1136312C}"/>
              </a:ext>
            </a:extLst>
          </p:cNvPr>
          <p:cNvSpPr>
            <a:spLocks noGrp="1"/>
          </p:cNvSpPr>
          <p:nvPr>
            <p:ph idx="1"/>
          </p:nvPr>
        </p:nvSpPr>
        <p:spPr>
          <a:xfrm>
            <a:off x="380999" y="1719070"/>
            <a:ext cx="8407893" cy="4769411"/>
          </a:xfrm>
        </p:spPr>
        <p:txBody>
          <a:bodyPr>
            <a:normAutofit/>
          </a:bodyPr>
          <a:lstStyle/>
          <a:p>
            <a:pPr marL="45720" indent="0">
              <a:buNone/>
            </a:pPr>
            <a:r>
              <a:rPr lang="en-US" sz="2400" dirty="0"/>
              <a:t>In 2023, Wangaratta High School will offer year 10 students the opportunity to choose a number of electives over the year.</a:t>
            </a:r>
          </a:p>
          <a:p>
            <a:pPr marL="45720" indent="0">
              <a:buNone/>
            </a:pPr>
            <a:r>
              <a:rPr lang="en-US" sz="2400" dirty="0"/>
              <a:t>These will be offered from the following areas:</a:t>
            </a:r>
          </a:p>
          <a:p>
            <a:r>
              <a:rPr lang="en-US" sz="2400" dirty="0"/>
              <a:t>Humanities</a:t>
            </a:r>
          </a:p>
          <a:p>
            <a:r>
              <a:rPr lang="en-US" sz="2400" dirty="0"/>
              <a:t>Science</a:t>
            </a:r>
          </a:p>
          <a:p>
            <a:r>
              <a:rPr lang="en-US" sz="2400" dirty="0"/>
              <a:t>Languages</a:t>
            </a:r>
          </a:p>
          <a:p>
            <a:r>
              <a:rPr lang="en-US" sz="2400" dirty="0"/>
              <a:t>Health/PE</a:t>
            </a:r>
          </a:p>
          <a:p>
            <a:r>
              <a:rPr lang="en-US" sz="2400" dirty="0"/>
              <a:t>The Arts</a:t>
            </a:r>
          </a:p>
          <a:p>
            <a:r>
              <a:rPr lang="en-US" sz="2400" dirty="0"/>
              <a:t>Technology/Digital technology</a:t>
            </a:r>
          </a:p>
          <a:p>
            <a:r>
              <a:rPr lang="en-US" sz="2400" dirty="0"/>
              <a:t>Performing Arts</a:t>
            </a:r>
          </a:p>
          <a:p>
            <a:endParaRPr lang="en-US" dirty="0"/>
          </a:p>
        </p:txBody>
      </p:sp>
      <p:sp>
        <p:nvSpPr>
          <p:cNvPr id="3" name="Title 2">
            <a:extLst>
              <a:ext uri="{FF2B5EF4-FFF2-40B4-BE49-F238E27FC236}">
                <a16:creationId xmlns:a16="http://schemas.microsoft.com/office/drawing/2014/main" id="{05CE155C-02A3-3B45-8D85-7E771C1113A6}"/>
              </a:ext>
            </a:extLst>
          </p:cNvPr>
          <p:cNvSpPr>
            <a:spLocks noGrp="1"/>
          </p:cNvSpPr>
          <p:nvPr>
            <p:ph type="title"/>
          </p:nvPr>
        </p:nvSpPr>
        <p:spPr/>
        <p:txBody>
          <a:bodyPr/>
          <a:lstStyle/>
          <a:p>
            <a:r>
              <a:rPr lang="en-US" dirty="0"/>
              <a:t>Year 10 Electives 2020</a:t>
            </a:r>
          </a:p>
        </p:txBody>
      </p:sp>
      <p:pic>
        <p:nvPicPr>
          <p:cNvPr id="5" name="Picture 4">
            <a:extLst>
              <a:ext uri="{FF2B5EF4-FFF2-40B4-BE49-F238E27FC236}">
                <a16:creationId xmlns:a16="http://schemas.microsoft.com/office/drawing/2014/main" id="{0D8B4C6D-5394-584B-AD29-08C34DB0250B}"/>
              </a:ext>
            </a:extLst>
          </p:cNvPr>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755543" y="5476881"/>
            <a:ext cx="1156118" cy="1122062"/>
          </a:xfrm>
          <a:prstGeom prst="rect">
            <a:avLst/>
          </a:prstGeom>
        </p:spPr>
      </p:pic>
    </p:spTree>
    <p:extLst>
      <p:ext uri="{BB962C8B-B14F-4D97-AF65-F5344CB8AC3E}">
        <p14:creationId xmlns:p14="http://schemas.microsoft.com/office/powerpoint/2010/main" val="3312870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81097"/>
          </a:xfrm>
        </p:spPr>
        <p:txBody>
          <a:bodyPr>
            <a:normAutofit/>
          </a:bodyPr>
          <a:lstStyle/>
          <a:p>
            <a:pPr marL="45720" indent="0">
              <a:buNone/>
            </a:pPr>
            <a:endParaRPr lang="en-US" dirty="0">
              <a:latin typeface="Arial"/>
              <a:cs typeface="Arial"/>
            </a:endParaRPr>
          </a:p>
          <a:p>
            <a:pPr marL="45720" indent="0">
              <a:buNone/>
            </a:pPr>
            <a:r>
              <a:rPr lang="en-US" sz="2400" dirty="0">
                <a:latin typeface="Arial"/>
                <a:cs typeface="Arial"/>
              </a:rPr>
              <a:t>WHY?</a:t>
            </a:r>
          </a:p>
          <a:p>
            <a:r>
              <a:rPr lang="en-US" sz="2400" dirty="0">
                <a:latin typeface="Arial"/>
                <a:cs typeface="Arial"/>
              </a:rPr>
              <a:t>Increase breadth of study</a:t>
            </a:r>
          </a:p>
          <a:p>
            <a:r>
              <a:rPr lang="en-US" sz="2400" dirty="0">
                <a:latin typeface="Arial"/>
                <a:cs typeface="Arial"/>
              </a:rPr>
              <a:t>Experience the challenge of VCE/VET</a:t>
            </a:r>
          </a:p>
          <a:p>
            <a:r>
              <a:rPr lang="en-US" sz="2400" dirty="0">
                <a:latin typeface="Arial"/>
                <a:cs typeface="Arial"/>
              </a:rPr>
              <a:t>Potential to improve ATAR score with an additional VCE unit 3/4 sequence</a:t>
            </a:r>
          </a:p>
          <a:p>
            <a:endParaRPr lang="en-US" sz="2400" dirty="0">
              <a:latin typeface="Arial"/>
              <a:cs typeface="Arial"/>
            </a:endParaRPr>
          </a:p>
          <a:p>
            <a:pPr marL="45720" indent="0">
              <a:buNone/>
            </a:pPr>
            <a:r>
              <a:rPr lang="en-US" sz="2400" dirty="0">
                <a:latin typeface="Arial"/>
                <a:cs typeface="Arial"/>
              </a:rPr>
              <a:t>Access to VCE/VET is through an application and interview process.</a:t>
            </a:r>
          </a:p>
          <a:p>
            <a:pPr marL="45720" indent="0">
              <a:buNone/>
            </a:pPr>
            <a:endParaRPr lang="en-US" dirty="0">
              <a:latin typeface="Arial"/>
              <a:cs typeface="Arial"/>
            </a:endParaRPr>
          </a:p>
          <a:p>
            <a:endParaRPr lang="en-US" dirty="0"/>
          </a:p>
        </p:txBody>
      </p:sp>
      <p:sp>
        <p:nvSpPr>
          <p:cNvPr id="3" name="Title 2"/>
          <p:cNvSpPr>
            <a:spLocks noGrp="1"/>
          </p:cNvSpPr>
          <p:nvPr>
            <p:ph type="title"/>
          </p:nvPr>
        </p:nvSpPr>
        <p:spPr/>
        <p:txBody>
          <a:bodyPr/>
          <a:lstStyle/>
          <a:p>
            <a:r>
              <a:rPr lang="en-US" cap="none" dirty="0">
                <a:latin typeface="Arial"/>
                <a:cs typeface="Arial"/>
              </a:rPr>
              <a:t>Acceleration into VCE/VET</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793121" y="1719072"/>
            <a:ext cx="1156118" cy="1122062"/>
          </a:xfrm>
          <a:prstGeom prst="rect">
            <a:avLst/>
          </a:prstGeom>
        </p:spPr>
      </p:pic>
    </p:spTree>
    <p:extLst>
      <p:ext uri="{BB962C8B-B14F-4D97-AF65-F5344CB8AC3E}">
        <p14:creationId xmlns:p14="http://schemas.microsoft.com/office/powerpoint/2010/main" val="2203368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cap="none" dirty="0">
                <a:latin typeface="Arial"/>
                <a:cs typeface="Arial"/>
              </a:rPr>
              <a:t>VCE -Year 11 &amp; 12 2023</a:t>
            </a:r>
          </a:p>
        </p:txBody>
      </p:sp>
      <p:pic>
        <p:nvPicPr>
          <p:cNvPr id="4" name="Picture 3"/>
          <p:cNvPicPr/>
          <p:nvPr/>
        </p:nvPicPr>
        <p:blipFill rotWithShape="1">
          <a:blip r:embed="rId3" cstate="email">
            <a:extLst>
              <a:ext uri="{28A0092B-C50C-407E-A947-70E740481C1C}">
                <a14:useLocalDpi xmlns:a14="http://schemas.microsoft.com/office/drawing/2010/main" val="0"/>
              </a:ext>
            </a:extLst>
          </a:blip>
          <a:srcRect l="16468" r="16071"/>
          <a:stretch/>
        </p:blipFill>
        <p:spPr>
          <a:xfrm>
            <a:off x="7636014" y="355847"/>
            <a:ext cx="1126246" cy="1054394"/>
          </a:xfrm>
          <a:prstGeom prst="rect">
            <a:avLst/>
          </a:prstGeom>
        </p:spPr>
      </p:pic>
      <p:pic>
        <p:nvPicPr>
          <p:cNvPr id="5" name="Picture 1" descr="page9image38526480">
            <a:extLst>
              <a:ext uri="{FF2B5EF4-FFF2-40B4-BE49-F238E27FC236}">
                <a16:creationId xmlns:a16="http://schemas.microsoft.com/office/drawing/2014/main" id="{D7B9C4FF-06CF-9797-956D-ACC008A7B33C}"/>
              </a:ext>
            </a:extLst>
          </p:cNvPr>
          <p:cNvPicPr>
            <a:picLocks noGrp="1" noChangeAspect="1" noChangeArrowheads="1"/>
          </p:cNvPicPr>
          <p:nvPr>
            <p:ph idx="1"/>
          </p:nvPr>
        </p:nvPicPr>
        <p:blipFill>
          <a:blip r:embed="rId4" cstate="email">
            <a:extLst>
              <a:ext uri="{28A0092B-C50C-407E-A947-70E740481C1C}">
                <a14:useLocalDpi xmlns:a14="http://schemas.microsoft.com/office/drawing/2010/main" val="0"/>
              </a:ext>
            </a:extLst>
          </a:blip>
          <a:stretch>
            <a:fillRect/>
          </a:stretch>
        </p:blipFill>
        <p:spPr bwMode="auto">
          <a:xfrm>
            <a:off x="381000" y="2203450"/>
            <a:ext cx="3911600" cy="245110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34E3438D-85BB-32F3-87B0-198E20278E6C}"/>
              </a:ext>
            </a:extLst>
          </p:cNvPr>
          <p:cNvSpPr txBox="1">
            <a:spLocks/>
          </p:cNvSpPr>
          <p:nvPr/>
        </p:nvSpPr>
        <p:spPr>
          <a:xfrm>
            <a:off x="4441912" y="2011680"/>
            <a:ext cx="4320348" cy="2767354"/>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lgn="ctr">
              <a:buNone/>
            </a:pPr>
            <a:r>
              <a:rPr lang="en-AU" sz="2800" b="1" u="sng" dirty="0"/>
              <a:t>The Victorian Certificate of Education (VCE): </a:t>
            </a:r>
            <a:r>
              <a:rPr lang="en-AU" sz="2800" dirty="0"/>
              <a:t>with an Australian Tertiary Admission Rank (ATAR) score</a:t>
            </a:r>
          </a:p>
          <a:p>
            <a:endParaRPr lang="en-US" dirty="0"/>
          </a:p>
        </p:txBody>
      </p:sp>
      <p:sp>
        <p:nvSpPr>
          <p:cNvPr id="2" name="TextBox 1">
            <a:extLst>
              <a:ext uri="{FF2B5EF4-FFF2-40B4-BE49-F238E27FC236}">
                <a16:creationId xmlns:a16="http://schemas.microsoft.com/office/drawing/2014/main" id="{57C6DC5F-FD53-BB19-96CE-7110C12DD4F0}"/>
              </a:ext>
            </a:extLst>
          </p:cNvPr>
          <p:cNvSpPr txBox="1"/>
          <p:nvPr/>
        </p:nvSpPr>
        <p:spPr>
          <a:xfrm>
            <a:off x="572646" y="5095189"/>
            <a:ext cx="8245415" cy="954107"/>
          </a:xfrm>
          <a:prstGeom prst="rect">
            <a:avLst/>
          </a:prstGeom>
          <a:noFill/>
        </p:spPr>
        <p:txBody>
          <a:bodyPr wrap="square" rtlCol="0">
            <a:spAutoFit/>
          </a:bodyPr>
          <a:lstStyle/>
          <a:p>
            <a:pPr algn="ctr"/>
            <a:r>
              <a:rPr lang="en-AU" sz="2800" dirty="0"/>
              <a:t>Can lead to further education at a university or Technical and Further Education (TAFE) or work.</a:t>
            </a:r>
            <a:endParaRPr lang="en-US" sz="2800" dirty="0"/>
          </a:p>
        </p:txBody>
      </p:sp>
    </p:spTree>
    <p:extLst>
      <p:ext uri="{BB962C8B-B14F-4D97-AF65-F5344CB8AC3E}">
        <p14:creationId xmlns:p14="http://schemas.microsoft.com/office/powerpoint/2010/main" val="2355567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2D9800-3F74-D2C9-66CC-DB8054F70E8D}"/>
              </a:ext>
            </a:extLst>
          </p:cNvPr>
          <p:cNvSpPr>
            <a:spLocks noGrp="1"/>
          </p:cNvSpPr>
          <p:nvPr>
            <p:ph idx="1"/>
          </p:nvPr>
        </p:nvSpPr>
        <p:spPr/>
        <p:txBody>
          <a:bodyPr/>
          <a:lstStyle/>
          <a:p>
            <a:r>
              <a:rPr lang="en-US" dirty="0">
                <a:hlinkClick r:id="rId2"/>
              </a:rPr>
              <a:t>https://www.vcaa.vic.edu.au/victorianseniorsecondarycertificatereform/Pages/Index.aspx?fbclid=IwAR0-aDhjeRIDU_EpuvtQ025lVULxIuNymMnHC-Y9iMcs1U3njl6V9vUUe6M - pathwayvideos</a:t>
            </a:r>
            <a:endParaRPr lang="en-US" dirty="0"/>
          </a:p>
        </p:txBody>
      </p:sp>
      <p:sp>
        <p:nvSpPr>
          <p:cNvPr id="3" name="Title 2">
            <a:extLst>
              <a:ext uri="{FF2B5EF4-FFF2-40B4-BE49-F238E27FC236}">
                <a16:creationId xmlns:a16="http://schemas.microsoft.com/office/drawing/2014/main" id="{1DE0E950-69DE-C0D0-578E-7073EC197BC6}"/>
              </a:ext>
            </a:extLst>
          </p:cNvPr>
          <p:cNvSpPr>
            <a:spLocks noGrp="1"/>
          </p:cNvSpPr>
          <p:nvPr>
            <p:ph type="title"/>
          </p:nvPr>
        </p:nvSpPr>
        <p:spPr/>
        <p:txBody>
          <a:bodyPr/>
          <a:lstStyle/>
          <a:p>
            <a:r>
              <a:rPr lang="en-US" dirty="0"/>
              <a:t>VCE</a:t>
            </a:r>
          </a:p>
        </p:txBody>
      </p:sp>
    </p:spTree>
    <p:extLst>
      <p:ext uri="{BB962C8B-B14F-4D97-AF65-F5344CB8AC3E}">
        <p14:creationId xmlns:p14="http://schemas.microsoft.com/office/powerpoint/2010/main" val="3003537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57480" y="1709707"/>
            <a:ext cx="1233716" cy="1292225"/>
          </a:xfrm>
          <a:prstGeom prst="rect">
            <a:avLst/>
          </a:prstGeom>
        </p:spPr>
      </p:pic>
      <p:sp>
        <p:nvSpPr>
          <p:cNvPr id="7" name="Title 1">
            <a:extLst>
              <a:ext uri="{FF2B5EF4-FFF2-40B4-BE49-F238E27FC236}">
                <a16:creationId xmlns:a16="http://schemas.microsoft.com/office/drawing/2014/main" id="{F28DD8C2-A5A3-E404-A074-ABDEC5350E75}"/>
              </a:ext>
            </a:extLst>
          </p:cNvPr>
          <p:cNvSpPr>
            <a:spLocks noGrp="1"/>
          </p:cNvSpPr>
          <p:nvPr>
            <p:ph type="title"/>
          </p:nvPr>
        </p:nvSpPr>
        <p:spPr/>
        <p:txBody>
          <a:bodyPr/>
          <a:lstStyle/>
          <a:p>
            <a:r>
              <a:rPr lang="en-US" dirty="0"/>
              <a:t>What do I need to do to complete VCE?</a:t>
            </a:r>
          </a:p>
        </p:txBody>
      </p:sp>
      <p:sp>
        <p:nvSpPr>
          <p:cNvPr id="8" name="Content Placeholder 2">
            <a:extLst>
              <a:ext uri="{FF2B5EF4-FFF2-40B4-BE49-F238E27FC236}">
                <a16:creationId xmlns:a16="http://schemas.microsoft.com/office/drawing/2014/main" id="{DB8EF31C-8F0F-9364-CABC-48F9137EBAE1}"/>
              </a:ext>
            </a:extLst>
          </p:cNvPr>
          <p:cNvSpPr txBox="1">
            <a:spLocks/>
          </p:cNvSpPr>
          <p:nvPr/>
        </p:nvSpPr>
        <p:spPr>
          <a:xfrm>
            <a:off x="252804" y="2053087"/>
            <a:ext cx="8638392" cy="4449066"/>
          </a:xfrm>
          <a:prstGeom prst="rect">
            <a:avLst/>
          </a:prstGeom>
        </p:spPr>
        <p:txBody>
          <a:bodyPr vert="horz" lIns="91440" tIns="45720" rIns="91440" bIns="45720" rtlCol="0">
            <a:normAutofit fontScale="25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AU" sz="11200" dirty="0">
                <a:latin typeface="Arial" panose="020B0604020202020204" pitchFamily="34" charset="0"/>
                <a:cs typeface="Arial" panose="020B0604020202020204" pitchFamily="34" charset="0"/>
              </a:rPr>
              <a:t>Minimum of 16 units at unit 1/2 and 3/4 </a:t>
            </a:r>
          </a:p>
          <a:p>
            <a:pPr marL="45720" indent="0">
              <a:buNone/>
            </a:pPr>
            <a:r>
              <a:rPr lang="en-AU" sz="11200" dirty="0">
                <a:latin typeface="Arial" panose="020B0604020202020204" pitchFamily="34" charset="0"/>
                <a:cs typeface="Arial" panose="020B0604020202020204" pitchFamily="34" charset="0"/>
              </a:rPr>
              <a:t>level, over 2 years. </a:t>
            </a:r>
          </a:p>
          <a:p>
            <a:pPr marL="45720" indent="0">
              <a:buNone/>
            </a:pPr>
            <a:endParaRPr lang="en-AU" sz="11200" dirty="0">
              <a:latin typeface="Arial" panose="020B0604020202020204" pitchFamily="34" charset="0"/>
              <a:cs typeface="Arial" panose="020B0604020202020204" pitchFamily="34" charset="0"/>
            </a:endParaRPr>
          </a:p>
          <a:p>
            <a:r>
              <a:rPr lang="en-AU" sz="11200" dirty="0">
                <a:latin typeface="Arial" panose="020B0604020202020204" pitchFamily="34" charset="0"/>
                <a:cs typeface="Arial" panose="020B0604020202020204" pitchFamily="34" charset="0"/>
              </a:rPr>
              <a:t>This must include: </a:t>
            </a:r>
          </a:p>
          <a:p>
            <a:pPr marL="45720" indent="0">
              <a:buNone/>
            </a:pPr>
            <a:r>
              <a:rPr lang="en-AU" sz="11200" dirty="0">
                <a:latin typeface="Arial" panose="020B0604020202020204" pitchFamily="34" charset="0"/>
                <a:cs typeface="Arial" panose="020B0604020202020204" pitchFamily="34" charset="0"/>
              </a:rPr>
              <a:t>   - 3 units a VCE English, including a unit 3 &amp;    	4 sequence. </a:t>
            </a:r>
          </a:p>
          <a:p>
            <a:pPr marL="45720" indent="0">
              <a:buNone/>
            </a:pPr>
            <a:r>
              <a:rPr lang="en-AU" sz="11200" dirty="0">
                <a:latin typeface="Arial" panose="020B0604020202020204" pitchFamily="34" charset="0"/>
                <a:cs typeface="Arial" panose="020B0604020202020204" pitchFamily="34" charset="0"/>
              </a:rPr>
              <a:t>   - 3 other unit 3 and 4 sequences.</a:t>
            </a:r>
          </a:p>
          <a:p>
            <a:pPr marL="45720" indent="0">
              <a:buNone/>
            </a:pPr>
            <a:endParaRPr lang="en-AU" sz="11200" dirty="0">
              <a:latin typeface="Arial" panose="020B0604020202020204" pitchFamily="34" charset="0"/>
              <a:cs typeface="Arial" panose="020B0604020202020204" pitchFamily="34" charset="0"/>
            </a:endParaRPr>
          </a:p>
          <a:p>
            <a:r>
              <a:rPr lang="en-AU" sz="11200" dirty="0">
                <a:latin typeface="Arial" panose="020B0604020202020204" pitchFamily="34" charset="0"/>
                <a:cs typeface="Arial" panose="020B0604020202020204" pitchFamily="34" charset="0"/>
              </a:rPr>
              <a:t>Unit 1/2 subjects are assessed within the school and VCAA receive an S or N result.</a:t>
            </a:r>
          </a:p>
          <a:p>
            <a:pPr marL="365760" lvl="1" indent="0">
              <a:buNone/>
            </a:pPr>
            <a:br>
              <a:rPr lang="en-AU" sz="2800" dirty="0"/>
            </a:br>
            <a:endParaRPr lang="en-AU" sz="2800" dirty="0"/>
          </a:p>
          <a:p>
            <a:pPr marL="45720" indent="0">
              <a:buNone/>
            </a:pPr>
            <a:endParaRPr lang="en-US" dirty="0"/>
          </a:p>
        </p:txBody>
      </p:sp>
    </p:spTree>
    <p:extLst>
      <p:ext uri="{BB962C8B-B14F-4D97-AF65-F5344CB8AC3E}">
        <p14:creationId xmlns:p14="http://schemas.microsoft.com/office/powerpoint/2010/main" val="3272155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45720" indent="0">
              <a:buNone/>
            </a:pPr>
            <a:r>
              <a:rPr lang="en-US" sz="2400" dirty="0">
                <a:latin typeface="Arial"/>
                <a:cs typeface="Arial"/>
              </a:rPr>
              <a:t>Unit 3/4 studies are assessed by a combination of:</a:t>
            </a:r>
          </a:p>
          <a:p>
            <a:pPr marL="45720" indent="0">
              <a:buNone/>
            </a:pPr>
            <a:endParaRPr lang="en-US" sz="2400" dirty="0">
              <a:latin typeface="Arial"/>
              <a:cs typeface="Arial"/>
            </a:endParaRPr>
          </a:p>
          <a:p>
            <a:r>
              <a:rPr lang="en-US" sz="2400" dirty="0">
                <a:latin typeface="Arial"/>
                <a:cs typeface="Arial"/>
              </a:rPr>
              <a:t>School Assessed Coursework </a:t>
            </a:r>
            <a:r>
              <a:rPr lang="en-US" sz="2400" b="1" dirty="0">
                <a:latin typeface="Arial"/>
                <a:cs typeface="Arial"/>
              </a:rPr>
              <a:t>(SAC’s) </a:t>
            </a:r>
            <a:r>
              <a:rPr lang="en-US" sz="2400" dirty="0">
                <a:latin typeface="Arial"/>
                <a:cs typeface="Arial"/>
              </a:rPr>
              <a:t>or School Assessed Tasks </a:t>
            </a:r>
            <a:r>
              <a:rPr lang="en-US" sz="2400" b="1" dirty="0">
                <a:latin typeface="Arial"/>
                <a:cs typeface="Arial"/>
              </a:rPr>
              <a:t>(SAT’s)</a:t>
            </a:r>
          </a:p>
          <a:p>
            <a:r>
              <a:rPr lang="en-US" sz="2400" dirty="0">
                <a:latin typeface="Arial"/>
                <a:cs typeface="Arial"/>
              </a:rPr>
              <a:t>End of year Exams</a:t>
            </a:r>
          </a:p>
          <a:p>
            <a:endParaRPr lang="en-US" sz="2400" dirty="0">
              <a:latin typeface="Arial"/>
              <a:cs typeface="Arial"/>
            </a:endParaRPr>
          </a:p>
          <a:p>
            <a:pPr marL="45720" indent="0">
              <a:buNone/>
            </a:pPr>
            <a:r>
              <a:rPr lang="en-US" sz="2400" dirty="0">
                <a:latin typeface="Arial"/>
                <a:cs typeface="Arial"/>
              </a:rPr>
              <a:t>This combination provides the student with a study score out of 50 for each 3/4 study.</a:t>
            </a:r>
          </a:p>
          <a:p>
            <a:pPr marL="45720" indent="0">
              <a:buNone/>
            </a:pPr>
            <a:endParaRPr lang="en-US" sz="2400" dirty="0">
              <a:latin typeface="Arial"/>
              <a:cs typeface="Arial"/>
            </a:endParaRPr>
          </a:p>
          <a:p>
            <a:pPr marL="45720" indent="0">
              <a:buNone/>
            </a:pPr>
            <a:r>
              <a:rPr lang="en-US" sz="2400" dirty="0">
                <a:latin typeface="Arial"/>
                <a:cs typeface="Arial"/>
              </a:rPr>
              <a:t>This is used to rank students and give an Australian Tertiary Admissions Rank </a:t>
            </a:r>
            <a:r>
              <a:rPr lang="en-US" sz="2400" b="1" dirty="0">
                <a:latin typeface="Arial"/>
                <a:cs typeface="Arial"/>
              </a:rPr>
              <a:t>(ATAR)</a:t>
            </a:r>
            <a:r>
              <a:rPr lang="en-US" sz="2400" dirty="0">
                <a:latin typeface="Arial"/>
                <a:cs typeface="Arial"/>
              </a:rPr>
              <a:t>, highest rank being 99.95.</a:t>
            </a:r>
          </a:p>
        </p:txBody>
      </p:sp>
      <p:sp>
        <p:nvSpPr>
          <p:cNvPr id="3" name="Title 2"/>
          <p:cNvSpPr>
            <a:spLocks noGrp="1"/>
          </p:cNvSpPr>
          <p:nvPr>
            <p:ph type="title"/>
          </p:nvPr>
        </p:nvSpPr>
        <p:spPr/>
        <p:txBody>
          <a:bodyPr/>
          <a:lstStyle/>
          <a:p>
            <a:r>
              <a:rPr lang="en-US" b="1" dirty="0">
                <a:latin typeface="Arial"/>
                <a:cs typeface="Arial"/>
              </a:rPr>
              <a:t>VCE scored assessment</a:t>
            </a:r>
          </a:p>
        </p:txBody>
      </p:sp>
    </p:spTree>
    <p:extLst>
      <p:ext uri="{BB962C8B-B14F-4D97-AF65-F5344CB8AC3E}">
        <p14:creationId xmlns:p14="http://schemas.microsoft.com/office/powerpoint/2010/main" val="1306420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80961596"/>
              </p:ext>
            </p:extLst>
          </p:nvPr>
        </p:nvGraphicFramePr>
        <p:xfrm>
          <a:off x="381000" y="2044755"/>
          <a:ext cx="8341677" cy="3345349"/>
        </p:xfrm>
        <a:graphic>
          <a:graphicData uri="http://schemas.openxmlformats.org/drawingml/2006/table">
            <a:tbl>
              <a:tblPr firstRow="1" bandRow="1">
                <a:tableStyleId>{1FECB4D8-DB02-4DC6-A0A2-4F2EBAE1DC90}</a:tableStyleId>
              </a:tblPr>
              <a:tblGrid>
                <a:gridCol w="4137977">
                  <a:extLst>
                    <a:ext uri="{9D8B030D-6E8A-4147-A177-3AD203B41FA5}">
                      <a16:colId xmlns:a16="http://schemas.microsoft.com/office/drawing/2014/main" val="20000"/>
                    </a:ext>
                  </a:extLst>
                </a:gridCol>
                <a:gridCol w="4203700">
                  <a:extLst>
                    <a:ext uri="{9D8B030D-6E8A-4147-A177-3AD203B41FA5}">
                      <a16:colId xmlns:a16="http://schemas.microsoft.com/office/drawing/2014/main" val="20001"/>
                    </a:ext>
                  </a:extLst>
                </a:gridCol>
              </a:tblGrid>
              <a:tr h="477907">
                <a:tc>
                  <a:txBody>
                    <a:bodyPr/>
                    <a:lstStyle/>
                    <a:p>
                      <a:pPr algn="ctr"/>
                      <a:r>
                        <a:rPr lang="en-US" dirty="0">
                          <a:solidFill>
                            <a:schemeClr val="tx1"/>
                          </a:solidFill>
                        </a:rPr>
                        <a:t>Year 11 VCE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solidFill>
                            <a:srgbClr val="000000"/>
                          </a:solidFill>
                        </a:rPr>
                        <a:t>Year 12 VCE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477907">
                <a:tc>
                  <a:txBody>
                    <a:bodyPr/>
                    <a:lstStyle/>
                    <a:p>
                      <a:pPr algn="ctr"/>
                      <a:r>
                        <a:rPr lang="en-US" dirty="0"/>
                        <a:t>English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English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477907">
                <a:tc>
                  <a:txBody>
                    <a:bodyPr/>
                    <a:lstStyle/>
                    <a:p>
                      <a:pPr algn="ctr"/>
                      <a:r>
                        <a:rPr lang="en-US" dirty="0"/>
                        <a:t>Media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Media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477907">
                <a:tc>
                  <a:txBody>
                    <a:bodyPr/>
                    <a:lstStyle/>
                    <a:p>
                      <a:pPr algn="ctr"/>
                      <a:r>
                        <a:rPr lang="en-US" dirty="0"/>
                        <a:t>General Mathematics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General Mathematics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4779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Ancient History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Ancient History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477907">
                <a:tc>
                  <a:txBody>
                    <a:bodyPr/>
                    <a:lstStyle/>
                    <a:p>
                      <a:pPr algn="ctr"/>
                      <a:r>
                        <a:rPr lang="en-US" dirty="0"/>
                        <a:t>HHD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HHD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477907">
                <a:tc>
                  <a:txBody>
                    <a:bodyPr/>
                    <a:lstStyle/>
                    <a:p>
                      <a:pPr algn="ctr"/>
                      <a:r>
                        <a:rPr lang="en-US" dirty="0"/>
                        <a:t>Biology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Private Study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solidFill>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p:txBody>
          <a:bodyPr/>
          <a:lstStyle/>
          <a:p>
            <a:r>
              <a:rPr lang="en-US" cap="none" dirty="0">
                <a:latin typeface="Arial"/>
                <a:cs typeface="Arial"/>
              </a:rPr>
              <a:t>Sample VCE Program</a:t>
            </a:r>
          </a:p>
        </p:txBody>
      </p:sp>
    </p:spTree>
    <p:extLst>
      <p:ext uri="{BB962C8B-B14F-4D97-AF65-F5344CB8AC3E}">
        <p14:creationId xmlns:p14="http://schemas.microsoft.com/office/powerpoint/2010/main" val="1867035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4401595"/>
              </p:ext>
            </p:extLst>
          </p:nvPr>
        </p:nvGraphicFramePr>
        <p:xfrm>
          <a:off x="381000" y="2044755"/>
          <a:ext cx="8341677" cy="3345349"/>
        </p:xfrm>
        <a:graphic>
          <a:graphicData uri="http://schemas.openxmlformats.org/drawingml/2006/table">
            <a:tbl>
              <a:tblPr firstRow="1" bandRow="1">
                <a:tableStyleId>{1FECB4D8-DB02-4DC6-A0A2-4F2EBAE1DC90}</a:tableStyleId>
              </a:tblPr>
              <a:tblGrid>
                <a:gridCol w="4137977">
                  <a:extLst>
                    <a:ext uri="{9D8B030D-6E8A-4147-A177-3AD203B41FA5}">
                      <a16:colId xmlns:a16="http://schemas.microsoft.com/office/drawing/2014/main" val="20000"/>
                    </a:ext>
                  </a:extLst>
                </a:gridCol>
                <a:gridCol w="4203700">
                  <a:extLst>
                    <a:ext uri="{9D8B030D-6E8A-4147-A177-3AD203B41FA5}">
                      <a16:colId xmlns:a16="http://schemas.microsoft.com/office/drawing/2014/main" val="20001"/>
                    </a:ext>
                  </a:extLst>
                </a:gridCol>
              </a:tblGrid>
              <a:tr h="477907">
                <a:tc>
                  <a:txBody>
                    <a:bodyPr/>
                    <a:lstStyle/>
                    <a:p>
                      <a:pPr algn="ctr"/>
                      <a:r>
                        <a:rPr lang="en-US" dirty="0">
                          <a:solidFill>
                            <a:schemeClr val="tx1"/>
                          </a:solidFill>
                        </a:rPr>
                        <a:t>Year 11 VCE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solidFill>
                            <a:srgbClr val="000000"/>
                          </a:solidFill>
                        </a:rPr>
                        <a:t>Year 12 VCE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477907">
                <a:tc>
                  <a:txBody>
                    <a:bodyPr/>
                    <a:lstStyle/>
                    <a:p>
                      <a:pPr algn="ctr"/>
                      <a:r>
                        <a:rPr lang="en-US" dirty="0"/>
                        <a:t>English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English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4779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Ancient History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Ancient History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477907">
                <a:tc>
                  <a:txBody>
                    <a:bodyPr/>
                    <a:lstStyle/>
                    <a:p>
                      <a:pPr algn="ctr"/>
                      <a:r>
                        <a:rPr lang="en-US" dirty="0"/>
                        <a:t>General Mathematics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General Mathematics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477907">
                <a:tc>
                  <a:txBody>
                    <a:bodyPr/>
                    <a:lstStyle/>
                    <a:p>
                      <a:pPr algn="ctr"/>
                      <a:r>
                        <a:rPr lang="en-US" dirty="0"/>
                        <a:t>Chemistry</a:t>
                      </a:r>
                      <a:r>
                        <a:rPr lang="en-US" baseline="0" dirty="0"/>
                        <a:t> 1/2</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Chemistry</a:t>
                      </a:r>
                      <a:r>
                        <a:rPr lang="en-US" baseline="0" dirty="0"/>
                        <a:t> 3/4</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477907">
                <a:tc>
                  <a:txBody>
                    <a:bodyPr/>
                    <a:lstStyle/>
                    <a:p>
                      <a:pPr algn="ctr"/>
                      <a:r>
                        <a:rPr lang="en-US" dirty="0"/>
                        <a:t>Physical Education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Physical Education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4779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Biology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Private Study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solidFill>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p:txBody>
          <a:bodyPr/>
          <a:lstStyle/>
          <a:p>
            <a:r>
              <a:rPr lang="en-US" cap="none" dirty="0">
                <a:latin typeface="Arial"/>
                <a:cs typeface="Arial"/>
              </a:rPr>
              <a:t>Sample VCE Program with acceleration</a:t>
            </a:r>
          </a:p>
        </p:txBody>
      </p:sp>
    </p:spTree>
    <p:extLst>
      <p:ext uri="{BB962C8B-B14F-4D97-AF65-F5344CB8AC3E}">
        <p14:creationId xmlns:p14="http://schemas.microsoft.com/office/powerpoint/2010/main" val="2286613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A88543-A1C0-2863-3C7A-A79A4B07236E}"/>
              </a:ext>
            </a:extLst>
          </p:cNvPr>
          <p:cNvSpPr>
            <a:spLocks noGrp="1"/>
          </p:cNvSpPr>
          <p:nvPr>
            <p:ph idx="1"/>
          </p:nvPr>
        </p:nvSpPr>
        <p:spPr/>
        <p:txBody>
          <a:bodyPr/>
          <a:lstStyle/>
          <a:p>
            <a:pPr marL="45720" indent="0">
              <a:buNone/>
            </a:pPr>
            <a:endParaRPr lang="en-US" dirty="0"/>
          </a:p>
          <a:p>
            <a:pPr marL="45720" indent="0">
              <a:buNone/>
            </a:pPr>
            <a:endParaRPr lang="en-US" dirty="0"/>
          </a:p>
          <a:p>
            <a:pPr marL="45720" indent="0">
              <a:buNone/>
            </a:pPr>
            <a:endParaRPr lang="en-US" dirty="0"/>
          </a:p>
          <a:p>
            <a:pPr marL="45720" indent="0">
              <a:buNone/>
            </a:pPr>
            <a:endParaRPr lang="en-US" dirty="0"/>
          </a:p>
          <a:p>
            <a:pPr marL="45720" indent="0">
              <a:buNone/>
            </a:pPr>
            <a:r>
              <a:rPr lang="en-US" sz="3200" dirty="0"/>
              <a:t>Dave Armstrong – </a:t>
            </a:r>
          </a:p>
          <a:p>
            <a:pPr marL="45720" indent="0">
              <a:buNone/>
            </a:pPr>
            <a:r>
              <a:rPr lang="en-US" sz="3200" dirty="0"/>
              <a:t>Executive Principal Wangaratta High School</a:t>
            </a:r>
          </a:p>
        </p:txBody>
      </p:sp>
      <p:sp>
        <p:nvSpPr>
          <p:cNvPr id="3" name="Title 2">
            <a:extLst>
              <a:ext uri="{FF2B5EF4-FFF2-40B4-BE49-F238E27FC236}">
                <a16:creationId xmlns:a16="http://schemas.microsoft.com/office/drawing/2014/main" id="{63F21D30-B9E2-BAB9-79F2-331E0F029000}"/>
              </a:ext>
            </a:extLst>
          </p:cNvPr>
          <p:cNvSpPr>
            <a:spLocks noGrp="1"/>
          </p:cNvSpPr>
          <p:nvPr>
            <p:ph type="title"/>
          </p:nvPr>
        </p:nvSpPr>
        <p:spPr/>
        <p:txBody>
          <a:bodyPr/>
          <a:lstStyle/>
          <a:p>
            <a:r>
              <a:rPr lang="en-US" dirty="0"/>
              <a:t>Welcome</a:t>
            </a:r>
          </a:p>
        </p:txBody>
      </p:sp>
      <p:pic>
        <p:nvPicPr>
          <p:cNvPr id="4" name="Picture 3">
            <a:extLst>
              <a:ext uri="{FF2B5EF4-FFF2-40B4-BE49-F238E27FC236}">
                <a16:creationId xmlns:a16="http://schemas.microsoft.com/office/drawing/2014/main" id="{956950E3-2FBF-F82A-E209-0B00C1F1995E}"/>
              </a:ext>
            </a:extLst>
          </p:cNvPr>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419147" y="1868401"/>
            <a:ext cx="1233716" cy="1292225"/>
          </a:xfrm>
          <a:prstGeom prst="rect">
            <a:avLst/>
          </a:prstGeom>
        </p:spPr>
      </p:pic>
    </p:spTree>
    <p:extLst>
      <p:ext uri="{BB962C8B-B14F-4D97-AF65-F5344CB8AC3E}">
        <p14:creationId xmlns:p14="http://schemas.microsoft.com/office/powerpoint/2010/main" val="2287713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02086204"/>
              </p:ext>
            </p:extLst>
          </p:nvPr>
        </p:nvGraphicFramePr>
        <p:xfrm>
          <a:off x="381000" y="2044755"/>
          <a:ext cx="8341677" cy="3345349"/>
        </p:xfrm>
        <a:graphic>
          <a:graphicData uri="http://schemas.openxmlformats.org/drawingml/2006/table">
            <a:tbl>
              <a:tblPr firstRow="1" bandRow="1">
                <a:tableStyleId>{1FECB4D8-DB02-4DC6-A0A2-4F2EBAE1DC90}</a:tableStyleId>
              </a:tblPr>
              <a:tblGrid>
                <a:gridCol w="4137977">
                  <a:extLst>
                    <a:ext uri="{9D8B030D-6E8A-4147-A177-3AD203B41FA5}">
                      <a16:colId xmlns:a16="http://schemas.microsoft.com/office/drawing/2014/main" val="20000"/>
                    </a:ext>
                  </a:extLst>
                </a:gridCol>
                <a:gridCol w="4203700">
                  <a:extLst>
                    <a:ext uri="{9D8B030D-6E8A-4147-A177-3AD203B41FA5}">
                      <a16:colId xmlns:a16="http://schemas.microsoft.com/office/drawing/2014/main" val="20001"/>
                    </a:ext>
                  </a:extLst>
                </a:gridCol>
              </a:tblGrid>
              <a:tr h="477907">
                <a:tc>
                  <a:txBody>
                    <a:bodyPr/>
                    <a:lstStyle/>
                    <a:p>
                      <a:pPr algn="ctr"/>
                      <a:r>
                        <a:rPr lang="en-US" dirty="0">
                          <a:solidFill>
                            <a:schemeClr val="tx1"/>
                          </a:solidFill>
                        </a:rPr>
                        <a:t>Year 11 VCE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solidFill>
                            <a:srgbClr val="000000"/>
                          </a:solidFill>
                        </a:rPr>
                        <a:t>Year 12 VCE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477907">
                <a:tc>
                  <a:txBody>
                    <a:bodyPr/>
                    <a:lstStyle/>
                    <a:p>
                      <a:pPr algn="ctr"/>
                      <a:r>
                        <a:rPr lang="en-US" dirty="0"/>
                        <a:t>English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English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477907">
                <a:tc>
                  <a:txBody>
                    <a:bodyPr/>
                    <a:lstStyle/>
                    <a:p>
                      <a:pPr algn="ctr"/>
                      <a:r>
                        <a:rPr lang="en-US" dirty="0"/>
                        <a:t>Biology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Biology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477907">
                <a:tc>
                  <a:txBody>
                    <a:bodyPr/>
                    <a:lstStyle/>
                    <a:p>
                      <a:pPr algn="ctr"/>
                      <a:r>
                        <a:rPr lang="en-US" dirty="0"/>
                        <a:t>General Mathematics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Further Mathematics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477907">
                <a:tc>
                  <a:txBody>
                    <a:bodyPr/>
                    <a:lstStyle/>
                    <a:p>
                      <a:pPr algn="ctr"/>
                      <a:r>
                        <a:rPr lang="en-US" dirty="0"/>
                        <a:t>VCE/VET Community Services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VCE/VET Community Services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477907">
                <a:tc>
                  <a:txBody>
                    <a:bodyPr/>
                    <a:lstStyle/>
                    <a:p>
                      <a:pPr algn="ctr"/>
                      <a:r>
                        <a:rPr lang="en-US" dirty="0"/>
                        <a:t>Physical Education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Physical Education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477907">
                <a:tc>
                  <a:txBody>
                    <a:bodyPr/>
                    <a:lstStyle/>
                    <a:p>
                      <a:pPr algn="ctr"/>
                      <a:r>
                        <a:rPr lang="en-US" dirty="0"/>
                        <a:t>Ancient History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Private Study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solidFill>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p:txBody>
          <a:bodyPr/>
          <a:lstStyle/>
          <a:p>
            <a:r>
              <a:rPr lang="en-US" cap="none" dirty="0">
                <a:latin typeface="Arial"/>
                <a:cs typeface="Arial"/>
              </a:rPr>
              <a:t>Sample VCE Program with a VET</a:t>
            </a:r>
          </a:p>
        </p:txBody>
      </p:sp>
    </p:spTree>
    <p:extLst>
      <p:ext uri="{BB962C8B-B14F-4D97-AF65-F5344CB8AC3E}">
        <p14:creationId xmlns:p14="http://schemas.microsoft.com/office/powerpoint/2010/main" val="688407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sz="2400" dirty="0"/>
              <a:t>This is an option for a student who has </a:t>
            </a:r>
          </a:p>
          <a:p>
            <a:pPr marL="45720" indent="0">
              <a:buNone/>
            </a:pPr>
            <a:r>
              <a:rPr lang="en-US" sz="2400" dirty="0"/>
              <a:t>already accelerated in VCE options.</a:t>
            </a:r>
          </a:p>
          <a:p>
            <a:pPr marL="45720" indent="0">
              <a:buNone/>
            </a:pPr>
            <a:endParaRPr lang="en-US" sz="2400" dirty="0"/>
          </a:p>
          <a:p>
            <a:pPr marL="45720" indent="0">
              <a:buNone/>
            </a:pPr>
            <a:endParaRPr lang="en-US" sz="2400" dirty="0"/>
          </a:p>
          <a:p>
            <a:r>
              <a:rPr lang="en-US" sz="2400" dirty="0"/>
              <a:t>Distance education option through universities</a:t>
            </a:r>
          </a:p>
          <a:p>
            <a:r>
              <a:rPr lang="en-US" sz="2400" dirty="0"/>
              <a:t>Can contribute to ATAR as a sixth VCE study</a:t>
            </a:r>
          </a:p>
          <a:p>
            <a:r>
              <a:rPr lang="en-US" sz="2400" dirty="0"/>
              <a:t>Variety of choices beyond VCE choices</a:t>
            </a:r>
          </a:p>
          <a:p>
            <a:r>
              <a:rPr lang="en-US" sz="2400" dirty="0"/>
              <a:t>May contribute credit towards a first year university study</a:t>
            </a:r>
          </a:p>
          <a:p>
            <a:endParaRPr lang="en-US" sz="2400" dirty="0"/>
          </a:p>
          <a:p>
            <a:pPr marL="45720" indent="0">
              <a:buNone/>
            </a:pPr>
            <a:endParaRPr lang="en-US" sz="2400" dirty="0"/>
          </a:p>
          <a:p>
            <a:pPr marL="45720" indent="0">
              <a:buNone/>
            </a:pPr>
            <a:r>
              <a:rPr lang="en-US" sz="2400" dirty="0"/>
              <a:t>Research university websites and check requirements.</a:t>
            </a:r>
          </a:p>
          <a:p>
            <a:pPr marL="45720" indent="0">
              <a:buNone/>
            </a:pPr>
            <a:r>
              <a:rPr lang="en-US" sz="2400" dirty="0"/>
              <a:t>LaTrobe University (Albury/Wodonga Campus &amp; Deakin University)</a:t>
            </a:r>
          </a:p>
          <a:p>
            <a:endParaRPr lang="en-US" dirty="0"/>
          </a:p>
        </p:txBody>
      </p:sp>
      <p:sp>
        <p:nvSpPr>
          <p:cNvPr id="3" name="Title 2"/>
          <p:cNvSpPr>
            <a:spLocks noGrp="1"/>
          </p:cNvSpPr>
          <p:nvPr>
            <p:ph type="title"/>
          </p:nvPr>
        </p:nvSpPr>
        <p:spPr/>
        <p:txBody>
          <a:bodyPr/>
          <a:lstStyle/>
          <a:p>
            <a:r>
              <a:rPr lang="en-US" cap="none" dirty="0">
                <a:latin typeface="Arial"/>
                <a:cs typeface="Arial"/>
              </a:rPr>
              <a:t>University Enhancement</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47630" y="1719071"/>
            <a:ext cx="1233716" cy="1292225"/>
          </a:xfrm>
          <a:prstGeom prst="rect">
            <a:avLst/>
          </a:prstGeom>
        </p:spPr>
      </p:pic>
    </p:spTree>
    <p:extLst>
      <p:ext uri="{BB962C8B-B14F-4D97-AF65-F5344CB8AC3E}">
        <p14:creationId xmlns:p14="http://schemas.microsoft.com/office/powerpoint/2010/main" val="1936496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961428"/>
          </a:xfrm>
        </p:spPr>
        <p:txBody>
          <a:bodyPr>
            <a:normAutofit fontScale="92500" lnSpcReduction="20000"/>
          </a:bodyPr>
          <a:lstStyle/>
          <a:p>
            <a:r>
              <a:rPr lang="en-AU" sz="2100" dirty="0">
                <a:latin typeface="Arial" panose="020B0604020202020204" pitchFamily="34" charset="0"/>
                <a:cs typeface="Arial" panose="020B0604020202020204" pitchFamily="34" charset="0"/>
              </a:rPr>
              <a:t>The Centre for Higher Education Studies (CHES) offers </a:t>
            </a:r>
          </a:p>
          <a:p>
            <a:pPr marL="45720" indent="0">
              <a:buNone/>
            </a:pPr>
            <a:r>
              <a:rPr lang="en-AU" sz="2100" dirty="0">
                <a:latin typeface="Arial" panose="020B0604020202020204" pitchFamily="34" charset="0"/>
                <a:cs typeface="Arial" panose="020B0604020202020204" pitchFamily="34" charset="0"/>
              </a:rPr>
              <a:t>high-ability and high-achieving students from government </a:t>
            </a:r>
          </a:p>
          <a:p>
            <a:pPr marL="45720" indent="0">
              <a:buNone/>
            </a:pPr>
            <a:r>
              <a:rPr lang="en-AU" sz="2100" dirty="0">
                <a:latin typeface="Arial" panose="020B0604020202020204" pitchFamily="34" charset="0"/>
                <a:cs typeface="Arial" panose="020B0604020202020204" pitchFamily="34" charset="0"/>
              </a:rPr>
              <a:t>schools across Victoria the opportunity to study a HES </a:t>
            </a:r>
          </a:p>
          <a:p>
            <a:pPr marL="45720" indent="0">
              <a:buNone/>
            </a:pPr>
            <a:r>
              <a:rPr lang="en-AU" sz="2100" dirty="0">
                <a:latin typeface="Arial" panose="020B0604020202020204" pitchFamily="34" charset="0"/>
                <a:cs typeface="Arial" panose="020B0604020202020204" pitchFamily="34" charset="0"/>
              </a:rPr>
              <a:t>(first year undergraduate subjects). </a:t>
            </a:r>
          </a:p>
          <a:p>
            <a:endParaRPr lang="en-AU" sz="2100" dirty="0">
              <a:latin typeface="Arial" panose="020B0604020202020204" pitchFamily="34" charset="0"/>
              <a:cs typeface="Arial" panose="020B0604020202020204" pitchFamily="34" charset="0"/>
            </a:endParaRPr>
          </a:p>
          <a:p>
            <a:r>
              <a:rPr lang="en-AU" sz="2100" dirty="0">
                <a:latin typeface="Arial" panose="020B0604020202020204" pitchFamily="34" charset="0"/>
                <a:cs typeface="Arial" panose="020B0604020202020204" pitchFamily="34" charset="0"/>
              </a:rPr>
              <a:t>The Centre for Higher Education Studies (CHES) provides </a:t>
            </a:r>
          </a:p>
          <a:p>
            <a:pPr marL="45720" indent="0">
              <a:buNone/>
            </a:pPr>
            <a:r>
              <a:rPr lang="en-AU" sz="2100" dirty="0">
                <a:latin typeface="Arial" panose="020B0604020202020204" pitchFamily="34" charset="0"/>
                <a:cs typeface="Arial" panose="020B0604020202020204" pitchFamily="34" charset="0"/>
              </a:rPr>
              <a:t>two VCE subjects for high-achieving and high-ability students in Victorian government schools. These two VCE subjects are highly regarded and typically have great appeal for high-ability students: </a:t>
            </a:r>
          </a:p>
          <a:p>
            <a:pPr marL="45720" indent="0">
              <a:buNone/>
            </a:pPr>
            <a:r>
              <a:rPr lang="en-AU" sz="2100" b="1" dirty="0">
                <a:latin typeface="Arial" panose="020B0604020202020204" pitchFamily="34" charset="0"/>
                <a:cs typeface="Arial" panose="020B0604020202020204" pitchFamily="34" charset="0"/>
              </a:rPr>
              <a:t>- VCE Algorithmics Units 3 &amp; 4 </a:t>
            </a:r>
            <a:endParaRPr lang="en-AU" sz="2100" dirty="0">
              <a:latin typeface="Arial" panose="020B0604020202020204" pitchFamily="34" charset="0"/>
              <a:cs typeface="Arial" panose="020B0604020202020204" pitchFamily="34" charset="0"/>
            </a:endParaRPr>
          </a:p>
          <a:p>
            <a:pPr marL="45720" indent="0">
              <a:buNone/>
            </a:pPr>
            <a:r>
              <a:rPr lang="en-AU" sz="2100" b="1" dirty="0">
                <a:latin typeface="Arial" panose="020B0604020202020204" pitchFamily="34" charset="0"/>
                <a:cs typeface="Arial" panose="020B0604020202020204" pitchFamily="34" charset="0"/>
              </a:rPr>
              <a:t>- VCE Extended Investigation Units 3 &amp; 4 </a:t>
            </a:r>
            <a:endParaRPr lang="en-AU" sz="2100" dirty="0">
              <a:latin typeface="Arial" panose="020B0604020202020204" pitchFamily="34" charset="0"/>
              <a:cs typeface="Arial" panose="020B0604020202020204" pitchFamily="34" charset="0"/>
            </a:endParaRPr>
          </a:p>
          <a:p>
            <a:pPr marL="45720" indent="0">
              <a:buNone/>
            </a:pPr>
            <a:endParaRPr lang="en-US" sz="2100" dirty="0">
              <a:latin typeface="Arial" panose="020B0604020202020204" pitchFamily="34" charset="0"/>
              <a:cs typeface="Arial" panose="020B0604020202020204" pitchFamily="34" charset="0"/>
            </a:endParaRPr>
          </a:p>
          <a:p>
            <a:r>
              <a:rPr lang="en-AU" sz="2100" dirty="0">
                <a:latin typeface="Arial" panose="020B0604020202020204" pitchFamily="34" charset="0"/>
                <a:cs typeface="Arial" panose="020B0604020202020204" pitchFamily="34" charset="0"/>
              </a:rPr>
              <a:t>Students accepted into a HES subject at CHES will also have access to our Student Enrichment Series with masterclasses, seminars and mentoring opportunities available through our university partners. </a:t>
            </a:r>
          </a:p>
          <a:p>
            <a:pPr marL="45720" indent="0">
              <a:buNone/>
            </a:pPr>
            <a:endParaRPr lang="en-AU" sz="2400" dirty="0"/>
          </a:p>
          <a:p>
            <a:pPr marL="45720" indent="0">
              <a:buNone/>
            </a:pPr>
            <a:endParaRPr lang="en-US" dirty="0"/>
          </a:p>
        </p:txBody>
      </p:sp>
      <p:sp>
        <p:nvSpPr>
          <p:cNvPr id="3" name="Title 2"/>
          <p:cNvSpPr>
            <a:spLocks noGrp="1"/>
          </p:cNvSpPr>
          <p:nvPr>
            <p:ph type="title"/>
          </p:nvPr>
        </p:nvSpPr>
        <p:spPr/>
        <p:txBody>
          <a:bodyPr/>
          <a:lstStyle/>
          <a:p>
            <a:r>
              <a:rPr lang="en-US" cap="none" dirty="0">
                <a:latin typeface="Arial"/>
                <a:cs typeface="Arial"/>
              </a:rPr>
              <a:t>Higher Education Studies</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810051" y="1719071"/>
            <a:ext cx="1092809" cy="1088675"/>
          </a:xfrm>
          <a:prstGeom prst="rect">
            <a:avLst/>
          </a:prstGeom>
        </p:spPr>
      </p:pic>
    </p:spTree>
    <p:extLst>
      <p:ext uri="{BB962C8B-B14F-4D97-AF65-F5344CB8AC3E}">
        <p14:creationId xmlns:p14="http://schemas.microsoft.com/office/powerpoint/2010/main" val="254149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sz="3600" cap="none" dirty="0">
                <a:latin typeface="Arial"/>
                <a:cs typeface="Arial"/>
              </a:rPr>
              <a:t>  VCE VM - Year 11 &amp; 12 2023</a:t>
            </a:r>
          </a:p>
        </p:txBody>
      </p:sp>
      <p:pic>
        <p:nvPicPr>
          <p:cNvPr id="4" name="Picture 3"/>
          <p:cNvPicPr/>
          <p:nvPr/>
        </p:nvPicPr>
        <p:blipFill rotWithShape="1">
          <a:blip r:embed="rId3" cstate="email">
            <a:extLst>
              <a:ext uri="{28A0092B-C50C-407E-A947-70E740481C1C}">
                <a14:useLocalDpi xmlns:a14="http://schemas.microsoft.com/office/drawing/2010/main" val="0"/>
              </a:ext>
            </a:extLst>
          </a:blip>
          <a:srcRect l="16468" r="16071"/>
          <a:stretch/>
        </p:blipFill>
        <p:spPr>
          <a:xfrm>
            <a:off x="7788535" y="272365"/>
            <a:ext cx="1087575" cy="991856"/>
          </a:xfrm>
          <a:prstGeom prst="rect">
            <a:avLst/>
          </a:prstGeom>
        </p:spPr>
      </p:pic>
      <p:pic>
        <p:nvPicPr>
          <p:cNvPr id="7" name="Picture 1" descr="page10image38502816">
            <a:extLst>
              <a:ext uri="{FF2B5EF4-FFF2-40B4-BE49-F238E27FC236}">
                <a16:creationId xmlns:a16="http://schemas.microsoft.com/office/drawing/2014/main" id="{6C2DF1AC-C178-5300-4B1E-E1BF4FACFE2D}"/>
              </a:ext>
            </a:extLst>
          </p:cNvPr>
          <p:cNvPicPr>
            <a:picLocks noGrp="1" noChangeAspect="1" noChangeArrowheads="1"/>
          </p:cNvPicPr>
          <p:nvPr>
            <p:ph idx="1"/>
          </p:nvPr>
        </p:nvPicPr>
        <p:blipFill>
          <a:blip r:embed="rId4" cstate="email">
            <a:extLst>
              <a:ext uri="{28A0092B-C50C-407E-A947-70E740481C1C}">
                <a14:useLocalDpi xmlns:a14="http://schemas.microsoft.com/office/drawing/2010/main" val="0"/>
              </a:ext>
            </a:extLst>
          </a:blip>
          <a:stretch>
            <a:fillRect/>
          </a:stretch>
        </p:blipFill>
        <p:spPr bwMode="auto">
          <a:xfrm>
            <a:off x="381000" y="1778722"/>
            <a:ext cx="3753958" cy="2373038"/>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28FA4D30-2C3B-4953-3506-858199242162}"/>
              </a:ext>
            </a:extLst>
          </p:cNvPr>
          <p:cNvSpPr txBox="1">
            <a:spLocks/>
          </p:cNvSpPr>
          <p:nvPr/>
        </p:nvSpPr>
        <p:spPr>
          <a:xfrm>
            <a:off x="4168873" y="1710466"/>
            <a:ext cx="4593387" cy="4875169"/>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AU" sz="1900" b="1" dirty="0"/>
              <a:t>The Victorian Certificate of Education Vocational Major (VCE VM): </a:t>
            </a:r>
            <a:r>
              <a:rPr lang="en-AU" sz="1900" dirty="0"/>
              <a:t>The VCE Vocational Major is a new vocational and applied learning program that sits within the VCE. </a:t>
            </a:r>
          </a:p>
          <a:p>
            <a:pPr marL="45720" indent="0">
              <a:buNone/>
            </a:pPr>
            <a:endParaRPr lang="en-AU" sz="1900" dirty="0"/>
          </a:p>
          <a:p>
            <a:r>
              <a:rPr lang="en-AU" sz="1900" dirty="0"/>
              <a:t>Four new subjects that have been added to the VCE that will make up the core of your program, which takes what an ‘Applied Learning approach”. Applied learning involves students engaging in relevant and authentic learning experiences. </a:t>
            </a:r>
            <a:endParaRPr lang="en-US" sz="1900" dirty="0"/>
          </a:p>
        </p:txBody>
      </p:sp>
      <p:sp>
        <p:nvSpPr>
          <p:cNvPr id="2" name="TextBox 1">
            <a:extLst>
              <a:ext uri="{FF2B5EF4-FFF2-40B4-BE49-F238E27FC236}">
                <a16:creationId xmlns:a16="http://schemas.microsoft.com/office/drawing/2014/main" id="{BF140518-EBAE-7650-A59C-7DB2973267A7}"/>
              </a:ext>
            </a:extLst>
          </p:cNvPr>
          <p:cNvSpPr txBox="1"/>
          <p:nvPr/>
        </p:nvSpPr>
        <p:spPr>
          <a:xfrm>
            <a:off x="381000" y="4334232"/>
            <a:ext cx="3845943" cy="2523768"/>
          </a:xfrm>
          <a:prstGeom prst="rect">
            <a:avLst/>
          </a:prstGeom>
          <a:noFill/>
        </p:spPr>
        <p:txBody>
          <a:bodyPr wrap="square" rtlCol="0">
            <a:spAutoFit/>
          </a:bodyPr>
          <a:lstStyle/>
          <a:p>
            <a:r>
              <a:rPr lang="en-AU" sz="2000" dirty="0"/>
              <a:t>The VCE VM will prepare students to move successfully into apprenticeships, traineeships, further education and training, university through alternative entry programs or directly into the workforce. </a:t>
            </a:r>
          </a:p>
          <a:p>
            <a:endParaRPr lang="en-US" dirty="0"/>
          </a:p>
        </p:txBody>
      </p:sp>
    </p:spTree>
    <p:extLst>
      <p:ext uri="{BB962C8B-B14F-4D97-AF65-F5344CB8AC3E}">
        <p14:creationId xmlns:p14="http://schemas.microsoft.com/office/powerpoint/2010/main" val="2078884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4E77DC-2D43-2135-2CF4-B72E8A7058F2}"/>
              </a:ext>
            </a:extLst>
          </p:cNvPr>
          <p:cNvSpPr>
            <a:spLocks noGrp="1"/>
          </p:cNvSpPr>
          <p:nvPr>
            <p:ph idx="1"/>
          </p:nvPr>
        </p:nvSpPr>
        <p:spPr/>
        <p:txBody>
          <a:bodyPr/>
          <a:lstStyle/>
          <a:p>
            <a:r>
              <a:rPr lang="en-US" dirty="0">
                <a:hlinkClick r:id="rId2"/>
              </a:rPr>
              <a:t>https://www.vcaa.vic.edu.au/victorianseniorsecondarycertificatereform/Pages/Index.aspx?fbclid=IwAR0-aDhjeRIDU_EpuvtQ025lVULxIuNymMnHC-Y9iMcs1U3njl6V9vUUe6M - pathwayvideos</a:t>
            </a:r>
            <a:endParaRPr lang="en-US" dirty="0"/>
          </a:p>
        </p:txBody>
      </p:sp>
      <p:sp>
        <p:nvSpPr>
          <p:cNvPr id="3" name="Title 2">
            <a:extLst>
              <a:ext uri="{FF2B5EF4-FFF2-40B4-BE49-F238E27FC236}">
                <a16:creationId xmlns:a16="http://schemas.microsoft.com/office/drawing/2014/main" id="{90CF8FEB-4C1F-4377-4085-A314FD7E2A56}"/>
              </a:ext>
            </a:extLst>
          </p:cNvPr>
          <p:cNvSpPr>
            <a:spLocks noGrp="1"/>
          </p:cNvSpPr>
          <p:nvPr>
            <p:ph type="title"/>
          </p:nvPr>
        </p:nvSpPr>
        <p:spPr/>
        <p:txBody>
          <a:bodyPr/>
          <a:lstStyle/>
          <a:p>
            <a:r>
              <a:rPr lang="en-US" dirty="0"/>
              <a:t>VCE VM</a:t>
            </a:r>
          </a:p>
        </p:txBody>
      </p:sp>
    </p:spTree>
    <p:extLst>
      <p:ext uri="{BB962C8B-B14F-4D97-AF65-F5344CB8AC3E}">
        <p14:creationId xmlns:p14="http://schemas.microsoft.com/office/powerpoint/2010/main" val="1129782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69146" y="1719071"/>
            <a:ext cx="1233716" cy="1292225"/>
          </a:xfrm>
          <a:prstGeom prst="rect">
            <a:avLst/>
          </a:prstGeom>
        </p:spPr>
      </p:pic>
      <p:sp>
        <p:nvSpPr>
          <p:cNvPr id="8" name="Title 1">
            <a:extLst>
              <a:ext uri="{FF2B5EF4-FFF2-40B4-BE49-F238E27FC236}">
                <a16:creationId xmlns:a16="http://schemas.microsoft.com/office/drawing/2014/main" id="{527C60BB-6D35-A56C-E73C-0AA559E1DA39}"/>
              </a:ext>
            </a:extLst>
          </p:cNvPr>
          <p:cNvSpPr>
            <a:spLocks noGrp="1"/>
          </p:cNvSpPr>
          <p:nvPr>
            <p:ph type="title"/>
          </p:nvPr>
        </p:nvSpPr>
        <p:spPr>
          <a:xfrm>
            <a:off x="-215655" y="110535"/>
            <a:ext cx="9601200" cy="1485900"/>
          </a:xfrm>
        </p:spPr>
        <p:txBody>
          <a:bodyPr/>
          <a:lstStyle/>
          <a:p>
            <a:r>
              <a:rPr lang="en-US" dirty="0"/>
              <a:t>What do I need to do to complete VCE Vocational Major ?</a:t>
            </a:r>
          </a:p>
        </p:txBody>
      </p:sp>
      <p:sp>
        <p:nvSpPr>
          <p:cNvPr id="12" name="Content Placeholder 2">
            <a:extLst>
              <a:ext uri="{FF2B5EF4-FFF2-40B4-BE49-F238E27FC236}">
                <a16:creationId xmlns:a16="http://schemas.microsoft.com/office/drawing/2014/main" id="{45AED2FB-D7D0-9FC9-E9CC-313F79151477}"/>
              </a:ext>
            </a:extLst>
          </p:cNvPr>
          <p:cNvSpPr>
            <a:spLocks noGrp="1"/>
          </p:cNvSpPr>
          <p:nvPr>
            <p:ph idx="1"/>
          </p:nvPr>
        </p:nvSpPr>
        <p:spPr>
          <a:xfrm>
            <a:off x="191820" y="1904105"/>
            <a:ext cx="8407893" cy="4733364"/>
          </a:xfrm>
        </p:spPr>
        <p:txBody>
          <a:bodyPr>
            <a:normAutofit fontScale="92500" lnSpcReduction="10000"/>
          </a:bodyPr>
          <a:lstStyle/>
          <a:p>
            <a:r>
              <a:rPr lang="en-AU" sz="2200" dirty="0">
                <a:latin typeface="Arial" panose="020B0604020202020204" pitchFamily="34" charset="0"/>
                <a:cs typeface="Arial" panose="020B0604020202020204" pitchFamily="34" charset="0"/>
              </a:rPr>
              <a:t>Minimum of 16 units at unit 1/2 and 3/4 level, over 2 </a:t>
            </a:r>
          </a:p>
          <a:p>
            <a:pPr marL="45720" indent="0">
              <a:buNone/>
            </a:pPr>
            <a:r>
              <a:rPr lang="en-AU" sz="2200" dirty="0">
                <a:latin typeface="Arial" panose="020B0604020202020204" pitchFamily="34" charset="0"/>
                <a:cs typeface="Arial" panose="020B0604020202020204" pitchFamily="34" charset="0"/>
              </a:rPr>
              <a:t>   years. </a:t>
            </a:r>
          </a:p>
          <a:p>
            <a:pPr marL="45720" indent="0">
              <a:buNone/>
            </a:pPr>
            <a:endParaRPr lang="en-AU" sz="2200" dirty="0">
              <a:latin typeface="Arial" panose="020B0604020202020204" pitchFamily="34" charset="0"/>
              <a:cs typeface="Arial" panose="020B0604020202020204" pitchFamily="34" charset="0"/>
            </a:endParaRPr>
          </a:p>
          <a:p>
            <a:r>
              <a:rPr lang="en-AU" sz="2200" dirty="0">
                <a:latin typeface="Arial" panose="020B0604020202020204" pitchFamily="34" charset="0"/>
                <a:cs typeface="Arial" panose="020B0604020202020204" pitchFamily="34" charset="0"/>
              </a:rPr>
              <a:t>This must include: </a:t>
            </a:r>
          </a:p>
          <a:p>
            <a:pPr marL="45720" indent="0">
              <a:buNone/>
            </a:pPr>
            <a:r>
              <a:rPr lang="en-AU" sz="2200" dirty="0">
                <a:latin typeface="Arial" panose="020B0604020202020204" pitchFamily="34" charset="0"/>
                <a:cs typeface="Arial" panose="020B0604020202020204" pitchFamily="34" charset="0"/>
              </a:rPr>
              <a:t>    - 3 units VCE VM Literacy (or equivalent), including a unit 3          	&amp; 4 sequence. </a:t>
            </a:r>
          </a:p>
          <a:p>
            <a:pPr lvl="1">
              <a:buFontTx/>
              <a:buChar char="-"/>
            </a:pPr>
            <a:r>
              <a:rPr lang="en-AU" sz="2200" dirty="0">
                <a:latin typeface="Arial" panose="020B0604020202020204" pitchFamily="34" charset="0"/>
                <a:cs typeface="Arial" panose="020B0604020202020204" pitchFamily="34" charset="0"/>
              </a:rPr>
              <a:t>3 other unit 3 and 4 sequences. </a:t>
            </a:r>
          </a:p>
          <a:p>
            <a:pPr lvl="1">
              <a:buFontTx/>
              <a:buChar char="-"/>
            </a:pPr>
            <a:endParaRPr lang="en-AU" sz="2200" dirty="0">
              <a:latin typeface="Arial" panose="020B0604020202020204" pitchFamily="34" charset="0"/>
              <a:cs typeface="Arial" panose="020B0604020202020204" pitchFamily="34" charset="0"/>
            </a:endParaRPr>
          </a:p>
          <a:p>
            <a:r>
              <a:rPr lang="en-AU" sz="2200" dirty="0">
                <a:latin typeface="Arial" panose="020B0604020202020204" pitchFamily="34" charset="0"/>
                <a:cs typeface="Arial" panose="020B0604020202020204" pitchFamily="34" charset="0"/>
              </a:rPr>
              <a:t>Across the 2 years, students must have: </a:t>
            </a:r>
          </a:p>
          <a:p>
            <a:pPr lvl="1"/>
            <a:r>
              <a:rPr lang="en-AU" sz="2200" dirty="0">
                <a:latin typeface="Arial" panose="020B0604020202020204" pitchFamily="34" charset="0"/>
                <a:cs typeface="Arial" panose="020B0604020202020204" pitchFamily="34" charset="0"/>
              </a:rPr>
              <a:t>2 units of Numeracy (or equivalent). </a:t>
            </a:r>
          </a:p>
          <a:p>
            <a:pPr lvl="1"/>
            <a:r>
              <a:rPr lang="en-AU" sz="2200" dirty="0">
                <a:latin typeface="Arial" panose="020B0604020202020204" pitchFamily="34" charset="0"/>
                <a:cs typeface="Arial" panose="020B0604020202020204" pitchFamily="34" charset="0"/>
              </a:rPr>
              <a:t>2 units of Personal Development Skills (PDS). </a:t>
            </a:r>
          </a:p>
          <a:p>
            <a:pPr lvl="1"/>
            <a:r>
              <a:rPr lang="en-AU" sz="2200" dirty="0">
                <a:latin typeface="Arial" panose="020B0604020202020204" pitchFamily="34" charset="0"/>
                <a:cs typeface="Arial" panose="020B0604020202020204" pitchFamily="34" charset="0"/>
              </a:rPr>
              <a:t>2 units of Work Related Skills (WRS). </a:t>
            </a:r>
          </a:p>
          <a:p>
            <a:pPr lvl="1"/>
            <a:endParaRPr lang="en-AU" sz="2200" dirty="0">
              <a:latin typeface="Arial" panose="020B0604020202020204" pitchFamily="34" charset="0"/>
              <a:cs typeface="Arial" panose="020B0604020202020204" pitchFamily="34" charset="0"/>
            </a:endParaRPr>
          </a:p>
          <a:p>
            <a:r>
              <a:rPr lang="en-AU" sz="2200" dirty="0">
                <a:latin typeface="Arial" panose="020B0604020202020204" pitchFamily="34" charset="0"/>
                <a:cs typeface="Arial" panose="020B0604020202020204" pitchFamily="34" charset="0"/>
              </a:rPr>
              <a:t>The remaining units can come from other VCE or VET units. </a:t>
            </a:r>
            <a:endParaRPr lang="en-US" dirty="0"/>
          </a:p>
        </p:txBody>
      </p:sp>
    </p:spTree>
    <p:extLst>
      <p:ext uri="{BB962C8B-B14F-4D97-AF65-F5344CB8AC3E}">
        <p14:creationId xmlns:p14="http://schemas.microsoft.com/office/powerpoint/2010/main" val="2354687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809320"/>
          </a:xfrm>
        </p:spPr>
        <p:txBody>
          <a:bodyPr>
            <a:noAutofit/>
          </a:bodyPr>
          <a:lstStyle/>
          <a:p>
            <a:r>
              <a:rPr lang="en-AU" sz="1800" dirty="0">
                <a:latin typeface="Arial" panose="020B0604020202020204" pitchFamily="34" charset="0"/>
                <a:cs typeface="Arial" panose="020B0604020202020204" pitchFamily="34" charset="0"/>
              </a:rPr>
              <a:t>180 hours of VET study must be undertaken (2 units). </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A VET study can be taken either through Wangaratta High School or a VDSS external provider. You must apply to do a VET and commit to it for at least 1 year.</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You may have access to do an SBAT (this will count towards VET units)</a:t>
            </a:r>
          </a:p>
          <a:p>
            <a:endParaRPr lang="en-US" sz="1800" dirty="0">
              <a:latin typeface="Arial" panose="020B0604020202020204" pitchFamily="34" charset="0"/>
              <a:cs typeface="Arial" panose="020B0604020202020204" pitchFamily="34" charset="0"/>
            </a:endParaRPr>
          </a:p>
          <a:p>
            <a:r>
              <a:rPr lang="en-AU" sz="1800" dirty="0">
                <a:latin typeface="Arial" panose="020B0604020202020204" pitchFamily="34" charset="0"/>
                <a:cs typeface="Arial" panose="020B0604020202020204" pitchFamily="34" charset="0"/>
              </a:rPr>
              <a:t>There are no external examinations for the VCE VM studies and therefore students do not receive a study score and are not eligible to receive an ATAR. </a:t>
            </a:r>
          </a:p>
          <a:p>
            <a:pPr marL="45720" indent="0">
              <a:buNone/>
            </a:pPr>
            <a:r>
              <a:rPr lang="en-AU" sz="1800" dirty="0">
                <a:latin typeface="Arial" panose="020B0604020202020204" pitchFamily="34" charset="0"/>
                <a:cs typeface="Arial" panose="020B0604020202020204" pitchFamily="34" charset="0"/>
              </a:rPr>
              <a:t> </a:t>
            </a:r>
          </a:p>
          <a:p>
            <a:r>
              <a:rPr lang="en-AU" sz="1800" dirty="0">
                <a:latin typeface="Arial" panose="020B0604020202020204" pitchFamily="34" charset="0"/>
                <a:cs typeface="Arial" panose="020B0604020202020204" pitchFamily="34" charset="0"/>
              </a:rPr>
              <a:t>Students need to sit the literacy and numeracy component of the GAT.</a:t>
            </a:r>
          </a:p>
          <a:p>
            <a:endParaRPr lang="en-US" dirty="0">
              <a:latin typeface="Arial"/>
              <a:cs typeface="Arial"/>
            </a:endParaRPr>
          </a:p>
        </p:txBody>
      </p:sp>
      <p:sp>
        <p:nvSpPr>
          <p:cNvPr id="3" name="Title 2"/>
          <p:cNvSpPr>
            <a:spLocks noGrp="1"/>
          </p:cNvSpPr>
          <p:nvPr>
            <p:ph type="title"/>
          </p:nvPr>
        </p:nvSpPr>
        <p:spPr/>
        <p:txBody>
          <a:bodyPr/>
          <a:lstStyle/>
          <a:p>
            <a:r>
              <a:rPr lang="en-US" dirty="0"/>
              <a:t>Vce VM</a:t>
            </a:r>
          </a:p>
        </p:txBody>
      </p:sp>
      <p:pic>
        <p:nvPicPr>
          <p:cNvPr id="4" name="Picture 3"/>
          <p:cNvPicPr/>
          <p:nvPr/>
        </p:nvPicPr>
        <p:blipFill rotWithShape="1">
          <a:blip r:embed="rId3" cstate="email">
            <a:extLst>
              <a:ext uri="{28A0092B-C50C-407E-A947-70E740481C1C}">
                <a14:useLocalDpi xmlns:a14="http://schemas.microsoft.com/office/drawing/2010/main" val="0"/>
              </a:ext>
            </a:extLst>
          </a:blip>
          <a:srcRect l="16468" r="16071"/>
          <a:stretch/>
        </p:blipFill>
        <p:spPr>
          <a:xfrm>
            <a:off x="7953209" y="1719071"/>
            <a:ext cx="932608" cy="959583"/>
          </a:xfrm>
          <a:prstGeom prst="rect">
            <a:avLst/>
          </a:prstGeom>
        </p:spPr>
      </p:pic>
    </p:spTree>
    <p:extLst>
      <p:ext uri="{BB962C8B-B14F-4D97-AF65-F5344CB8AC3E}">
        <p14:creationId xmlns:p14="http://schemas.microsoft.com/office/powerpoint/2010/main" val="2482417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6585997"/>
              </p:ext>
            </p:extLst>
          </p:nvPr>
        </p:nvGraphicFramePr>
        <p:xfrm>
          <a:off x="381000" y="2044755"/>
          <a:ext cx="8341677" cy="3345349"/>
        </p:xfrm>
        <a:graphic>
          <a:graphicData uri="http://schemas.openxmlformats.org/drawingml/2006/table">
            <a:tbl>
              <a:tblPr firstRow="1" bandRow="1">
                <a:tableStyleId>{1FECB4D8-DB02-4DC6-A0A2-4F2EBAE1DC90}</a:tableStyleId>
              </a:tblPr>
              <a:tblGrid>
                <a:gridCol w="4137977">
                  <a:extLst>
                    <a:ext uri="{9D8B030D-6E8A-4147-A177-3AD203B41FA5}">
                      <a16:colId xmlns:a16="http://schemas.microsoft.com/office/drawing/2014/main" val="20000"/>
                    </a:ext>
                  </a:extLst>
                </a:gridCol>
                <a:gridCol w="4203700">
                  <a:extLst>
                    <a:ext uri="{9D8B030D-6E8A-4147-A177-3AD203B41FA5}">
                      <a16:colId xmlns:a16="http://schemas.microsoft.com/office/drawing/2014/main" val="20001"/>
                    </a:ext>
                  </a:extLst>
                </a:gridCol>
              </a:tblGrid>
              <a:tr h="477907">
                <a:tc>
                  <a:txBody>
                    <a:bodyPr/>
                    <a:lstStyle/>
                    <a:p>
                      <a:pPr algn="ctr"/>
                      <a:r>
                        <a:rPr lang="en-US" dirty="0">
                          <a:solidFill>
                            <a:schemeClr val="tx1"/>
                          </a:solidFill>
                        </a:rPr>
                        <a:t>Year 11 VCE VM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solidFill>
                            <a:srgbClr val="000000"/>
                          </a:solidFill>
                        </a:rPr>
                        <a:t>Year 12 VCE VM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477907">
                <a:tc>
                  <a:txBody>
                    <a:bodyPr/>
                    <a:lstStyle/>
                    <a:p>
                      <a:pPr algn="ctr"/>
                      <a:r>
                        <a:rPr lang="en-US" dirty="0"/>
                        <a:t>Foundation English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Literacy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477907">
                <a:tc>
                  <a:txBody>
                    <a:bodyPr/>
                    <a:lstStyle/>
                    <a:p>
                      <a:pPr algn="ctr"/>
                      <a:r>
                        <a:rPr lang="en-US" dirty="0"/>
                        <a:t>PDS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PDS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477907">
                <a:tc>
                  <a:txBody>
                    <a:bodyPr/>
                    <a:lstStyle/>
                    <a:p>
                      <a:pPr algn="ctr"/>
                      <a:r>
                        <a:rPr lang="en-US" dirty="0"/>
                        <a:t>Foundation Mathematics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Foundation Mathematics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477907">
                <a:tc>
                  <a:txBody>
                    <a:bodyPr/>
                    <a:lstStyle/>
                    <a:p>
                      <a:pPr algn="ctr"/>
                      <a:r>
                        <a:rPr lang="en-US" dirty="0"/>
                        <a:t>VET Automotive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VET Automotive </a:t>
                      </a:r>
                      <a:r>
                        <a:rPr lang="en-US" dirty="0"/>
                        <a:t>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477907">
                <a:tc>
                  <a:txBody>
                    <a:bodyPr/>
                    <a:lstStyle/>
                    <a:p>
                      <a:pPr algn="ctr"/>
                      <a:r>
                        <a:rPr lang="en-US" dirty="0"/>
                        <a:t>WRS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WRS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477907">
                <a:tc>
                  <a:txBody>
                    <a:bodyPr/>
                    <a:lstStyle/>
                    <a:p>
                      <a:pPr algn="ctr"/>
                      <a:r>
                        <a:rPr lang="en-US" dirty="0"/>
                        <a:t>Outdoor Ed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Private Study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solidFill>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p:txBody>
          <a:bodyPr/>
          <a:lstStyle/>
          <a:p>
            <a:r>
              <a:rPr lang="en-US" cap="none" dirty="0">
                <a:latin typeface="Arial"/>
                <a:cs typeface="Arial"/>
              </a:rPr>
              <a:t>Sample VCE VM Program</a:t>
            </a:r>
          </a:p>
        </p:txBody>
      </p:sp>
    </p:spTree>
    <p:extLst>
      <p:ext uri="{BB962C8B-B14F-4D97-AF65-F5344CB8AC3E}">
        <p14:creationId xmlns:p14="http://schemas.microsoft.com/office/powerpoint/2010/main" val="385416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69089529"/>
              </p:ext>
            </p:extLst>
          </p:nvPr>
        </p:nvGraphicFramePr>
        <p:xfrm>
          <a:off x="381000" y="2044755"/>
          <a:ext cx="8341677" cy="3345349"/>
        </p:xfrm>
        <a:graphic>
          <a:graphicData uri="http://schemas.openxmlformats.org/drawingml/2006/table">
            <a:tbl>
              <a:tblPr firstRow="1" bandRow="1">
                <a:tableStyleId>{1FECB4D8-DB02-4DC6-A0A2-4F2EBAE1DC90}</a:tableStyleId>
              </a:tblPr>
              <a:tblGrid>
                <a:gridCol w="4137977">
                  <a:extLst>
                    <a:ext uri="{9D8B030D-6E8A-4147-A177-3AD203B41FA5}">
                      <a16:colId xmlns:a16="http://schemas.microsoft.com/office/drawing/2014/main" val="20000"/>
                    </a:ext>
                  </a:extLst>
                </a:gridCol>
                <a:gridCol w="4203700">
                  <a:extLst>
                    <a:ext uri="{9D8B030D-6E8A-4147-A177-3AD203B41FA5}">
                      <a16:colId xmlns:a16="http://schemas.microsoft.com/office/drawing/2014/main" val="20001"/>
                    </a:ext>
                  </a:extLst>
                </a:gridCol>
              </a:tblGrid>
              <a:tr h="477907">
                <a:tc>
                  <a:txBody>
                    <a:bodyPr/>
                    <a:lstStyle/>
                    <a:p>
                      <a:pPr algn="ctr"/>
                      <a:r>
                        <a:rPr lang="en-US" dirty="0">
                          <a:solidFill>
                            <a:schemeClr val="tx1"/>
                          </a:solidFill>
                        </a:rPr>
                        <a:t>Year 11 VCE VM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solidFill>
                            <a:srgbClr val="000000"/>
                          </a:solidFill>
                        </a:rPr>
                        <a:t>Year 12 VCE VM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477907">
                <a:tc>
                  <a:txBody>
                    <a:bodyPr/>
                    <a:lstStyle/>
                    <a:p>
                      <a:pPr algn="ctr"/>
                      <a:r>
                        <a:rPr lang="en-US" dirty="0"/>
                        <a:t>Foundation English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Literacy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477907">
                <a:tc>
                  <a:txBody>
                    <a:bodyPr/>
                    <a:lstStyle/>
                    <a:p>
                      <a:pPr algn="ctr"/>
                      <a:r>
                        <a:rPr lang="en-US" dirty="0"/>
                        <a:t>PDS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WRS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477907">
                <a:tc>
                  <a:txBody>
                    <a:bodyPr/>
                    <a:lstStyle/>
                    <a:p>
                      <a:pPr algn="ctr"/>
                      <a:r>
                        <a:rPr lang="en-US" dirty="0"/>
                        <a:t>Foundation Mathematics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Foundation Mathematics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477907">
                <a:tc>
                  <a:txBody>
                    <a:bodyPr/>
                    <a:lstStyle/>
                    <a:p>
                      <a:pPr algn="ctr"/>
                      <a:r>
                        <a:rPr lang="en-US" dirty="0"/>
                        <a:t>VCE/VET Sport &amp; Recreation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VCE/VET Sport &amp; Recreation 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477907">
                <a:tc>
                  <a:txBody>
                    <a:bodyPr/>
                    <a:lstStyle/>
                    <a:p>
                      <a:pPr algn="ctr"/>
                      <a:r>
                        <a:rPr lang="en-US" dirty="0"/>
                        <a:t>Physical Education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SBAT (at local Gym)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477907">
                <a:tc>
                  <a:txBody>
                    <a:bodyPr/>
                    <a:lstStyle/>
                    <a:p>
                      <a:pPr algn="ctr"/>
                      <a:r>
                        <a:rPr lang="en-US" dirty="0"/>
                        <a:t>Outdoor Ed 1/2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Private Study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solidFill>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p:txBody>
          <a:bodyPr/>
          <a:lstStyle/>
          <a:p>
            <a:r>
              <a:rPr lang="en-US" cap="none" dirty="0">
                <a:latin typeface="Arial"/>
                <a:cs typeface="Arial"/>
              </a:rPr>
              <a:t>Sample VCE VM Program</a:t>
            </a:r>
          </a:p>
        </p:txBody>
      </p:sp>
    </p:spTree>
    <p:extLst>
      <p:ext uri="{BB962C8B-B14F-4D97-AF65-F5344CB8AC3E}">
        <p14:creationId xmlns:p14="http://schemas.microsoft.com/office/powerpoint/2010/main" val="845596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55464" y="1719071"/>
            <a:ext cx="7433428" cy="4407408"/>
          </a:xfrm>
        </p:spPr>
        <p:txBody>
          <a:bodyPr>
            <a:normAutofit/>
          </a:bodyPr>
          <a:lstStyle/>
          <a:p>
            <a:pPr>
              <a:lnSpc>
                <a:spcPct val="110000"/>
              </a:lnSpc>
              <a:spcBef>
                <a:spcPts val="0"/>
              </a:spcBef>
            </a:pPr>
            <a:r>
              <a:rPr lang="en-US" sz="2800" dirty="0">
                <a:latin typeface="Arial"/>
                <a:cs typeface="Arial"/>
              </a:rPr>
              <a:t>Technical production </a:t>
            </a:r>
          </a:p>
          <a:p>
            <a:pPr marL="45720" indent="0">
              <a:lnSpc>
                <a:spcPct val="110000"/>
              </a:lnSpc>
              <a:spcBef>
                <a:spcPts val="0"/>
              </a:spcBef>
              <a:buNone/>
            </a:pPr>
            <a:r>
              <a:rPr lang="en-US" sz="2800" dirty="0">
                <a:latin typeface="Arial"/>
                <a:cs typeface="Arial"/>
              </a:rPr>
              <a:t>  (Music industry)</a:t>
            </a:r>
          </a:p>
          <a:p>
            <a:pPr>
              <a:lnSpc>
                <a:spcPct val="110000"/>
              </a:lnSpc>
              <a:spcBef>
                <a:spcPts val="0"/>
              </a:spcBef>
            </a:pPr>
            <a:r>
              <a:rPr lang="en-US" sz="2800" dirty="0">
                <a:latin typeface="Arial"/>
                <a:cs typeface="Arial"/>
              </a:rPr>
              <a:t>Technical production </a:t>
            </a:r>
          </a:p>
          <a:p>
            <a:pPr marL="45720" indent="0">
              <a:lnSpc>
                <a:spcPct val="110000"/>
              </a:lnSpc>
              <a:spcBef>
                <a:spcPts val="0"/>
              </a:spcBef>
              <a:buNone/>
            </a:pPr>
            <a:r>
              <a:rPr lang="en-US" sz="2800" dirty="0">
                <a:latin typeface="Arial"/>
                <a:cs typeface="Arial"/>
              </a:rPr>
              <a:t>  (Music performance)</a:t>
            </a:r>
          </a:p>
          <a:p>
            <a:pPr marL="45720" indent="0">
              <a:lnSpc>
                <a:spcPct val="110000"/>
              </a:lnSpc>
              <a:spcBef>
                <a:spcPts val="0"/>
              </a:spcBef>
              <a:buNone/>
            </a:pPr>
            <a:endParaRPr lang="en-US" sz="2800" dirty="0">
              <a:latin typeface="Arial"/>
              <a:cs typeface="Arial"/>
            </a:endParaRPr>
          </a:p>
          <a:p>
            <a:pPr>
              <a:lnSpc>
                <a:spcPct val="110000"/>
              </a:lnSpc>
              <a:spcBef>
                <a:spcPts val="0"/>
              </a:spcBef>
            </a:pPr>
            <a:r>
              <a:rPr lang="en-US" sz="2800" dirty="0">
                <a:latin typeface="Arial"/>
                <a:cs typeface="Arial"/>
              </a:rPr>
              <a:t>Community Services</a:t>
            </a:r>
          </a:p>
          <a:p>
            <a:pPr>
              <a:lnSpc>
                <a:spcPct val="110000"/>
              </a:lnSpc>
              <a:spcBef>
                <a:spcPts val="0"/>
              </a:spcBef>
            </a:pPr>
            <a:r>
              <a:rPr lang="en-US" sz="2800" dirty="0">
                <a:latin typeface="Arial"/>
                <a:cs typeface="Arial"/>
              </a:rPr>
              <a:t>Business</a:t>
            </a:r>
          </a:p>
          <a:p>
            <a:pPr marL="45720" indent="0">
              <a:lnSpc>
                <a:spcPct val="110000"/>
              </a:lnSpc>
              <a:spcBef>
                <a:spcPts val="0"/>
              </a:spcBef>
              <a:buNone/>
            </a:pPr>
            <a:endParaRPr lang="en-US" sz="2800" dirty="0">
              <a:latin typeface="Arial"/>
              <a:cs typeface="Arial"/>
            </a:endParaRPr>
          </a:p>
          <a:p>
            <a:pPr>
              <a:lnSpc>
                <a:spcPct val="110000"/>
              </a:lnSpc>
              <a:spcBef>
                <a:spcPts val="0"/>
              </a:spcBef>
            </a:pPr>
            <a:r>
              <a:rPr lang="en-US" sz="2800" dirty="0">
                <a:latin typeface="Arial"/>
                <a:cs typeface="Arial"/>
              </a:rPr>
              <a:t>Sport and Recreation</a:t>
            </a:r>
          </a:p>
          <a:p>
            <a:pPr marL="45720" indent="0">
              <a:buNone/>
            </a:pPr>
            <a:endParaRPr lang="en-US" sz="2800" dirty="0">
              <a:latin typeface="Arial"/>
              <a:cs typeface="Arial"/>
            </a:endParaRPr>
          </a:p>
          <a:p>
            <a:pPr marL="45720" indent="0">
              <a:buNone/>
            </a:pPr>
            <a:endParaRPr lang="en-US" dirty="0"/>
          </a:p>
          <a:p>
            <a:endParaRPr lang="en-US" dirty="0"/>
          </a:p>
          <a:p>
            <a:endParaRPr lang="en-US" dirty="0"/>
          </a:p>
        </p:txBody>
      </p:sp>
      <p:sp>
        <p:nvSpPr>
          <p:cNvPr id="3" name="Title 2"/>
          <p:cNvSpPr>
            <a:spLocks noGrp="1"/>
          </p:cNvSpPr>
          <p:nvPr>
            <p:ph type="title"/>
          </p:nvPr>
        </p:nvSpPr>
        <p:spPr/>
        <p:txBody>
          <a:bodyPr/>
          <a:lstStyle/>
          <a:p>
            <a:r>
              <a:rPr lang="en-US" cap="none" dirty="0">
                <a:latin typeface="Arial"/>
                <a:cs typeface="Arial"/>
              </a:rPr>
              <a:t>VET offered at Wangaratta HS</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36121" y="1719071"/>
            <a:ext cx="1233716" cy="1292225"/>
          </a:xfrm>
          <a:prstGeom prst="rect">
            <a:avLst/>
          </a:prstGeom>
        </p:spPr>
      </p:pic>
    </p:spTree>
    <p:extLst>
      <p:ext uri="{BB962C8B-B14F-4D97-AF65-F5344CB8AC3E}">
        <p14:creationId xmlns:p14="http://schemas.microsoft.com/office/powerpoint/2010/main" val="2809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C66D40-8B67-3A4D-9959-FD0FC1ADC70B}"/>
              </a:ext>
            </a:extLst>
          </p:cNvPr>
          <p:cNvSpPr>
            <a:spLocks noGrp="1"/>
          </p:cNvSpPr>
          <p:nvPr>
            <p:ph idx="1"/>
          </p:nvPr>
        </p:nvSpPr>
        <p:spPr>
          <a:xfrm>
            <a:off x="380999" y="1929008"/>
            <a:ext cx="8407893" cy="4371583"/>
          </a:xfrm>
        </p:spPr>
        <p:txBody>
          <a:bodyPr>
            <a:noAutofit/>
          </a:bodyPr>
          <a:lstStyle/>
          <a:p>
            <a:pPr marL="45720" indent="0">
              <a:buNone/>
            </a:pPr>
            <a:endParaRPr lang="en-US" sz="3200" dirty="0"/>
          </a:p>
          <a:p>
            <a:pPr marL="45720" indent="0">
              <a:buNone/>
            </a:pPr>
            <a:r>
              <a:rPr lang="en-US" sz="3200" dirty="0"/>
              <a:t>“We acknowledge the traditional custodians of this land, the </a:t>
            </a:r>
            <a:r>
              <a:rPr lang="en-US" sz="3200" dirty="0" err="1"/>
              <a:t>Bangerang</a:t>
            </a:r>
            <a:r>
              <a:rPr lang="en-US" sz="3200" dirty="0"/>
              <a:t> People, and pay respects to the elders, past, present and future, for they hold the memories, the tradition and the culture of the Indigenous Community for all Australians”.</a:t>
            </a:r>
          </a:p>
        </p:txBody>
      </p:sp>
      <p:sp>
        <p:nvSpPr>
          <p:cNvPr id="3" name="Title 2">
            <a:extLst>
              <a:ext uri="{FF2B5EF4-FFF2-40B4-BE49-F238E27FC236}">
                <a16:creationId xmlns:a16="http://schemas.microsoft.com/office/drawing/2014/main" id="{468763F9-DDB7-E34D-9794-8A27CBA211B3}"/>
              </a:ext>
            </a:extLst>
          </p:cNvPr>
          <p:cNvSpPr>
            <a:spLocks noGrp="1"/>
          </p:cNvSpPr>
          <p:nvPr>
            <p:ph type="title"/>
          </p:nvPr>
        </p:nvSpPr>
        <p:spPr/>
        <p:txBody>
          <a:bodyPr/>
          <a:lstStyle/>
          <a:p>
            <a:r>
              <a:rPr lang="en-US" dirty="0"/>
              <a:t>Acknowledgement of Country</a:t>
            </a:r>
          </a:p>
        </p:txBody>
      </p:sp>
      <p:pic>
        <p:nvPicPr>
          <p:cNvPr id="4" name="Picture 3">
            <a:extLst>
              <a:ext uri="{FF2B5EF4-FFF2-40B4-BE49-F238E27FC236}">
                <a16:creationId xmlns:a16="http://schemas.microsoft.com/office/drawing/2014/main" id="{EB0F1794-2D8A-094C-A7C6-5F9099F9AD70}"/>
              </a:ext>
            </a:extLst>
          </p:cNvPr>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555176" y="1719071"/>
            <a:ext cx="1233716" cy="1292225"/>
          </a:xfrm>
          <a:prstGeom prst="rect">
            <a:avLst/>
          </a:prstGeom>
        </p:spPr>
      </p:pic>
    </p:spTree>
    <p:extLst>
      <p:ext uri="{BB962C8B-B14F-4D97-AF65-F5344CB8AC3E}">
        <p14:creationId xmlns:p14="http://schemas.microsoft.com/office/powerpoint/2010/main" val="498658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935125"/>
            <a:ext cx="8407893" cy="4486940"/>
          </a:xfrm>
        </p:spPr>
        <p:txBody>
          <a:bodyPr>
            <a:normAutofit/>
          </a:bodyPr>
          <a:lstStyle/>
          <a:p>
            <a:pPr marL="45720" indent="0">
              <a:buNone/>
            </a:pPr>
            <a:r>
              <a:rPr lang="en-US" dirty="0"/>
              <a:t>Check the GOTAFE VDSS Handbook, subjects running depend on numbers.</a:t>
            </a:r>
          </a:p>
          <a:p>
            <a:r>
              <a:rPr lang="en-US" dirty="0"/>
              <a:t>Animal Studies			Hairdressing</a:t>
            </a:r>
          </a:p>
          <a:p>
            <a:r>
              <a:rPr lang="en-US" dirty="0"/>
              <a:t>Allied Health			IT</a:t>
            </a:r>
          </a:p>
          <a:p>
            <a:r>
              <a:rPr lang="en-US" dirty="0"/>
              <a:t>Art &amp; Design			Plumbing</a:t>
            </a:r>
          </a:p>
          <a:p>
            <a:r>
              <a:rPr lang="en-US" dirty="0"/>
              <a:t>Automotive</a:t>
            </a:r>
          </a:p>
          <a:p>
            <a:r>
              <a:rPr lang="en-US" dirty="0"/>
              <a:t>Beauty</a:t>
            </a:r>
          </a:p>
          <a:p>
            <a:r>
              <a:rPr lang="en-US" dirty="0"/>
              <a:t>Building &amp; Construction</a:t>
            </a:r>
          </a:p>
          <a:p>
            <a:r>
              <a:rPr lang="en-US" dirty="0"/>
              <a:t>Early Childhood</a:t>
            </a:r>
          </a:p>
          <a:p>
            <a:r>
              <a:rPr lang="en-US" dirty="0"/>
              <a:t>Electrical</a:t>
            </a:r>
          </a:p>
          <a:p>
            <a:r>
              <a:rPr lang="en-US" dirty="0"/>
              <a:t>Engineering (Trade)</a:t>
            </a:r>
          </a:p>
          <a:p>
            <a:r>
              <a:rPr lang="en-US" dirty="0"/>
              <a:t>Equine</a:t>
            </a:r>
          </a:p>
          <a:p>
            <a:endParaRPr lang="en-US" dirty="0"/>
          </a:p>
          <a:p>
            <a:endParaRPr lang="en-US" dirty="0"/>
          </a:p>
          <a:p>
            <a:endParaRPr lang="en-US" dirty="0"/>
          </a:p>
          <a:p>
            <a:endParaRPr lang="en-US" dirty="0"/>
          </a:p>
          <a:p>
            <a:endParaRPr lang="en-US" dirty="0"/>
          </a:p>
        </p:txBody>
      </p:sp>
      <p:sp>
        <p:nvSpPr>
          <p:cNvPr id="3" name="Title 2"/>
          <p:cNvSpPr>
            <a:spLocks noGrp="1"/>
          </p:cNvSpPr>
          <p:nvPr>
            <p:ph type="title"/>
          </p:nvPr>
        </p:nvSpPr>
        <p:spPr/>
        <p:txBody>
          <a:bodyPr/>
          <a:lstStyle/>
          <a:p>
            <a:r>
              <a:rPr lang="en-US" cap="none" dirty="0">
                <a:latin typeface="Arial"/>
                <a:cs typeface="Arial"/>
              </a:rPr>
              <a:t>VDSS offered through GOTAFE (Wangaratta)</a:t>
            </a:r>
          </a:p>
        </p:txBody>
      </p:sp>
    </p:spTree>
    <p:extLst>
      <p:ext uri="{BB962C8B-B14F-4D97-AF65-F5344CB8AC3E}">
        <p14:creationId xmlns:p14="http://schemas.microsoft.com/office/powerpoint/2010/main" val="3413833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72185"/>
          </a:xfrm>
        </p:spPr>
        <p:txBody>
          <a:bodyPr>
            <a:noAutofit/>
          </a:bodyPr>
          <a:lstStyle/>
          <a:p>
            <a:pPr>
              <a:spcBef>
                <a:spcPts val="0"/>
              </a:spcBef>
            </a:pPr>
            <a:r>
              <a:rPr lang="en-US" sz="2800" dirty="0">
                <a:latin typeface="Arial" panose="020B0604020202020204" pitchFamily="34" charset="0"/>
                <a:cs typeface="Arial" panose="020B0604020202020204" pitchFamily="34" charset="0"/>
              </a:rPr>
              <a:t>Students can start a trade or traineeship </a:t>
            </a:r>
          </a:p>
          <a:p>
            <a:pPr marL="45720" indent="0">
              <a:spcBef>
                <a:spcPts val="0"/>
              </a:spcBef>
              <a:spcAft>
                <a:spcPts val="600"/>
              </a:spcAft>
              <a:buNone/>
            </a:pPr>
            <a:r>
              <a:rPr lang="en-US" sz="2800" dirty="0">
                <a:latin typeface="Arial" panose="020B0604020202020204" pitchFamily="34" charset="0"/>
                <a:cs typeface="Arial" panose="020B0604020202020204" pitchFamily="34" charset="0"/>
              </a:rPr>
              <a:t>  whilst still at school</a:t>
            </a:r>
          </a:p>
          <a:p>
            <a:pPr marL="45720" indent="0">
              <a:spcBef>
                <a:spcPts val="0"/>
              </a:spcBef>
              <a:spcAft>
                <a:spcPts val="600"/>
              </a:spcAft>
              <a:buNone/>
            </a:pPr>
            <a:endParaRPr lang="en-US" sz="2800" dirty="0">
              <a:latin typeface="Arial" panose="020B0604020202020204" pitchFamily="34" charset="0"/>
              <a:cs typeface="Arial" panose="020B0604020202020204" pitchFamily="34" charset="0"/>
            </a:endParaRPr>
          </a:p>
          <a:p>
            <a:pPr>
              <a:spcBef>
                <a:spcPts val="0"/>
              </a:spcBef>
              <a:spcAft>
                <a:spcPts val="600"/>
              </a:spcAft>
            </a:pPr>
            <a:r>
              <a:rPr lang="en-US" sz="2800" dirty="0">
                <a:latin typeface="Arial" panose="020B0604020202020204" pitchFamily="34" charset="0"/>
                <a:cs typeface="Arial" panose="020B0604020202020204" pitchFamily="34" charset="0"/>
              </a:rPr>
              <a:t>You must be 15 years of age or older</a:t>
            </a:r>
          </a:p>
          <a:p>
            <a:pPr>
              <a:spcBef>
                <a:spcPts val="0"/>
              </a:spcBef>
              <a:spcAft>
                <a:spcPts val="600"/>
              </a:spcAft>
            </a:pPr>
            <a:endParaRPr lang="en-US" sz="2800" dirty="0">
              <a:latin typeface="Arial" panose="020B0604020202020204" pitchFamily="34" charset="0"/>
              <a:cs typeface="Arial" panose="020B0604020202020204" pitchFamily="34" charset="0"/>
            </a:endParaRPr>
          </a:p>
          <a:p>
            <a:pPr>
              <a:spcBef>
                <a:spcPts val="0"/>
              </a:spcBef>
              <a:spcAft>
                <a:spcPts val="600"/>
              </a:spcAft>
            </a:pPr>
            <a:r>
              <a:rPr lang="en-US" sz="2800" dirty="0">
                <a:latin typeface="Arial" panose="020B0604020202020204" pitchFamily="34" charset="0"/>
                <a:cs typeface="Arial" panose="020B0604020202020204" pitchFamily="34" charset="0"/>
              </a:rPr>
              <a:t>You are required to attend school and your workplace on a regular basis</a:t>
            </a:r>
          </a:p>
          <a:p>
            <a:endParaRPr lang="en-US" sz="2400" dirty="0">
              <a:latin typeface="Arial"/>
              <a:cs typeface="Arial"/>
            </a:endParaRPr>
          </a:p>
        </p:txBody>
      </p:sp>
      <p:sp>
        <p:nvSpPr>
          <p:cNvPr id="3" name="Title 2"/>
          <p:cNvSpPr>
            <a:spLocks noGrp="1"/>
          </p:cNvSpPr>
          <p:nvPr>
            <p:ph type="title"/>
          </p:nvPr>
        </p:nvSpPr>
        <p:spPr/>
        <p:txBody>
          <a:bodyPr/>
          <a:lstStyle/>
          <a:p>
            <a:r>
              <a:rPr lang="en-US" dirty="0"/>
              <a:t>SBAT</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69146" y="1719071"/>
            <a:ext cx="1233716" cy="1292225"/>
          </a:xfrm>
          <a:prstGeom prst="rect">
            <a:avLst/>
          </a:prstGeom>
        </p:spPr>
      </p:pic>
    </p:spTree>
    <p:extLst>
      <p:ext uri="{BB962C8B-B14F-4D97-AF65-F5344CB8AC3E}">
        <p14:creationId xmlns:p14="http://schemas.microsoft.com/office/powerpoint/2010/main" val="2666199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33B9A8-B434-286F-3422-8505DC657725}"/>
              </a:ext>
            </a:extLst>
          </p:cNvPr>
          <p:cNvSpPr>
            <a:spLocks noGrp="1"/>
          </p:cNvSpPr>
          <p:nvPr>
            <p:ph idx="1"/>
          </p:nvPr>
        </p:nvSpPr>
        <p:spPr/>
        <p:txBody>
          <a:bodyPr>
            <a:normAutofit fontScale="85000" lnSpcReduction="20000"/>
          </a:bodyPr>
          <a:lstStyle/>
          <a:p>
            <a:pPr>
              <a:spcBef>
                <a:spcPts val="0"/>
              </a:spcBef>
            </a:pPr>
            <a:r>
              <a:rPr lang="en-US" sz="3600" dirty="0">
                <a:latin typeface="Arial" panose="020B0604020202020204" pitchFamily="34" charset="0"/>
                <a:cs typeface="Arial" panose="020B0604020202020204" pitchFamily="34" charset="0"/>
              </a:rPr>
              <a:t>Training will take place at your workplace and through a Registered Training </a:t>
            </a:r>
            <a:r>
              <a:rPr lang="en-US" sz="3600" dirty="0" err="1">
                <a:latin typeface="Arial" panose="020B0604020202020204" pitchFamily="34" charset="0"/>
                <a:cs typeface="Arial" panose="020B0604020202020204" pitchFamily="34" charset="0"/>
              </a:rPr>
              <a:t>Organisation</a:t>
            </a:r>
            <a:r>
              <a:rPr lang="en-US" sz="3600" dirty="0">
                <a:latin typeface="Arial" panose="020B0604020202020204" pitchFamily="34" charset="0"/>
                <a:cs typeface="Arial" panose="020B0604020202020204" pitchFamily="34" charset="0"/>
              </a:rPr>
              <a:t> (RTO)</a:t>
            </a:r>
          </a:p>
          <a:p>
            <a:pPr marL="45720" indent="0">
              <a:spcBef>
                <a:spcPts val="0"/>
              </a:spcBef>
              <a:buNone/>
            </a:pPr>
            <a:endParaRPr lang="en-US" sz="3600" dirty="0">
              <a:latin typeface="Arial" panose="020B0604020202020204" pitchFamily="34" charset="0"/>
              <a:cs typeface="Arial" panose="020B0604020202020204" pitchFamily="34" charset="0"/>
            </a:endParaRPr>
          </a:p>
          <a:p>
            <a:pPr>
              <a:spcBef>
                <a:spcPts val="0"/>
              </a:spcBef>
              <a:spcAft>
                <a:spcPts val="600"/>
              </a:spcAft>
            </a:pPr>
            <a:r>
              <a:rPr lang="en-US" sz="3600" b="1" dirty="0">
                <a:latin typeface="Arial" panose="020B0604020202020204" pitchFamily="34" charset="0"/>
                <a:cs typeface="Arial" panose="020B0604020202020204" pitchFamily="34" charset="0"/>
              </a:rPr>
              <a:t>Be proactive </a:t>
            </a:r>
            <a:r>
              <a:rPr lang="en-US" sz="3600" dirty="0">
                <a:latin typeface="Arial" panose="020B0604020202020204" pitchFamily="34" charset="0"/>
                <a:cs typeface="Arial" panose="020B0604020202020204" pitchFamily="34" charset="0"/>
              </a:rPr>
              <a:t>and look for your own SBAT if desired as part of your VCE VM course. You need to find a workplace.</a:t>
            </a:r>
          </a:p>
          <a:p>
            <a:pPr>
              <a:spcBef>
                <a:spcPts val="0"/>
              </a:spcBef>
              <a:spcAft>
                <a:spcPts val="600"/>
              </a:spcAft>
            </a:pPr>
            <a:endParaRPr lang="en-AU" sz="3600" dirty="0">
              <a:latin typeface="Arial" panose="020B0604020202020204" pitchFamily="34" charset="0"/>
              <a:cs typeface="Arial" panose="020B0604020202020204" pitchFamily="34" charset="0"/>
            </a:endParaRPr>
          </a:p>
          <a:p>
            <a:pPr>
              <a:spcBef>
                <a:spcPts val="0"/>
              </a:spcBef>
            </a:pPr>
            <a:r>
              <a:rPr lang="en-AU" sz="3600" b="1" dirty="0">
                <a:latin typeface="Arial" panose="020B0604020202020204" pitchFamily="34" charset="0"/>
                <a:cs typeface="Arial" panose="020B0604020202020204" pitchFamily="34" charset="0"/>
              </a:rPr>
              <a:t>Agriculture</a:t>
            </a:r>
            <a:r>
              <a:rPr lang="en-AU" sz="3600" dirty="0">
                <a:latin typeface="Arial" panose="020B0604020202020204" pitchFamily="34" charset="0"/>
                <a:cs typeface="Arial" panose="020B0604020202020204" pitchFamily="34" charset="0"/>
              </a:rPr>
              <a:t> – </a:t>
            </a:r>
            <a:r>
              <a:rPr lang="en-AU" sz="3600" dirty="0" err="1">
                <a:latin typeface="Arial" panose="020B0604020202020204" pitchFamily="34" charset="0"/>
                <a:cs typeface="Arial" panose="020B0604020202020204" pitchFamily="34" charset="0"/>
              </a:rPr>
              <a:t>AgSchools</a:t>
            </a:r>
            <a:r>
              <a:rPr lang="en-AU" sz="3600" dirty="0">
                <a:latin typeface="Arial" panose="020B0604020202020204" pitchFamily="34" charset="0"/>
                <a:cs typeface="Arial" panose="020B0604020202020204" pitchFamily="34" charset="0"/>
              </a:rPr>
              <a:t> (Wodonga TAFE) - SBAT</a:t>
            </a:r>
          </a:p>
          <a:p>
            <a:endParaRPr lang="en-US" dirty="0"/>
          </a:p>
        </p:txBody>
      </p:sp>
      <p:sp>
        <p:nvSpPr>
          <p:cNvPr id="3" name="Title 2">
            <a:extLst>
              <a:ext uri="{FF2B5EF4-FFF2-40B4-BE49-F238E27FC236}">
                <a16:creationId xmlns:a16="http://schemas.microsoft.com/office/drawing/2014/main" id="{F62BEF90-539F-D4D0-4C0A-DE768FA5C462}"/>
              </a:ext>
            </a:extLst>
          </p:cNvPr>
          <p:cNvSpPr>
            <a:spLocks noGrp="1"/>
          </p:cNvSpPr>
          <p:nvPr>
            <p:ph type="title"/>
          </p:nvPr>
        </p:nvSpPr>
        <p:spPr/>
        <p:txBody>
          <a:bodyPr/>
          <a:lstStyle/>
          <a:p>
            <a:r>
              <a:rPr lang="en-US" dirty="0"/>
              <a:t>SBAT (continued)</a:t>
            </a:r>
          </a:p>
        </p:txBody>
      </p:sp>
    </p:spTree>
    <p:extLst>
      <p:ext uri="{BB962C8B-B14F-4D97-AF65-F5344CB8AC3E}">
        <p14:creationId xmlns:p14="http://schemas.microsoft.com/office/powerpoint/2010/main" val="2432695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page11image216944">
            <a:extLst>
              <a:ext uri="{FF2B5EF4-FFF2-40B4-BE49-F238E27FC236}">
                <a16:creationId xmlns:a16="http://schemas.microsoft.com/office/drawing/2014/main" id="{4459B3E6-490B-6904-31EF-291E94524CCB}"/>
              </a:ext>
            </a:extLst>
          </p:cNvPr>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1" t="1" r="16150" b="-1485"/>
          <a:stretch/>
        </p:blipFill>
        <p:spPr bwMode="auto">
          <a:xfrm>
            <a:off x="355108" y="2667895"/>
            <a:ext cx="3087339" cy="230995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a:extLst>
              <a:ext uri="{FF2B5EF4-FFF2-40B4-BE49-F238E27FC236}">
                <a16:creationId xmlns:a16="http://schemas.microsoft.com/office/drawing/2014/main" id="{E774088E-F9E9-D7A5-8BEF-84838225AF05}"/>
              </a:ext>
            </a:extLst>
          </p:cNvPr>
          <p:cNvSpPr>
            <a:spLocks noGrp="1"/>
          </p:cNvSpPr>
          <p:nvPr>
            <p:ph idx="1"/>
          </p:nvPr>
        </p:nvSpPr>
        <p:spPr>
          <a:xfrm>
            <a:off x="3442447" y="1719070"/>
            <a:ext cx="5346445" cy="5036731"/>
          </a:xfrm>
        </p:spPr>
        <p:txBody>
          <a:bodyPr>
            <a:normAutofit/>
          </a:bodyPr>
          <a:lstStyle/>
          <a:p>
            <a:r>
              <a:rPr lang="en-AU" dirty="0">
                <a:latin typeface="Arial" panose="020B0604020202020204" pitchFamily="34" charset="0"/>
                <a:cs typeface="Arial" panose="020B0604020202020204" pitchFamily="34" charset="0"/>
              </a:rPr>
              <a:t>The VPC is a stand alone certificate for Students in Years 11 and 12 who cannot participate in the VCE or VCE VM for a number of reasons, </a:t>
            </a:r>
            <a:r>
              <a:rPr lang="en-AU" dirty="0" err="1">
                <a:latin typeface="Arial" panose="020B0604020202020204" pitchFamily="34" charset="0"/>
                <a:cs typeface="Arial" panose="020B0604020202020204" pitchFamily="34" charset="0"/>
              </a:rPr>
              <a:t>eg.</a:t>
            </a:r>
            <a:r>
              <a:rPr lang="en-AU" dirty="0">
                <a:latin typeface="Arial" panose="020B0604020202020204" pitchFamily="34" charset="0"/>
                <a:cs typeface="Arial" panose="020B0604020202020204" pitchFamily="34" charset="0"/>
              </a:rPr>
              <a:t> they have missed significant periods of school prior in earlier years, vulnerable students at risk of disengaging from their education or students with additional needs. </a:t>
            </a:r>
          </a:p>
          <a:p>
            <a:pPr marL="45720" indent="0">
              <a:buNone/>
            </a:pPr>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The VPC will not be suitable for all students and will be offered to students on an as needs basis. </a:t>
            </a:r>
            <a:endParaRPr lang="en-US"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D2182392-7231-55F4-142E-B8B006DC7993}"/>
              </a:ext>
            </a:extLst>
          </p:cNvPr>
          <p:cNvSpPr>
            <a:spLocks noGrp="1"/>
          </p:cNvSpPr>
          <p:nvPr>
            <p:ph type="title"/>
          </p:nvPr>
        </p:nvSpPr>
        <p:spPr/>
        <p:txBody>
          <a:bodyPr/>
          <a:lstStyle/>
          <a:p>
            <a:r>
              <a:rPr lang="en-US" dirty="0"/>
              <a:t>Victorian Pathways certificate</a:t>
            </a:r>
          </a:p>
        </p:txBody>
      </p:sp>
      <p:sp>
        <p:nvSpPr>
          <p:cNvPr id="5" name="TextBox 4">
            <a:extLst>
              <a:ext uri="{FF2B5EF4-FFF2-40B4-BE49-F238E27FC236}">
                <a16:creationId xmlns:a16="http://schemas.microsoft.com/office/drawing/2014/main" id="{A6115EFE-9107-B4A1-6E6E-70F001645DE7}"/>
              </a:ext>
            </a:extLst>
          </p:cNvPr>
          <p:cNvSpPr txBox="1"/>
          <p:nvPr/>
        </p:nvSpPr>
        <p:spPr>
          <a:xfrm>
            <a:off x="470699" y="5543659"/>
            <a:ext cx="2856155" cy="707886"/>
          </a:xfrm>
          <a:prstGeom prst="rect">
            <a:avLst/>
          </a:prstGeom>
          <a:noFill/>
        </p:spPr>
        <p:txBody>
          <a:bodyPr wrap="square">
            <a:spAutoFit/>
          </a:bodyPr>
          <a:lstStyle/>
          <a:p>
            <a:r>
              <a:rPr lang="en-AU" sz="2000" dirty="0">
                <a:latin typeface="Arial" panose="020B0604020202020204" pitchFamily="34" charset="0"/>
                <a:cs typeface="Arial" panose="020B0604020202020204" pitchFamily="34" charset="0"/>
              </a:rPr>
              <a:t>Pathway: Entry level VET or employment. </a:t>
            </a:r>
          </a:p>
        </p:txBody>
      </p:sp>
    </p:spTree>
    <p:extLst>
      <p:ext uri="{BB962C8B-B14F-4D97-AF65-F5344CB8AC3E}">
        <p14:creationId xmlns:p14="http://schemas.microsoft.com/office/powerpoint/2010/main" val="2473168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4E77DC-2D43-2135-2CF4-B72E8A7058F2}"/>
              </a:ext>
            </a:extLst>
          </p:cNvPr>
          <p:cNvSpPr>
            <a:spLocks noGrp="1"/>
          </p:cNvSpPr>
          <p:nvPr>
            <p:ph idx="1"/>
          </p:nvPr>
        </p:nvSpPr>
        <p:spPr/>
        <p:txBody>
          <a:bodyPr/>
          <a:lstStyle/>
          <a:p>
            <a:r>
              <a:rPr lang="en-US" dirty="0">
                <a:hlinkClick r:id="rId2"/>
              </a:rPr>
              <a:t>https://www.vcaa.vic.edu.au/victorianseniorsecondarycertificatereform/Pages/Index.aspx?fbclid=IwAR0-aDhjeRIDU_EpuvtQ025lVULxIuNymMnHC-Y9iMcs1U3njl6V9vUUe6M - pathwayvideos</a:t>
            </a:r>
            <a:endParaRPr lang="en-US" dirty="0"/>
          </a:p>
        </p:txBody>
      </p:sp>
      <p:sp>
        <p:nvSpPr>
          <p:cNvPr id="3" name="Title 2">
            <a:extLst>
              <a:ext uri="{FF2B5EF4-FFF2-40B4-BE49-F238E27FC236}">
                <a16:creationId xmlns:a16="http://schemas.microsoft.com/office/drawing/2014/main" id="{90CF8FEB-4C1F-4377-4085-A314FD7E2A56}"/>
              </a:ext>
            </a:extLst>
          </p:cNvPr>
          <p:cNvSpPr>
            <a:spLocks noGrp="1"/>
          </p:cNvSpPr>
          <p:nvPr>
            <p:ph type="title"/>
          </p:nvPr>
        </p:nvSpPr>
        <p:spPr/>
        <p:txBody>
          <a:bodyPr/>
          <a:lstStyle/>
          <a:p>
            <a:r>
              <a:rPr lang="en-US" dirty="0"/>
              <a:t>VPC</a:t>
            </a:r>
          </a:p>
        </p:txBody>
      </p:sp>
    </p:spTree>
    <p:extLst>
      <p:ext uri="{BB962C8B-B14F-4D97-AF65-F5344CB8AC3E}">
        <p14:creationId xmlns:p14="http://schemas.microsoft.com/office/powerpoint/2010/main" val="31716931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sz="2400" dirty="0">
                <a:latin typeface="Arial"/>
                <a:cs typeface="Arial"/>
              </a:rPr>
              <a:t>What do you want to do after year 11 and 12?</a:t>
            </a:r>
          </a:p>
          <a:p>
            <a:pPr marL="45720" indent="0">
              <a:buNone/>
            </a:pPr>
            <a:endParaRPr lang="en-US" sz="2400" dirty="0">
              <a:latin typeface="Arial"/>
              <a:cs typeface="Arial"/>
            </a:endParaRPr>
          </a:p>
          <a:p>
            <a:r>
              <a:rPr lang="en-US" sz="2400" dirty="0">
                <a:latin typeface="Arial"/>
                <a:cs typeface="Arial"/>
              </a:rPr>
              <a:t>University (Check prerequisites)</a:t>
            </a:r>
          </a:p>
          <a:p>
            <a:endParaRPr lang="en-US" sz="2400" dirty="0">
              <a:latin typeface="Arial"/>
              <a:cs typeface="Arial"/>
            </a:endParaRPr>
          </a:p>
          <a:p>
            <a:r>
              <a:rPr lang="en-US" sz="2400" dirty="0">
                <a:latin typeface="Arial"/>
                <a:cs typeface="Arial"/>
              </a:rPr>
              <a:t>Tertiary and Further Education (TAFE)</a:t>
            </a:r>
          </a:p>
          <a:p>
            <a:endParaRPr lang="en-US" sz="2400" dirty="0">
              <a:latin typeface="Arial"/>
              <a:cs typeface="Arial"/>
            </a:endParaRPr>
          </a:p>
          <a:p>
            <a:r>
              <a:rPr lang="en-US" sz="2400" dirty="0">
                <a:latin typeface="Arial"/>
                <a:cs typeface="Arial"/>
              </a:rPr>
              <a:t>Work</a:t>
            </a:r>
          </a:p>
          <a:p>
            <a:endParaRPr lang="en-US" sz="2400" dirty="0">
              <a:latin typeface="Arial"/>
              <a:cs typeface="Arial"/>
            </a:endParaRPr>
          </a:p>
          <a:p>
            <a:r>
              <a:rPr lang="en-US" sz="2400" dirty="0">
                <a:latin typeface="Arial"/>
                <a:cs typeface="Arial"/>
              </a:rPr>
              <a:t>Apprenticeship</a:t>
            </a:r>
          </a:p>
          <a:p>
            <a:endParaRPr lang="en-US" sz="2400" dirty="0">
              <a:latin typeface="Arial"/>
              <a:cs typeface="Arial"/>
            </a:endParaRPr>
          </a:p>
          <a:p>
            <a:r>
              <a:rPr lang="en-US" sz="2400" dirty="0">
                <a:latin typeface="Arial"/>
                <a:cs typeface="Arial"/>
              </a:rPr>
              <a:t>Traineeship</a:t>
            </a:r>
          </a:p>
          <a:p>
            <a:endParaRPr lang="en-US" sz="2400" dirty="0">
              <a:latin typeface="Arial"/>
              <a:cs typeface="Arial"/>
            </a:endParaRPr>
          </a:p>
          <a:p>
            <a:r>
              <a:rPr lang="en-US" sz="2400" dirty="0">
                <a:latin typeface="Arial"/>
                <a:cs typeface="Arial"/>
              </a:rPr>
              <a:t>Other courses</a:t>
            </a:r>
          </a:p>
          <a:p>
            <a:pPr marL="45720" indent="0">
              <a:buNone/>
            </a:pPr>
            <a:endParaRPr lang="en-US" dirty="0"/>
          </a:p>
        </p:txBody>
      </p:sp>
      <p:sp>
        <p:nvSpPr>
          <p:cNvPr id="3" name="Title 2"/>
          <p:cNvSpPr>
            <a:spLocks noGrp="1"/>
          </p:cNvSpPr>
          <p:nvPr>
            <p:ph type="title"/>
          </p:nvPr>
        </p:nvSpPr>
        <p:spPr/>
        <p:txBody>
          <a:bodyPr/>
          <a:lstStyle/>
          <a:p>
            <a:r>
              <a:rPr lang="en-US" sz="4000" cap="none" dirty="0">
                <a:latin typeface="Arial"/>
                <a:cs typeface="Arial"/>
              </a:rPr>
              <a:t>Which Pathway is for you?</a:t>
            </a:r>
          </a:p>
        </p:txBody>
      </p:sp>
      <p:pic>
        <p:nvPicPr>
          <p:cNvPr id="4" name="Picture 3"/>
          <p:cNvPicPr/>
          <p:nvPr/>
        </p:nvPicPr>
        <p:blipFill rotWithShape="1">
          <a:blip r:embed="rId3" cstate="email">
            <a:extLst>
              <a:ext uri="{28A0092B-C50C-407E-A947-70E740481C1C}">
                <a14:useLocalDpi xmlns:a14="http://schemas.microsoft.com/office/drawing/2010/main" val="0"/>
              </a:ext>
            </a:extLst>
          </a:blip>
          <a:srcRect l="16468" r="16071"/>
          <a:stretch/>
        </p:blipFill>
        <p:spPr>
          <a:xfrm>
            <a:off x="7669146" y="1719071"/>
            <a:ext cx="1233716" cy="1292225"/>
          </a:xfrm>
          <a:prstGeom prst="rect">
            <a:avLst/>
          </a:prstGeom>
        </p:spPr>
      </p:pic>
    </p:spTree>
    <p:extLst>
      <p:ext uri="{BB962C8B-B14F-4D97-AF65-F5344CB8AC3E}">
        <p14:creationId xmlns:p14="http://schemas.microsoft.com/office/powerpoint/2010/main" val="3423813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91193"/>
            <a:ext cx="8407893" cy="4407408"/>
          </a:xfrm>
        </p:spPr>
        <p:txBody>
          <a:bodyPr>
            <a:normAutofit/>
          </a:bodyPr>
          <a:lstStyle/>
          <a:p>
            <a:r>
              <a:rPr lang="en-US" dirty="0"/>
              <a:t>Most year 10 students have had talks about subjects during SPD</a:t>
            </a:r>
          </a:p>
          <a:p>
            <a:pPr marL="45720" indent="0">
              <a:buNone/>
            </a:pPr>
            <a:endParaRPr lang="en-US" dirty="0"/>
          </a:p>
          <a:p>
            <a:r>
              <a:rPr lang="en-US" dirty="0"/>
              <a:t> Year 9 have done Morrisby testing and had interviews</a:t>
            </a:r>
          </a:p>
          <a:p>
            <a:pPr marL="45720" indent="0">
              <a:buNone/>
            </a:pPr>
            <a:endParaRPr lang="en-US" dirty="0"/>
          </a:p>
          <a:p>
            <a:r>
              <a:rPr lang="en-US" dirty="0"/>
              <a:t>Information about subjects and planning is available in the Wangaratta High Senior Subject Handbook 2023</a:t>
            </a:r>
          </a:p>
          <a:p>
            <a:pPr marL="45720" indent="0">
              <a:buNone/>
            </a:pPr>
            <a:endParaRPr lang="en-US" dirty="0"/>
          </a:p>
          <a:p>
            <a:r>
              <a:rPr lang="en-US" dirty="0"/>
              <a:t>During SPD research and seek information about pathways</a:t>
            </a:r>
          </a:p>
          <a:p>
            <a:endParaRPr lang="en-US" dirty="0"/>
          </a:p>
          <a:p>
            <a:r>
              <a:rPr lang="en-US" dirty="0"/>
              <a:t>Complete the pathways information sheet</a:t>
            </a:r>
          </a:p>
          <a:p>
            <a:endParaRPr lang="en-US" dirty="0"/>
          </a:p>
        </p:txBody>
      </p:sp>
      <p:sp>
        <p:nvSpPr>
          <p:cNvPr id="3" name="Title 2"/>
          <p:cNvSpPr>
            <a:spLocks noGrp="1"/>
          </p:cNvSpPr>
          <p:nvPr>
            <p:ph type="title"/>
          </p:nvPr>
        </p:nvSpPr>
        <p:spPr/>
        <p:txBody>
          <a:bodyPr/>
          <a:lstStyle/>
          <a:p>
            <a:r>
              <a:rPr lang="en-US" cap="none" dirty="0">
                <a:latin typeface="Arial"/>
                <a:cs typeface="Arial"/>
              </a:rPr>
              <a:t>Planning for your future</a:t>
            </a:r>
          </a:p>
        </p:txBody>
      </p:sp>
    </p:spTree>
    <p:extLst>
      <p:ext uri="{BB962C8B-B14F-4D97-AF65-F5344CB8AC3E}">
        <p14:creationId xmlns:p14="http://schemas.microsoft.com/office/powerpoint/2010/main" val="30469235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703244"/>
          </a:xfrm>
        </p:spPr>
        <p:txBody>
          <a:bodyPr>
            <a:noAutofit/>
          </a:bodyPr>
          <a:lstStyle/>
          <a:p>
            <a:pPr marL="45720" indent="0">
              <a:buNone/>
            </a:pPr>
            <a:r>
              <a:rPr lang="en-US" sz="2400" dirty="0">
                <a:solidFill>
                  <a:schemeClr val="tx1"/>
                </a:solidFill>
                <a:latin typeface="Arial"/>
                <a:cs typeface="Arial"/>
              </a:rPr>
              <a:t>Individual subject selection interviews </a:t>
            </a:r>
          </a:p>
          <a:p>
            <a:r>
              <a:rPr lang="en-US" sz="2400" dirty="0">
                <a:solidFill>
                  <a:schemeClr val="tx1"/>
                </a:solidFill>
                <a:latin typeface="Arial"/>
                <a:cs typeface="Arial"/>
              </a:rPr>
              <a:t>Year 11 – Tuesday 2</a:t>
            </a:r>
            <a:r>
              <a:rPr lang="en-US" sz="2400" baseline="30000" dirty="0">
                <a:solidFill>
                  <a:schemeClr val="tx1"/>
                </a:solidFill>
                <a:latin typeface="Arial"/>
                <a:cs typeface="Arial"/>
              </a:rPr>
              <a:t>nd</a:t>
            </a:r>
            <a:r>
              <a:rPr lang="en-US" sz="2400" dirty="0">
                <a:solidFill>
                  <a:schemeClr val="tx1"/>
                </a:solidFill>
                <a:latin typeface="Arial"/>
                <a:cs typeface="Arial"/>
              </a:rPr>
              <a:t> August </a:t>
            </a:r>
          </a:p>
          <a:p>
            <a:r>
              <a:rPr lang="en-US" sz="2400" dirty="0">
                <a:solidFill>
                  <a:schemeClr val="tx1"/>
                </a:solidFill>
                <a:latin typeface="Arial"/>
                <a:cs typeface="Arial"/>
              </a:rPr>
              <a:t>Year 10 – Wednesday 3</a:t>
            </a:r>
            <a:r>
              <a:rPr lang="en-US" sz="2400" baseline="30000" dirty="0">
                <a:solidFill>
                  <a:schemeClr val="tx1"/>
                </a:solidFill>
                <a:latin typeface="Arial"/>
                <a:cs typeface="Arial"/>
              </a:rPr>
              <a:t>rd</a:t>
            </a:r>
            <a:r>
              <a:rPr lang="en-US" sz="2400" dirty="0">
                <a:solidFill>
                  <a:schemeClr val="tx1"/>
                </a:solidFill>
                <a:latin typeface="Arial"/>
                <a:cs typeface="Arial"/>
              </a:rPr>
              <a:t> August</a:t>
            </a:r>
            <a:endParaRPr lang="en-US" sz="2400" dirty="0">
              <a:latin typeface="Arial"/>
              <a:cs typeface="Arial"/>
            </a:endParaRPr>
          </a:p>
          <a:p>
            <a:pPr marL="45720" indent="0">
              <a:buNone/>
            </a:pPr>
            <a:endParaRPr lang="en-US" sz="2400" dirty="0">
              <a:latin typeface="Arial"/>
              <a:cs typeface="Arial"/>
            </a:endParaRPr>
          </a:p>
          <a:p>
            <a:pPr marL="45720" indent="0">
              <a:buNone/>
            </a:pPr>
            <a:r>
              <a:rPr lang="en-US" sz="2400" dirty="0">
                <a:latin typeface="Arial"/>
                <a:cs typeface="Arial"/>
              </a:rPr>
              <a:t>Experienced pathways staff will be conducting the interviews, please bring your completed pathways planning sheet to the interview. Online selection will be completed and a printout will be sent home to be signed.</a:t>
            </a:r>
          </a:p>
          <a:p>
            <a:pPr marL="45720" indent="0">
              <a:buNone/>
            </a:pPr>
            <a:endParaRPr lang="en-US" sz="2400" dirty="0">
              <a:latin typeface="Arial"/>
              <a:cs typeface="Arial"/>
            </a:endParaRPr>
          </a:p>
          <a:p>
            <a:r>
              <a:rPr lang="en-US" sz="2400" dirty="0">
                <a:latin typeface="Arial"/>
                <a:cs typeface="Arial"/>
              </a:rPr>
              <a:t>Year 9 applications to accelerate into VCE &amp;/or VET are due Friday 5</a:t>
            </a:r>
            <a:r>
              <a:rPr lang="en-US" sz="2400" baseline="30000" dirty="0">
                <a:latin typeface="Arial"/>
                <a:cs typeface="Arial"/>
              </a:rPr>
              <a:t>th</a:t>
            </a:r>
            <a:r>
              <a:rPr lang="en-US" sz="2400" dirty="0">
                <a:latin typeface="Arial"/>
                <a:cs typeface="Arial"/>
              </a:rPr>
              <a:t> August</a:t>
            </a:r>
          </a:p>
          <a:p>
            <a:pPr marL="45720" indent="0">
              <a:buNone/>
            </a:pPr>
            <a:endParaRPr lang="en-US" sz="2400" dirty="0">
              <a:latin typeface="Arial"/>
              <a:cs typeface="Arial"/>
            </a:endParaRPr>
          </a:p>
        </p:txBody>
      </p:sp>
      <p:sp>
        <p:nvSpPr>
          <p:cNvPr id="3" name="Title 2"/>
          <p:cNvSpPr>
            <a:spLocks noGrp="1"/>
          </p:cNvSpPr>
          <p:nvPr>
            <p:ph type="title"/>
          </p:nvPr>
        </p:nvSpPr>
        <p:spPr/>
        <p:txBody>
          <a:bodyPr/>
          <a:lstStyle/>
          <a:p>
            <a:r>
              <a:rPr lang="en-US" dirty="0">
                <a:latin typeface="Arial"/>
                <a:cs typeface="Arial"/>
              </a:rPr>
              <a:t>Where to now? </a:t>
            </a:r>
            <a:br>
              <a:rPr lang="en-US" dirty="0">
                <a:latin typeface="Arial"/>
                <a:cs typeface="Arial"/>
              </a:rPr>
            </a:br>
            <a:r>
              <a:rPr lang="en-US" dirty="0">
                <a:latin typeface="Arial"/>
                <a:cs typeface="Arial"/>
              </a:rPr>
              <a:t>Subject selection interviews</a:t>
            </a:r>
          </a:p>
        </p:txBody>
      </p:sp>
    </p:spTree>
    <p:extLst>
      <p:ext uri="{BB962C8B-B14F-4D97-AF65-F5344CB8AC3E}">
        <p14:creationId xmlns:p14="http://schemas.microsoft.com/office/powerpoint/2010/main" val="2141714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ctr">
              <a:buNone/>
            </a:pPr>
            <a:endParaRPr lang="en-US" sz="3600" dirty="0">
              <a:latin typeface="Arial"/>
              <a:cs typeface="Arial"/>
            </a:endParaRPr>
          </a:p>
          <a:p>
            <a:pPr marL="45720" indent="0" algn="ctr">
              <a:buNone/>
            </a:pPr>
            <a:endParaRPr lang="en-US" sz="3600" dirty="0">
              <a:latin typeface="Arial"/>
              <a:cs typeface="Arial"/>
            </a:endParaRPr>
          </a:p>
          <a:p>
            <a:pPr marL="45720" indent="0" algn="ctr">
              <a:buNone/>
            </a:pPr>
            <a:r>
              <a:rPr lang="en-US" sz="3600" dirty="0">
                <a:latin typeface="Arial"/>
                <a:cs typeface="Arial"/>
              </a:rPr>
              <a:t>If you are unsure of anything please ask us.</a:t>
            </a:r>
          </a:p>
          <a:p>
            <a:pPr marL="45720" indent="0" algn="ctr">
              <a:buNone/>
            </a:pPr>
            <a:endParaRPr lang="en-US" sz="3600" dirty="0">
              <a:latin typeface="Arial"/>
              <a:cs typeface="Arial"/>
            </a:endParaRPr>
          </a:p>
          <a:p>
            <a:pPr marL="45720" indent="0" algn="ctr">
              <a:buNone/>
            </a:pPr>
            <a:r>
              <a:rPr lang="en-US" sz="3600" dirty="0">
                <a:latin typeface="Arial"/>
                <a:cs typeface="Arial"/>
              </a:rPr>
              <a:t>We are happy to take questions.</a:t>
            </a:r>
          </a:p>
          <a:p>
            <a:pPr marL="45720" indent="0" algn="ctr">
              <a:buNone/>
            </a:pPr>
            <a:endParaRPr lang="en-US" sz="3600" dirty="0">
              <a:latin typeface="Arial"/>
              <a:cs typeface="Arial"/>
            </a:endParaRPr>
          </a:p>
          <a:p>
            <a:pPr marL="45720" indent="0" algn="ctr">
              <a:buNone/>
            </a:pPr>
            <a:endParaRPr lang="en-US" sz="3600" dirty="0">
              <a:latin typeface="Arial"/>
              <a:cs typeface="Arial"/>
            </a:endParaRPr>
          </a:p>
          <a:p>
            <a:pPr marL="45720" indent="0" algn="ctr">
              <a:buNone/>
            </a:pPr>
            <a:endParaRPr lang="en-US" sz="3600" dirty="0">
              <a:latin typeface="Arial"/>
              <a:cs typeface="Arial"/>
            </a:endParaRPr>
          </a:p>
        </p:txBody>
      </p:sp>
      <p:sp>
        <p:nvSpPr>
          <p:cNvPr id="3" name="Title 2"/>
          <p:cNvSpPr>
            <a:spLocks noGrp="1"/>
          </p:cNvSpPr>
          <p:nvPr>
            <p:ph type="title"/>
          </p:nvPr>
        </p:nvSpPr>
        <p:spPr/>
        <p:txBody>
          <a:bodyPr/>
          <a:lstStyle/>
          <a:p>
            <a:r>
              <a:rPr lang="en-US" sz="5400" dirty="0">
                <a:latin typeface="Arial"/>
                <a:cs typeface="Arial"/>
              </a:rPr>
              <a:t>Thank you</a:t>
            </a:r>
          </a:p>
        </p:txBody>
      </p:sp>
      <p:pic>
        <p:nvPicPr>
          <p:cNvPr id="4" name="Picture 3">
            <a:extLst>
              <a:ext uri="{FF2B5EF4-FFF2-40B4-BE49-F238E27FC236}">
                <a16:creationId xmlns:a16="http://schemas.microsoft.com/office/drawing/2014/main" id="{80A18086-117A-9848-684D-CEB40E387E6B}"/>
              </a:ext>
            </a:extLst>
          </p:cNvPr>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69146" y="1719071"/>
            <a:ext cx="1233716" cy="1292225"/>
          </a:xfrm>
          <a:prstGeom prst="rect">
            <a:avLst/>
          </a:prstGeom>
        </p:spPr>
      </p:pic>
    </p:spTree>
    <p:extLst>
      <p:ext uri="{BB962C8B-B14F-4D97-AF65-F5344CB8AC3E}">
        <p14:creationId xmlns:p14="http://schemas.microsoft.com/office/powerpoint/2010/main" val="872214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783082"/>
          </a:xfrm>
        </p:spPr>
        <p:txBody>
          <a:bodyPr>
            <a:normAutofit fontScale="70000" lnSpcReduction="20000"/>
          </a:bodyPr>
          <a:lstStyle/>
          <a:p>
            <a:pPr>
              <a:lnSpc>
                <a:spcPct val="120000"/>
              </a:lnSpc>
              <a:spcBef>
                <a:spcPts val="0"/>
              </a:spcBef>
            </a:pPr>
            <a:r>
              <a:rPr lang="en-US" sz="3200" dirty="0">
                <a:latin typeface="Arial"/>
                <a:cs typeface="Arial"/>
              </a:rPr>
              <a:t>Jay Weston – Assistant Principal Teaching &amp; </a:t>
            </a:r>
          </a:p>
          <a:p>
            <a:pPr marL="45720" indent="0">
              <a:lnSpc>
                <a:spcPct val="120000"/>
              </a:lnSpc>
              <a:spcBef>
                <a:spcPts val="0"/>
              </a:spcBef>
              <a:spcAft>
                <a:spcPts val="600"/>
              </a:spcAft>
              <a:buNone/>
            </a:pPr>
            <a:r>
              <a:rPr lang="en-US" sz="3200" dirty="0">
                <a:latin typeface="Arial"/>
                <a:cs typeface="Arial"/>
              </a:rPr>
              <a:t>                       Learning</a:t>
            </a:r>
          </a:p>
          <a:p>
            <a:pPr>
              <a:lnSpc>
                <a:spcPct val="120000"/>
              </a:lnSpc>
              <a:spcBef>
                <a:spcPts val="0"/>
              </a:spcBef>
              <a:spcAft>
                <a:spcPts val="600"/>
              </a:spcAft>
            </a:pPr>
            <a:r>
              <a:rPr lang="en-US" sz="3200" dirty="0">
                <a:latin typeface="Arial"/>
                <a:cs typeface="Arial"/>
              </a:rPr>
              <a:t>Libby Walters – Transition &amp; Pathways Leader</a:t>
            </a:r>
          </a:p>
          <a:p>
            <a:pPr>
              <a:lnSpc>
                <a:spcPct val="120000"/>
              </a:lnSpc>
              <a:spcBef>
                <a:spcPts val="0"/>
              </a:spcBef>
              <a:spcAft>
                <a:spcPts val="600"/>
              </a:spcAft>
            </a:pPr>
            <a:r>
              <a:rPr lang="en-US" sz="3200" dirty="0">
                <a:latin typeface="Arial"/>
                <a:cs typeface="Arial"/>
              </a:rPr>
              <a:t>Lesley Forman – Senior Years Leader</a:t>
            </a:r>
          </a:p>
          <a:p>
            <a:pPr>
              <a:lnSpc>
                <a:spcPct val="120000"/>
              </a:lnSpc>
              <a:spcBef>
                <a:spcPts val="0"/>
              </a:spcBef>
              <a:spcAft>
                <a:spcPts val="600"/>
              </a:spcAft>
            </a:pPr>
            <a:r>
              <a:rPr lang="en-US" sz="3200" dirty="0">
                <a:latin typeface="Arial"/>
                <a:cs typeface="Arial"/>
              </a:rPr>
              <a:t>Cate West – Career Practitioner</a:t>
            </a:r>
          </a:p>
          <a:p>
            <a:pPr>
              <a:lnSpc>
                <a:spcPct val="120000"/>
              </a:lnSpc>
              <a:spcBef>
                <a:spcPts val="0"/>
              </a:spcBef>
              <a:spcAft>
                <a:spcPts val="600"/>
              </a:spcAft>
            </a:pPr>
            <a:r>
              <a:rPr lang="en-US" sz="3200" dirty="0">
                <a:latin typeface="Arial"/>
                <a:cs typeface="Arial"/>
              </a:rPr>
              <a:t>Michelle Wilson – VCAL Leader (VCE VM)</a:t>
            </a:r>
          </a:p>
          <a:p>
            <a:pPr>
              <a:lnSpc>
                <a:spcPct val="120000"/>
              </a:lnSpc>
              <a:spcBef>
                <a:spcPts val="0"/>
              </a:spcBef>
              <a:spcAft>
                <a:spcPts val="600"/>
              </a:spcAft>
            </a:pPr>
            <a:r>
              <a:rPr lang="en-US" sz="3200" dirty="0">
                <a:latin typeface="Arial"/>
                <a:cs typeface="Arial"/>
              </a:rPr>
              <a:t>Meg Whatley / Gemma Hunter – Year 12 Leaders</a:t>
            </a:r>
          </a:p>
          <a:p>
            <a:pPr>
              <a:lnSpc>
                <a:spcPct val="120000"/>
              </a:lnSpc>
              <a:spcBef>
                <a:spcPts val="0"/>
              </a:spcBef>
              <a:spcAft>
                <a:spcPts val="600"/>
              </a:spcAft>
            </a:pPr>
            <a:r>
              <a:rPr lang="en-US" sz="3200" dirty="0">
                <a:latin typeface="Arial"/>
                <a:cs typeface="Arial"/>
              </a:rPr>
              <a:t>Jud Mullins – Year 11 Leader</a:t>
            </a:r>
          </a:p>
          <a:p>
            <a:pPr>
              <a:lnSpc>
                <a:spcPct val="120000"/>
              </a:lnSpc>
              <a:spcBef>
                <a:spcPts val="0"/>
              </a:spcBef>
              <a:spcAft>
                <a:spcPts val="600"/>
              </a:spcAft>
            </a:pPr>
            <a:r>
              <a:rPr lang="en-US" sz="3200" dirty="0">
                <a:latin typeface="Arial"/>
                <a:cs typeface="Arial"/>
              </a:rPr>
              <a:t>Karen Mascas – Year 10 Leader</a:t>
            </a:r>
          </a:p>
          <a:p>
            <a:pPr>
              <a:lnSpc>
                <a:spcPct val="120000"/>
              </a:lnSpc>
              <a:spcBef>
                <a:spcPts val="0"/>
              </a:spcBef>
              <a:spcAft>
                <a:spcPts val="600"/>
              </a:spcAft>
            </a:pPr>
            <a:r>
              <a:rPr lang="en-US" sz="3200" dirty="0">
                <a:latin typeface="Arial"/>
                <a:cs typeface="Arial"/>
              </a:rPr>
              <a:t>Kath Sullivan / Jack Nolan – Year 9 Leaders</a:t>
            </a:r>
          </a:p>
          <a:p>
            <a:pPr>
              <a:lnSpc>
                <a:spcPct val="120000"/>
              </a:lnSpc>
              <a:spcBef>
                <a:spcPts val="0"/>
              </a:spcBef>
              <a:spcAft>
                <a:spcPts val="600"/>
              </a:spcAft>
            </a:pPr>
            <a:r>
              <a:rPr lang="en-US" sz="3200" dirty="0">
                <a:latin typeface="Arial"/>
                <a:cs typeface="Arial"/>
              </a:rPr>
              <a:t>Learning Area Leaders</a:t>
            </a:r>
          </a:p>
          <a:p>
            <a:pPr marL="45720" indent="0">
              <a:buNone/>
            </a:pPr>
            <a:endParaRPr lang="en-US" sz="3200" dirty="0">
              <a:latin typeface="Arial"/>
              <a:cs typeface="Arial"/>
            </a:endParaRPr>
          </a:p>
          <a:p>
            <a:pPr marL="45720" indent="0">
              <a:buNone/>
            </a:pPr>
            <a:endParaRPr lang="en-US" dirty="0"/>
          </a:p>
          <a:p>
            <a:endParaRPr lang="en-US" dirty="0"/>
          </a:p>
        </p:txBody>
      </p:sp>
      <p:sp>
        <p:nvSpPr>
          <p:cNvPr id="3" name="Title 2"/>
          <p:cNvSpPr>
            <a:spLocks noGrp="1"/>
          </p:cNvSpPr>
          <p:nvPr>
            <p:ph type="title"/>
          </p:nvPr>
        </p:nvSpPr>
        <p:spPr/>
        <p:txBody>
          <a:bodyPr/>
          <a:lstStyle/>
          <a:p>
            <a:r>
              <a:rPr lang="en-US" sz="2800" b="1" dirty="0">
                <a:latin typeface="Arial"/>
                <a:cs typeface="Arial"/>
              </a:rPr>
              <a:t>Key Contacts for Course selection</a:t>
            </a:r>
          </a:p>
        </p:txBody>
      </p:sp>
      <p:pic>
        <p:nvPicPr>
          <p:cNvPr id="5" name="Picture 4">
            <a:extLst>
              <a:ext uri="{FF2B5EF4-FFF2-40B4-BE49-F238E27FC236}">
                <a16:creationId xmlns:a16="http://schemas.microsoft.com/office/drawing/2014/main" id="{4A78FDB9-940D-704B-99A9-5FF1DE71D4A1}"/>
              </a:ext>
            </a:extLst>
          </p:cNvPr>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06142" y="1719071"/>
            <a:ext cx="1156118" cy="1122062"/>
          </a:xfrm>
          <a:prstGeom prst="rect">
            <a:avLst/>
          </a:prstGeom>
        </p:spPr>
      </p:pic>
    </p:spTree>
    <p:extLst>
      <p:ext uri="{BB962C8B-B14F-4D97-AF65-F5344CB8AC3E}">
        <p14:creationId xmlns:p14="http://schemas.microsoft.com/office/powerpoint/2010/main" val="3093384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endParaRPr lang="en-US" dirty="0"/>
          </a:p>
          <a:p>
            <a:r>
              <a:rPr lang="en-US" sz="3600" dirty="0">
                <a:latin typeface="Arial"/>
                <a:cs typeface="Arial"/>
              </a:rPr>
              <a:t>Acceleration into VCE or VET</a:t>
            </a:r>
          </a:p>
          <a:p>
            <a:pPr marL="45720" indent="0">
              <a:buNone/>
            </a:pPr>
            <a:r>
              <a:rPr lang="en-US" sz="3600" dirty="0">
                <a:latin typeface="Arial"/>
                <a:cs typeface="Arial"/>
              </a:rPr>
              <a:t> (Year 9 2022)</a:t>
            </a:r>
          </a:p>
          <a:p>
            <a:pPr marL="45720" indent="0">
              <a:buNone/>
            </a:pPr>
            <a:endParaRPr lang="en-US" sz="3600" dirty="0">
              <a:latin typeface="Arial"/>
              <a:cs typeface="Arial"/>
            </a:endParaRPr>
          </a:p>
          <a:p>
            <a:r>
              <a:rPr lang="en-US" sz="3600" dirty="0">
                <a:latin typeface="Arial"/>
                <a:cs typeface="Arial"/>
              </a:rPr>
              <a:t>Year 10 2022 – Pathways and course selection</a:t>
            </a:r>
          </a:p>
          <a:p>
            <a:pPr marL="45720" indent="0">
              <a:buNone/>
            </a:pPr>
            <a:endParaRPr lang="en-US" sz="3600" dirty="0">
              <a:latin typeface="Arial"/>
              <a:cs typeface="Arial"/>
            </a:endParaRPr>
          </a:p>
          <a:p>
            <a:r>
              <a:rPr lang="en-US" sz="3600" dirty="0">
                <a:latin typeface="Arial"/>
                <a:cs typeface="Arial"/>
              </a:rPr>
              <a:t>Year 11 2022 – Pathways and how changes to VCE may affect you</a:t>
            </a:r>
          </a:p>
          <a:p>
            <a:pPr marL="45720" indent="0">
              <a:buNone/>
            </a:pPr>
            <a:endParaRPr lang="en-US" sz="3600" dirty="0">
              <a:latin typeface="Arial"/>
              <a:cs typeface="Arial"/>
            </a:endParaRPr>
          </a:p>
          <a:p>
            <a:r>
              <a:rPr lang="en-US" sz="3600" dirty="0">
                <a:latin typeface="Arial"/>
                <a:cs typeface="Arial"/>
              </a:rPr>
              <a:t>Course selection and interview process</a:t>
            </a:r>
          </a:p>
          <a:p>
            <a:pPr marL="45720" indent="0">
              <a:buNone/>
            </a:pPr>
            <a:endParaRPr lang="en-US" sz="3600" dirty="0">
              <a:latin typeface="Arial"/>
              <a:cs typeface="Arial"/>
            </a:endParaRPr>
          </a:p>
        </p:txBody>
      </p:sp>
      <p:sp>
        <p:nvSpPr>
          <p:cNvPr id="3" name="Title 2"/>
          <p:cNvSpPr>
            <a:spLocks noGrp="1"/>
          </p:cNvSpPr>
          <p:nvPr>
            <p:ph type="title"/>
          </p:nvPr>
        </p:nvSpPr>
        <p:spPr/>
        <p:txBody>
          <a:bodyPr/>
          <a:lstStyle/>
          <a:p>
            <a:r>
              <a:rPr lang="en-US" cap="none" dirty="0">
                <a:latin typeface="Arial"/>
                <a:cs typeface="Arial"/>
              </a:rPr>
              <a:t>Tonight we are going to discuss…</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555176" y="1719071"/>
            <a:ext cx="1233716" cy="1292225"/>
          </a:xfrm>
          <a:prstGeom prst="rect">
            <a:avLst/>
          </a:prstGeom>
        </p:spPr>
      </p:pic>
    </p:spTree>
    <p:extLst>
      <p:ext uri="{BB962C8B-B14F-4D97-AF65-F5344CB8AC3E}">
        <p14:creationId xmlns:p14="http://schemas.microsoft.com/office/powerpoint/2010/main" val="2848545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sz="2400" dirty="0"/>
          </a:p>
          <a:p>
            <a:pPr marL="45720" indent="0">
              <a:buNone/>
            </a:pPr>
            <a:endParaRPr lang="en-US" dirty="0"/>
          </a:p>
          <a:p>
            <a:r>
              <a:rPr lang="en-US" sz="3200" dirty="0">
                <a:latin typeface="Arial"/>
                <a:cs typeface="Arial"/>
              </a:rPr>
              <a:t> meet with teachers and Learning </a:t>
            </a:r>
          </a:p>
          <a:p>
            <a:pPr marL="45720" indent="0">
              <a:buNone/>
            </a:pPr>
            <a:r>
              <a:rPr lang="en-US" sz="3200" dirty="0">
                <a:latin typeface="Arial"/>
                <a:cs typeface="Arial"/>
              </a:rPr>
              <a:t>   Area Leaders </a:t>
            </a:r>
          </a:p>
          <a:p>
            <a:pPr marL="45720" indent="0">
              <a:buNone/>
            </a:pPr>
            <a:r>
              <a:rPr lang="en-US" sz="3200" dirty="0">
                <a:latin typeface="Arial"/>
                <a:cs typeface="Arial"/>
              </a:rPr>
              <a:t>  </a:t>
            </a:r>
          </a:p>
          <a:p>
            <a:r>
              <a:rPr lang="en-US" sz="3200" dirty="0">
                <a:latin typeface="Arial"/>
                <a:cs typeface="Arial"/>
              </a:rPr>
              <a:t> meet with local university  representatives, VET providers and supports offered for students and families.</a:t>
            </a:r>
          </a:p>
          <a:p>
            <a:endParaRPr lang="en-US" dirty="0"/>
          </a:p>
          <a:p>
            <a:endParaRPr lang="en-US" dirty="0"/>
          </a:p>
        </p:txBody>
      </p:sp>
      <p:sp>
        <p:nvSpPr>
          <p:cNvPr id="3" name="Title 2"/>
          <p:cNvSpPr>
            <a:spLocks noGrp="1"/>
          </p:cNvSpPr>
          <p:nvPr>
            <p:ph type="title"/>
          </p:nvPr>
        </p:nvSpPr>
        <p:spPr/>
        <p:txBody>
          <a:bodyPr/>
          <a:lstStyle/>
          <a:p>
            <a:r>
              <a:rPr lang="en-US" cap="none" dirty="0">
                <a:latin typeface="Arial"/>
                <a:cs typeface="Arial"/>
              </a:rPr>
              <a:t>You will also have the opportunity to..</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715523" y="1719071"/>
            <a:ext cx="1233716" cy="1292225"/>
          </a:xfrm>
          <a:prstGeom prst="rect">
            <a:avLst/>
          </a:prstGeom>
        </p:spPr>
      </p:pic>
    </p:spTree>
    <p:extLst>
      <p:ext uri="{BB962C8B-B14F-4D97-AF65-F5344CB8AC3E}">
        <p14:creationId xmlns:p14="http://schemas.microsoft.com/office/powerpoint/2010/main" val="356137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3200" dirty="0">
                <a:latin typeface="Arial"/>
                <a:cs typeface="Arial"/>
              </a:rPr>
              <a:t>Victorian Curriculum Assessment Authority (</a:t>
            </a:r>
            <a:r>
              <a:rPr lang="en-US" sz="3200" b="1" dirty="0">
                <a:latin typeface="Arial"/>
                <a:cs typeface="Arial"/>
              </a:rPr>
              <a:t>VCAA</a:t>
            </a:r>
            <a:r>
              <a:rPr lang="en-US" sz="3200" dirty="0">
                <a:latin typeface="Arial"/>
                <a:cs typeface="Arial"/>
              </a:rPr>
              <a:t>) qualifications:</a:t>
            </a:r>
          </a:p>
          <a:p>
            <a:pPr marL="45720" indent="0">
              <a:buNone/>
            </a:pPr>
            <a:endParaRPr lang="en-US" sz="3200" dirty="0">
              <a:latin typeface="Arial"/>
              <a:cs typeface="Arial"/>
            </a:endParaRPr>
          </a:p>
          <a:p>
            <a:r>
              <a:rPr lang="en-US" sz="3000" dirty="0">
                <a:latin typeface="Arial"/>
                <a:cs typeface="Arial"/>
              </a:rPr>
              <a:t>Victorian Certificate of Education (</a:t>
            </a:r>
            <a:r>
              <a:rPr lang="en-US" sz="3000" b="1" dirty="0">
                <a:latin typeface="Arial"/>
                <a:cs typeface="Arial"/>
              </a:rPr>
              <a:t>VCE</a:t>
            </a:r>
            <a:r>
              <a:rPr lang="en-US" sz="3000" dirty="0">
                <a:latin typeface="Arial"/>
                <a:cs typeface="Arial"/>
              </a:rPr>
              <a:t>)</a:t>
            </a:r>
          </a:p>
          <a:p>
            <a:endParaRPr lang="en-US" sz="3000" dirty="0">
              <a:latin typeface="Arial"/>
              <a:cs typeface="Arial"/>
            </a:endParaRPr>
          </a:p>
          <a:p>
            <a:r>
              <a:rPr lang="en-US" sz="3000" dirty="0">
                <a:latin typeface="Arial"/>
                <a:cs typeface="Arial"/>
              </a:rPr>
              <a:t>Victorian Certificate of Education Vocational Major (</a:t>
            </a:r>
            <a:r>
              <a:rPr lang="en-US" sz="3000" b="1" dirty="0">
                <a:latin typeface="Arial"/>
                <a:cs typeface="Arial"/>
              </a:rPr>
              <a:t>VCE VM</a:t>
            </a:r>
            <a:r>
              <a:rPr lang="en-US" sz="3000" dirty="0">
                <a:latin typeface="Arial"/>
                <a:cs typeface="Arial"/>
              </a:rPr>
              <a:t>)</a:t>
            </a:r>
          </a:p>
          <a:p>
            <a:pPr marL="45720" indent="0">
              <a:buNone/>
            </a:pPr>
            <a:endParaRPr lang="en-US" sz="3000" dirty="0">
              <a:latin typeface="Arial"/>
              <a:cs typeface="Arial"/>
            </a:endParaRPr>
          </a:p>
          <a:p>
            <a:r>
              <a:rPr lang="en-US" sz="3000" dirty="0">
                <a:latin typeface="Arial"/>
                <a:cs typeface="Arial"/>
              </a:rPr>
              <a:t>Victorian Pathways Certificate (</a:t>
            </a:r>
            <a:r>
              <a:rPr lang="en-US" sz="3000" b="1" dirty="0">
                <a:latin typeface="Arial"/>
                <a:cs typeface="Arial"/>
              </a:rPr>
              <a:t>VPC</a:t>
            </a:r>
            <a:r>
              <a:rPr lang="en-US" sz="3000" dirty="0">
                <a:latin typeface="Arial"/>
                <a:cs typeface="Arial"/>
              </a:rPr>
              <a:t>)</a:t>
            </a:r>
          </a:p>
          <a:p>
            <a:pPr marL="45720" indent="0">
              <a:buNone/>
            </a:pPr>
            <a:endParaRPr lang="en-US" sz="3000" dirty="0">
              <a:latin typeface="Arial"/>
              <a:cs typeface="Arial"/>
            </a:endParaRPr>
          </a:p>
          <a:p>
            <a:pPr marL="45720" indent="0">
              <a:buNone/>
            </a:pPr>
            <a:r>
              <a:rPr lang="en-US" sz="3000" dirty="0">
                <a:latin typeface="Arial"/>
                <a:cs typeface="Arial"/>
              </a:rPr>
              <a:t>Other qualifications/courses offered:</a:t>
            </a:r>
          </a:p>
          <a:p>
            <a:r>
              <a:rPr lang="en-US" sz="3000" dirty="0">
                <a:latin typeface="Arial"/>
                <a:cs typeface="Arial"/>
              </a:rPr>
              <a:t>Vocational Education and Training (</a:t>
            </a:r>
            <a:r>
              <a:rPr lang="en-US" sz="3000" b="1" dirty="0">
                <a:latin typeface="Arial"/>
                <a:cs typeface="Arial"/>
              </a:rPr>
              <a:t>VET</a:t>
            </a:r>
            <a:r>
              <a:rPr lang="en-US" sz="3000" dirty="0">
                <a:latin typeface="Arial"/>
                <a:cs typeface="Arial"/>
              </a:rPr>
              <a:t>)</a:t>
            </a:r>
          </a:p>
          <a:p>
            <a:r>
              <a:rPr lang="en-US" sz="3000" dirty="0">
                <a:latin typeface="Arial"/>
                <a:cs typeface="Arial"/>
              </a:rPr>
              <a:t>VET Delivered to Secondary Schools (</a:t>
            </a:r>
            <a:r>
              <a:rPr lang="en-US" sz="3000" b="1" dirty="0">
                <a:latin typeface="Arial"/>
                <a:cs typeface="Arial"/>
              </a:rPr>
              <a:t>VDSS</a:t>
            </a:r>
            <a:r>
              <a:rPr lang="en-US" sz="3000" dirty="0">
                <a:latin typeface="Arial"/>
                <a:cs typeface="Arial"/>
              </a:rPr>
              <a:t>)</a:t>
            </a:r>
          </a:p>
          <a:p>
            <a:r>
              <a:rPr lang="en-US" sz="3000" dirty="0">
                <a:latin typeface="Arial"/>
                <a:cs typeface="Arial"/>
              </a:rPr>
              <a:t>School Based Apprenticeships and Traineeships (</a:t>
            </a:r>
            <a:r>
              <a:rPr lang="en-US" sz="3000" b="1" dirty="0">
                <a:latin typeface="Arial"/>
                <a:cs typeface="Arial"/>
              </a:rPr>
              <a:t>SBAT</a:t>
            </a:r>
            <a:r>
              <a:rPr lang="en-US" sz="3000" dirty="0">
                <a:latin typeface="Arial"/>
                <a:cs typeface="Arial"/>
              </a:rPr>
              <a:t>s)</a:t>
            </a:r>
          </a:p>
          <a:p>
            <a:r>
              <a:rPr lang="en-US" sz="3000" dirty="0">
                <a:latin typeface="Arial"/>
                <a:cs typeface="Arial"/>
              </a:rPr>
              <a:t>Structured Work Placement (</a:t>
            </a:r>
            <a:r>
              <a:rPr lang="en-US" sz="3000" b="1" dirty="0">
                <a:latin typeface="Arial"/>
                <a:cs typeface="Arial"/>
              </a:rPr>
              <a:t>SWP</a:t>
            </a:r>
            <a:r>
              <a:rPr lang="en-US" sz="3000" dirty="0">
                <a:latin typeface="Arial"/>
                <a:cs typeface="Arial"/>
              </a:rPr>
              <a:t>)</a:t>
            </a:r>
          </a:p>
          <a:p>
            <a:endParaRPr lang="en-US" dirty="0"/>
          </a:p>
        </p:txBody>
      </p:sp>
      <p:sp>
        <p:nvSpPr>
          <p:cNvPr id="3" name="Title 2"/>
          <p:cNvSpPr>
            <a:spLocks noGrp="1"/>
          </p:cNvSpPr>
          <p:nvPr>
            <p:ph type="title"/>
          </p:nvPr>
        </p:nvSpPr>
        <p:spPr/>
        <p:txBody>
          <a:bodyPr/>
          <a:lstStyle/>
          <a:p>
            <a:r>
              <a:rPr lang="en-US" cap="none" dirty="0">
                <a:latin typeface="Arial"/>
                <a:cs typeface="Arial"/>
              </a:rPr>
              <a:t>Acronyms – offerings through Wangaratta High School</a:t>
            </a:r>
            <a:endParaRPr lang="en-US" dirty="0"/>
          </a:p>
        </p:txBody>
      </p:sp>
      <p:pic>
        <p:nvPicPr>
          <p:cNvPr id="7" name="Picture 6"/>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699150" y="1719071"/>
            <a:ext cx="1233716" cy="1292225"/>
          </a:xfrm>
          <a:prstGeom prst="rect">
            <a:avLst/>
          </a:prstGeom>
        </p:spPr>
      </p:pic>
    </p:spTree>
    <p:extLst>
      <p:ext uri="{BB962C8B-B14F-4D97-AF65-F5344CB8AC3E}">
        <p14:creationId xmlns:p14="http://schemas.microsoft.com/office/powerpoint/2010/main" val="3410187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94745"/>
            <a:ext cx="8407893" cy="4407408"/>
          </a:xfrm>
        </p:spPr>
        <p:txBody>
          <a:bodyPr>
            <a:normAutofit fontScale="47500" lnSpcReduction="20000"/>
          </a:bodyPr>
          <a:lstStyle/>
          <a:p>
            <a:r>
              <a:rPr lang="en-US" sz="4500" dirty="0">
                <a:latin typeface="Arial"/>
                <a:cs typeface="Arial"/>
              </a:rPr>
              <a:t>Victorian Tertiary Admissions Centre </a:t>
            </a:r>
          </a:p>
          <a:p>
            <a:pPr marL="45720" indent="0">
              <a:buNone/>
            </a:pPr>
            <a:r>
              <a:rPr lang="en-US" sz="4500" dirty="0">
                <a:latin typeface="Arial"/>
                <a:cs typeface="Arial"/>
              </a:rPr>
              <a:t>  (</a:t>
            </a:r>
            <a:r>
              <a:rPr lang="en-US" sz="4500" b="1" dirty="0">
                <a:latin typeface="Arial"/>
                <a:cs typeface="Arial"/>
              </a:rPr>
              <a:t>VTAC</a:t>
            </a:r>
            <a:r>
              <a:rPr lang="en-US" sz="4500" dirty="0">
                <a:latin typeface="Arial"/>
                <a:cs typeface="Arial"/>
              </a:rPr>
              <a:t>)</a:t>
            </a:r>
          </a:p>
          <a:p>
            <a:pPr marL="45720" indent="0">
              <a:buNone/>
            </a:pPr>
            <a:endParaRPr lang="en-US" sz="4500" dirty="0">
              <a:latin typeface="Arial"/>
              <a:cs typeface="Arial"/>
            </a:endParaRPr>
          </a:p>
          <a:p>
            <a:r>
              <a:rPr lang="en-US" sz="4500" dirty="0">
                <a:latin typeface="Arial"/>
                <a:cs typeface="Arial"/>
              </a:rPr>
              <a:t>Australian Tertiary Admissions Rank </a:t>
            </a:r>
          </a:p>
          <a:p>
            <a:pPr marL="45720" indent="0">
              <a:buNone/>
            </a:pPr>
            <a:r>
              <a:rPr lang="en-US" sz="4500" dirty="0">
                <a:latin typeface="Arial"/>
                <a:cs typeface="Arial"/>
              </a:rPr>
              <a:t>  (</a:t>
            </a:r>
            <a:r>
              <a:rPr lang="en-US" sz="4500" b="1" dirty="0">
                <a:latin typeface="Arial"/>
                <a:cs typeface="Arial"/>
              </a:rPr>
              <a:t>ATAR</a:t>
            </a:r>
            <a:r>
              <a:rPr lang="en-US" sz="4500" dirty="0">
                <a:latin typeface="Arial"/>
                <a:cs typeface="Arial"/>
              </a:rPr>
              <a:t>)</a:t>
            </a:r>
          </a:p>
          <a:p>
            <a:endParaRPr lang="en-US" sz="4500" dirty="0">
              <a:latin typeface="Arial"/>
              <a:cs typeface="Arial"/>
            </a:endParaRPr>
          </a:p>
          <a:p>
            <a:r>
              <a:rPr lang="en-US" sz="4500" dirty="0">
                <a:latin typeface="Arial"/>
                <a:cs typeface="Arial"/>
              </a:rPr>
              <a:t>School Assessed </a:t>
            </a:r>
            <a:r>
              <a:rPr lang="en-US" sz="4500" dirty="0" err="1">
                <a:latin typeface="Arial"/>
                <a:cs typeface="Arial"/>
              </a:rPr>
              <a:t>Couresework</a:t>
            </a:r>
            <a:r>
              <a:rPr lang="en-US" sz="4500" dirty="0">
                <a:latin typeface="Arial"/>
                <a:cs typeface="Arial"/>
              </a:rPr>
              <a:t> (</a:t>
            </a:r>
            <a:r>
              <a:rPr lang="en-US" sz="4500" b="1" dirty="0">
                <a:latin typeface="Arial"/>
                <a:cs typeface="Arial"/>
              </a:rPr>
              <a:t>SAC</a:t>
            </a:r>
            <a:r>
              <a:rPr lang="en-US" sz="4500" dirty="0">
                <a:latin typeface="Arial"/>
                <a:cs typeface="Arial"/>
              </a:rPr>
              <a:t>s)</a:t>
            </a:r>
          </a:p>
          <a:p>
            <a:r>
              <a:rPr lang="en-US" sz="4500" dirty="0">
                <a:latin typeface="Arial"/>
                <a:cs typeface="Arial"/>
              </a:rPr>
              <a:t>School Assessed Tasks (</a:t>
            </a:r>
            <a:r>
              <a:rPr lang="en-US" sz="4500" b="1" dirty="0">
                <a:latin typeface="Arial"/>
                <a:cs typeface="Arial"/>
              </a:rPr>
              <a:t>SAT</a:t>
            </a:r>
            <a:r>
              <a:rPr lang="en-US" sz="4500" dirty="0">
                <a:latin typeface="Arial"/>
                <a:cs typeface="Arial"/>
              </a:rPr>
              <a:t>s)</a:t>
            </a:r>
          </a:p>
          <a:p>
            <a:pPr marL="45720" indent="0">
              <a:buNone/>
            </a:pPr>
            <a:endParaRPr lang="en-US" sz="4500" dirty="0">
              <a:latin typeface="Arial"/>
              <a:cs typeface="Arial"/>
            </a:endParaRPr>
          </a:p>
          <a:p>
            <a:r>
              <a:rPr lang="en-US" sz="4500" dirty="0">
                <a:latin typeface="Arial"/>
                <a:cs typeface="Arial"/>
              </a:rPr>
              <a:t>General Achievement Test (</a:t>
            </a:r>
            <a:r>
              <a:rPr lang="en-US" sz="4500" b="1" dirty="0">
                <a:latin typeface="Arial"/>
                <a:cs typeface="Arial"/>
              </a:rPr>
              <a:t>GAT</a:t>
            </a:r>
            <a:r>
              <a:rPr lang="en-US" sz="4500" dirty="0">
                <a:latin typeface="Arial"/>
                <a:cs typeface="Arial"/>
              </a:rPr>
              <a:t>)</a:t>
            </a:r>
          </a:p>
          <a:p>
            <a:r>
              <a:rPr lang="en-US" sz="4500" dirty="0">
                <a:latin typeface="Arial"/>
                <a:cs typeface="Arial"/>
              </a:rPr>
              <a:t>Special Exam Arrangements (</a:t>
            </a:r>
            <a:r>
              <a:rPr lang="en-US" sz="4500" b="1" dirty="0">
                <a:latin typeface="Arial"/>
                <a:cs typeface="Arial"/>
              </a:rPr>
              <a:t>SEA)</a:t>
            </a:r>
          </a:p>
          <a:p>
            <a:r>
              <a:rPr lang="en-AU" sz="4500" dirty="0">
                <a:latin typeface="Arial" panose="020B0604020202020204" pitchFamily="34" charset="0"/>
                <a:cs typeface="Arial" panose="020B0604020202020204" pitchFamily="34" charset="0"/>
              </a:rPr>
              <a:t>Special Entry Access Scheme (</a:t>
            </a:r>
            <a:r>
              <a:rPr lang="en-AU" sz="4500" b="1" dirty="0">
                <a:latin typeface="Arial" panose="020B0604020202020204" pitchFamily="34" charset="0"/>
                <a:cs typeface="Arial" panose="020B0604020202020204" pitchFamily="34" charset="0"/>
              </a:rPr>
              <a:t>SEAS</a:t>
            </a:r>
            <a:r>
              <a:rPr lang="en-AU" sz="4500" dirty="0">
                <a:latin typeface="Arial" panose="020B0604020202020204" pitchFamily="34" charset="0"/>
                <a:cs typeface="Arial" panose="020B0604020202020204" pitchFamily="34" charset="0"/>
              </a:rPr>
              <a:t>)</a:t>
            </a:r>
          </a:p>
          <a:p>
            <a:endParaRPr lang="en-US" sz="3500" dirty="0">
              <a:latin typeface="Arial"/>
              <a:cs typeface="Arial"/>
            </a:endParaRPr>
          </a:p>
          <a:p>
            <a:endParaRPr lang="en-US" sz="3000" dirty="0">
              <a:latin typeface="Arial"/>
              <a:cs typeface="Arial"/>
            </a:endParaRPr>
          </a:p>
          <a:p>
            <a:endParaRPr lang="en-US" sz="3000" dirty="0">
              <a:latin typeface="Arial"/>
              <a:cs typeface="Arial"/>
            </a:endParaRPr>
          </a:p>
          <a:p>
            <a:pPr marL="45720" indent="0">
              <a:buNone/>
            </a:pPr>
            <a:endParaRPr lang="en-US" sz="3000" dirty="0">
              <a:latin typeface="Arial"/>
              <a:cs typeface="Arial"/>
            </a:endParaRPr>
          </a:p>
          <a:p>
            <a:endParaRPr lang="en-US" dirty="0"/>
          </a:p>
        </p:txBody>
      </p:sp>
      <p:sp>
        <p:nvSpPr>
          <p:cNvPr id="3" name="Title 2"/>
          <p:cNvSpPr>
            <a:spLocks noGrp="1"/>
          </p:cNvSpPr>
          <p:nvPr>
            <p:ph type="title"/>
          </p:nvPr>
        </p:nvSpPr>
        <p:spPr/>
        <p:txBody>
          <a:bodyPr/>
          <a:lstStyle/>
          <a:p>
            <a:r>
              <a:rPr lang="en-US" cap="none" dirty="0">
                <a:latin typeface="Arial"/>
                <a:cs typeface="Arial"/>
              </a:rPr>
              <a:t>Acronyms</a:t>
            </a:r>
            <a:endParaRPr lang="en-US" dirty="0"/>
          </a:p>
        </p:txBody>
      </p:sp>
      <p:pic>
        <p:nvPicPr>
          <p:cNvPr id="7" name="Picture 6"/>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528544" y="1719071"/>
            <a:ext cx="1233716" cy="1292225"/>
          </a:xfrm>
          <a:prstGeom prst="rect">
            <a:avLst/>
          </a:prstGeom>
        </p:spPr>
      </p:pic>
      <p:sp>
        <p:nvSpPr>
          <p:cNvPr id="5" name="TextBox 4">
            <a:extLst>
              <a:ext uri="{FF2B5EF4-FFF2-40B4-BE49-F238E27FC236}">
                <a16:creationId xmlns:a16="http://schemas.microsoft.com/office/drawing/2014/main" id="{704C6EF6-7DAF-A133-5935-9EDF80AF8A3A}"/>
              </a:ext>
            </a:extLst>
          </p:cNvPr>
          <p:cNvSpPr txBox="1"/>
          <p:nvPr/>
        </p:nvSpPr>
        <p:spPr>
          <a:xfrm>
            <a:off x="1398494" y="110803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75303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buNone/>
            </a:pPr>
            <a:r>
              <a:rPr lang="en-US" b="1" dirty="0">
                <a:latin typeface="Arial"/>
                <a:cs typeface="Arial"/>
              </a:rPr>
              <a:t>Year 10 Subject Options</a:t>
            </a:r>
          </a:p>
          <a:p>
            <a:pPr marL="45720" indent="0">
              <a:buNone/>
            </a:pPr>
            <a:endParaRPr lang="en-US" dirty="0">
              <a:latin typeface="Arial"/>
              <a:cs typeface="Arial"/>
            </a:endParaRPr>
          </a:p>
          <a:p>
            <a:pPr marL="45720" indent="0">
              <a:buNone/>
            </a:pPr>
            <a:r>
              <a:rPr lang="en-US" sz="2400" dirty="0">
                <a:latin typeface="Arial"/>
                <a:cs typeface="Arial"/>
              </a:rPr>
              <a:t>A year 10 program can be made up of a </a:t>
            </a:r>
          </a:p>
          <a:p>
            <a:pPr marL="45720" indent="0">
              <a:buNone/>
            </a:pPr>
            <a:r>
              <a:rPr lang="en-US" sz="2400" dirty="0">
                <a:latin typeface="Arial"/>
                <a:cs typeface="Arial"/>
              </a:rPr>
              <a:t>combination of subjects which include:</a:t>
            </a:r>
          </a:p>
          <a:p>
            <a:pPr marL="45720" indent="0">
              <a:buNone/>
            </a:pPr>
            <a:endParaRPr lang="en-US" sz="2400" dirty="0">
              <a:latin typeface="Arial"/>
              <a:cs typeface="Arial"/>
            </a:endParaRPr>
          </a:p>
          <a:p>
            <a:r>
              <a:rPr lang="en-US" sz="2400" dirty="0">
                <a:latin typeface="Arial"/>
                <a:cs typeface="Arial"/>
              </a:rPr>
              <a:t>Core Learning – Victorian Curriculum</a:t>
            </a:r>
          </a:p>
          <a:p>
            <a:r>
              <a:rPr lang="en-US" sz="2400" dirty="0">
                <a:latin typeface="Arial"/>
                <a:cs typeface="Arial"/>
              </a:rPr>
              <a:t>Electives</a:t>
            </a:r>
          </a:p>
          <a:p>
            <a:r>
              <a:rPr lang="en-US" sz="2400" dirty="0">
                <a:latin typeface="Arial"/>
                <a:cs typeface="Arial"/>
              </a:rPr>
              <a:t>Unit 1 &amp; 2 VCE (Application)</a:t>
            </a:r>
          </a:p>
          <a:p>
            <a:r>
              <a:rPr lang="en-US" sz="2400" dirty="0">
                <a:latin typeface="Arial"/>
                <a:cs typeface="Arial"/>
              </a:rPr>
              <a:t>Vocational Education Training (VET) (Application)</a:t>
            </a:r>
          </a:p>
          <a:p>
            <a:r>
              <a:rPr lang="en-US" sz="2400" dirty="0">
                <a:latin typeface="Arial"/>
                <a:cs typeface="Arial"/>
              </a:rPr>
              <a:t>School Based Apprenticeships and Traineeships (SBATs) (Application)</a:t>
            </a:r>
          </a:p>
          <a:p>
            <a:pPr marL="45720" indent="0">
              <a:buNone/>
            </a:pPr>
            <a:endParaRPr lang="en-US" dirty="0"/>
          </a:p>
        </p:txBody>
      </p:sp>
      <p:sp>
        <p:nvSpPr>
          <p:cNvPr id="3" name="Title 2"/>
          <p:cNvSpPr>
            <a:spLocks noGrp="1"/>
          </p:cNvSpPr>
          <p:nvPr>
            <p:ph type="title"/>
          </p:nvPr>
        </p:nvSpPr>
        <p:spPr/>
        <p:txBody>
          <a:bodyPr/>
          <a:lstStyle/>
          <a:p>
            <a:r>
              <a:rPr lang="en-US" cap="none" dirty="0">
                <a:latin typeface="Arial"/>
                <a:cs typeface="Arial"/>
              </a:rPr>
              <a:t>Year 10 Program 2023</a:t>
            </a:r>
          </a:p>
        </p:txBody>
      </p:sp>
      <p:pic>
        <p:nvPicPr>
          <p:cNvPr id="4" name="Picture 3"/>
          <p:cNvPicPr/>
          <p:nvPr/>
        </p:nvPicPr>
        <p:blipFill rotWithShape="1">
          <a:blip r:embed="rId2" cstate="email">
            <a:extLst>
              <a:ext uri="{28A0092B-C50C-407E-A947-70E740481C1C}">
                <a14:useLocalDpi xmlns:a14="http://schemas.microsoft.com/office/drawing/2010/main" val="0"/>
              </a:ext>
            </a:extLst>
          </a:blip>
          <a:srcRect l="16468" r="16071"/>
          <a:stretch/>
        </p:blipFill>
        <p:spPr>
          <a:xfrm>
            <a:off x="7555176" y="1719071"/>
            <a:ext cx="1233716" cy="1292225"/>
          </a:xfrm>
          <a:prstGeom prst="rect">
            <a:avLst/>
          </a:prstGeom>
        </p:spPr>
      </p:pic>
    </p:spTree>
    <p:extLst>
      <p:ext uri="{BB962C8B-B14F-4D97-AF65-F5344CB8AC3E}">
        <p14:creationId xmlns:p14="http://schemas.microsoft.com/office/powerpoint/2010/main" val="1139337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8">
      <a:dk1>
        <a:sysClr val="windowText" lastClr="000000"/>
      </a:dk1>
      <a:lt1>
        <a:sysClr val="window" lastClr="FFFFFF"/>
      </a:lt1>
      <a:dk2>
        <a:srgbClr val="212745"/>
      </a:dk2>
      <a:lt2>
        <a:srgbClr val="718DFF"/>
      </a:lt2>
      <a:accent1>
        <a:srgbClr val="4E67C8"/>
      </a:accent1>
      <a:accent2>
        <a:srgbClr val="3378F3"/>
      </a:accent2>
      <a:accent3>
        <a:srgbClr val="91CB48"/>
      </a:accent3>
      <a:accent4>
        <a:srgbClr val="5DCEAF"/>
      </a:accent4>
      <a:accent5>
        <a:srgbClr val="FFEB6C"/>
      </a:accent5>
      <a:accent6>
        <a:srgbClr val="F14124"/>
      </a:accent6>
      <a:hlink>
        <a:srgbClr val="56C7AA"/>
      </a:hlink>
      <a:folHlink>
        <a:srgbClr val="59A8D1"/>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Information Evening 2019" id="{5C61677C-9DA9-AA44-AD80-0623010E6B85}" vid="{71B85D45-6B30-9B4D-A5C5-85A8AAEA0C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4337</TotalTime>
  <Words>2176</Words>
  <Application>Microsoft Office PowerPoint</Application>
  <PresentationFormat>On-screen Show (4:3)</PresentationFormat>
  <Paragraphs>415</Paragraphs>
  <Slides>38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Franklin Gothic Medium</vt:lpstr>
      <vt:lpstr>Wingdings</vt:lpstr>
      <vt:lpstr>Wingdings 2</vt:lpstr>
      <vt:lpstr>Grid</vt:lpstr>
      <vt:lpstr>WANGARATTA HIGH SCHOOL  YEAR 9 Accelerants, Year 10 &amp; 11 Pathways information evening 2022</vt:lpstr>
      <vt:lpstr>Welcome</vt:lpstr>
      <vt:lpstr>Acknowledgement of Country</vt:lpstr>
      <vt:lpstr>Key Contacts for Course selection</vt:lpstr>
      <vt:lpstr>Tonight we are going to discuss…</vt:lpstr>
      <vt:lpstr>You will also have the opportunity to..</vt:lpstr>
      <vt:lpstr>Acronyms – offerings through Wangaratta High School</vt:lpstr>
      <vt:lpstr>Acronyms</vt:lpstr>
      <vt:lpstr>Year 10 Program 2023</vt:lpstr>
      <vt:lpstr>Year 10 Program </vt:lpstr>
      <vt:lpstr>Year 10 Ex SEAL Program </vt:lpstr>
      <vt:lpstr>Year 10 Electives 2020</vt:lpstr>
      <vt:lpstr>Acceleration into VCE/VET</vt:lpstr>
      <vt:lpstr>VCE -Year 11 &amp; 12 2023</vt:lpstr>
      <vt:lpstr>VCE</vt:lpstr>
      <vt:lpstr>What do I need to do to complete VCE?</vt:lpstr>
      <vt:lpstr>VCE scored assessment</vt:lpstr>
      <vt:lpstr>Sample VCE Program</vt:lpstr>
      <vt:lpstr>Sample VCE Program with acceleration</vt:lpstr>
      <vt:lpstr>Sample VCE Program with a VET</vt:lpstr>
      <vt:lpstr>University Enhancement</vt:lpstr>
      <vt:lpstr>Higher Education Studies</vt:lpstr>
      <vt:lpstr>  VCE VM - Year 11 &amp; 12 2023</vt:lpstr>
      <vt:lpstr>VCE VM</vt:lpstr>
      <vt:lpstr>What do I need to do to complete VCE Vocational Major ?</vt:lpstr>
      <vt:lpstr>Vce VM</vt:lpstr>
      <vt:lpstr>Sample VCE VM Program</vt:lpstr>
      <vt:lpstr>Sample VCE VM Program</vt:lpstr>
      <vt:lpstr>VET offered at Wangaratta HS</vt:lpstr>
      <vt:lpstr>VDSS offered through GOTAFE (Wangaratta)</vt:lpstr>
      <vt:lpstr>SBAT</vt:lpstr>
      <vt:lpstr>SBAT (continued)</vt:lpstr>
      <vt:lpstr>Victorian Pathways certificate</vt:lpstr>
      <vt:lpstr>VPC</vt:lpstr>
      <vt:lpstr>Which Pathway is for you?</vt:lpstr>
      <vt:lpstr>Planning for your future</vt:lpstr>
      <vt:lpstr>Where to now?  Subject selection interviews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WANGARATTA HIGH SCHOOL YEAR 10 – 11 Pathways information evening 2017</dc:title>
  <dc:creator>Libby Walters</dc:creator>
  <cp:lastModifiedBy>Rebecca Younger</cp:lastModifiedBy>
  <cp:revision>79</cp:revision>
  <cp:lastPrinted>2019-07-18T23:16:59Z</cp:lastPrinted>
  <dcterms:created xsi:type="dcterms:W3CDTF">2017-07-26T01:56:32Z</dcterms:created>
  <dcterms:modified xsi:type="dcterms:W3CDTF">2022-08-05T05:22:44Z</dcterms:modified>
</cp:coreProperties>
</file>