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61" r:id="rId7"/>
    <p:sldId id="266" r:id="rId8"/>
    <p:sldId id="267" r:id="rId9"/>
    <p:sldId id="268" r:id="rId10"/>
    <p:sldId id="269" r:id="rId11"/>
    <p:sldId id="270" r:id="rId12"/>
    <p:sldId id="272" r:id="rId13"/>
    <p:sldId id="274" r:id="rId14"/>
    <p:sldId id="275" r:id="rId15"/>
    <p:sldId id="263" r:id="rId16"/>
    <p:sldId id="265" r:id="rId17"/>
    <p:sldId id="258" r:id="rId18"/>
    <p:sldId id="259"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3D805A-B4D3-509E-2595-87FBD59803DF}" name="Claire Goodall" initials="CG" userId="S::claire@ruok.org.au::484c6139-2582-4bfd-b938-749e4925b2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9"/>
    <p:restoredTop sz="68961"/>
  </p:normalViewPr>
  <p:slideViewPr>
    <p:cSldViewPr snapToGrid="0" snapToObjects="1">
      <p:cViewPr varScale="1">
        <p:scale>
          <a:sx n="78" d="100"/>
          <a:sy n="78" d="100"/>
        </p:scale>
        <p:origin x="15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0DAB5-365C-3A40-A5F8-DA0DB8A6815B}"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4FAE-58A5-CC49-A2BD-EA4906A7A2C6}" type="slidenum">
              <a:rPr lang="en-US" smtClean="0"/>
              <a:t>‹#›</a:t>
            </a:fld>
            <a:endParaRPr lang="en-US"/>
          </a:p>
        </p:txBody>
      </p:sp>
    </p:spTree>
    <p:extLst>
      <p:ext uri="{BB962C8B-B14F-4D97-AF65-F5344CB8AC3E}">
        <p14:creationId xmlns:p14="http://schemas.microsoft.com/office/powerpoint/2010/main" val="117820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7030A0"/>
                </a:solidFill>
                <a:highlight>
                  <a:srgbClr val="FFFF00"/>
                </a:highlight>
              </a:rPr>
              <a:t>EDITS REQUIRED:</a:t>
            </a:r>
          </a:p>
          <a:p>
            <a:pPr marL="171450" indent="-171450">
              <a:buFont typeface="Arial" panose="020B0604020202020204" pitchFamily="34" charset="0"/>
              <a:buChar char="•"/>
            </a:pPr>
            <a:r>
              <a:rPr lang="en-US" b="0" u="none" dirty="0">
                <a:solidFill>
                  <a:srgbClr val="7030A0"/>
                </a:solidFill>
                <a:highlight>
                  <a:srgbClr val="FFFF00"/>
                </a:highlight>
              </a:rPr>
              <a:t>Add speaker photo or institution logo in frame.</a:t>
            </a:r>
          </a:p>
          <a:p>
            <a:pPr marL="171450" indent="-171450">
              <a:buFont typeface="Arial" panose="020B0604020202020204" pitchFamily="34" charset="0"/>
              <a:buChar char="•"/>
            </a:pPr>
            <a:r>
              <a:rPr lang="en-US" b="0" u="none" dirty="0">
                <a:solidFill>
                  <a:srgbClr val="7030A0"/>
                </a:solidFill>
                <a:highlight>
                  <a:srgbClr val="FFFF00"/>
                </a:highlight>
              </a:rPr>
              <a:t>Edit speaker name and institution name.</a:t>
            </a:r>
          </a:p>
          <a:p>
            <a:endParaRPr lang="en-US" dirty="0"/>
          </a:p>
          <a:p>
            <a:r>
              <a:rPr lang="en-US" b="1" u="sng" dirty="0"/>
              <a:t>Script:</a:t>
            </a:r>
          </a:p>
          <a:p>
            <a:pPr>
              <a:defRPr/>
            </a:pPr>
            <a:r>
              <a:rPr lang="en-AU" sz="1200" i="1" kern="1200" dirty="0">
                <a:solidFill>
                  <a:schemeClr val="tx1"/>
                </a:solidFill>
                <a:effectLst/>
                <a:latin typeface="+mn-lt"/>
                <a:ea typeface="+mn-ea"/>
                <a:cs typeface="+mn-cs"/>
              </a:rPr>
              <a:t>Introduce yourself and explain why you </a:t>
            </a:r>
            <a:r>
              <a:rPr lang="en-AU" i="1" dirty="0"/>
              <a:t>are talking about R U OK? </a:t>
            </a:r>
            <a:endParaRPr lang="en-AU" sz="1200" i="1" kern="1200" dirty="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2004FAE-58A5-CC49-A2BD-EA4906A7A2C6}" type="slidenum">
              <a:rPr lang="en-US" smtClean="0"/>
              <a:t>2</a:t>
            </a:fld>
            <a:endParaRPr lang="en-US"/>
          </a:p>
        </p:txBody>
      </p:sp>
    </p:spTree>
    <p:extLst>
      <p:ext uri="{BB962C8B-B14F-4D97-AF65-F5344CB8AC3E}">
        <p14:creationId xmlns:p14="http://schemas.microsoft.com/office/powerpoint/2010/main" val="126270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Listening is the thing that can make the biggest difference for someone who needs help.</a:t>
            </a:r>
          </a:p>
          <a:p>
            <a:r>
              <a:rPr lang="en-AU" sz="1200" kern="1200" dirty="0">
                <a:solidFill>
                  <a:schemeClr val="tx1"/>
                </a:solidFill>
                <a:effectLst/>
                <a:latin typeface="+mn-lt"/>
                <a:ea typeface="+mn-ea"/>
                <a:cs typeface="+mn-cs"/>
              </a:rPr>
              <a:t>It can be tempting to rush or change the subject. It can also be hard to hear that one of your friends is sad or is struggling – but remind yourself that by listening, you are making a difference</a:t>
            </a:r>
            <a:r>
              <a:rPr lang="en-AU" dirty="0"/>
              <a:t>. </a:t>
            </a:r>
            <a:endParaRPr lang="en-AU" sz="1200" kern="1200" dirty="0">
              <a:solidFill>
                <a:schemeClr val="tx1"/>
              </a:solidFill>
              <a:effectLst/>
              <a:latin typeface="+mn-lt"/>
              <a:ea typeface="Calibri"/>
              <a:cs typeface="Calibri"/>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Remember that silence is ok too – you can just sit or walk together.</a:t>
            </a:r>
          </a:p>
          <a:p>
            <a:r>
              <a:rPr lang="en-AU" sz="1200" kern="1200" dirty="0">
                <a:solidFill>
                  <a:schemeClr val="tx1"/>
                </a:solidFill>
                <a:effectLst/>
                <a:latin typeface="+mn-lt"/>
                <a:ea typeface="+mn-ea"/>
                <a:cs typeface="+mn-cs"/>
              </a:rPr>
              <a:t>Give the person some space and quiet so they can find the words to express what they’re going through. </a:t>
            </a:r>
          </a:p>
          <a:p>
            <a:endParaRPr lang="en-AU" sz="1200" b="1" kern="1200" dirty="0">
              <a:solidFill>
                <a:schemeClr val="tx1"/>
              </a:solidFill>
              <a:effectLst/>
              <a:latin typeface="+mn-lt"/>
              <a:ea typeface="+mn-ea"/>
              <a:cs typeface="+mn-cs"/>
            </a:endParaRPr>
          </a:p>
          <a:p>
            <a:r>
              <a:rPr lang="en-AU" sz="1200" b="0" u="sng" kern="1200" dirty="0">
                <a:solidFill>
                  <a:schemeClr val="tx1"/>
                </a:solidFill>
                <a:effectLst/>
                <a:latin typeface="+mn-lt"/>
                <a:ea typeface="+mn-ea"/>
                <a:cs typeface="+mn-cs"/>
              </a:rPr>
              <a:t>You could say: </a:t>
            </a:r>
          </a:p>
          <a:p>
            <a:pPr marL="171450" indent="-171450">
              <a:buFont typeface="Arial" panose="020B0604020202020204" pitchFamily="34" charset="0"/>
              <a:buChar char="•"/>
            </a:pPr>
            <a:r>
              <a:rPr lang="en-AU" sz="1200" b="0" u="none" kern="1200" dirty="0">
                <a:solidFill>
                  <a:schemeClr val="tx1"/>
                </a:solidFill>
                <a:effectLst/>
                <a:latin typeface="+mn-lt"/>
                <a:ea typeface="+mn-ea"/>
                <a:cs typeface="+mn-cs"/>
              </a:rPr>
              <a:t>I’m here to listen if you want to talk more.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“How are you feeling about that?” </a:t>
            </a:r>
          </a:p>
          <a:p>
            <a:endParaRPr lang="en-US" dirty="0"/>
          </a:p>
          <a:p>
            <a:endParaRPr lang="en-US" dirty="0"/>
          </a:p>
        </p:txBody>
      </p:sp>
      <p:sp>
        <p:nvSpPr>
          <p:cNvPr id="4" name="Slide Number Placeholder 3"/>
          <p:cNvSpPr>
            <a:spLocks noGrp="1"/>
          </p:cNvSpPr>
          <p:nvPr>
            <p:ph type="sldNum" sz="quarter" idx="5"/>
          </p:nvPr>
        </p:nvSpPr>
        <p:spPr/>
        <p:txBody>
          <a:bodyPr/>
          <a:lstStyle/>
          <a:p>
            <a:fld id="{D2004FAE-58A5-CC49-A2BD-EA4906A7A2C6}" type="slidenum">
              <a:rPr lang="en-US" smtClean="0"/>
              <a:t>11</a:t>
            </a:fld>
            <a:endParaRPr lang="en-US"/>
          </a:p>
        </p:txBody>
      </p:sp>
    </p:spTree>
    <p:extLst>
      <p:ext uri="{BB962C8B-B14F-4D97-AF65-F5344CB8AC3E}">
        <p14:creationId xmlns:p14="http://schemas.microsoft.com/office/powerpoint/2010/main" val="2334863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Once they’ve shared </a:t>
            </a:r>
            <a:r>
              <a:rPr lang="en-AU" dirty="0"/>
              <a:t>why they are sad, worried or angry</a:t>
            </a:r>
            <a:r>
              <a:rPr lang="en-AU" sz="1200" kern="1200" dirty="0">
                <a:solidFill>
                  <a:schemeClr val="tx1"/>
                </a:solidFill>
                <a:effectLst/>
                <a:latin typeface="+mn-lt"/>
                <a:ea typeface="+mn-ea"/>
                <a:cs typeface="+mn-cs"/>
              </a:rPr>
              <a:t>, you might suggest to them that they think about one small step they might be able to take.</a:t>
            </a:r>
            <a:endParaRPr lang="en-AU" sz="1200" kern="1200" dirty="0">
              <a:solidFill>
                <a:schemeClr val="tx1"/>
              </a:solidFill>
              <a:effectLst/>
              <a:latin typeface="+mn-lt"/>
              <a:ea typeface="Calibri"/>
              <a:cs typeface="Calibri"/>
            </a:endParaRPr>
          </a:p>
          <a:p>
            <a:r>
              <a:rPr lang="en-AU" sz="1200" kern="1200" dirty="0">
                <a:solidFill>
                  <a:schemeClr val="tx1"/>
                </a:solidFill>
                <a:effectLst/>
                <a:latin typeface="+mn-lt"/>
                <a:ea typeface="+mn-ea"/>
                <a:cs typeface="+mn-cs"/>
              </a:rPr>
              <a:t>You don’t have to have all the answers, and it can be really good to encourage them to share how they’re feeling with an adult they trust.</a:t>
            </a:r>
          </a:p>
          <a:p>
            <a:r>
              <a:rPr lang="en-AU" sz="1200" kern="1200" dirty="0">
                <a:solidFill>
                  <a:schemeClr val="tx1"/>
                </a:solidFill>
                <a:effectLst/>
                <a:latin typeface="+mn-lt"/>
                <a:ea typeface="+mn-ea"/>
                <a:cs typeface="+mn-cs"/>
              </a:rPr>
              <a:t>This could be a teacher, coach, parent, instructor, school counsellor or staff member.</a:t>
            </a:r>
          </a:p>
          <a:p>
            <a:r>
              <a:rPr lang="en-AU" dirty="0">
                <a:ea typeface="Calibri" panose="020F0502020204030204"/>
                <a:cs typeface="Calibri" panose="020F0502020204030204"/>
              </a:rPr>
              <a:t>Sometimes, just talking can help them feel better. But make sure you help them tell an adult if it’s a big thing, you can even go with them if they are happy for you to go.</a:t>
            </a:r>
            <a:endParaRPr lang="en-AU" sz="1200" kern="1200" dirty="0">
              <a:solidFill>
                <a:schemeClr val="tx1"/>
              </a:solidFill>
              <a:effectLst/>
              <a:latin typeface="+mn-lt"/>
              <a:ea typeface="Calibri" panose="020F0502020204030204"/>
              <a:cs typeface="Calibri" panose="020F0502020204030204"/>
            </a:endParaRPr>
          </a:p>
          <a:p>
            <a:endParaRPr lang="en-AU" dirty="0"/>
          </a:p>
          <a:p>
            <a:r>
              <a:rPr lang="en-AU" sz="1200" b="0" u="sng" kern="1200" dirty="0">
                <a:solidFill>
                  <a:schemeClr val="tx1"/>
                </a:solidFill>
                <a:effectLst/>
                <a:latin typeface="+mn-lt"/>
                <a:ea typeface="+mn-ea"/>
                <a:cs typeface="+mn-cs"/>
              </a:rPr>
              <a:t>You could say:</a:t>
            </a:r>
          </a:p>
          <a:p>
            <a:pPr marL="171450" indent="-171450">
              <a:buFont typeface="Arial" panose="020B0604020202020204" pitchFamily="34" charset="0"/>
              <a:buChar char="•"/>
            </a:pPr>
            <a:r>
              <a:rPr lang="en-AU" sz="1200" b="0" u="none" kern="1200" dirty="0">
                <a:solidFill>
                  <a:schemeClr val="tx1"/>
                </a:solidFill>
                <a:effectLst/>
                <a:latin typeface="+mn-lt"/>
                <a:ea typeface="+mn-ea"/>
                <a:cs typeface="+mn-cs"/>
              </a:rPr>
              <a:t>Have you talked to an adult?</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“How can I help you?</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“Let’s go and tell someone together”</a:t>
            </a:r>
          </a:p>
          <a:p>
            <a:r>
              <a:rPr lang="en-AU" sz="1200" b="0" u="sng" kern="1200" dirty="0">
                <a:solidFill>
                  <a:schemeClr val="tx1"/>
                </a:solidFill>
                <a:effectLst/>
                <a:latin typeface="+mn-lt"/>
                <a:ea typeface="+mn-ea"/>
                <a:cs typeface="+mn-cs"/>
              </a:rPr>
              <a:t>OR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“Did you know that you can get free and confidential support online or over the phone from places like Kids </a:t>
            </a:r>
            <a:r>
              <a:rPr lang="en-AU" dirty="0"/>
              <a:t>Helpline</a:t>
            </a:r>
            <a:endParaRPr lang="en-AU"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panose="020F0502020204030204"/>
              <a:cs typeface="Calibri" panose="020F0502020204030204"/>
            </a:endParaRPr>
          </a:p>
          <a:p>
            <a:endParaRPr lang="en-US" sz="1200" kern="1200" dirty="0">
              <a:solidFill>
                <a:schemeClr val="tx1"/>
              </a:solidFill>
              <a:effectLst/>
              <a:latin typeface="+mn-lt"/>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2004FAE-58A5-CC49-A2BD-EA4906A7A2C6}" type="slidenum">
              <a:rPr lang="en-US" smtClean="0"/>
              <a:t>12</a:t>
            </a:fld>
            <a:endParaRPr lang="en-US"/>
          </a:p>
        </p:txBody>
      </p:sp>
    </p:spTree>
    <p:extLst>
      <p:ext uri="{BB962C8B-B14F-4D97-AF65-F5344CB8AC3E}">
        <p14:creationId xmlns:p14="http://schemas.microsoft.com/office/powerpoint/2010/main" val="1256687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7030A0"/>
                </a:solidFill>
                <a:highlight>
                  <a:srgbClr val="FFFF00"/>
                </a:highlight>
              </a:rPr>
              <a:t>EDITS REQUIRED:</a:t>
            </a:r>
          </a:p>
          <a:p>
            <a:pPr marL="171450" indent="-171450">
              <a:buFont typeface="Arial" panose="020B0604020202020204" pitchFamily="34" charset="0"/>
              <a:buChar char="•"/>
            </a:pPr>
            <a:r>
              <a:rPr lang="en-US" b="0" u="none" dirty="0">
                <a:solidFill>
                  <a:srgbClr val="7030A0"/>
                </a:solidFill>
                <a:highlight>
                  <a:srgbClr val="FFFF00"/>
                </a:highlight>
              </a:rPr>
              <a:t>Add any services that are available specifically at your institution or in your local area.</a:t>
            </a:r>
            <a:endParaRPr lang="en-US" b="0" u="sng" dirty="0">
              <a:highlight>
                <a:srgbClr val="FFFF00"/>
              </a:highlight>
            </a:endParaRPr>
          </a:p>
          <a:p>
            <a:endParaRPr lang="en-US" b="1" u="sng" dirty="0">
              <a:highlight>
                <a:srgbClr val="FFFF00"/>
              </a:highlight>
            </a:endParaRPr>
          </a:p>
          <a:p>
            <a:r>
              <a:rPr lang="en-US" b="1" u="sng" dirty="0">
                <a:highlight>
                  <a:srgbClr val="FFFF00"/>
                </a:highlight>
              </a:rPr>
              <a:t>Script:</a:t>
            </a:r>
          </a:p>
          <a:p>
            <a:r>
              <a:rPr lang="en-AU" sz="1200" kern="1200" dirty="0">
                <a:solidFill>
                  <a:schemeClr val="tx1"/>
                </a:solidFill>
                <a:effectLst/>
                <a:highlight>
                  <a:srgbClr val="FFFF00"/>
                </a:highlight>
                <a:latin typeface="+mn-lt"/>
                <a:ea typeface="+mn-ea"/>
                <a:cs typeface="+mn-cs"/>
              </a:rPr>
              <a:t>Another way </a:t>
            </a:r>
            <a:r>
              <a:rPr lang="en-AU" dirty="0">
                <a:highlight>
                  <a:srgbClr val="FFFF00"/>
                </a:highlight>
              </a:rPr>
              <a:t>you </a:t>
            </a:r>
            <a:r>
              <a:rPr lang="en-AU" sz="1200" kern="1200" dirty="0">
                <a:solidFill>
                  <a:schemeClr val="tx1"/>
                </a:solidFill>
                <a:effectLst/>
                <a:highlight>
                  <a:srgbClr val="FFFF00"/>
                </a:highlight>
                <a:latin typeface="+mn-lt"/>
                <a:ea typeface="+mn-ea"/>
                <a:cs typeface="+mn-cs"/>
              </a:rPr>
              <a:t>can encourage action is by encouraging your friend to call </a:t>
            </a:r>
            <a:r>
              <a:rPr lang="en-AU" dirty="0">
                <a:highlight>
                  <a:srgbClr val="FFFF00"/>
                </a:highlight>
              </a:rPr>
              <a:t>the kids helpline</a:t>
            </a:r>
            <a:r>
              <a:rPr lang="en-AU" sz="1200" kern="1200" dirty="0">
                <a:solidFill>
                  <a:schemeClr val="tx1"/>
                </a:solidFill>
                <a:effectLst/>
                <a:highlight>
                  <a:srgbClr val="FFFF00"/>
                </a:highlight>
                <a:latin typeface="+mn-lt"/>
                <a:ea typeface="+mn-ea"/>
                <a:cs typeface="+mn-cs"/>
              </a:rPr>
              <a:t>, where they can speak to an adult who is trained to have supportive conversations with kids. These conversations can be confidential which means they won’t tell anyone and it’s just a place to share how you’re feeling and get some free advice.</a:t>
            </a:r>
            <a:r>
              <a:rPr lang="en-AU" dirty="0">
                <a:highlight>
                  <a:srgbClr val="FFFF00"/>
                </a:highlight>
              </a:rPr>
              <a:t> </a:t>
            </a:r>
            <a:endParaRPr lang="en-AU" sz="1200" kern="1200" dirty="0">
              <a:solidFill>
                <a:schemeClr val="tx1"/>
              </a:solidFill>
              <a:effectLst/>
              <a:highlight>
                <a:srgbClr val="FFFF00"/>
              </a:highlight>
              <a:latin typeface="+mn-lt"/>
              <a:ea typeface="Calibri"/>
              <a:cs typeface="Calibri"/>
            </a:endParaRPr>
          </a:p>
          <a:p>
            <a:endParaRPr lang="en-AU" sz="1200" kern="1200" dirty="0">
              <a:solidFill>
                <a:schemeClr val="tx1"/>
              </a:solidFill>
              <a:effectLst/>
              <a:highlight>
                <a:srgbClr val="FFFF00"/>
              </a:highlight>
              <a:latin typeface="+mn-lt"/>
              <a:ea typeface="+mn-ea"/>
              <a:cs typeface="+mn-cs"/>
            </a:endParaRPr>
          </a:p>
          <a:p>
            <a:r>
              <a:rPr lang="en-AU" sz="1200" kern="1200" dirty="0">
                <a:solidFill>
                  <a:schemeClr val="tx1"/>
                </a:solidFill>
                <a:effectLst/>
                <a:highlight>
                  <a:srgbClr val="FFFF00"/>
                </a:highlight>
                <a:latin typeface="+mn-lt"/>
                <a:ea typeface="+mn-ea"/>
                <a:cs typeface="+mn-cs"/>
              </a:rPr>
              <a:t>Kids helpline you can call at any time of the day, no matter how late or early it is.</a:t>
            </a:r>
          </a:p>
          <a:p>
            <a:endParaRPr lang="en-AU" sz="1200" kern="1200" dirty="0">
              <a:solidFill>
                <a:schemeClr val="tx1"/>
              </a:solidFill>
              <a:effectLst/>
              <a:highlight>
                <a:srgbClr val="FFFF00"/>
              </a:highlight>
              <a:latin typeface="+mn-lt"/>
              <a:ea typeface="+mn-ea"/>
              <a:cs typeface="+mn-cs"/>
            </a:endParaRPr>
          </a:p>
          <a:p>
            <a:r>
              <a:rPr lang="en-AU" sz="1200" kern="1200" dirty="0">
                <a:solidFill>
                  <a:schemeClr val="tx1"/>
                </a:solidFill>
                <a:effectLst/>
                <a:highlight>
                  <a:srgbClr val="FFFF00"/>
                </a:highlight>
                <a:latin typeface="+mn-lt"/>
                <a:ea typeface="+mn-ea"/>
                <a:cs typeface="+mn-cs"/>
              </a:rPr>
              <a:t>If you are worried about a friend, you can </a:t>
            </a:r>
            <a:r>
              <a:rPr lang="en-AU" dirty="0">
                <a:highlight>
                  <a:srgbClr val="FFFF00"/>
                </a:highlight>
              </a:rPr>
              <a:t>call the kids helpline yourself </a:t>
            </a:r>
            <a:r>
              <a:rPr lang="en-AU" sz="1200" kern="1200" dirty="0">
                <a:solidFill>
                  <a:schemeClr val="tx1"/>
                </a:solidFill>
                <a:effectLst/>
                <a:highlight>
                  <a:srgbClr val="FFFF00"/>
                </a:highlight>
                <a:latin typeface="+mn-lt"/>
                <a:ea typeface="+mn-ea"/>
                <a:cs typeface="+mn-cs"/>
              </a:rPr>
              <a:t> to ask questions and find out more about what you could do</a:t>
            </a:r>
            <a:r>
              <a:rPr lang="en-AU" dirty="0">
                <a:highlight>
                  <a:srgbClr val="FFFF00"/>
                </a:highlight>
              </a:rPr>
              <a:t> to support them.</a:t>
            </a:r>
            <a:endParaRPr lang="en-US" b="1" u="sng" dirty="0">
              <a:solidFill>
                <a:srgbClr val="7030A0"/>
              </a:solidFill>
              <a:highlight>
                <a:srgbClr val="FFFF00"/>
              </a:highlight>
            </a:endParaRPr>
          </a:p>
        </p:txBody>
      </p:sp>
      <p:sp>
        <p:nvSpPr>
          <p:cNvPr id="4" name="Slide Number Placeholder 3"/>
          <p:cNvSpPr>
            <a:spLocks noGrp="1"/>
          </p:cNvSpPr>
          <p:nvPr>
            <p:ph type="sldNum" sz="quarter" idx="5"/>
          </p:nvPr>
        </p:nvSpPr>
        <p:spPr/>
        <p:txBody>
          <a:bodyPr/>
          <a:lstStyle/>
          <a:p>
            <a:fld id="{D2004FAE-58A5-CC49-A2BD-EA4906A7A2C6}" type="slidenum">
              <a:rPr lang="en-US" smtClean="0"/>
              <a:t>13</a:t>
            </a:fld>
            <a:endParaRPr lang="en-US"/>
          </a:p>
        </p:txBody>
      </p:sp>
    </p:spTree>
    <p:extLst>
      <p:ext uri="{BB962C8B-B14F-4D97-AF65-F5344CB8AC3E}">
        <p14:creationId xmlns:p14="http://schemas.microsoft.com/office/powerpoint/2010/main" val="262029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After the conversation make sure you don’t ignore what happened - keep checking in. It’s important to continue showing care so that they continue feeling supported and so they know they can always come to you if they feel that way again.</a:t>
            </a:r>
          </a:p>
          <a:p>
            <a:endParaRPr lang="en-AU" sz="1200" kern="1200" dirty="0">
              <a:solidFill>
                <a:schemeClr val="tx1"/>
              </a:solidFill>
              <a:effectLst/>
              <a:latin typeface="+mn-lt"/>
              <a:ea typeface="+mn-ea"/>
              <a:cs typeface="+mn-cs"/>
            </a:endParaRPr>
          </a:p>
          <a:p>
            <a:r>
              <a:rPr lang="en-AU" sz="1200" b="0" u="sng" kern="1200" dirty="0">
                <a:solidFill>
                  <a:schemeClr val="tx1"/>
                </a:solidFill>
                <a:effectLst/>
                <a:latin typeface="+mn-lt"/>
                <a:ea typeface="+mn-ea"/>
                <a:cs typeface="+mn-cs"/>
              </a:rPr>
              <a:t>When you check in you could: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Ask them about activities they like to do and help them make plans to do them or offer to do them together.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Arrange group catch-ups to help them connect with others. </a:t>
            </a: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You may consider asking the audience how they stay connected with the people in their world. </a:t>
            </a:r>
          </a:p>
          <a:p>
            <a:endParaRPr lang="en-AU" sz="1200" b="1" kern="1200" dirty="0">
              <a:solidFill>
                <a:schemeClr val="tx1"/>
              </a:solidFill>
              <a:effectLst/>
              <a:latin typeface="+mn-lt"/>
              <a:ea typeface="+mn-ea"/>
              <a:cs typeface="+mn-cs"/>
            </a:endParaRPr>
          </a:p>
          <a:p>
            <a:r>
              <a:rPr lang="en-AU" sz="1200" b="0" u="sng" kern="1200" dirty="0">
                <a:solidFill>
                  <a:schemeClr val="tx1"/>
                </a:solidFill>
                <a:effectLst/>
                <a:latin typeface="+mn-lt"/>
                <a:ea typeface="+mn-ea"/>
                <a:cs typeface="+mn-cs"/>
              </a:rPr>
              <a:t>When you check in you could say: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“Just wanted to check in and see how you’re doing?” </a:t>
            </a:r>
            <a:endParaRPr lang="en-AU" sz="1200" kern="1200" dirty="0">
              <a:solidFill>
                <a:schemeClr val="tx1"/>
              </a:solidFill>
              <a:effectLst/>
              <a:latin typeface="+mn-lt"/>
              <a:ea typeface="Calibri"/>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“Did you tell an adult? What did they say?”</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“Do you need more </a:t>
            </a:r>
            <a:r>
              <a:rPr lang="en-AU" dirty="0"/>
              <a:t>help</a:t>
            </a:r>
            <a:r>
              <a:rPr lang="en-AU" sz="1200" kern="1200" dirty="0">
                <a:solidFill>
                  <a:schemeClr val="tx1"/>
                </a:solidFill>
                <a:effectLst/>
                <a:latin typeface="+mn-lt"/>
                <a:ea typeface="+mn-ea"/>
                <a:cs typeface="+mn-cs"/>
              </a:rPr>
              <a:t>?” </a:t>
            </a:r>
            <a:endParaRPr lang="en-AU" sz="1200" kern="1200" dirty="0">
              <a:solidFill>
                <a:schemeClr val="tx1"/>
              </a:solidFill>
              <a:effectLst/>
              <a:latin typeface="+mn-lt"/>
              <a:ea typeface="Calibri"/>
              <a:cs typeface="Calibri"/>
            </a:endParaRPr>
          </a:p>
          <a:p>
            <a:pPr marL="171450" indent="-171450">
              <a:buFont typeface="Arial" panose="020B0604020202020204" pitchFamily="34" charset="0"/>
              <a:buChar char="•"/>
            </a:pPr>
            <a:r>
              <a:rPr lang="en-AU" dirty="0">
                <a:ea typeface="Calibri"/>
                <a:cs typeface="Calibri"/>
              </a:rPr>
              <a:t>"How are you today?"</a:t>
            </a:r>
          </a:p>
          <a:p>
            <a:endParaRPr lang="en-US" dirty="0"/>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2004FAE-58A5-CC49-A2BD-EA4906A7A2C6}" type="slidenum">
              <a:rPr lang="en-US" smtClean="0"/>
              <a:t>14</a:t>
            </a:fld>
            <a:endParaRPr lang="en-US"/>
          </a:p>
        </p:txBody>
      </p:sp>
    </p:spTree>
    <p:extLst>
      <p:ext uri="{BB962C8B-B14F-4D97-AF65-F5344CB8AC3E}">
        <p14:creationId xmlns:p14="http://schemas.microsoft.com/office/powerpoint/2010/main" val="1856768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By asking R U OK? then listening, encouraging action and checking in, your conversation could change a life. </a:t>
            </a:r>
          </a:p>
          <a:p>
            <a:endParaRPr lang="en-US" dirty="0"/>
          </a:p>
        </p:txBody>
      </p:sp>
      <p:sp>
        <p:nvSpPr>
          <p:cNvPr id="4" name="Slide Number Placeholder 3"/>
          <p:cNvSpPr>
            <a:spLocks noGrp="1"/>
          </p:cNvSpPr>
          <p:nvPr>
            <p:ph type="sldNum" sz="quarter" idx="5"/>
          </p:nvPr>
        </p:nvSpPr>
        <p:spPr/>
        <p:txBody>
          <a:bodyPr/>
          <a:lstStyle/>
          <a:p>
            <a:fld id="{D2004FAE-58A5-CC49-A2BD-EA4906A7A2C6}" type="slidenum">
              <a:rPr lang="en-US" smtClean="0"/>
              <a:t>15</a:t>
            </a:fld>
            <a:endParaRPr lang="en-US"/>
          </a:p>
        </p:txBody>
      </p:sp>
    </p:spTree>
    <p:extLst>
      <p:ext uri="{BB962C8B-B14F-4D97-AF65-F5344CB8AC3E}">
        <p14:creationId xmlns:p14="http://schemas.microsoft.com/office/powerpoint/2010/main" val="266470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I begin today by acknowledging the Traditional Custodians of the land on which we meet today, and pay my respects to their Elders past and present.</a:t>
            </a:r>
          </a:p>
          <a:p>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You may want to add:</a:t>
            </a:r>
          </a:p>
          <a:p>
            <a:r>
              <a:rPr lang="en-AU" sz="1200" kern="1200" dirty="0">
                <a:solidFill>
                  <a:schemeClr val="tx1"/>
                </a:solidFill>
                <a:effectLst/>
                <a:latin typeface="+mn-lt"/>
                <a:ea typeface="+mn-ea"/>
                <a:cs typeface="+mn-cs"/>
              </a:rPr>
              <a:t>I extend that respect to Aboriginal and Torres Strait Islander peoples here today.</a:t>
            </a:r>
          </a:p>
          <a:p>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Further notes:</a:t>
            </a:r>
          </a:p>
          <a:p>
            <a:r>
              <a:rPr lang="en-AU" sz="1200" i="1" kern="1200" dirty="0">
                <a:solidFill>
                  <a:schemeClr val="tx1"/>
                </a:solidFill>
                <a:effectLst/>
                <a:latin typeface="+mn-lt"/>
                <a:ea typeface="+mn-ea"/>
                <a:cs typeface="+mn-cs"/>
              </a:rPr>
              <a:t>[If you have a student, staff member or elder who is able to do a Welcome to Country, ask them to contribute to the presentation in this way.]</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[You might have young people joining you from different areas. If you are presenting remotely you could ask them to share from what lands they are joining from.]</a:t>
            </a:r>
          </a:p>
          <a:p>
            <a:endParaRPr lang="en-US" dirty="0"/>
          </a:p>
          <a:p>
            <a:endParaRPr lang="en-US" dirty="0"/>
          </a:p>
        </p:txBody>
      </p:sp>
      <p:sp>
        <p:nvSpPr>
          <p:cNvPr id="4" name="Slide Number Placeholder 3"/>
          <p:cNvSpPr>
            <a:spLocks noGrp="1"/>
          </p:cNvSpPr>
          <p:nvPr>
            <p:ph type="sldNum" sz="quarter" idx="5"/>
          </p:nvPr>
        </p:nvSpPr>
        <p:spPr/>
        <p:txBody>
          <a:bodyPr/>
          <a:lstStyle/>
          <a:p>
            <a:fld id="{D2004FAE-58A5-CC49-A2BD-EA4906A7A2C6}" type="slidenum">
              <a:rPr lang="en-US" smtClean="0"/>
              <a:t>3</a:t>
            </a:fld>
            <a:endParaRPr lang="en-US"/>
          </a:p>
        </p:txBody>
      </p:sp>
    </p:spTree>
    <p:extLst>
      <p:ext uri="{BB962C8B-B14F-4D97-AF65-F5344CB8AC3E}">
        <p14:creationId xmlns:p14="http://schemas.microsoft.com/office/powerpoint/2010/main" val="11380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R U OK? is a charity with a mission</a:t>
            </a:r>
            <a:r>
              <a:rPr lang="en-AU" dirty="0"/>
              <a:t> to</a:t>
            </a:r>
            <a:r>
              <a:rPr lang="en-AU" sz="1200" kern="1200" dirty="0">
                <a:solidFill>
                  <a:schemeClr val="tx1"/>
                </a:solidFill>
                <a:effectLst/>
                <a:latin typeface="+mn-lt"/>
                <a:ea typeface="+mn-ea"/>
                <a:cs typeface="+mn-cs"/>
              </a:rPr>
              <a:t> get everyone having more conversations to check in with each other to see how they’re doing.</a:t>
            </a:r>
            <a:endParaRPr lang="en-AU" sz="1200" kern="1200" dirty="0">
              <a:solidFill>
                <a:schemeClr val="tx1"/>
              </a:solidFill>
              <a:effectLst/>
              <a:latin typeface="+mn-lt"/>
              <a:ea typeface="Calibri"/>
              <a:cs typeface="Calibri"/>
            </a:endParaRPr>
          </a:p>
          <a:p>
            <a:r>
              <a:rPr lang="en-AU" sz="1200" kern="1200" dirty="0">
                <a:solidFill>
                  <a:schemeClr val="tx1"/>
                </a:solidFill>
                <a:effectLst/>
                <a:latin typeface="+mn-lt"/>
                <a:ea typeface="+mn-ea"/>
                <a:cs typeface="+mn-cs"/>
              </a:rPr>
              <a:t>It’s about what we can all do to help our friends, classmates and family to get through tough times.</a:t>
            </a:r>
          </a:p>
        </p:txBody>
      </p:sp>
      <p:sp>
        <p:nvSpPr>
          <p:cNvPr id="4" name="Slide Number Placeholder 3"/>
          <p:cNvSpPr>
            <a:spLocks noGrp="1"/>
          </p:cNvSpPr>
          <p:nvPr>
            <p:ph type="sldNum" sz="quarter" idx="5"/>
          </p:nvPr>
        </p:nvSpPr>
        <p:spPr/>
        <p:txBody>
          <a:bodyPr/>
          <a:lstStyle/>
          <a:p>
            <a:fld id="{D2004FAE-58A5-CC49-A2BD-EA4906A7A2C6}" type="slidenum">
              <a:rPr lang="en-US" smtClean="0"/>
              <a:t>4</a:t>
            </a:fld>
            <a:endParaRPr lang="en-US"/>
          </a:p>
        </p:txBody>
      </p:sp>
    </p:spTree>
    <p:extLst>
      <p:ext uri="{BB962C8B-B14F-4D97-AF65-F5344CB8AC3E}">
        <p14:creationId xmlns:p14="http://schemas.microsoft.com/office/powerpoint/2010/main" val="62827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AU" sz="1200" kern="1200" dirty="0">
                <a:solidFill>
                  <a:schemeClr val="tx1"/>
                </a:solidFill>
                <a:effectLst/>
                <a:latin typeface="+mn-lt"/>
                <a:ea typeface="+mn-ea"/>
                <a:cs typeface="+mn-cs"/>
              </a:rPr>
              <a:t>The role of asking ‘R U OK?’ and helping someone who is struggling can be played by lots of different people – in the middle here there’s someone who needs help. This could be any of us at various times of our life. All the people around – friends, family, team mates, classmates, doctors, neighbours etc can all play that supporting role.</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When someone is struggling it can be hard for them to reach out. That’s why we call on those around them who might notice, to start the conversation and encourage them to speak about what might be troubling them. This can help people feel like they have a friend supporting them, and prevent small things becoming bigger issues.</a:t>
            </a:r>
          </a:p>
          <a:p>
            <a:endParaRPr lang="en-US" dirty="0"/>
          </a:p>
          <a:p>
            <a:endParaRPr lang="en-US" dirty="0"/>
          </a:p>
        </p:txBody>
      </p:sp>
      <p:sp>
        <p:nvSpPr>
          <p:cNvPr id="4" name="Slide Number Placeholder 3"/>
          <p:cNvSpPr>
            <a:spLocks noGrp="1"/>
          </p:cNvSpPr>
          <p:nvPr>
            <p:ph type="sldNum" sz="quarter" idx="5"/>
          </p:nvPr>
        </p:nvSpPr>
        <p:spPr/>
        <p:txBody>
          <a:bodyPr/>
          <a:lstStyle/>
          <a:p>
            <a:fld id="{D2004FAE-58A5-CC49-A2BD-EA4906A7A2C6}" type="slidenum">
              <a:rPr lang="en-US" smtClean="0"/>
              <a:t>5</a:t>
            </a:fld>
            <a:endParaRPr lang="en-US"/>
          </a:p>
        </p:txBody>
      </p:sp>
    </p:spTree>
    <p:extLst>
      <p:ext uri="{BB962C8B-B14F-4D97-AF65-F5344CB8AC3E}">
        <p14:creationId xmlns:p14="http://schemas.microsoft.com/office/powerpoint/2010/main" val="293046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dirty="0"/>
              <a:t>When our friends are sad, frustrated or angry its important that we try to help them, and ask “Are you OK?”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Asking this can make a difference when someone is struggling – it can make them feel less alone and more supported. We want everyone to feel like people are there for them.</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When someone does need help, it’s often easier for them to talk to someone they know. That’s why we’re going to talk through what to do if they are worried about someone. </a:t>
            </a:r>
          </a:p>
        </p:txBody>
      </p:sp>
      <p:sp>
        <p:nvSpPr>
          <p:cNvPr id="4" name="Slide Number Placeholder 3"/>
          <p:cNvSpPr>
            <a:spLocks noGrp="1"/>
          </p:cNvSpPr>
          <p:nvPr>
            <p:ph type="sldNum" sz="quarter" idx="5"/>
          </p:nvPr>
        </p:nvSpPr>
        <p:spPr/>
        <p:txBody>
          <a:bodyPr/>
          <a:lstStyle/>
          <a:p>
            <a:fld id="{D2004FAE-58A5-CC49-A2BD-EA4906A7A2C6}" type="slidenum">
              <a:rPr lang="en-US" smtClean="0"/>
              <a:t>6</a:t>
            </a:fld>
            <a:endParaRPr lang="en-US"/>
          </a:p>
        </p:txBody>
      </p:sp>
    </p:spTree>
    <p:extLst>
      <p:ext uri="{BB962C8B-B14F-4D97-AF65-F5344CB8AC3E}">
        <p14:creationId xmlns:p14="http://schemas.microsoft.com/office/powerpoint/2010/main" val="256834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pPr>
              <a:defRPr/>
            </a:pPr>
            <a:r>
              <a:rPr lang="en-US" dirty="0"/>
              <a:t>Today you're going to get some tips on:</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latin typeface="+mn-lt"/>
                <a:ea typeface="+mn-ea"/>
                <a:cs typeface="+mn-cs"/>
              </a:rPr>
              <a:t>when</a:t>
            </a:r>
            <a:r>
              <a:rPr lang="en-AU" sz="1200" kern="1200" dirty="0">
                <a:solidFill>
                  <a:schemeClr val="tx1"/>
                </a:solidFill>
                <a:effectLst/>
                <a:latin typeface="+mn-lt"/>
                <a:ea typeface="+mn-ea"/>
                <a:cs typeface="+mn-cs"/>
              </a:rPr>
              <a:t> to ask ‘Are you OK?’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and </a:t>
            </a:r>
            <a:r>
              <a:rPr lang="en-AU" sz="1200" u="sng" kern="1200" dirty="0">
                <a:solidFill>
                  <a:schemeClr val="tx1"/>
                </a:solidFill>
                <a:effectLst/>
                <a:latin typeface="+mn-lt"/>
                <a:ea typeface="+mn-ea"/>
                <a:cs typeface="+mn-cs"/>
              </a:rPr>
              <a:t>how</a:t>
            </a:r>
            <a:r>
              <a:rPr lang="en-AU" sz="1200" kern="1200" dirty="0">
                <a:solidFill>
                  <a:schemeClr val="tx1"/>
                </a:solidFill>
                <a:effectLst/>
                <a:latin typeface="+mn-lt"/>
                <a:ea typeface="+mn-ea"/>
                <a:cs typeface="+mn-cs"/>
              </a:rPr>
              <a:t> to ask “Are you OK?”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you can have a conversation whenever they think someone in your world might be struggling with something big or small.</a:t>
            </a:r>
          </a:p>
        </p:txBody>
      </p:sp>
      <p:sp>
        <p:nvSpPr>
          <p:cNvPr id="4" name="Slide Number Placeholder 3"/>
          <p:cNvSpPr>
            <a:spLocks noGrp="1"/>
          </p:cNvSpPr>
          <p:nvPr>
            <p:ph type="sldNum" sz="quarter" idx="5"/>
          </p:nvPr>
        </p:nvSpPr>
        <p:spPr/>
        <p:txBody>
          <a:bodyPr/>
          <a:lstStyle/>
          <a:p>
            <a:fld id="{D2004FAE-58A5-CC49-A2BD-EA4906A7A2C6}" type="slidenum">
              <a:rPr lang="en-US" smtClean="0"/>
              <a:t>7</a:t>
            </a:fld>
            <a:endParaRPr lang="en-US"/>
          </a:p>
        </p:txBody>
      </p:sp>
    </p:spTree>
    <p:extLst>
      <p:ext uri="{BB962C8B-B14F-4D97-AF65-F5344CB8AC3E}">
        <p14:creationId xmlns:p14="http://schemas.microsoft.com/office/powerpoint/2010/main" val="249446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pPr>
              <a:defRPr/>
            </a:pPr>
            <a:r>
              <a:rPr lang="en-AU" dirty="0"/>
              <a:t>How do we know when someone is worried or sad?</a:t>
            </a:r>
            <a:endParaRPr lang="en-AU"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Crying</a:t>
            </a:r>
            <a:endParaRPr lang="en-AU" dirty="0">
              <a:ea typeface="Calibri"/>
              <a:cs typeface="Calibri"/>
            </a:endParaRPr>
          </a:p>
          <a:p>
            <a:pPr marL="171450" indent="-171450">
              <a:buFont typeface="Arial" panose="020B0604020202020204" pitchFamily="34" charset="0"/>
              <a:buChar char="•"/>
              <a:defRPr/>
            </a:pPr>
            <a:r>
              <a:rPr lang="en-AU" dirty="0"/>
              <a:t>Sitting alone</a:t>
            </a:r>
            <a:endParaRPr lang="en-AU"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Angry</a:t>
            </a:r>
            <a:endParaRPr lang="en-AU" dirty="0">
              <a:ea typeface="Calibri"/>
              <a:cs typeface="Calibri"/>
            </a:endParaRPr>
          </a:p>
          <a:p>
            <a:pPr marL="171450" indent="-171450">
              <a:buFont typeface="Arial" panose="020B0604020202020204" pitchFamily="34" charset="0"/>
              <a:buChar char="•"/>
              <a:defRPr/>
            </a:pPr>
            <a:r>
              <a:rPr lang="en-AU" dirty="0"/>
              <a:t>Not wanting to play</a:t>
            </a:r>
            <a:endParaRPr lang="en-AU" dirty="0">
              <a:ea typeface="Calibri"/>
              <a:cs typeface="Calibri"/>
            </a:endParaRPr>
          </a:p>
          <a:p>
            <a:pPr marL="171450" indent="-171450">
              <a:buFont typeface="Arial" panose="020B0604020202020204" pitchFamily="34" charset="0"/>
              <a:buChar char="•"/>
              <a:defRPr/>
            </a:pPr>
            <a:r>
              <a:rPr lang="en-AU" dirty="0">
                <a:ea typeface="Calibri"/>
                <a:cs typeface="Calibri"/>
              </a:rPr>
              <a:t>Sore tummy</a:t>
            </a:r>
          </a:p>
          <a:p>
            <a:pPr marL="171450" indent="-171450">
              <a:buFont typeface="Arial" panose="020B0604020202020204" pitchFamily="34" charset="0"/>
              <a:buChar char="•"/>
              <a:defRPr/>
            </a:pPr>
            <a:r>
              <a:rPr lang="en-AU" dirty="0"/>
              <a:t>Not talking much</a:t>
            </a:r>
            <a:endParaRPr lang="en-AU" dirty="0">
              <a:ea typeface="Calibri"/>
              <a:cs typeface="Calibri"/>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endParaRPr lang="en-AU" dirty="0">
              <a:ea typeface="Calibri"/>
              <a:cs typeface="Calibri"/>
            </a:endParaRPr>
          </a:p>
          <a:p>
            <a:pPr>
              <a:defRPr/>
            </a:pPr>
            <a:r>
              <a:rPr lang="en-AU" b="1" u="sng" dirty="0"/>
              <a:t>Script:</a:t>
            </a:r>
            <a:endParaRPr lang="en-US" dirty="0"/>
          </a:p>
          <a:p>
            <a:pPr>
              <a:defRPr/>
            </a:pPr>
            <a:r>
              <a:rPr lang="en-AU" dirty="0"/>
              <a:t>How do you know if someone is feeling like that?</a:t>
            </a:r>
            <a:endParaRPr lang="en-US" dirty="0"/>
          </a:p>
          <a:p>
            <a:pPr>
              <a:defRPr/>
            </a:pPr>
            <a:endParaRPr lang="en-AU" dirty="0"/>
          </a:p>
          <a:p>
            <a:pPr>
              <a:defRPr/>
            </a:pPr>
            <a:r>
              <a:rPr lang="en-AU" dirty="0"/>
              <a:t>You can look for changes in what they’re saying or doing or things that are happening in their life because that might indicate they are feeling not their best.</a:t>
            </a:r>
            <a:endParaRPr lang="en-US" dirty="0"/>
          </a:p>
          <a:p>
            <a:pPr marL="171450" indent="-171450">
              <a:buFont typeface="Arial,Sans-Serif"/>
              <a:buChar char="•"/>
              <a:defRPr/>
            </a:pPr>
            <a:r>
              <a:rPr lang="en-AU" dirty="0"/>
              <a:t>Look for signs in what they’re saying.</a:t>
            </a:r>
            <a:endParaRPr lang="en-US" dirty="0"/>
          </a:p>
          <a:p>
            <a:pPr marL="171450" indent="-171450">
              <a:buFont typeface="Arial,Sans-Serif"/>
              <a:buChar char="•"/>
              <a:defRPr/>
            </a:pPr>
            <a:r>
              <a:rPr lang="en-AU" dirty="0"/>
              <a:t>Look for signs in what they’re doing.</a:t>
            </a:r>
            <a:endParaRPr lang="en-US" dirty="0"/>
          </a:p>
          <a:p>
            <a:pPr marL="171450" indent="-171450">
              <a:buFont typeface="Arial,Sans-Serif"/>
              <a:buChar char="•"/>
              <a:defRPr/>
            </a:pPr>
            <a:r>
              <a:rPr lang="en-AU" dirty="0"/>
              <a:t>Think about what is going on in their life.</a:t>
            </a:r>
            <a:endParaRPr lang="en-US" dirty="0"/>
          </a:p>
          <a:p>
            <a:pPr>
              <a:defRPr/>
            </a:pPr>
            <a:endParaRPr lang="en-AU" dirty="0"/>
          </a:p>
          <a:p>
            <a:pPr>
              <a:defRPr/>
            </a:pPr>
            <a:r>
              <a:rPr lang="en-AU" dirty="0"/>
              <a:t>When you notice a change, no matter how small, it’s time to ask R U OK? </a:t>
            </a:r>
            <a:endParaRPr lang="en-US" dirty="0"/>
          </a:p>
          <a:p>
            <a:pPr>
              <a:defRPr/>
            </a:pPr>
            <a:endParaRPr lang="en-AU" dirty="0"/>
          </a:p>
          <a:p>
            <a:pPr>
              <a:defRPr/>
            </a:pPr>
            <a:r>
              <a:rPr lang="en-AU" b="1" u="sng" dirty="0"/>
              <a:t>Question for the audience:</a:t>
            </a:r>
            <a:endParaRPr lang="en-US" dirty="0"/>
          </a:p>
          <a:p>
            <a:pPr>
              <a:defRPr/>
            </a:pPr>
            <a:r>
              <a:rPr lang="en-AU" dirty="0"/>
              <a:t>This is how that person is feeling on the inside, but what are some of the changes we might be able to spot? What might someone be saying or doing and what might be going on in their life that could be a sign that they need support?</a:t>
            </a:r>
            <a:endParaRPr lang="en-US" dirty="0"/>
          </a:p>
          <a:p>
            <a:pPr>
              <a:defRPr/>
            </a:pPr>
            <a:endParaRPr lang="en-AU" dirty="0"/>
          </a:p>
          <a:p>
            <a:pPr>
              <a:defRPr/>
            </a:pPr>
            <a:r>
              <a:rPr lang="en-AU" dirty="0"/>
              <a:t>You might notice that they: </a:t>
            </a:r>
            <a:endParaRPr lang="en-US" dirty="0"/>
          </a:p>
          <a:p>
            <a:pPr marL="171450" indent="-171450">
              <a:buFont typeface="Arial,Sans-Serif"/>
              <a:buChar char="•"/>
              <a:defRPr/>
            </a:pPr>
            <a:r>
              <a:rPr lang="en-AU" dirty="0"/>
              <a:t>Suddenly become a lot quieter</a:t>
            </a:r>
            <a:endParaRPr lang="en-US" dirty="0"/>
          </a:p>
          <a:p>
            <a:pPr marL="171450" indent="-171450">
              <a:buFont typeface="Arial,Sans-Serif"/>
              <a:buChar char="•"/>
              <a:defRPr/>
            </a:pPr>
            <a:r>
              <a:rPr lang="en-AU" dirty="0"/>
              <a:t>Get angry or upset a bit more easily</a:t>
            </a:r>
            <a:endParaRPr lang="en-US" dirty="0"/>
          </a:p>
          <a:p>
            <a:pPr marL="171450" indent="-171450">
              <a:buFont typeface="Arial,Sans-Serif"/>
              <a:buChar char="•"/>
              <a:defRPr/>
            </a:pPr>
            <a:r>
              <a:rPr lang="en-AU" dirty="0"/>
              <a:t>Cry or become emotional </a:t>
            </a:r>
            <a:endParaRPr lang="en-US" dirty="0"/>
          </a:p>
          <a:p>
            <a:pPr marL="171450" indent="-171450">
              <a:buFont typeface="Arial,Sans-Serif"/>
              <a:buChar char="•"/>
              <a:defRPr/>
            </a:pPr>
            <a:r>
              <a:rPr lang="en-AU" dirty="0"/>
              <a:t>Lose interest in activities and things they usually love </a:t>
            </a:r>
            <a:endParaRPr lang="en-US" dirty="0"/>
          </a:p>
          <a:p>
            <a:pPr marL="171450" indent="-171450">
              <a:buFont typeface="Arial,Sans-Serif"/>
              <a:buChar char="•"/>
              <a:defRPr/>
            </a:pPr>
            <a:r>
              <a:rPr lang="en-AU" dirty="0"/>
              <a:t>Losing their appetite</a:t>
            </a:r>
            <a:endParaRPr lang="en-US" dirty="0"/>
          </a:p>
          <a:p>
            <a:pPr>
              <a:defRPr/>
            </a:pPr>
            <a:endParaRPr lang="en-AU" dirty="0"/>
          </a:p>
          <a:p>
            <a:pPr>
              <a:defRPr/>
            </a:pPr>
            <a:r>
              <a:rPr lang="en-AU" dirty="0"/>
              <a:t>The most important thing is to </a:t>
            </a:r>
            <a:r>
              <a:rPr lang="en-AU" u="sng" dirty="0"/>
              <a:t>trust your gut</a:t>
            </a:r>
            <a:r>
              <a:rPr lang="en-AU" dirty="0"/>
              <a:t>. If you just feel that something’s not quite right with your friend, it’s a good idea to ask.</a:t>
            </a:r>
            <a:endParaRPr lang="en-AU" dirty="0">
              <a:cs typeface="Calibri"/>
            </a:endParaRPr>
          </a:p>
          <a:p>
            <a:pPr>
              <a:defRPr/>
            </a:pPr>
            <a:endParaRPr lang="en-AU" dirty="0">
              <a:ea typeface="Calibri"/>
              <a:cs typeface="Calibri"/>
            </a:endParaRPr>
          </a:p>
          <a:p>
            <a:pPr>
              <a:defRPr/>
            </a:pPr>
            <a:r>
              <a:rPr lang="en-AU" dirty="0">
                <a:ea typeface="Calibri"/>
                <a:cs typeface="Calibri"/>
              </a:rPr>
              <a:t>When we see our friends like this, we can help.</a:t>
            </a:r>
            <a:r>
              <a:rPr lang="en-AU" dirty="0"/>
              <a:t> That’s when we can help by asking ‘Are you OK’?</a:t>
            </a:r>
            <a:endParaRPr lang="en-AU" dirty="0">
              <a:ea typeface="Calibri"/>
              <a:cs typeface="Calibri"/>
            </a:endParaRPr>
          </a:p>
          <a:p>
            <a:endParaRPr lang="en-AU" dirty="0">
              <a:ea typeface="Calibri"/>
              <a:cs typeface="Calibri"/>
            </a:endParaRPr>
          </a:p>
          <a:p>
            <a:endParaRPr lang="en-AU" dirty="0">
              <a:ea typeface="Calibri"/>
              <a:cs typeface="Calibri"/>
            </a:endParaRPr>
          </a:p>
          <a:p>
            <a:endParaRPr lang="en-US" b="1" u="sng"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2004FAE-58A5-CC49-A2BD-EA4906A7A2C6}" type="slidenum">
              <a:rPr lang="en-US" smtClean="0"/>
              <a:t>8</a:t>
            </a:fld>
            <a:endParaRPr lang="en-US"/>
          </a:p>
        </p:txBody>
      </p:sp>
    </p:spTree>
    <p:extLst>
      <p:ext uri="{BB962C8B-B14F-4D97-AF65-F5344CB8AC3E}">
        <p14:creationId xmlns:p14="http://schemas.microsoft.com/office/powerpoint/2010/main" val="385266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AU" sz="1200" kern="1200" dirty="0">
                <a:solidFill>
                  <a:schemeClr val="tx1"/>
                </a:solidFill>
                <a:effectLst/>
                <a:latin typeface="+mn-lt"/>
                <a:ea typeface="+mn-ea"/>
                <a:cs typeface="+mn-cs"/>
              </a:rPr>
              <a:t>Now I’ll share some tips on the steps of an ‘Are you OK?’ conversation and what to say after you ask the question.</a:t>
            </a:r>
          </a:p>
          <a:p>
            <a:r>
              <a:rPr lang="en-AU" sz="1200" kern="1200" dirty="0">
                <a:solidFill>
                  <a:schemeClr val="tx1"/>
                </a:solidFill>
                <a:effectLst/>
                <a:latin typeface="+mn-lt"/>
                <a:ea typeface="+mn-ea"/>
                <a:cs typeface="+mn-cs"/>
              </a:rPr>
              <a:t>– Ask R U OK? </a:t>
            </a:r>
          </a:p>
          <a:p>
            <a:r>
              <a:rPr lang="en-AU" sz="1200" kern="1200" dirty="0">
                <a:solidFill>
                  <a:schemeClr val="tx1"/>
                </a:solidFill>
                <a:effectLst/>
                <a:latin typeface="+mn-lt"/>
                <a:ea typeface="+mn-ea"/>
                <a:cs typeface="+mn-cs"/>
              </a:rPr>
              <a:t>– Listen </a:t>
            </a:r>
          </a:p>
          <a:p>
            <a:r>
              <a:rPr lang="en-AU" sz="1200" kern="1200" dirty="0">
                <a:solidFill>
                  <a:schemeClr val="tx1"/>
                </a:solidFill>
                <a:effectLst/>
                <a:latin typeface="+mn-lt"/>
                <a:ea typeface="+mn-ea"/>
                <a:cs typeface="+mn-cs"/>
              </a:rPr>
              <a:t>– Encourage action </a:t>
            </a:r>
          </a:p>
          <a:p>
            <a:r>
              <a:rPr lang="en-AU" sz="1200" kern="1200" dirty="0">
                <a:solidFill>
                  <a:schemeClr val="tx1"/>
                </a:solidFill>
                <a:effectLst/>
                <a:latin typeface="+mn-lt"/>
                <a:ea typeface="+mn-ea"/>
                <a:cs typeface="+mn-cs"/>
              </a:rPr>
              <a:t>– Check in </a:t>
            </a:r>
          </a:p>
          <a:p>
            <a:endParaRPr lang="en-US" dirty="0"/>
          </a:p>
        </p:txBody>
      </p:sp>
      <p:sp>
        <p:nvSpPr>
          <p:cNvPr id="4" name="Slide Number Placeholder 3"/>
          <p:cNvSpPr>
            <a:spLocks noGrp="1"/>
          </p:cNvSpPr>
          <p:nvPr>
            <p:ph type="sldNum" sz="quarter" idx="5"/>
          </p:nvPr>
        </p:nvSpPr>
        <p:spPr/>
        <p:txBody>
          <a:bodyPr/>
          <a:lstStyle/>
          <a:p>
            <a:fld id="{D2004FAE-58A5-CC49-A2BD-EA4906A7A2C6}" type="slidenum">
              <a:rPr lang="en-US" smtClean="0"/>
              <a:t>9</a:t>
            </a:fld>
            <a:endParaRPr lang="en-US"/>
          </a:p>
        </p:txBody>
      </p:sp>
    </p:spTree>
    <p:extLst>
      <p:ext uri="{BB962C8B-B14F-4D97-AF65-F5344CB8AC3E}">
        <p14:creationId xmlns:p14="http://schemas.microsoft.com/office/powerpoint/2010/main" val="3805883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As we’ve been saying, by starting a conversation to check in, you could help a family member, friend or peer open up about what’s troubling them.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It’s best to pick a quiet time when you’re alone with them if you can, not in front of everyone.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Approach them in a relaxed and friendly way, it doesn’t have to be a big deal, just a casual conversation.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If they say they don’t want to talk right now, see if they want to talk another time, or ask if there’s someone else they’d like to talk to for support.</a:t>
            </a:r>
          </a:p>
          <a:p>
            <a:endParaRPr lang="en-AU" sz="1200" b="1" kern="1200" dirty="0">
              <a:solidFill>
                <a:schemeClr val="tx1"/>
              </a:solidFill>
              <a:effectLst/>
              <a:latin typeface="+mn-lt"/>
              <a:ea typeface="+mn-ea"/>
              <a:cs typeface="+mn-cs"/>
            </a:endParaRPr>
          </a:p>
          <a:p>
            <a:r>
              <a:rPr lang="en-AU" sz="1200" b="0" u="sng" kern="1200" dirty="0">
                <a:solidFill>
                  <a:schemeClr val="tx1"/>
                </a:solidFill>
                <a:effectLst/>
                <a:latin typeface="+mn-lt"/>
                <a:ea typeface="+mn-ea"/>
                <a:cs typeface="+mn-cs"/>
              </a:rPr>
              <a:t>You don’t have to specifically say “Are you OK?” – ask in whatever way feels right for you. You could say something like: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“How are you travelling?”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don’t seem yourself lately – want to talk about it?“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seem a bit sad lately, are you OK?”</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“What’s going on?”</a:t>
            </a:r>
          </a:p>
          <a:p>
            <a:endParaRPr lang="en-US" dirty="0"/>
          </a:p>
          <a:p>
            <a:endParaRPr lang="en-US" dirty="0"/>
          </a:p>
        </p:txBody>
      </p:sp>
      <p:sp>
        <p:nvSpPr>
          <p:cNvPr id="4" name="Slide Number Placeholder 3"/>
          <p:cNvSpPr>
            <a:spLocks noGrp="1"/>
          </p:cNvSpPr>
          <p:nvPr>
            <p:ph type="sldNum" sz="quarter" idx="5"/>
          </p:nvPr>
        </p:nvSpPr>
        <p:spPr/>
        <p:txBody>
          <a:bodyPr/>
          <a:lstStyle/>
          <a:p>
            <a:fld id="{D2004FAE-58A5-CC49-A2BD-EA4906A7A2C6}" type="slidenum">
              <a:rPr lang="en-US" smtClean="0"/>
              <a:t>10</a:t>
            </a:fld>
            <a:endParaRPr lang="en-US"/>
          </a:p>
        </p:txBody>
      </p:sp>
    </p:spTree>
    <p:extLst>
      <p:ext uri="{BB962C8B-B14F-4D97-AF65-F5344CB8AC3E}">
        <p14:creationId xmlns:p14="http://schemas.microsoft.com/office/powerpoint/2010/main" val="412995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63DA-5DB8-CD46-8AA4-C776CA4FB4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94FDEBE-81BB-AA49-97C6-56CD25F27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83DD7EC-FF73-DA47-B781-9E37F09EA9B3}"/>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5" name="Footer Placeholder 4">
            <a:extLst>
              <a:ext uri="{FF2B5EF4-FFF2-40B4-BE49-F238E27FC236}">
                <a16:creationId xmlns:a16="http://schemas.microsoft.com/office/drawing/2014/main" id="{DF29EC16-1848-614A-9E3E-0C217F72F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C8DF9-0DBF-D441-B8B2-F4431AC6DBAC}"/>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403637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C5BC-DD63-194A-BE73-894B87E74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41B957-D1CF-4A43-A16F-0DED7CB7EE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7754D8-AE2B-6340-8AF0-96461042F3FD}"/>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5" name="Footer Placeholder 4">
            <a:extLst>
              <a:ext uri="{FF2B5EF4-FFF2-40B4-BE49-F238E27FC236}">
                <a16:creationId xmlns:a16="http://schemas.microsoft.com/office/drawing/2014/main" id="{BDDC0F20-666A-6544-A625-64DFFAE7C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B86DA-3C3A-0C4B-8A83-83BB7A68D026}"/>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420909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AC704-C6AD-3E4C-A076-4754399C108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279841-9033-314B-BF46-292BA2CCF9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55F4E9-06FF-A24F-871C-A2D809578E2E}"/>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5" name="Footer Placeholder 4">
            <a:extLst>
              <a:ext uri="{FF2B5EF4-FFF2-40B4-BE49-F238E27FC236}">
                <a16:creationId xmlns:a16="http://schemas.microsoft.com/office/drawing/2014/main" id="{00FC210B-DF53-8446-A0B5-121366CA7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E10DD-C7F5-3946-BD91-80EA176F59BD}"/>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161992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9550-23CE-7C40-B103-E78B4CD05A4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CF8B1A-60F4-BE49-9D20-8C3B5F88B2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00581B-8C54-584B-A8E5-2BED3E38750A}"/>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5" name="Footer Placeholder 4">
            <a:extLst>
              <a:ext uri="{FF2B5EF4-FFF2-40B4-BE49-F238E27FC236}">
                <a16:creationId xmlns:a16="http://schemas.microsoft.com/office/drawing/2014/main" id="{FCC65CCF-4CAB-8243-8B34-9FBFB3746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B075C-9D53-1944-A932-02D54C5166A8}"/>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63352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355B-B7E4-3242-B88A-CB021C4EDA0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6100FC-03D3-4147-9270-C40C32C76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ED0BE0-564F-C744-AE6E-1130A074837C}"/>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5" name="Footer Placeholder 4">
            <a:extLst>
              <a:ext uri="{FF2B5EF4-FFF2-40B4-BE49-F238E27FC236}">
                <a16:creationId xmlns:a16="http://schemas.microsoft.com/office/drawing/2014/main" id="{FAE3E39B-6357-9541-852C-991610A56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50EC9-E8C0-0E41-9F8F-318C42C7192F}"/>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233150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7AAD-6043-5649-8706-FB817870EC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5337A5-009C-CF44-B046-934F41B268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4087998-E352-A749-ABAD-7E51C77341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C2BB333-4799-A340-932B-BEAE2999CB74}"/>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6" name="Footer Placeholder 5">
            <a:extLst>
              <a:ext uri="{FF2B5EF4-FFF2-40B4-BE49-F238E27FC236}">
                <a16:creationId xmlns:a16="http://schemas.microsoft.com/office/drawing/2014/main" id="{D9EA462F-3599-B541-969D-6F4DD6F47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94BC2-0A72-554B-949C-8623DB066F5E}"/>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155795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B8A4-2A47-F04C-B4AD-2E2E0ECE6B1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ADED42-2ABF-7F41-95A2-C88940743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143F5A5-6997-3D40-B36C-5E39188B81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5483A50-9A38-FE46-A079-65869647B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3752C86-1BB7-714F-9CDA-2421AACADA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2BDE12E-F178-3448-A4D4-5A0281FF4392}"/>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8" name="Footer Placeholder 7">
            <a:extLst>
              <a:ext uri="{FF2B5EF4-FFF2-40B4-BE49-F238E27FC236}">
                <a16:creationId xmlns:a16="http://schemas.microsoft.com/office/drawing/2014/main" id="{1B2D8DE5-C642-AF4D-9178-9A5889048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DE3E7E-767E-C344-A7C0-22E6994E97A5}"/>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239871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2127-968E-E140-A7B9-DA65CE167A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953089C-D724-BE46-B1AB-656F84038044}"/>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4" name="Footer Placeholder 3">
            <a:extLst>
              <a:ext uri="{FF2B5EF4-FFF2-40B4-BE49-F238E27FC236}">
                <a16:creationId xmlns:a16="http://schemas.microsoft.com/office/drawing/2014/main" id="{639E581D-E59C-2C48-AED7-285E735EB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3DAE2-46C8-7543-90FA-F4110592AB81}"/>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27441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B61A2-B2DC-DB4E-A3CA-282F4F779044}"/>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3" name="Footer Placeholder 2">
            <a:extLst>
              <a:ext uri="{FF2B5EF4-FFF2-40B4-BE49-F238E27FC236}">
                <a16:creationId xmlns:a16="http://schemas.microsoft.com/office/drawing/2014/main" id="{4C25B7C4-E52F-804E-A496-9411CD00F0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E4896-F4E3-A547-AAB6-A48883A192A4}"/>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230682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AA6B-C4C9-FF42-A5A5-5A1CD43854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7219A1-31B7-7242-B6E3-0E40E0FC50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A5C7411-782D-134E-A9BF-745AE0282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7E96B6-7FA5-A247-9096-B9C9E2FFBEC0}"/>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6" name="Footer Placeholder 5">
            <a:extLst>
              <a:ext uri="{FF2B5EF4-FFF2-40B4-BE49-F238E27FC236}">
                <a16:creationId xmlns:a16="http://schemas.microsoft.com/office/drawing/2014/main" id="{A97A403E-2A08-624D-9C1D-062860C02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E347C-7DF8-8C44-9EC0-B9CBB9AA3FE2}"/>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953857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F689-9357-8549-8DD6-148E7A375B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8B55A2-8DCC-7A4C-99AF-692F1A2DE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686ECA-AB2A-0F48-B4CF-3EE7BC9BA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FA36D5-A9F9-2E49-9E28-22864F722CC7}"/>
              </a:ext>
            </a:extLst>
          </p:cNvPr>
          <p:cNvSpPr>
            <a:spLocks noGrp="1"/>
          </p:cNvSpPr>
          <p:nvPr>
            <p:ph type="dt" sz="half" idx="10"/>
          </p:nvPr>
        </p:nvSpPr>
        <p:spPr/>
        <p:txBody>
          <a:bodyPr/>
          <a:lstStyle/>
          <a:p>
            <a:fld id="{9845273A-2F25-DE43-AA4E-2E80051E6A5D}" type="datetimeFigureOut">
              <a:rPr lang="en-US" smtClean="0"/>
              <a:t>8/30/2022</a:t>
            </a:fld>
            <a:endParaRPr lang="en-US"/>
          </a:p>
        </p:txBody>
      </p:sp>
      <p:sp>
        <p:nvSpPr>
          <p:cNvPr id="6" name="Footer Placeholder 5">
            <a:extLst>
              <a:ext uri="{FF2B5EF4-FFF2-40B4-BE49-F238E27FC236}">
                <a16:creationId xmlns:a16="http://schemas.microsoft.com/office/drawing/2014/main" id="{F37209A5-6E59-6242-94E3-32BF053FB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4F99-40CD-CC40-9166-BD26A7D0B667}"/>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743733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C0D6F-681C-CC45-9238-FA55A1F28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F23CDD0-9264-5F4C-ACA9-44B9903BE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522933-488F-8B41-ADAD-AA488DFB0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5273A-2F25-DE43-AA4E-2E80051E6A5D}" type="datetimeFigureOut">
              <a:rPr lang="en-US" smtClean="0"/>
              <a:t>8/30/2022</a:t>
            </a:fld>
            <a:endParaRPr lang="en-US"/>
          </a:p>
        </p:txBody>
      </p:sp>
      <p:sp>
        <p:nvSpPr>
          <p:cNvPr id="5" name="Footer Placeholder 4">
            <a:extLst>
              <a:ext uri="{FF2B5EF4-FFF2-40B4-BE49-F238E27FC236}">
                <a16:creationId xmlns:a16="http://schemas.microsoft.com/office/drawing/2014/main" id="{EC60F736-40F6-A043-9728-150E79EF5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1344CE-F91C-0A49-AEF7-92024D91A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1EDB2-61A0-124B-8974-76D287B47B0B}" type="slidenum">
              <a:rPr lang="en-US" smtClean="0"/>
              <a:t>‹#›</a:t>
            </a:fld>
            <a:endParaRPr lang="en-US"/>
          </a:p>
        </p:txBody>
      </p:sp>
    </p:spTree>
    <p:extLst>
      <p:ext uri="{BB962C8B-B14F-4D97-AF65-F5344CB8AC3E}">
        <p14:creationId xmlns:p14="http://schemas.microsoft.com/office/powerpoint/2010/main" val="183371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755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2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73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62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3BDD19-0603-BDCB-4F6D-1E3038E2D0B8}"/>
              </a:ext>
            </a:extLst>
          </p:cNvPr>
          <p:cNvSpPr txBox="1"/>
          <p:nvPr/>
        </p:nvSpPr>
        <p:spPr>
          <a:xfrm>
            <a:off x="267729" y="1331656"/>
            <a:ext cx="11013989" cy="2862322"/>
          </a:xfrm>
          <a:prstGeom prst="rect">
            <a:avLst/>
          </a:prstGeom>
          <a:noFill/>
        </p:spPr>
        <p:txBody>
          <a:bodyPr wrap="square" rtlCol="0">
            <a:spAutoFit/>
          </a:bodyPr>
          <a:lstStyle/>
          <a:p>
            <a:pPr>
              <a:spcAft>
                <a:spcPts val="1800"/>
              </a:spcAft>
            </a:pPr>
            <a:r>
              <a:rPr lang="en-AU" sz="2500" b="1" dirty="0">
                <a:cs typeface="Arial" panose="020B0604020202020204" pitchFamily="34" charset="0"/>
              </a:rPr>
              <a:t>Kids Helpline (24/7)</a:t>
            </a:r>
            <a:br>
              <a:rPr lang="en-AU" sz="2500" b="1" dirty="0">
                <a:cs typeface="Arial" panose="020B0604020202020204" pitchFamily="34" charset="0"/>
              </a:rPr>
            </a:br>
            <a:r>
              <a:rPr lang="en-AU" sz="2500" dirty="0">
                <a:cs typeface="Arial" panose="020B0604020202020204" pitchFamily="34" charset="0"/>
              </a:rPr>
              <a:t>1800 55 1800</a:t>
            </a:r>
            <a:br>
              <a:rPr lang="en-AU" sz="2500" dirty="0">
                <a:cs typeface="Arial" panose="020B0604020202020204" pitchFamily="34" charset="0"/>
              </a:rPr>
            </a:br>
            <a:r>
              <a:rPr lang="en-AU" sz="2500" dirty="0" err="1">
                <a:cs typeface="Arial" panose="020B0604020202020204" pitchFamily="34" charset="0"/>
              </a:rPr>
              <a:t>kidshelpline.com.au</a:t>
            </a:r>
            <a:endParaRPr lang="en-AU" sz="2500" dirty="0">
              <a:cs typeface="Arial" panose="020B0604020202020204" pitchFamily="34" charset="0"/>
            </a:endParaRPr>
          </a:p>
          <a:p>
            <a:pPr>
              <a:spcAft>
                <a:spcPts val="1800"/>
              </a:spcAft>
            </a:pPr>
            <a:r>
              <a:rPr lang="en-AU" sz="2500" dirty="0">
                <a:cs typeface="Arial" panose="020B0604020202020204" pitchFamily="34" charset="0"/>
              </a:rPr>
              <a:t>Include services available to students at your </a:t>
            </a:r>
            <a:br>
              <a:rPr lang="en-AU" sz="2500" dirty="0">
                <a:cs typeface="Arial" panose="020B0604020202020204" pitchFamily="34" charset="0"/>
              </a:rPr>
            </a:br>
            <a:r>
              <a:rPr lang="en-AU" sz="2500" dirty="0">
                <a:cs typeface="Arial" panose="020B0604020202020204" pitchFamily="34" charset="0"/>
              </a:rPr>
              <a:t>school and how students can access them.</a:t>
            </a:r>
          </a:p>
          <a:p>
            <a:pPr>
              <a:spcAft>
                <a:spcPts val="1800"/>
              </a:spcAft>
            </a:pPr>
            <a:endParaRPr lang="en-AU" sz="2500" dirty="0">
              <a:cs typeface="Arial" panose="020B0604020202020204" pitchFamily="34" charset="0"/>
            </a:endParaRPr>
          </a:p>
        </p:txBody>
      </p:sp>
    </p:spTree>
    <p:extLst>
      <p:ext uri="{BB962C8B-B14F-4D97-AF65-F5344CB8AC3E}">
        <p14:creationId xmlns:p14="http://schemas.microsoft.com/office/powerpoint/2010/main" val="468551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158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3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91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2F176E-0F26-344F-9E47-585DA5D92D51}"/>
              </a:ext>
            </a:extLst>
          </p:cNvPr>
          <p:cNvSpPr txBox="1"/>
          <p:nvPr/>
        </p:nvSpPr>
        <p:spPr>
          <a:xfrm>
            <a:off x="6096000" y="2709330"/>
            <a:ext cx="5828270" cy="707886"/>
          </a:xfrm>
          <a:prstGeom prst="rect">
            <a:avLst/>
          </a:prstGeom>
          <a:noFill/>
        </p:spPr>
        <p:txBody>
          <a:bodyPr wrap="square" rtlCol="0">
            <a:spAutoFit/>
          </a:bodyPr>
          <a:lstStyle/>
          <a:p>
            <a:r>
              <a:rPr lang="en-AU" sz="4000" dirty="0">
                <a:cs typeface="Arial" panose="020B0604020202020204" pitchFamily="34" charset="0"/>
              </a:rPr>
              <a:t>Institution name</a:t>
            </a:r>
          </a:p>
        </p:txBody>
      </p:sp>
      <p:sp>
        <p:nvSpPr>
          <p:cNvPr id="7" name="TextBox 6">
            <a:extLst>
              <a:ext uri="{FF2B5EF4-FFF2-40B4-BE49-F238E27FC236}">
                <a16:creationId xmlns:a16="http://schemas.microsoft.com/office/drawing/2014/main" id="{9D0AFE3B-2CB1-D74D-9D53-C7077013854B}"/>
              </a:ext>
            </a:extLst>
          </p:cNvPr>
          <p:cNvSpPr txBox="1"/>
          <p:nvPr/>
        </p:nvSpPr>
        <p:spPr>
          <a:xfrm>
            <a:off x="2129481" y="2721114"/>
            <a:ext cx="2553730" cy="707886"/>
          </a:xfrm>
          <a:prstGeom prst="rect">
            <a:avLst/>
          </a:prstGeom>
          <a:noFill/>
        </p:spPr>
        <p:txBody>
          <a:bodyPr wrap="square" rtlCol="0">
            <a:spAutoFit/>
          </a:bodyPr>
          <a:lstStyle/>
          <a:p>
            <a:pPr algn="ctr"/>
            <a:r>
              <a:rPr lang="en-AU" sz="2000" dirty="0">
                <a:cs typeface="Arial" panose="020B0604020202020204" pitchFamily="34" charset="0"/>
              </a:rPr>
              <a:t>Add speaker photo </a:t>
            </a:r>
            <a:br>
              <a:rPr lang="en-AU" sz="2000" dirty="0">
                <a:cs typeface="Arial" panose="020B0604020202020204" pitchFamily="34" charset="0"/>
              </a:rPr>
            </a:br>
            <a:r>
              <a:rPr lang="en-AU" sz="2000" dirty="0">
                <a:cs typeface="Arial" panose="020B0604020202020204" pitchFamily="34" charset="0"/>
              </a:rPr>
              <a:t>or institution logo</a:t>
            </a:r>
          </a:p>
        </p:txBody>
      </p:sp>
      <p:sp>
        <p:nvSpPr>
          <p:cNvPr id="8" name="TextBox 7">
            <a:extLst>
              <a:ext uri="{FF2B5EF4-FFF2-40B4-BE49-F238E27FC236}">
                <a16:creationId xmlns:a16="http://schemas.microsoft.com/office/drawing/2014/main" id="{10105191-1D87-5F46-B1D7-9D12008B09A0}"/>
              </a:ext>
            </a:extLst>
          </p:cNvPr>
          <p:cNvSpPr txBox="1"/>
          <p:nvPr/>
        </p:nvSpPr>
        <p:spPr>
          <a:xfrm>
            <a:off x="6096000" y="1850535"/>
            <a:ext cx="5828270" cy="707886"/>
          </a:xfrm>
          <a:prstGeom prst="rect">
            <a:avLst/>
          </a:prstGeom>
          <a:noFill/>
        </p:spPr>
        <p:txBody>
          <a:bodyPr wrap="square" rtlCol="0">
            <a:spAutoFit/>
          </a:bodyPr>
          <a:lstStyle/>
          <a:p>
            <a:r>
              <a:rPr lang="en-AU" sz="4000" b="1" dirty="0">
                <a:cs typeface="Arial" panose="020B0604020202020204" pitchFamily="34" charset="0"/>
              </a:rPr>
              <a:t>Speaker name</a:t>
            </a:r>
          </a:p>
        </p:txBody>
      </p:sp>
    </p:spTree>
    <p:extLst>
      <p:ext uri="{BB962C8B-B14F-4D97-AF65-F5344CB8AC3E}">
        <p14:creationId xmlns:p14="http://schemas.microsoft.com/office/powerpoint/2010/main" val="4202809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432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980D7-42EB-891D-B84C-9DE9356FF870}"/>
              </a:ext>
            </a:extLst>
          </p:cNvPr>
          <p:cNvSpPr txBox="1"/>
          <p:nvPr/>
        </p:nvSpPr>
        <p:spPr>
          <a:xfrm>
            <a:off x="4169044" y="323914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04299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835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821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78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969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641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90FF655ECA6949B78BDE8C841D4B3D" ma:contentTypeVersion="20" ma:contentTypeDescription="Create a new document." ma:contentTypeScope="" ma:versionID="bda6bb03b5ccaa497c45972d17ec8522">
  <xsd:schema xmlns:xsd="http://www.w3.org/2001/XMLSchema" xmlns:xs="http://www.w3.org/2001/XMLSchema" xmlns:p="http://schemas.microsoft.com/office/2006/metadata/properties" xmlns:ns1="http://schemas.microsoft.com/sharepoint/v3" xmlns:ns2="270f2b2c-3e34-49dc-8677-a845c943da26" xmlns:ns3="0ada6959-9363-47d1-b294-8b350f24284a" xmlns:ns4="http://schemas.microsoft.com/sharepoint/v4" targetNamespace="http://schemas.microsoft.com/office/2006/metadata/properties" ma:root="true" ma:fieldsID="4e8adda5b7c6f3b5b8fd13da03156089" ns1:_="" ns2:_="" ns3:_="" ns4:_="">
    <xsd:import namespace="http://schemas.microsoft.com/sharepoint/v3"/>
    <xsd:import namespace="270f2b2c-3e34-49dc-8677-a845c943da26"/>
    <xsd:import namespace="0ada6959-9363-47d1-b294-8b350f24284a"/>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2:MediaLengthInSeconds" minOccurs="0"/>
                <xsd:element ref="ns4:IconOverlay"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0f2b2c-3e34-49dc-8677-a845c943da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adf816f-2fa4-4421-ad1e-d907cf3279a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da6959-9363-47d1-b294-8b350f242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5ccf947-ed83-4db4-a069-67ed2170ecb4}" ma:internalName="TaxCatchAll" ma:showField="CatchAllData" ma:web="0ada6959-9363-47d1-b294-8b350f2428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ada6959-9363-47d1-b294-8b350f24284a">
      <UserInfo>
        <DisplayName>Amelia Gilbert</DisplayName>
        <AccountId>979</AccountId>
        <AccountType/>
      </UserInfo>
    </SharedWithUsers>
    <TaxCatchAll xmlns="0ada6959-9363-47d1-b294-8b350f24284a" xsi:nil="true"/>
    <lcf76f155ced4ddcb4097134ff3c332f xmlns="270f2b2c-3e34-49dc-8677-a845c943da26">
      <Terms xmlns="http://schemas.microsoft.com/office/infopath/2007/PartnerControls"/>
    </lcf76f155ced4ddcb4097134ff3c332f>
    <_ip_UnifiedCompliancePolicyUIAction xmlns="http://schemas.microsoft.com/sharepoint/v3" xsi:nil="true"/>
    <IconOverlay xmlns="http://schemas.microsoft.com/sharepoint/v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4DA363A-9F57-4100-85D7-66BBB44614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0f2b2c-3e34-49dc-8677-a845c943da26"/>
    <ds:schemaRef ds:uri="0ada6959-9363-47d1-b294-8b350f24284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379F1E-9EDD-43D0-A810-B579C3BFCB14}">
  <ds:schemaRefs>
    <ds:schemaRef ds:uri="http://schemas.microsoft.com/sharepoint/v3/contenttype/forms"/>
  </ds:schemaRefs>
</ds:datastoreItem>
</file>

<file path=customXml/itemProps3.xml><?xml version="1.0" encoding="utf-8"?>
<ds:datastoreItem xmlns:ds="http://schemas.openxmlformats.org/officeDocument/2006/customXml" ds:itemID="{CC72A07B-FB96-4749-A2A8-F2CFCF087EB8}">
  <ds:schemaRefs>
    <ds:schemaRef ds:uri="http://purl.org/dc/dcmitype/"/>
    <ds:schemaRef ds:uri="http://purl.org/dc/elements/1.1/"/>
    <ds:schemaRef ds:uri="856128fa-b240-4d77-b393-ccebd440bc2f"/>
    <ds:schemaRef ds:uri="cd544f9d-9196-4ed9-a8ed-1b3de3869a6c"/>
    <ds:schemaRef ds:uri="http://schemas.microsoft.com/office/infopath/2007/PartnerControl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0ada6959-9363-47d1-b294-8b350f24284a"/>
    <ds:schemaRef ds:uri="270f2b2c-3e34-49dc-8677-a845c943da26"/>
    <ds:schemaRef ds:uri="http://schemas.microsoft.com/sharepoint/v3"/>
    <ds:schemaRef ds:uri="http://schemas.microsoft.com/sharepoint/v4"/>
  </ds:schemaRefs>
</ds:datastoreItem>
</file>

<file path=docProps/app.xml><?xml version="1.0" encoding="utf-8"?>
<Properties xmlns="http://schemas.openxmlformats.org/officeDocument/2006/extended-properties" xmlns:vt="http://schemas.openxmlformats.org/officeDocument/2006/docPropsVTypes">
  <TotalTime>393</TotalTime>
  <Words>1608</Words>
  <Application>Microsoft Office PowerPoint</Application>
  <PresentationFormat>Widescreen</PresentationFormat>
  <Paragraphs>151</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Arial,Sans-Serif</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Natalie Rose</cp:lastModifiedBy>
  <cp:revision>155</cp:revision>
  <dcterms:created xsi:type="dcterms:W3CDTF">2022-03-29T07:10:18Z</dcterms:created>
  <dcterms:modified xsi:type="dcterms:W3CDTF">2022-08-30T08:58:40Z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0x0101009890FF655ECA6949B78BDE8C841D4B3D</vt:lpwstr>
  </property>
  <property fmtid="{D5CDD505-2E9C-101B-9397-08002B2CF9AE}" pid="3" name="MediaServiceImageTags">
    <vt:lpwstr/>
  </property>
</Properties>
</file>