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y="6858000" cx="9144000"/>
  <p:notesSz cx="6797675" cy="9926625"/>
  <p:embeddedFontLst>
    <p:embeddedFont>
      <p:font typeface="Roboto"/>
      <p:regular r:id="rId73"/>
      <p:bold r:id="rId74"/>
      <p:italic r:id="rId75"/>
      <p:boldItalic r:id="rId76"/>
    </p:embeddedFont>
    <p:embeddedFont>
      <p:font typeface="Garamond"/>
      <p:regular r:id="rId77"/>
      <p:bold r:id="rId78"/>
      <p:italic r:id="rId79"/>
      <p:boldItalic r:id="rId80"/>
    </p:embeddedFont>
    <p:embeddedFont>
      <p:font typeface="Noto Sans Symbols"/>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4147F2D-F174-46E8-837F-2E3448B8FADB}">
  <a:tblStyle styleId="{34147F2D-F174-46E8-837F-2E3448B8FADB}"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25400">
              <a:solidFill>
                <a:schemeClr val="dk1"/>
              </a:solidFill>
              <a:prstDash val="solid"/>
              <a:round/>
              <a:headEnd len="sm" w="sm" type="none"/>
              <a:tailEnd len="sm" w="sm" type="none"/>
            </a:ln>
          </a:top>
          <a:bottom>
            <a:ln cap="flat" cmpd="sng" w="25400">
              <a:solidFill>
                <a:schemeClr val="dk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b="off" i="off"/>
      <a:tcStyle>
        <a:fill>
          <a:solidFill>
            <a:srgbClr val="E6E6E6"/>
          </a:solidFill>
        </a:fill>
      </a:tcStyle>
    </a:band1H>
    <a:band2H>
      <a:tcTxStyle b="off" i="off"/>
    </a:band2H>
    <a:band1V>
      <a:tcTxStyle b="off" i="off"/>
      <a:tcStyle>
        <a:fill>
          <a:solidFill>
            <a:srgbClr val="E6E6E6"/>
          </a:solidFill>
        </a:fill>
      </a:tcStyle>
    </a:band1V>
    <a:band2V>
      <a:tcTxStyle b="off" i="off"/>
    </a:band2V>
    <a:lastCol>
      <a:tcTxStyle b="on" i="off">
        <a:font>
          <a:latin typeface="Arial"/>
          <a:ea typeface="Arial"/>
          <a:cs typeface="Arial"/>
        </a:font>
        <a:schemeClr val="lt1"/>
      </a:tcTxStyle>
      <a:tcStyle>
        <a:fill>
          <a:solidFill>
            <a:schemeClr val="accent2"/>
          </a:solidFill>
        </a:fill>
      </a:tcStyle>
    </a:lastCol>
    <a:firstCol>
      <a:tcTxStyle b="on" i="off">
        <a:font>
          <a:latin typeface="Arial"/>
          <a:ea typeface="Arial"/>
          <a:cs typeface="Arial"/>
        </a:font>
        <a:schemeClr val="lt1"/>
      </a:tcTxStyle>
      <a:tcStyle>
        <a:fill>
          <a:solidFill>
            <a:schemeClr val="accent2"/>
          </a:solidFill>
        </a:fill>
      </a:tcStyle>
    </a:firstCol>
    <a:lastRow>
      <a:tcTxStyle b="on" i="off"/>
      <a:tcStyle>
        <a:tcBdr>
          <a:top>
            <a:ln cap="flat" cmpd="sng" w="50800">
              <a:solidFill>
                <a:schemeClr val="dk1"/>
              </a:solidFill>
              <a:prstDash val="solid"/>
              <a:round/>
              <a:headEnd len="sm" w="sm" type="none"/>
              <a:tailEnd len="sm" w="sm" type="none"/>
            </a:ln>
          </a:top>
        </a:tcBdr>
        <a:fill>
          <a:solidFill>
            <a:schemeClr val="lt1"/>
          </a:solidFill>
        </a:fill>
      </a:tcStyle>
    </a:lastRow>
    <a:seCell>
      <a:tcTxStyle b="on" i="off">
        <a:font>
          <a:latin typeface="Arial"/>
          <a:ea typeface="Arial"/>
          <a:cs typeface="Arial"/>
        </a:font>
        <a:schemeClr val="dk1"/>
      </a:tcTxStyle>
    </a:seCell>
    <a:swCell>
      <a:tcTxStyle b="on" i="off">
        <a:font>
          <a:latin typeface="Arial"/>
          <a:ea typeface="Arial"/>
          <a:cs typeface="Arial"/>
        </a:font>
        <a:schemeClr val="dk1"/>
      </a:tcTxStyle>
    </a:swCell>
    <a:firstRow>
      <a:tcTxStyle b="on" i="off">
        <a:font>
          <a:latin typeface="Arial"/>
          <a:ea typeface="Arial"/>
          <a:cs typeface="Arial"/>
        </a:font>
        <a:schemeClr val="lt1"/>
      </a:tcTxStyle>
      <a:tcStyle>
        <a:tcBdr>
          <a:bottom>
            <a:ln cap="flat" cmpd="sng" w="25400">
              <a:solidFill>
                <a:schemeClr val="dk1"/>
              </a:solidFill>
              <a:prstDash val="solid"/>
              <a:round/>
              <a:headEnd len="sm" w="sm" type="none"/>
              <a:tailEnd len="sm" w="sm" type="none"/>
            </a:ln>
          </a:bottom>
        </a:tcBdr>
        <a:fill>
          <a:solidFill>
            <a:schemeClr val="accent2"/>
          </a:solidFill>
        </a:fill>
      </a:tcStyle>
    </a:firstRow>
    <a:neCell>
      <a:tcTxStyle b="off" i="off"/>
    </a:neCell>
    <a:nwCell>
      <a:tcTxStyle b="off" i="off"/>
    </a:nwCell>
  </a:tblStyle>
  <a:tblStyle styleId="{DCDF9921-EE2A-4B63-87B1-22ED028DD055}" styleName="Table_1">
    <a:wholeTbl>
      <a:tcTxStyle b="off" i="off">
        <a:font>
          <a:latin typeface="Cambria"/>
          <a:ea typeface="Cambria"/>
          <a:cs typeface="Cambria"/>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Garamond-boldItalic.fntdata"/><Relationship Id="rId82" Type="http://schemas.openxmlformats.org/officeDocument/2006/relationships/font" Target="fonts/NotoSansSymbols-bold.fntdata"/><Relationship Id="rId81" Type="http://schemas.openxmlformats.org/officeDocument/2006/relationships/font" Target="fonts/NotoSansSymbol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slide" Target="slides/slide65.xml"/><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Garamond-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Garamond-italic.fntdata"/><Relationship Id="rId34" Type="http://schemas.openxmlformats.org/officeDocument/2006/relationships/slide" Target="slides/slide27.xml"/><Relationship Id="rId78" Type="http://schemas.openxmlformats.org/officeDocument/2006/relationships/font" Target="fonts/Garamond-bold.fntdata"/><Relationship Id="rId71" Type="http://schemas.openxmlformats.org/officeDocument/2006/relationships/slide" Target="slides/slide64.xml"/><Relationship Id="rId70" Type="http://schemas.openxmlformats.org/officeDocument/2006/relationships/slide" Target="slides/slide63.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10-12T04:35:16.734">
    <p:pos x="6000" y="0"/>
    <p:text>Update
-Ellen Paterson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 name="Google Shape;82;p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 name="Google Shape;83;p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2: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6: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7: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9: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4" name="Google Shape;194;p10: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p1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1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1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1" name="Google Shape;261;p1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1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2" name="Google Shape;292;p1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1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2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2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p2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2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2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2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24: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2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2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0" name="Google Shape;380;p2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2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8: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2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2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3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3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32: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p3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3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3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3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5: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3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6: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3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4" name="Google Shape;484;p3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3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3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3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4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 name="Google Shape;512;p4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4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1" name="Google Shape;531;p4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p4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2" name="Google Shape;552;p4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p4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4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2" name="Google Shape;572;p4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4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3" name="Google Shape;583;p4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3" name="Google Shape;593;p4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4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3" name="Google Shape;603;p4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5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4" name="Google Shape;614;p5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5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5" name="Google Shape;625;p5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5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5" name="Google Shape;635;p5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5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5" name="Google Shape;645;p5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5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4" name="Google Shape;654;p5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p5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56: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3" name="Google Shape;673;p5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57: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sz="1050">
                <a:solidFill>
                  <a:srgbClr val="444746"/>
                </a:solidFill>
                <a:latin typeface="Roboto"/>
                <a:ea typeface="Roboto"/>
                <a:cs typeface="Roboto"/>
                <a:sym typeface="Roboto"/>
              </a:rPr>
              <a:t>mention pronouns - not over doing gender neutral pronouns</a:t>
            </a:r>
            <a:endParaRPr/>
          </a:p>
        </p:txBody>
      </p:sp>
      <p:sp>
        <p:nvSpPr>
          <p:cNvPr id="684" name="Google Shape;684;p5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58: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4" name="Google Shape;694;p5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59: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3" name="Google Shape;703;p5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p6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2" name="Google Shape;712;p6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6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1" name="Google Shape;721;p6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p61: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6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1" name="Google Shape;731;p6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2" name="Google Shape;732;p62: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63: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63: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4" name="Google Shape;744;p63: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64: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6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4" name="Google Shape;754;p64: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6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6" name="Google Shape;766;p6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p6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4" name="Google Shape;24;p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8" name="Shape 28"/>
        <p:cNvGrpSpPr/>
        <p:nvPr/>
      </p:nvGrpSpPr>
      <p:grpSpPr>
        <a:xfrm>
          <a:off x="0" y="0"/>
          <a:ext cx="0" cy="0"/>
          <a:chOff x="0" y="0"/>
          <a:chExt cx="0" cy="0"/>
        </a:xfrm>
      </p:grpSpPr>
      <p:sp>
        <p:nvSpPr>
          <p:cNvPr id="29" name="Google Shape;29;p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31" name="Google Shape;31;p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32" name="Google Shape;32;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 name="Shape 35"/>
        <p:cNvGrpSpPr/>
        <p:nvPr/>
      </p:nvGrpSpPr>
      <p:grpSpPr>
        <a:xfrm>
          <a:off x="0" y="0"/>
          <a:ext cx="0" cy="0"/>
          <a:chOff x="0" y="0"/>
          <a:chExt cx="0" cy="0"/>
        </a:xfrm>
      </p:grpSpPr>
      <p:sp>
        <p:nvSpPr>
          <p:cNvPr id="36" name="Google Shape;36;p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4" name="Google Shape;44;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sp>
        <p:nvSpPr>
          <p:cNvPr id="48" name="Google Shape;48;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0" name="Google Shape;50;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1" name="Google Shape;51;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2" name="Google Shape;52;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3" name="Google Shape;53;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p:nvPr>
            <p:ph idx="2" type="pic"/>
          </p:nvPr>
        </p:nvSpPr>
        <p:spPr>
          <a:xfrm>
            <a:off x="1792288" y="612775"/>
            <a:ext cx="5486400" cy="4114800"/>
          </a:xfrm>
          <a:prstGeom prst="rect">
            <a:avLst/>
          </a:prstGeom>
          <a:noFill/>
          <a:ln>
            <a:noFill/>
          </a:ln>
        </p:spPr>
      </p:sp>
      <p:sp>
        <p:nvSpPr>
          <p:cNvPr id="64" name="Google Shape;64;p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1.png"/><Relationship Id="rId5"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2.png"/><Relationship Id="rId5"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victoriancurriculum.vcaa.vic.edu.au/Curriculum/ContentDescription/VCELA134" TargetMode="External"/><Relationship Id="rId4" Type="http://schemas.openxmlformats.org/officeDocument/2006/relationships/hyperlink" Target="https://victoriancurriculum.vcaa.vic.edu.au/Curriculum/ContentDescription/VCELA107" TargetMode="External"/><Relationship Id="rId5" Type="http://schemas.openxmlformats.org/officeDocument/2006/relationships/hyperlink" Target="https://victoriancurriculum.vcaa.vic.edu.au/Curriculum/ContentDescription/VCELA122"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about:blank"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docs.google.com/document/d/1hfVVTdYb43FoBqMt9pu6KZsl2guBffZ9/edit?usp=sharing&amp;ouid=117962840537176150749&amp;rtpof=true&amp;sd=true" TargetMode="External"/><Relationship Id="rId4" Type="http://schemas.openxmlformats.org/officeDocument/2006/relationships/hyperlink" Target="https://docs.google.com/document/d/1hfVVTdYb43FoBqMt9pu6KZsl2guBffZ9/edit?usp=sharing&amp;ouid=117962840537176150749&amp;rtpof=true&amp;sd=true" TargetMode="External"/><Relationship Id="rId5" Type="http://schemas.openxmlformats.org/officeDocument/2006/relationships/hyperlink" Target="https://victoriancurriculum.vcaa.vic.edu.au/Curriculum/ContentDescription/VCPSCSO005" TargetMode="External"/><Relationship Id="rId6" Type="http://schemas.openxmlformats.org/officeDocument/2006/relationships/hyperlink" Target="https://victoriancurriculum.vcaa.vic.edu.au/Curriculum/ContentDescription/VCPSCSO023"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docs.google.com/document/d/1hfVVTdYb43FoBqMt9pu6KZsl2guBffZ9/edit?usp=sharing&amp;ouid=117962840537176150749&amp;rtpof=true&amp;sd=true" TargetMode="External"/><Relationship Id="rId4" Type="http://schemas.openxmlformats.org/officeDocument/2006/relationships/hyperlink" Target="https://docs.google.com/document/d/1hfVVTdYb43FoBqMt9pu6KZsl2guBffZ9/edit?usp=sharing&amp;ouid=117962840537176150749&amp;rtpof=true&amp;sd=true" TargetMode="External"/><Relationship Id="rId5" Type="http://schemas.openxmlformats.org/officeDocument/2006/relationships/hyperlink" Target="https://victoriancurriculum.vcaa.vic.edu.au/Curriculum/ContentDescription/VCPSCSE001"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https://victoriancurriculum.vcaa.vic.edu.au/Curriculum/ContentDescription/VCSSU003" TargetMode="External"/><Relationship Id="rId4" Type="http://schemas.openxmlformats.org/officeDocument/2006/relationships/hyperlink" Target="https://victoriancurriculum.vcaa.vic.edu.au/Curriculum/ContentDescription/VCSSU013" TargetMode="External"/><Relationship Id="rId5" Type="http://schemas.openxmlformats.org/officeDocument/2006/relationships/hyperlink" Target="https://victoriancurriculum.vcaa.vic.edu.au/Curriculum/ContentDescription/VCSSU023" TargetMode="External"/><Relationship Id="rId6" Type="http://schemas.openxmlformats.org/officeDocument/2006/relationships/hyperlink" Target="https://victoriancurriculum.vcaa.vic.edu.au/Curriculum/ContentDescription/VCSSU033" TargetMode="External"/><Relationship Id="rId7" Type="http://schemas.openxmlformats.org/officeDocument/2006/relationships/hyperlink" Target="https://victoriancurriculum.vcaa.vic.edu.au/Curriculum/ContentDescription/VCSSU044" TargetMode="External"/><Relationship Id="rId8" Type="http://schemas.openxmlformats.org/officeDocument/2006/relationships/hyperlink" Target="https://victoriancurriculum.vcaa.vic.edu.au/Curriculum/ContentDescription/VCSSU060"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png"/><Relationship Id="rId4" Type="http://schemas.openxmlformats.org/officeDocument/2006/relationships/hyperlink" Target="https://drive.google.com/drive/folders/1JbbR_4L7K1YDZWmBYjjOn9iAkA7pbg_t"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victoriancurriculum.vcaa.vic.edu.au/Curriculum/ContentDescription/VCAVAE001" TargetMode="External"/><Relationship Id="rId4" Type="http://schemas.openxmlformats.org/officeDocument/2006/relationships/hyperlink" Target="https://victoriancurriculum.vcaa.vic.edu.au/Curriculum/ContentDescription/VCAVAE005" TargetMode="External"/><Relationship Id="rId9" Type="http://schemas.openxmlformats.org/officeDocument/2006/relationships/hyperlink" Target="https://victoriancurriculum.vcaa.vic.edu.au/Search?q=VCAVAE025" TargetMode="External"/><Relationship Id="rId5" Type="http://schemas.openxmlformats.org/officeDocument/2006/relationships/hyperlink" Target="https://victoriancurriculum.vcaa.vic.edu.au/Curriculum/ContentDescription/VCAVAE009" TargetMode="External"/><Relationship Id="rId6" Type="http://schemas.openxmlformats.org/officeDocument/2006/relationships/hyperlink" Target="https://victoriancurriculum.vcaa.vic.edu.au/Curriculum/ContentDescription/VCAVAE013" TargetMode="External"/><Relationship Id="rId7" Type="http://schemas.openxmlformats.org/officeDocument/2006/relationships/hyperlink" Target="https://victoriancurriculum.vcaa.vic.edu.au/Curriculum/ContentDescription/VCAVAE017" TargetMode="External"/><Relationship Id="rId8" Type="http://schemas.openxmlformats.org/officeDocument/2006/relationships/hyperlink" Target="https://victoriancurriculum.vcaa.vic.edu.au/Curriculum/ContentDescription/VCAVAE021"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victoriancurriculum.vcaa.vic.edu.au/Curriculum/ContentDescription/VCHPEP004" TargetMode="External"/><Relationship Id="rId4" Type="http://schemas.openxmlformats.org/officeDocument/2006/relationships/hyperlink" Target="http://victoriancurriculum.vcaa.vic.edu.au/Curriculum/ContentDescription/VCHPEP018" TargetMode="External"/><Relationship Id="rId9" Type="http://schemas.openxmlformats.org/officeDocument/2006/relationships/hyperlink" Target="http://victoriancurriculum.vcaa.vic.edu.au/Curriculum/ContentDescription/VCHPEP092" TargetMode="External"/><Relationship Id="rId5" Type="http://schemas.openxmlformats.org/officeDocument/2006/relationships/hyperlink" Target="http://victoriancurriculum.vcaa.vic.edu.au/Curriculum/ContentDescription/VCHPEP032" TargetMode="External"/><Relationship Id="rId6" Type="http://schemas.openxmlformats.org/officeDocument/2006/relationships/hyperlink" Target="http://victoriancurriculum.vcaa.vic.edu.au/Curriculum/ContentDescription/VCHPEP046" TargetMode="External"/><Relationship Id="rId7" Type="http://schemas.openxmlformats.org/officeDocument/2006/relationships/hyperlink" Target="http://victoriancurriculum.vcaa.vic.edu.au/Curriculum/ContentDescription/VCHPEP060" TargetMode="External"/><Relationship Id="rId8" Type="http://schemas.openxmlformats.org/officeDocument/2006/relationships/hyperlink" Target="http://victoriancurriculum.vcaa.vic.edu.au/Curriculum/ContentDescription/VCHPEP076"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hyperlink" Target="http://victoriancurriculum.vcaa.vic.edu.au/Curriculum/ContentDescription/VCHPEM010" TargetMode="External"/><Relationship Id="rId4" Type="http://schemas.openxmlformats.org/officeDocument/2006/relationships/hyperlink" Target="http://victoriancurriculum.vcaa.vic.edu.au/Curriculum/ContentDescription/VCHPEM024" TargetMode="External"/><Relationship Id="rId9" Type="http://schemas.openxmlformats.org/officeDocument/2006/relationships/hyperlink" Target="http://victoriancurriculum.vcaa.vic.edu.au/Curriculum/ContentDescription/VCHPEM100" TargetMode="External"/><Relationship Id="rId5" Type="http://schemas.openxmlformats.org/officeDocument/2006/relationships/hyperlink" Target="http://victoriancurriculum.vcaa.vic.edu.au/Curriculum/ContentDescription/VCHPEM038" TargetMode="External"/><Relationship Id="rId6" Type="http://schemas.openxmlformats.org/officeDocument/2006/relationships/hyperlink" Target="http://victoriancurriculum.vcaa.vic.edu.au/Curriculum/ContentDescription/VCHPEM052" TargetMode="External"/><Relationship Id="rId7" Type="http://schemas.openxmlformats.org/officeDocument/2006/relationships/hyperlink" Target="http://victoriancurriculum.vcaa.vic.edu.au/Curriculum/ContentDescription/VCHPEM066" TargetMode="External"/><Relationship Id="rId8" Type="http://schemas.openxmlformats.org/officeDocument/2006/relationships/hyperlink" Target="http://victoriancurriculum.vcaa.vic.edu.au/Curriculum/ContentDescription/VCHPEM083"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comments" Target="../comments/commen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victoriancurriculum.vcaa.vic.edu.au/levela(towardsfoundation)?layout=1&amp;d=DE" TargetMode="External"/><Relationship Id="rId4" Type="http://schemas.openxmlformats.org/officeDocument/2006/relationships/hyperlink" Target="https://victoriancurriculum.vcaa.vic.edu.au/levelb(towardsfoundation)?layout=1&amp;d=DE" TargetMode="External"/><Relationship Id="rId5" Type="http://schemas.openxmlformats.org/officeDocument/2006/relationships/hyperlink" Target="https://victoriancurriculum.vcaa.vic.edu.au/levelc(towardsfoundation)?layout=1&amp;d=DE" TargetMode="External"/><Relationship Id="rId6" Type="http://schemas.openxmlformats.org/officeDocument/2006/relationships/hyperlink" Target="https://victoriancurriculum.vcaa.vic.edu.au/leveld(towardsfoundation)?layout=1&amp;d=DE"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hyperlink" Target="https://victoriancurriculum.vcaa.vic.edu.au/foundationlevel?layout=1&amp;d=DE" TargetMode="External"/><Relationship Id="rId4" Type="http://schemas.openxmlformats.org/officeDocument/2006/relationships/hyperlink" Target="https://victoriancurriculum.vcaa.vic.edu.au/level3?layout=1&amp;d=DE" TargetMode="External"/><Relationship Id="rId5" Type="http://schemas.openxmlformats.org/officeDocument/2006/relationships/hyperlink" Target="https://victoriancurriculum.vcaa.vic.edu.au/level5?layout=1&amp;d=DE" TargetMode="External"/><Relationship Id="rId6" Type="http://schemas.openxmlformats.org/officeDocument/2006/relationships/hyperlink" Target="https://victoriancurriculum.vcaa.vic.edu.au/level7?layout=1&amp;d=DE" TargetMode="External"/><Relationship Id="rId7" Type="http://schemas.openxmlformats.org/officeDocument/2006/relationships/hyperlink" Target="https://victoriancurriculum.vcaa.vic.edu.au/level9?layout=1&amp;d=DE"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8.jpg"/><Relationship Id="rId4" Type="http://schemas.openxmlformats.org/officeDocument/2006/relationships/image" Target="../media/image2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2"/>
          <p:cNvPicPr preferRelativeResize="0"/>
          <p:nvPr/>
        </p:nvPicPr>
        <p:blipFill rotWithShape="1">
          <a:blip r:embed="rId3">
            <a:alphaModFix/>
          </a:blip>
          <a:srcRect b="0" l="0" r="0" t="0"/>
          <a:stretch/>
        </p:blipFill>
        <p:spPr>
          <a:xfrm>
            <a:off x="2352502" y="920608"/>
            <a:ext cx="4530436" cy="2100675"/>
          </a:xfrm>
          <a:prstGeom prst="rect">
            <a:avLst/>
          </a:prstGeom>
          <a:noFill/>
          <a:ln>
            <a:noFill/>
          </a:ln>
        </p:spPr>
      </p:pic>
      <p:sp>
        <p:nvSpPr>
          <p:cNvPr id="86" name="Google Shape;86;p12"/>
          <p:cNvSpPr txBox="1"/>
          <p:nvPr/>
        </p:nvSpPr>
        <p:spPr>
          <a:xfrm>
            <a:off x="424010" y="3064107"/>
            <a:ext cx="8056200" cy="1569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AU" sz="4800" u="none" cap="none" strike="noStrike">
                <a:solidFill>
                  <a:srgbClr val="FF0000"/>
                </a:solidFill>
                <a:latin typeface="Garamond"/>
                <a:ea typeface="Garamond"/>
                <a:cs typeface="Garamond"/>
                <a:sym typeface="Garamond"/>
              </a:rPr>
              <a:t>202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800"/>
              <a:buFont typeface="Arial"/>
              <a:buNone/>
            </a:pPr>
            <a:r>
              <a:rPr b="1" i="0" lang="en-AU" sz="4800" u="none" cap="none" strike="noStrike">
                <a:solidFill>
                  <a:srgbClr val="FF0000"/>
                </a:solidFill>
                <a:latin typeface="Garamond"/>
                <a:ea typeface="Garamond"/>
                <a:cs typeface="Garamond"/>
                <a:sym typeface="Garamond"/>
              </a:rPr>
              <a:t>Semester 2 Reports</a:t>
            </a:r>
            <a:endParaRPr b="1" i="0" sz="4800" u="none" cap="none" strike="noStrike">
              <a:solidFill>
                <a:srgbClr val="FF0000"/>
              </a:solidFill>
              <a:latin typeface="Garamond"/>
              <a:ea typeface="Garamond"/>
              <a:cs typeface="Garamond"/>
              <a:sym typeface="Garamond"/>
            </a:endParaRPr>
          </a:p>
        </p:txBody>
      </p:sp>
      <p:sp>
        <p:nvSpPr>
          <p:cNvPr id="87" name="Google Shape;87;p12"/>
          <p:cNvSpPr txBox="1"/>
          <p:nvPr>
            <p:ph idx="11" type="ftr"/>
          </p:nvPr>
        </p:nvSpPr>
        <p:spPr>
          <a:xfrm>
            <a:off x="765835" y="5029876"/>
            <a:ext cx="7612330" cy="102131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i="1" lang="en-AU" sz="2400">
                <a:solidFill>
                  <a:schemeClr val="dk1"/>
                </a:solidFill>
                <a:latin typeface="Garamond"/>
                <a:ea typeface="Garamond"/>
                <a:cs typeface="Garamond"/>
                <a:sym typeface="Garamond"/>
              </a:rPr>
              <a:t>Thank you for your dedication and commitment to your students' learning in Semester 2!</a:t>
            </a:r>
            <a:endParaRPr i="1" sz="2400">
              <a:solidFill>
                <a:schemeClr val="dk1"/>
              </a:solidFill>
              <a:latin typeface="Garamond"/>
              <a:ea typeface="Garamond"/>
              <a:cs typeface="Garamond"/>
              <a:sym typeface="Garamond"/>
            </a:endParaRPr>
          </a:p>
        </p:txBody>
      </p:sp>
      <p:grpSp>
        <p:nvGrpSpPr>
          <p:cNvPr id="88" name="Google Shape;88;p12"/>
          <p:cNvGrpSpPr/>
          <p:nvPr/>
        </p:nvGrpSpPr>
        <p:grpSpPr>
          <a:xfrm>
            <a:off x="0" y="0"/>
            <a:ext cx="9144000" cy="1636600"/>
            <a:chOff x="0" y="0"/>
            <a:chExt cx="9144000" cy="1636600"/>
          </a:xfrm>
        </p:grpSpPr>
        <p:sp>
          <p:nvSpPr>
            <p:cNvPr id="89" name="Google Shape;89;p12"/>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90" name="Google Shape;90;p12"/>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3"/>
          <p:cNvSpPr txBox="1"/>
          <p:nvPr>
            <p:ph type="title"/>
          </p:nvPr>
        </p:nvSpPr>
        <p:spPr>
          <a:xfrm>
            <a:off x="838431" y="1810905"/>
            <a:ext cx="7340138" cy="63624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Acknowledgement of Country</a:t>
            </a:r>
            <a:endParaRPr>
              <a:solidFill>
                <a:srgbClr val="FF0000"/>
              </a:solidFill>
              <a:latin typeface="Garamond"/>
              <a:ea typeface="Garamond"/>
              <a:cs typeface="Garamond"/>
              <a:sym typeface="Garamond"/>
            </a:endParaRPr>
          </a:p>
        </p:txBody>
      </p:sp>
      <p:sp>
        <p:nvSpPr>
          <p:cNvPr id="97" name="Google Shape;97;p13"/>
          <p:cNvSpPr txBox="1"/>
          <p:nvPr>
            <p:ph idx="1" type="body"/>
          </p:nvPr>
        </p:nvSpPr>
        <p:spPr>
          <a:xfrm>
            <a:off x="623455" y="2473037"/>
            <a:ext cx="4038600" cy="452596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518"/>
              </a:spcBef>
              <a:spcAft>
                <a:spcPts val="0"/>
              </a:spcAft>
              <a:buClr>
                <a:schemeClr val="dk1"/>
              </a:buClr>
              <a:buSzPts val="2800"/>
              <a:buNone/>
            </a:pPr>
            <a:r>
              <a:t/>
            </a:r>
            <a:endParaRPr/>
          </a:p>
        </p:txBody>
      </p:sp>
      <p:sp>
        <p:nvSpPr>
          <p:cNvPr id="98" name="Google Shape;98;p13"/>
          <p:cNvSpPr txBox="1"/>
          <p:nvPr>
            <p:ph idx="2" type="body"/>
          </p:nvPr>
        </p:nvSpPr>
        <p:spPr>
          <a:xfrm>
            <a:off x="393700" y="2473037"/>
            <a:ext cx="8229600" cy="205324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1200"/>
              </a:spcBef>
              <a:spcAft>
                <a:spcPts val="0"/>
              </a:spcAft>
              <a:buClr>
                <a:schemeClr val="dk1"/>
              </a:buClr>
              <a:buSzPts val="1100"/>
              <a:buFont typeface="Arial"/>
              <a:buNone/>
            </a:pPr>
            <a:r>
              <a:rPr lang="en-AU">
                <a:latin typeface="Garamond"/>
                <a:ea typeface="Garamond"/>
                <a:cs typeface="Garamond"/>
                <a:sym typeface="Garamond"/>
              </a:rPr>
              <a:t>I would like to acknowledge the Wurundjeri people of the Kulin Nations as the traditional custodians of the land on which Jacana School for Autism is located. I pay my respects to Elders past, present and emerging.</a:t>
            </a:r>
            <a:endParaRPr/>
          </a:p>
          <a:p>
            <a:pPr indent="-178435" lvl="0" marL="342900" rtl="0" algn="ctr">
              <a:lnSpc>
                <a:spcPct val="100000"/>
              </a:lnSpc>
              <a:spcBef>
                <a:spcPts val="1718"/>
              </a:spcBef>
              <a:spcAft>
                <a:spcPts val="0"/>
              </a:spcAft>
              <a:buClr>
                <a:schemeClr val="dk1"/>
              </a:buClr>
              <a:buSzPts val="2800"/>
              <a:buFont typeface="Noto Sans Symbols"/>
              <a:buNone/>
            </a:pPr>
            <a:r>
              <a:t/>
            </a:r>
            <a:endParaRPr>
              <a:latin typeface="Garamond"/>
              <a:ea typeface="Garamond"/>
              <a:cs typeface="Garamond"/>
              <a:sym typeface="Garamond"/>
            </a:endParaRPr>
          </a:p>
          <a:p>
            <a:pPr indent="0" lvl="0" marL="0" rtl="0" algn="ctr">
              <a:lnSpc>
                <a:spcPct val="100000"/>
              </a:lnSpc>
              <a:spcBef>
                <a:spcPts val="518"/>
              </a:spcBef>
              <a:spcAft>
                <a:spcPts val="0"/>
              </a:spcAft>
              <a:buClr>
                <a:schemeClr val="dk1"/>
              </a:buClr>
              <a:buSzPts val="2800"/>
              <a:buNone/>
            </a:pPr>
            <a:r>
              <a:t/>
            </a:r>
            <a:endParaRPr>
              <a:latin typeface="Garamond"/>
              <a:ea typeface="Garamond"/>
              <a:cs typeface="Garamond"/>
              <a:sym typeface="Garamond"/>
            </a:endParaRPr>
          </a:p>
        </p:txBody>
      </p:sp>
      <p:grpSp>
        <p:nvGrpSpPr>
          <p:cNvPr id="99" name="Google Shape;99;p13"/>
          <p:cNvGrpSpPr/>
          <p:nvPr/>
        </p:nvGrpSpPr>
        <p:grpSpPr>
          <a:xfrm>
            <a:off x="0" y="18724"/>
            <a:ext cx="9144000" cy="1636600"/>
            <a:chOff x="0" y="0"/>
            <a:chExt cx="9144000" cy="1636600"/>
          </a:xfrm>
        </p:grpSpPr>
        <p:sp>
          <p:nvSpPr>
            <p:cNvPr id="100" name="Google Shape;100;p1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01" name="Google Shape;101;p1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id="102" name="Google Shape;102;p13"/>
          <p:cNvPicPr preferRelativeResize="0"/>
          <p:nvPr/>
        </p:nvPicPr>
        <p:blipFill rotWithShape="1">
          <a:blip r:embed="rId3">
            <a:alphaModFix/>
          </a:blip>
          <a:srcRect b="0" l="0" r="0" t="0"/>
          <a:stretch/>
        </p:blipFill>
        <p:spPr>
          <a:xfrm>
            <a:off x="3259854" y="4343239"/>
            <a:ext cx="2497292" cy="2311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4"/>
          <p:cNvSpPr txBox="1"/>
          <p:nvPr>
            <p:ph type="title"/>
          </p:nvPr>
        </p:nvSpPr>
        <p:spPr>
          <a:xfrm>
            <a:off x="540327" y="1260910"/>
            <a:ext cx="7340138" cy="63624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What is the intent when reporting to our families?</a:t>
            </a:r>
            <a:endParaRPr>
              <a:solidFill>
                <a:srgbClr val="FF0000"/>
              </a:solidFill>
              <a:latin typeface="Garamond"/>
              <a:ea typeface="Garamond"/>
              <a:cs typeface="Garamond"/>
              <a:sym typeface="Garamond"/>
            </a:endParaRPr>
          </a:p>
        </p:txBody>
      </p:sp>
      <p:sp>
        <p:nvSpPr>
          <p:cNvPr id="109" name="Google Shape;109;p14"/>
          <p:cNvSpPr txBox="1"/>
          <p:nvPr>
            <p:ph idx="1" type="body"/>
          </p:nvPr>
        </p:nvSpPr>
        <p:spPr>
          <a:xfrm>
            <a:off x="623455" y="2473037"/>
            <a:ext cx="4038600" cy="452596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518"/>
              </a:spcBef>
              <a:spcAft>
                <a:spcPts val="0"/>
              </a:spcAft>
              <a:buClr>
                <a:schemeClr val="dk1"/>
              </a:buClr>
              <a:buSzPts val="2800"/>
              <a:buNone/>
            </a:pPr>
            <a:r>
              <a:t/>
            </a:r>
            <a:endParaRPr/>
          </a:p>
        </p:txBody>
      </p:sp>
      <p:sp>
        <p:nvSpPr>
          <p:cNvPr id="110" name="Google Shape;110;p14"/>
          <p:cNvSpPr txBox="1"/>
          <p:nvPr>
            <p:ph idx="2" type="body"/>
          </p:nvPr>
        </p:nvSpPr>
        <p:spPr>
          <a:xfrm>
            <a:off x="393700" y="2473037"/>
            <a:ext cx="8229600" cy="3371274"/>
          </a:xfrm>
          <a:prstGeom prst="rect">
            <a:avLst/>
          </a:prstGeom>
          <a:noFill/>
          <a:ln>
            <a:noFill/>
          </a:ln>
        </p:spPr>
        <p:txBody>
          <a:bodyPr anchorCtr="0" anchor="t" bIns="45700" lIns="91425" spcFirstLastPara="1" rIns="91425" wrap="square" tIns="45700">
            <a:normAutofit fontScale="92500" lnSpcReduction="10000"/>
          </a:bodyPr>
          <a:lstStyle/>
          <a:p>
            <a:pPr indent="-342900" lvl="0" marL="342900" rtl="0" algn="l">
              <a:lnSpc>
                <a:spcPct val="100000"/>
              </a:lnSpc>
              <a:spcBef>
                <a:spcPts val="0"/>
              </a:spcBef>
              <a:spcAft>
                <a:spcPts val="0"/>
              </a:spcAft>
              <a:buClr>
                <a:schemeClr val="dk1"/>
              </a:buClr>
              <a:buSzPct val="100000"/>
              <a:buNone/>
            </a:pPr>
            <a:r>
              <a:rPr lang="en-AU" sz="3200">
                <a:latin typeface="Garamond"/>
                <a:ea typeface="Garamond"/>
                <a:cs typeface="Garamond"/>
                <a:sym typeface="Garamond"/>
              </a:rPr>
              <a:t>Teachers are intended to demonstrate to families their child’s:</a:t>
            </a:r>
            <a:endParaRPr sz="3200">
              <a:latin typeface="Garamond"/>
              <a:ea typeface="Garamond"/>
              <a:cs typeface="Garamond"/>
              <a:sym typeface="Garamond"/>
            </a:endParaRPr>
          </a:p>
          <a:p>
            <a:pPr indent="-297179" lvl="0" marL="342900" rtl="0" algn="l">
              <a:lnSpc>
                <a:spcPct val="100000"/>
              </a:lnSpc>
              <a:spcBef>
                <a:spcPts val="592"/>
              </a:spcBef>
              <a:spcAft>
                <a:spcPts val="0"/>
              </a:spcAft>
              <a:buClr>
                <a:schemeClr val="dk1"/>
              </a:buClr>
              <a:buSzPct val="100000"/>
              <a:buFont typeface="Noto Sans Symbols"/>
              <a:buChar char="✔"/>
            </a:pPr>
            <a:r>
              <a:rPr lang="en-AU" sz="3200">
                <a:latin typeface="Garamond"/>
                <a:ea typeface="Garamond"/>
                <a:cs typeface="Garamond"/>
                <a:sym typeface="Garamond"/>
              </a:rPr>
              <a:t>position on the learning continuum;</a:t>
            </a:r>
            <a:endParaRPr/>
          </a:p>
          <a:p>
            <a:pPr indent="-297179" lvl="0" marL="342900" rtl="0" algn="l">
              <a:lnSpc>
                <a:spcPct val="100000"/>
              </a:lnSpc>
              <a:spcBef>
                <a:spcPts val="592"/>
              </a:spcBef>
              <a:spcAft>
                <a:spcPts val="0"/>
              </a:spcAft>
              <a:buClr>
                <a:schemeClr val="dk1"/>
              </a:buClr>
              <a:buSzPct val="100000"/>
              <a:buFont typeface="Noto Sans Symbols"/>
              <a:buChar char="✔"/>
            </a:pPr>
            <a:r>
              <a:rPr lang="en-AU" sz="3200">
                <a:latin typeface="Garamond"/>
                <a:ea typeface="Garamond"/>
                <a:cs typeface="Garamond"/>
                <a:sym typeface="Garamond"/>
              </a:rPr>
              <a:t>learning progress towards the achievement of IEP goals or VPC outcomes</a:t>
            </a:r>
            <a:endParaRPr/>
          </a:p>
          <a:p>
            <a:pPr indent="-297179" lvl="0" marL="342900" rtl="0" algn="l">
              <a:lnSpc>
                <a:spcPct val="100000"/>
              </a:lnSpc>
              <a:spcBef>
                <a:spcPts val="592"/>
              </a:spcBef>
              <a:spcAft>
                <a:spcPts val="0"/>
              </a:spcAft>
              <a:buClr>
                <a:schemeClr val="dk1"/>
              </a:buClr>
              <a:buSzPct val="100000"/>
              <a:buFont typeface="Noto Sans Symbols"/>
              <a:buChar char="✔"/>
            </a:pPr>
            <a:r>
              <a:rPr lang="en-AU" sz="3200">
                <a:latin typeface="Garamond"/>
                <a:ea typeface="Garamond"/>
                <a:cs typeface="Garamond"/>
                <a:sym typeface="Garamond"/>
              </a:rPr>
              <a:t>areas for improvement</a:t>
            </a:r>
            <a:endParaRPr/>
          </a:p>
          <a:p>
            <a:pPr indent="-297179" lvl="0" marL="342900" rtl="0" algn="l">
              <a:lnSpc>
                <a:spcPct val="100000"/>
              </a:lnSpc>
              <a:spcBef>
                <a:spcPts val="592"/>
              </a:spcBef>
              <a:spcAft>
                <a:spcPts val="0"/>
              </a:spcAft>
              <a:buClr>
                <a:schemeClr val="dk1"/>
              </a:buClr>
              <a:buSzPct val="100000"/>
              <a:buFont typeface="Noto Sans Symbols"/>
              <a:buChar char="✔"/>
            </a:pPr>
            <a:r>
              <a:rPr lang="en-AU" sz="3200">
                <a:latin typeface="Garamond"/>
                <a:ea typeface="Garamond"/>
                <a:cs typeface="Garamond"/>
                <a:sym typeface="Garamond"/>
              </a:rPr>
              <a:t>next steps in their learning</a:t>
            </a:r>
            <a:endParaRPr/>
          </a:p>
          <a:p>
            <a:pPr indent="-178435" lvl="0" marL="342900" rtl="0" algn="l">
              <a:lnSpc>
                <a:spcPct val="100000"/>
              </a:lnSpc>
              <a:spcBef>
                <a:spcPts val="518"/>
              </a:spcBef>
              <a:spcAft>
                <a:spcPts val="0"/>
              </a:spcAft>
              <a:buClr>
                <a:schemeClr val="dk1"/>
              </a:buClr>
              <a:buSzPct val="100000"/>
              <a:buFont typeface="Noto Sans Symbols"/>
              <a:buNone/>
            </a:pPr>
            <a:r>
              <a:t/>
            </a:r>
            <a:endParaRPr>
              <a:latin typeface="Garamond"/>
              <a:ea typeface="Garamond"/>
              <a:cs typeface="Garamond"/>
              <a:sym typeface="Garamond"/>
            </a:endParaRPr>
          </a:p>
          <a:p>
            <a:pPr indent="0" lvl="0" marL="0" rtl="0" algn="l">
              <a:lnSpc>
                <a:spcPct val="100000"/>
              </a:lnSpc>
              <a:spcBef>
                <a:spcPts val="518"/>
              </a:spcBef>
              <a:spcAft>
                <a:spcPts val="0"/>
              </a:spcAft>
              <a:buClr>
                <a:schemeClr val="dk1"/>
              </a:buClr>
              <a:buSzPct val="100000"/>
              <a:buNone/>
            </a:pPr>
            <a:r>
              <a:t/>
            </a:r>
            <a:endParaRPr>
              <a:latin typeface="Garamond"/>
              <a:ea typeface="Garamond"/>
              <a:cs typeface="Garamond"/>
              <a:sym typeface="Garamond"/>
            </a:endParaRPr>
          </a:p>
        </p:txBody>
      </p:sp>
      <p:grpSp>
        <p:nvGrpSpPr>
          <p:cNvPr id="111" name="Google Shape;111;p14"/>
          <p:cNvGrpSpPr/>
          <p:nvPr/>
        </p:nvGrpSpPr>
        <p:grpSpPr>
          <a:xfrm>
            <a:off x="0" y="18724"/>
            <a:ext cx="9144000" cy="1636600"/>
            <a:chOff x="0" y="0"/>
            <a:chExt cx="9144000" cy="1636600"/>
          </a:xfrm>
        </p:grpSpPr>
        <p:sp>
          <p:nvSpPr>
            <p:cNvPr id="112" name="Google Shape;112;p1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13" name="Google Shape;113;p1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5"/>
          <p:cNvSpPr txBox="1"/>
          <p:nvPr>
            <p:ph type="title"/>
          </p:nvPr>
        </p:nvSpPr>
        <p:spPr>
          <a:xfrm>
            <a:off x="540327" y="1260910"/>
            <a:ext cx="7340100" cy="636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What do teachers report on </a:t>
            </a:r>
            <a:endParaRPr b="1">
              <a:solidFill>
                <a:srgbClr val="FF0000"/>
              </a:solidFill>
              <a:latin typeface="Garamond"/>
              <a:ea typeface="Garamond"/>
              <a:cs typeface="Garamond"/>
              <a:sym typeface="Garamond"/>
            </a:endParaRPr>
          </a:p>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in Primary and Middle SS?</a:t>
            </a:r>
            <a:endParaRPr>
              <a:solidFill>
                <a:srgbClr val="FF0000"/>
              </a:solidFill>
              <a:latin typeface="Garamond"/>
              <a:ea typeface="Garamond"/>
              <a:cs typeface="Garamond"/>
              <a:sym typeface="Garamond"/>
            </a:endParaRPr>
          </a:p>
        </p:txBody>
      </p:sp>
      <p:sp>
        <p:nvSpPr>
          <p:cNvPr id="120" name="Google Shape;120;p15"/>
          <p:cNvSpPr txBox="1"/>
          <p:nvPr>
            <p:ph idx="1" type="body"/>
          </p:nvPr>
        </p:nvSpPr>
        <p:spPr>
          <a:xfrm>
            <a:off x="457200" y="1655325"/>
            <a:ext cx="4038600" cy="4526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350"/>
              </a:spcBef>
              <a:spcAft>
                <a:spcPts val="0"/>
              </a:spcAft>
              <a:buClr>
                <a:schemeClr val="dk1"/>
              </a:buClr>
              <a:buSzPts val="2800"/>
              <a:buNone/>
            </a:pPr>
            <a:r>
              <a:t/>
            </a:r>
            <a:endParaRPr/>
          </a:p>
        </p:txBody>
      </p:sp>
      <p:sp>
        <p:nvSpPr>
          <p:cNvPr id="121" name="Google Shape;121;p15"/>
          <p:cNvSpPr txBox="1"/>
          <p:nvPr>
            <p:ph idx="2" type="body"/>
          </p:nvPr>
        </p:nvSpPr>
        <p:spPr>
          <a:xfrm>
            <a:off x="244950" y="2459625"/>
            <a:ext cx="8654100" cy="413070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00000"/>
              </a:lnSpc>
              <a:spcBef>
                <a:spcPts val="500"/>
              </a:spcBef>
              <a:spcAft>
                <a:spcPts val="0"/>
              </a:spcAft>
              <a:buSzPct val="112000"/>
              <a:buNone/>
            </a:pPr>
            <a:r>
              <a:rPr b="1" lang="en-AU" sz="4000">
                <a:latin typeface="Garamond"/>
                <a:ea typeface="Garamond"/>
                <a:cs typeface="Garamond"/>
                <a:sym typeface="Garamond"/>
              </a:rPr>
              <a:t>Classroom Teachers</a:t>
            </a:r>
            <a:endParaRPr b="1" sz="4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English</a:t>
            </a:r>
            <a:endParaRPr sz="4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Mathematics (*Number &amp; Algebra and Statistics &amp; Probability ONLY)</a:t>
            </a:r>
            <a:endParaRPr sz="4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Personal &amp; Social Capabilities - Self</a:t>
            </a:r>
            <a:endParaRPr sz="4000">
              <a:latin typeface="Garamond"/>
              <a:ea typeface="Garamond"/>
              <a:cs typeface="Garamond"/>
              <a:sym typeface="Garamond"/>
            </a:endParaRPr>
          </a:p>
          <a:p>
            <a:pPr indent="-228600" lvl="0" marL="342900" rtl="0" algn="l">
              <a:lnSpc>
                <a:spcPct val="100000"/>
              </a:lnSpc>
              <a:spcBef>
                <a:spcPts val="500"/>
              </a:spcBef>
              <a:spcAft>
                <a:spcPts val="0"/>
              </a:spcAft>
              <a:buSzPct val="100000"/>
              <a:buFont typeface="Garamond"/>
              <a:buChar char="●"/>
            </a:pPr>
            <a:r>
              <a:rPr lang="en-AU" sz="4000">
                <a:latin typeface="Garamond"/>
                <a:ea typeface="Garamond"/>
                <a:cs typeface="Garamond"/>
                <a:sym typeface="Garamond"/>
              </a:rPr>
              <a:t>Visual Arts (Primary and Middles)</a:t>
            </a:r>
            <a:endParaRPr sz="4000">
              <a:latin typeface="Garamond"/>
              <a:ea typeface="Garamond"/>
              <a:cs typeface="Garamond"/>
              <a:sym typeface="Garamond"/>
            </a:endParaRPr>
          </a:p>
          <a:p>
            <a:pPr indent="-228600" lvl="0" marL="342900" rtl="0" algn="l">
              <a:lnSpc>
                <a:spcPct val="100000"/>
              </a:lnSpc>
              <a:spcBef>
                <a:spcPts val="500"/>
              </a:spcBef>
              <a:spcAft>
                <a:spcPts val="0"/>
              </a:spcAft>
              <a:buSzPct val="100000"/>
              <a:buFont typeface="Garamond"/>
              <a:buChar char="●"/>
            </a:pPr>
            <a:r>
              <a:rPr lang="en-AU" sz="4000">
                <a:latin typeface="Garamond"/>
                <a:ea typeface="Garamond"/>
                <a:cs typeface="Garamond"/>
                <a:sym typeface="Garamond"/>
              </a:rPr>
              <a:t>Home Comment</a:t>
            </a:r>
            <a:endParaRPr sz="4000">
              <a:latin typeface="Garamond"/>
              <a:ea typeface="Garamond"/>
              <a:cs typeface="Garamond"/>
              <a:sym typeface="Garamond"/>
            </a:endParaRPr>
          </a:p>
          <a:p>
            <a:pPr indent="-146050" lvl="0" marL="342900" rtl="0" algn="l">
              <a:lnSpc>
                <a:spcPct val="100000"/>
              </a:lnSpc>
              <a:spcBef>
                <a:spcPts val="500"/>
              </a:spcBef>
              <a:spcAft>
                <a:spcPts val="0"/>
              </a:spcAft>
              <a:buSzPct val="100000"/>
              <a:buFont typeface="Noto Sans Symbols"/>
              <a:buNone/>
            </a:pPr>
            <a:r>
              <a:t/>
            </a:r>
            <a:endParaRPr sz="4000">
              <a:latin typeface="Garamond"/>
              <a:ea typeface="Garamond"/>
              <a:cs typeface="Garamond"/>
              <a:sym typeface="Garamond"/>
            </a:endParaRPr>
          </a:p>
          <a:p>
            <a:pPr indent="0" lvl="0" marL="76200" rtl="0" algn="l">
              <a:lnSpc>
                <a:spcPct val="100000"/>
              </a:lnSpc>
              <a:spcBef>
                <a:spcPts val="500"/>
              </a:spcBef>
              <a:spcAft>
                <a:spcPts val="0"/>
              </a:spcAft>
              <a:buSzPct val="100000"/>
              <a:buNone/>
            </a:pPr>
            <a:r>
              <a:rPr b="1" lang="en-AU" sz="4000">
                <a:latin typeface="Garamond"/>
                <a:ea typeface="Garamond"/>
                <a:cs typeface="Garamond"/>
                <a:sym typeface="Garamond"/>
              </a:rPr>
              <a:t>Specialists</a:t>
            </a:r>
            <a:endParaRPr b="1"/>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Personal &amp; Social Capabilities - Social</a:t>
            </a:r>
            <a:endParaRPr sz="4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Science</a:t>
            </a:r>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Music </a:t>
            </a:r>
            <a:endParaRPr/>
          </a:p>
          <a:p>
            <a:pPr indent="-247650" lvl="0" marL="342900" rtl="0" algn="l">
              <a:lnSpc>
                <a:spcPct val="100000"/>
              </a:lnSpc>
              <a:spcBef>
                <a:spcPts val="500"/>
              </a:spcBef>
              <a:spcAft>
                <a:spcPts val="0"/>
              </a:spcAft>
              <a:buClr>
                <a:schemeClr val="dk1"/>
              </a:buClr>
              <a:buSzPct val="100000"/>
              <a:buFont typeface="Noto Sans Symbols"/>
              <a:buChar char="●"/>
            </a:pPr>
            <a:r>
              <a:rPr lang="en-AU" sz="4000">
                <a:latin typeface="Garamond"/>
                <a:ea typeface="Garamond"/>
                <a:cs typeface="Garamond"/>
                <a:sym typeface="Garamond"/>
              </a:rPr>
              <a:t>Health &amp; Physical Education </a:t>
            </a:r>
            <a:endParaRPr sz="4000">
              <a:latin typeface="Garamond"/>
              <a:ea typeface="Garamond"/>
              <a:cs typeface="Garamond"/>
              <a:sym typeface="Garamond"/>
            </a:endParaRPr>
          </a:p>
          <a:p>
            <a:pPr indent="-247650" lvl="0" marL="342900" rtl="0" algn="l">
              <a:lnSpc>
                <a:spcPct val="100000"/>
              </a:lnSpc>
              <a:spcBef>
                <a:spcPts val="500"/>
              </a:spcBef>
              <a:spcAft>
                <a:spcPts val="0"/>
              </a:spcAft>
              <a:buSzPct val="100000"/>
              <a:buFont typeface="Garamond"/>
              <a:buChar char="●"/>
            </a:pPr>
            <a:r>
              <a:rPr lang="en-AU" sz="4000">
                <a:latin typeface="Garamond"/>
                <a:ea typeface="Garamond"/>
                <a:cs typeface="Garamond"/>
                <a:sym typeface="Garamond"/>
              </a:rPr>
              <a:t>Visual Arts (Secondary)</a:t>
            </a:r>
            <a:endParaRPr sz="4000">
              <a:latin typeface="Garamond"/>
              <a:ea typeface="Garamond"/>
              <a:cs typeface="Garamond"/>
              <a:sym typeface="Garamond"/>
            </a:endParaRPr>
          </a:p>
          <a:p>
            <a:pPr indent="0" lvl="0" marL="0" rtl="0" algn="l">
              <a:lnSpc>
                <a:spcPct val="100000"/>
              </a:lnSpc>
              <a:spcBef>
                <a:spcPts val="350"/>
              </a:spcBef>
              <a:spcAft>
                <a:spcPts val="0"/>
              </a:spcAft>
              <a:buSzPct val="210526"/>
              <a:buNone/>
            </a:pPr>
            <a:r>
              <a:t/>
            </a:r>
            <a:endParaRPr>
              <a:latin typeface="Garamond"/>
              <a:ea typeface="Garamond"/>
              <a:cs typeface="Garamond"/>
              <a:sym typeface="Garamond"/>
            </a:endParaRPr>
          </a:p>
        </p:txBody>
      </p:sp>
      <p:grpSp>
        <p:nvGrpSpPr>
          <p:cNvPr id="122" name="Google Shape;122;p15"/>
          <p:cNvGrpSpPr/>
          <p:nvPr/>
        </p:nvGrpSpPr>
        <p:grpSpPr>
          <a:xfrm>
            <a:off x="0" y="18724"/>
            <a:ext cx="9144000" cy="1636500"/>
            <a:chOff x="0" y="0"/>
            <a:chExt cx="9144000" cy="1636500"/>
          </a:xfrm>
        </p:grpSpPr>
        <p:sp>
          <p:nvSpPr>
            <p:cNvPr id="123" name="Google Shape;123;p15"/>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24" name="Google Shape;124;p15"/>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540327" y="1260910"/>
            <a:ext cx="7340138" cy="63624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What do teachers report on </a:t>
            </a:r>
            <a:endParaRPr b="1">
              <a:solidFill>
                <a:srgbClr val="FF0000"/>
              </a:solidFill>
              <a:latin typeface="Garamond"/>
              <a:ea typeface="Garamond"/>
              <a:cs typeface="Garamond"/>
              <a:sym typeface="Garamond"/>
            </a:endParaRPr>
          </a:p>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in the Secondary SS?</a:t>
            </a:r>
            <a:endParaRPr>
              <a:solidFill>
                <a:srgbClr val="FF0000"/>
              </a:solidFill>
              <a:latin typeface="Garamond"/>
              <a:ea typeface="Garamond"/>
              <a:cs typeface="Garamond"/>
              <a:sym typeface="Garamond"/>
            </a:endParaRPr>
          </a:p>
        </p:txBody>
      </p:sp>
      <p:sp>
        <p:nvSpPr>
          <p:cNvPr id="131" name="Google Shape;131;p16"/>
          <p:cNvSpPr txBox="1"/>
          <p:nvPr>
            <p:ph idx="1" type="body"/>
          </p:nvPr>
        </p:nvSpPr>
        <p:spPr>
          <a:xfrm>
            <a:off x="457200" y="1655325"/>
            <a:ext cx="7992600" cy="4526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350"/>
              </a:spcBef>
              <a:spcAft>
                <a:spcPts val="0"/>
              </a:spcAft>
              <a:buClr>
                <a:schemeClr val="dk1"/>
              </a:buClr>
              <a:buSzPts val="2800"/>
              <a:buNone/>
            </a:pPr>
            <a:r>
              <a:t/>
            </a:r>
            <a:endParaRPr/>
          </a:p>
        </p:txBody>
      </p:sp>
      <p:sp>
        <p:nvSpPr>
          <p:cNvPr id="132" name="Google Shape;132;p16"/>
          <p:cNvSpPr txBox="1"/>
          <p:nvPr>
            <p:ph idx="2" type="body"/>
          </p:nvPr>
        </p:nvSpPr>
        <p:spPr>
          <a:xfrm>
            <a:off x="244950" y="2331900"/>
            <a:ext cx="8654100" cy="4330157"/>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500"/>
              </a:spcBef>
              <a:spcAft>
                <a:spcPts val="0"/>
              </a:spcAft>
              <a:buSzPts val="2240"/>
              <a:buNone/>
            </a:pPr>
            <a:r>
              <a:rPr b="1" lang="en-AU" sz="2000">
                <a:latin typeface="Garamond"/>
                <a:ea typeface="Garamond"/>
                <a:cs typeface="Garamond"/>
                <a:sym typeface="Garamond"/>
              </a:rPr>
              <a:t>Classroom Teachers</a:t>
            </a:r>
            <a:endParaRPr b="1"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English</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Mathematics (*Algebra and Measurement ONLY)</a:t>
            </a:r>
            <a:endParaRPr sz="1400"/>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Personal &amp; Social Capabilities (Self)</a:t>
            </a:r>
            <a:endParaRPr sz="1400"/>
          </a:p>
          <a:p>
            <a:pPr indent="-228600" lvl="0" marL="342900" rtl="0" algn="l">
              <a:lnSpc>
                <a:spcPct val="100000"/>
              </a:lnSpc>
              <a:spcBef>
                <a:spcPts val="500"/>
              </a:spcBef>
              <a:spcAft>
                <a:spcPts val="0"/>
              </a:spcAft>
              <a:buSzPts val="2000"/>
              <a:buFont typeface="Garamond"/>
              <a:buChar char="●"/>
            </a:pPr>
            <a:r>
              <a:rPr lang="en-AU" sz="2000">
                <a:latin typeface="Garamond"/>
                <a:ea typeface="Garamond"/>
                <a:cs typeface="Garamond"/>
                <a:sym typeface="Garamond"/>
              </a:rPr>
              <a:t>Home Comment</a:t>
            </a:r>
            <a:endParaRPr sz="2000">
              <a:latin typeface="Garamond"/>
              <a:ea typeface="Garamond"/>
              <a:cs typeface="Garamond"/>
              <a:sym typeface="Garamond"/>
            </a:endParaRPr>
          </a:p>
          <a:p>
            <a:pPr indent="-146050" lvl="0" marL="342900" rtl="0" algn="l">
              <a:lnSpc>
                <a:spcPct val="100000"/>
              </a:lnSpc>
              <a:spcBef>
                <a:spcPts val="500"/>
              </a:spcBef>
              <a:spcAft>
                <a:spcPts val="0"/>
              </a:spcAft>
              <a:buSzPts val="2133"/>
              <a:buFont typeface="Noto Sans Symbols"/>
              <a:buNone/>
            </a:pPr>
            <a:r>
              <a:t/>
            </a:r>
            <a:endParaRPr sz="1600">
              <a:latin typeface="Garamond"/>
              <a:ea typeface="Garamond"/>
              <a:cs typeface="Garamond"/>
              <a:sym typeface="Garamond"/>
            </a:endParaRPr>
          </a:p>
          <a:p>
            <a:pPr indent="0" lvl="0" marL="76200" rtl="0" algn="l">
              <a:lnSpc>
                <a:spcPct val="100000"/>
              </a:lnSpc>
              <a:spcBef>
                <a:spcPts val="500"/>
              </a:spcBef>
              <a:spcAft>
                <a:spcPts val="0"/>
              </a:spcAft>
              <a:buSzPts val="2000"/>
              <a:buNone/>
            </a:pPr>
            <a:r>
              <a:rPr b="1" lang="en-AU" sz="2000">
                <a:latin typeface="Garamond"/>
                <a:ea typeface="Garamond"/>
                <a:cs typeface="Garamond"/>
                <a:sym typeface="Garamond"/>
              </a:rPr>
              <a:t>Specialists</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Science</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Visual Arts</a:t>
            </a:r>
            <a:endParaRPr sz="1400"/>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Music </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Health &amp; Physical Education</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Personal &amp; Social Capabilities (Social)</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Technologies (HOL Café and Build)</a:t>
            </a:r>
            <a:endParaRPr sz="2000">
              <a:latin typeface="Garamond"/>
              <a:ea typeface="Garamond"/>
              <a:cs typeface="Garamond"/>
              <a:sym typeface="Garamond"/>
            </a:endParaRPr>
          </a:p>
        </p:txBody>
      </p:sp>
      <p:grpSp>
        <p:nvGrpSpPr>
          <p:cNvPr id="133" name="Google Shape;133;p16"/>
          <p:cNvGrpSpPr/>
          <p:nvPr/>
        </p:nvGrpSpPr>
        <p:grpSpPr>
          <a:xfrm>
            <a:off x="0" y="18724"/>
            <a:ext cx="9144000" cy="1636600"/>
            <a:chOff x="0" y="0"/>
            <a:chExt cx="9144000" cy="1636600"/>
          </a:xfrm>
        </p:grpSpPr>
        <p:sp>
          <p:nvSpPr>
            <p:cNvPr id="134" name="Google Shape;134;p1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35" name="Google Shape;135;p1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7"/>
          <p:cNvSpPr txBox="1"/>
          <p:nvPr>
            <p:ph type="title"/>
          </p:nvPr>
        </p:nvSpPr>
        <p:spPr>
          <a:xfrm>
            <a:off x="540327" y="1260910"/>
            <a:ext cx="7340138" cy="63624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What do VPC teachers report on </a:t>
            </a:r>
            <a:endParaRPr b="1">
              <a:solidFill>
                <a:srgbClr val="FF0000"/>
              </a:solidFill>
              <a:latin typeface="Garamond"/>
              <a:ea typeface="Garamond"/>
              <a:cs typeface="Garamond"/>
              <a:sym typeface="Garamond"/>
            </a:endParaRPr>
          </a:p>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in the Secondary SS?</a:t>
            </a:r>
            <a:endParaRPr>
              <a:solidFill>
                <a:srgbClr val="FF0000"/>
              </a:solidFill>
              <a:latin typeface="Garamond"/>
              <a:ea typeface="Garamond"/>
              <a:cs typeface="Garamond"/>
              <a:sym typeface="Garamond"/>
            </a:endParaRPr>
          </a:p>
        </p:txBody>
      </p:sp>
      <p:sp>
        <p:nvSpPr>
          <p:cNvPr id="142" name="Google Shape;142;p17"/>
          <p:cNvSpPr txBox="1"/>
          <p:nvPr>
            <p:ph idx="1" type="body"/>
          </p:nvPr>
        </p:nvSpPr>
        <p:spPr>
          <a:xfrm>
            <a:off x="457200" y="1655325"/>
            <a:ext cx="4038600" cy="4526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350"/>
              </a:spcBef>
              <a:spcAft>
                <a:spcPts val="0"/>
              </a:spcAft>
              <a:buClr>
                <a:schemeClr val="dk1"/>
              </a:buClr>
              <a:buSzPts val="2800"/>
              <a:buNone/>
            </a:pPr>
            <a:r>
              <a:t/>
            </a:r>
            <a:endParaRPr/>
          </a:p>
        </p:txBody>
      </p:sp>
      <p:sp>
        <p:nvSpPr>
          <p:cNvPr id="143" name="Google Shape;143;p17"/>
          <p:cNvSpPr txBox="1"/>
          <p:nvPr>
            <p:ph idx="2" type="body"/>
          </p:nvPr>
        </p:nvSpPr>
        <p:spPr>
          <a:xfrm>
            <a:off x="244950" y="2586055"/>
            <a:ext cx="8654100" cy="372055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00"/>
              </a:spcBef>
              <a:spcAft>
                <a:spcPts val="0"/>
              </a:spcAft>
              <a:buSzPts val="2240"/>
              <a:buNone/>
            </a:pPr>
            <a:r>
              <a:rPr b="1" lang="en-AU" sz="2000">
                <a:latin typeface="Garamond"/>
                <a:ea typeface="Garamond"/>
                <a:cs typeface="Garamond"/>
                <a:sym typeface="Garamond"/>
              </a:rPr>
              <a:t>Classroom Teachers</a:t>
            </a:r>
            <a:endParaRPr b="1" sz="2000">
              <a:latin typeface="Garamond"/>
              <a:ea typeface="Garamond"/>
              <a:cs typeface="Garamond"/>
              <a:sym typeface="Garamond"/>
            </a:endParaRPr>
          </a:p>
          <a:p>
            <a:pPr indent="-228600" lvl="0" marL="342900" rtl="0" algn="l">
              <a:lnSpc>
                <a:spcPct val="100000"/>
              </a:lnSpc>
              <a:spcBef>
                <a:spcPts val="500"/>
              </a:spcBef>
              <a:spcAft>
                <a:spcPts val="0"/>
              </a:spcAft>
              <a:buSzPts val="2000"/>
              <a:buFont typeface="Garamond"/>
              <a:buChar char="●"/>
            </a:pPr>
            <a:r>
              <a:rPr lang="en-AU" sz="2000">
                <a:latin typeface="Garamond"/>
                <a:ea typeface="Garamond"/>
                <a:cs typeface="Garamond"/>
                <a:sym typeface="Garamond"/>
              </a:rPr>
              <a:t>VPC Unit Outcomes (English, Literacy, WRS and PDS)</a:t>
            </a:r>
            <a:endParaRPr sz="1400"/>
          </a:p>
          <a:p>
            <a:pPr indent="-228600" lvl="0" marL="342900" rtl="0" algn="l">
              <a:lnSpc>
                <a:spcPct val="100000"/>
              </a:lnSpc>
              <a:spcBef>
                <a:spcPts val="500"/>
              </a:spcBef>
              <a:spcAft>
                <a:spcPts val="0"/>
              </a:spcAft>
              <a:buSzPts val="2000"/>
              <a:buFont typeface="Garamond"/>
              <a:buChar char="●"/>
            </a:pPr>
            <a:r>
              <a:rPr lang="en-AU" sz="2000">
                <a:latin typeface="Garamond"/>
                <a:ea typeface="Garamond"/>
                <a:cs typeface="Garamond"/>
                <a:sym typeface="Garamond"/>
              </a:rPr>
              <a:t>Home Comment</a:t>
            </a:r>
            <a:endParaRPr sz="2000">
              <a:latin typeface="Garamond"/>
              <a:ea typeface="Garamond"/>
              <a:cs typeface="Garamond"/>
              <a:sym typeface="Garamond"/>
            </a:endParaRPr>
          </a:p>
          <a:p>
            <a:pPr indent="-146050" lvl="0" marL="342900" rtl="0" algn="l">
              <a:lnSpc>
                <a:spcPct val="100000"/>
              </a:lnSpc>
              <a:spcBef>
                <a:spcPts val="500"/>
              </a:spcBef>
              <a:spcAft>
                <a:spcPts val="0"/>
              </a:spcAft>
              <a:buSzPts val="2133"/>
              <a:buFont typeface="Noto Sans Symbols"/>
              <a:buNone/>
            </a:pPr>
            <a:r>
              <a:t/>
            </a:r>
            <a:endParaRPr sz="1600">
              <a:latin typeface="Garamond"/>
              <a:ea typeface="Garamond"/>
              <a:cs typeface="Garamond"/>
              <a:sym typeface="Garamond"/>
            </a:endParaRPr>
          </a:p>
          <a:p>
            <a:pPr indent="0" lvl="0" marL="76200" rtl="0" algn="l">
              <a:lnSpc>
                <a:spcPct val="100000"/>
              </a:lnSpc>
              <a:spcBef>
                <a:spcPts val="500"/>
              </a:spcBef>
              <a:spcAft>
                <a:spcPts val="0"/>
              </a:spcAft>
              <a:buSzPts val="2000"/>
              <a:buNone/>
            </a:pPr>
            <a:r>
              <a:rPr b="1" lang="en-AU" sz="2000">
                <a:latin typeface="Garamond"/>
                <a:ea typeface="Garamond"/>
                <a:cs typeface="Garamond"/>
                <a:sym typeface="Garamond"/>
              </a:rPr>
              <a:t>Specialists</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Visual Arts</a:t>
            </a:r>
            <a:endParaRPr sz="1400"/>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Health &amp; Physical Education </a:t>
            </a:r>
            <a:endParaRPr sz="2000">
              <a:latin typeface="Garamond"/>
              <a:ea typeface="Garamond"/>
              <a:cs typeface="Garamond"/>
              <a:sym typeface="Garamond"/>
            </a:endParaRPr>
          </a:p>
          <a:p>
            <a:pPr indent="-247650" lvl="0" marL="342900" rtl="0" algn="l">
              <a:lnSpc>
                <a:spcPct val="100000"/>
              </a:lnSpc>
              <a:spcBef>
                <a:spcPts val="500"/>
              </a:spcBef>
              <a:spcAft>
                <a:spcPts val="0"/>
              </a:spcAft>
              <a:buClr>
                <a:schemeClr val="dk1"/>
              </a:buClr>
              <a:buSzPts val="2000"/>
              <a:buFont typeface="Noto Sans Symbols"/>
              <a:buChar char="●"/>
            </a:pPr>
            <a:r>
              <a:rPr lang="en-AU" sz="2000">
                <a:latin typeface="Garamond"/>
                <a:ea typeface="Garamond"/>
                <a:cs typeface="Garamond"/>
                <a:sym typeface="Garamond"/>
              </a:rPr>
              <a:t>Science</a:t>
            </a:r>
            <a:endParaRPr sz="1400"/>
          </a:p>
        </p:txBody>
      </p:sp>
      <p:grpSp>
        <p:nvGrpSpPr>
          <p:cNvPr id="144" name="Google Shape;144;p17"/>
          <p:cNvGrpSpPr/>
          <p:nvPr/>
        </p:nvGrpSpPr>
        <p:grpSpPr>
          <a:xfrm>
            <a:off x="0" y="18724"/>
            <a:ext cx="9144000" cy="1636600"/>
            <a:chOff x="0" y="0"/>
            <a:chExt cx="9144000" cy="1636600"/>
          </a:xfrm>
        </p:grpSpPr>
        <p:sp>
          <p:nvSpPr>
            <p:cNvPr id="145" name="Google Shape;145;p17"/>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46" name="Google Shape;146;p17"/>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grpSp>
        <p:nvGrpSpPr>
          <p:cNvPr id="152" name="Google Shape;152;p18"/>
          <p:cNvGrpSpPr/>
          <p:nvPr/>
        </p:nvGrpSpPr>
        <p:grpSpPr>
          <a:xfrm>
            <a:off x="0" y="18724"/>
            <a:ext cx="9144000" cy="1636600"/>
            <a:chOff x="0" y="0"/>
            <a:chExt cx="9144000" cy="1636600"/>
          </a:xfrm>
        </p:grpSpPr>
        <p:sp>
          <p:nvSpPr>
            <p:cNvPr id="153" name="Google Shape;153;p18"/>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54" name="Google Shape;154;p18"/>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155" name="Google Shape;155;p18"/>
          <p:cNvSpPr/>
          <p:nvPr/>
        </p:nvSpPr>
        <p:spPr>
          <a:xfrm>
            <a:off x="5777345" y="4667596"/>
            <a:ext cx="174567" cy="473825"/>
          </a:xfrm>
          <a:prstGeom prst="up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p18"/>
          <p:cNvSpPr txBox="1"/>
          <p:nvPr/>
        </p:nvSpPr>
        <p:spPr>
          <a:xfrm>
            <a:off x="253019" y="1108831"/>
            <a:ext cx="83163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What will the report look like?</a:t>
            </a:r>
            <a:endParaRPr b="1" i="0" sz="3600" u="none" cap="none" strike="noStrike">
              <a:solidFill>
                <a:srgbClr val="FF0000"/>
              </a:solidFill>
              <a:latin typeface="Garamond"/>
              <a:ea typeface="Garamond"/>
              <a:cs typeface="Garamond"/>
              <a:sym typeface="Garamond"/>
            </a:endParaRPr>
          </a:p>
        </p:txBody>
      </p:sp>
      <p:pic>
        <p:nvPicPr>
          <p:cNvPr descr="Green tick symbol and red cross sign in circle. Icons for ..." id="157" name="Google Shape;157;p18"/>
          <p:cNvPicPr preferRelativeResize="0"/>
          <p:nvPr/>
        </p:nvPicPr>
        <p:blipFill rotWithShape="1">
          <a:blip r:embed="rId3">
            <a:alphaModFix/>
          </a:blip>
          <a:srcRect b="0" l="0" r="49441" t="0"/>
          <a:stretch/>
        </p:blipFill>
        <p:spPr>
          <a:xfrm>
            <a:off x="8240541" y="5875425"/>
            <a:ext cx="438251" cy="489118"/>
          </a:xfrm>
          <a:prstGeom prst="rect">
            <a:avLst/>
          </a:prstGeom>
          <a:noFill/>
          <a:ln>
            <a:noFill/>
          </a:ln>
        </p:spPr>
      </p:pic>
      <p:pic>
        <p:nvPicPr>
          <p:cNvPr descr="Green tick symbol and red cross sign in circle. Icons for ..." id="158" name="Google Shape;158;p18"/>
          <p:cNvPicPr preferRelativeResize="0"/>
          <p:nvPr/>
        </p:nvPicPr>
        <p:blipFill rotWithShape="1">
          <a:blip r:embed="rId3">
            <a:alphaModFix/>
          </a:blip>
          <a:srcRect b="0" l="0" r="49441" t="0"/>
          <a:stretch/>
        </p:blipFill>
        <p:spPr>
          <a:xfrm>
            <a:off x="7739712" y="2980461"/>
            <a:ext cx="438251" cy="489118"/>
          </a:xfrm>
          <a:prstGeom prst="rect">
            <a:avLst/>
          </a:prstGeom>
          <a:noFill/>
          <a:ln>
            <a:noFill/>
          </a:ln>
        </p:spPr>
      </p:pic>
      <p:pic>
        <p:nvPicPr>
          <p:cNvPr id="159" name="Google Shape;159;p18"/>
          <p:cNvPicPr preferRelativeResize="0"/>
          <p:nvPr/>
        </p:nvPicPr>
        <p:blipFill rotWithShape="1">
          <a:blip r:embed="rId4">
            <a:alphaModFix/>
          </a:blip>
          <a:srcRect b="0" l="0" r="0" t="0"/>
          <a:stretch/>
        </p:blipFill>
        <p:spPr>
          <a:xfrm>
            <a:off x="4411169" y="2274471"/>
            <a:ext cx="3147476" cy="4248516"/>
          </a:xfrm>
          <a:prstGeom prst="rect">
            <a:avLst/>
          </a:prstGeom>
          <a:noFill/>
          <a:ln>
            <a:noFill/>
          </a:ln>
        </p:spPr>
      </p:pic>
      <p:sp>
        <p:nvSpPr>
          <p:cNvPr id="160" name="Google Shape;160;p18"/>
          <p:cNvSpPr/>
          <p:nvPr/>
        </p:nvSpPr>
        <p:spPr>
          <a:xfrm>
            <a:off x="5147252" y="5055291"/>
            <a:ext cx="3908825" cy="560414"/>
          </a:xfrm>
          <a:prstGeom prst="rect">
            <a:avLst/>
          </a:prstGeom>
          <a:solidFill>
            <a:srgbClr val="FFFF00"/>
          </a:soli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0-3 Point Scale Assessment Indicators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with descriptions</a:t>
            </a:r>
            <a:endParaRPr b="0" i="1" sz="1800" u="none" cap="none" strike="noStrike">
              <a:solidFill>
                <a:schemeClr val="dk1"/>
              </a:solidFill>
              <a:latin typeface="Garamond"/>
              <a:ea typeface="Garamond"/>
              <a:cs typeface="Garamond"/>
              <a:sym typeface="Garamond"/>
            </a:endParaRPr>
          </a:p>
        </p:txBody>
      </p:sp>
      <p:sp>
        <p:nvSpPr>
          <p:cNvPr id="161" name="Google Shape;161;p18"/>
          <p:cNvSpPr/>
          <p:nvPr/>
        </p:nvSpPr>
        <p:spPr>
          <a:xfrm>
            <a:off x="6821142" y="3527144"/>
            <a:ext cx="2090508" cy="461875"/>
          </a:xfrm>
          <a:prstGeom prst="rect">
            <a:avLst/>
          </a:prstGeom>
          <a:solidFill>
            <a:srgbClr val="FFFF00"/>
          </a:soli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Sub-School Summary</a:t>
            </a:r>
            <a:endParaRPr b="0" i="1" sz="1800" u="none" cap="none" strike="noStrike">
              <a:solidFill>
                <a:schemeClr val="dk1"/>
              </a:solidFill>
              <a:latin typeface="Garamond"/>
              <a:ea typeface="Garamond"/>
              <a:cs typeface="Garamond"/>
              <a:sym typeface="Garamond"/>
            </a:endParaRPr>
          </a:p>
        </p:txBody>
      </p:sp>
      <p:pic>
        <p:nvPicPr>
          <p:cNvPr id="162" name="Google Shape;162;p18"/>
          <p:cNvPicPr preferRelativeResize="0"/>
          <p:nvPr/>
        </p:nvPicPr>
        <p:blipFill rotWithShape="1">
          <a:blip r:embed="rId5">
            <a:alphaModFix/>
          </a:blip>
          <a:srcRect b="0" l="0" r="0" t="0"/>
          <a:stretch/>
        </p:blipFill>
        <p:spPr>
          <a:xfrm>
            <a:off x="1043424" y="2083776"/>
            <a:ext cx="3186678" cy="43763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grpSp>
        <p:nvGrpSpPr>
          <p:cNvPr id="168" name="Google Shape;168;p19"/>
          <p:cNvGrpSpPr/>
          <p:nvPr/>
        </p:nvGrpSpPr>
        <p:grpSpPr>
          <a:xfrm>
            <a:off x="0" y="18724"/>
            <a:ext cx="9144000" cy="1636600"/>
            <a:chOff x="0" y="0"/>
            <a:chExt cx="9144000" cy="1636600"/>
          </a:xfrm>
        </p:grpSpPr>
        <p:sp>
          <p:nvSpPr>
            <p:cNvPr id="169" name="Google Shape;169;p19"/>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70" name="Google Shape;170;p19"/>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171" name="Google Shape;171;p19"/>
          <p:cNvSpPr txBox="1"/>
          <p:nvPr/>
        </p:nvSpPr>
        <p:spPr>
          <a:xfrm>
            <a:off x="253019" y="1108831"/>
            <a:ext cx="83163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What the report will look like?</a:t>
            </a:r>
            <a:endParaRPr b="1" i="0" sz="3600" u="none" cap="none" strike="noStrike">
              <a:solidFill>
                <a:srgbClr val="FF0000"/>
              </a:solidFill>
              <a:latin typeface="Garamond"/>
              <a:ea typeface="Garamond"/>
              <a:cs typeface="Garamond"/>
              <a:sym typeface="Garamond"/>
            </a:endParaRPr>
          </a:p>
        </p:txBody>
      </p:sp>
      <p:sp>
        <p:nvSpPr>
          <p:cNvPr id="172" name="Google Shape;172;p19"/>
          <p:cNvSpPr txBox="1"/>
          <p:nvPr/>
        </p:nvSpPr>
        <p:spPr>
          <a:xfrm>
            <a:off x="4572000" y="3411463"/>
            <a:ext cx="3481754" cy="369291"/>
          </a:xfrm>
          <a:prstGeom prst="rect">
            <a:avLst/>
          </a:prstGeom>
          <a:solidFill>
            <a:srgbClr val="FFFF00"/>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IEP Scale Scores for each content area!</a:t>
            </a:r>
            <a:endParaRPr b="0" i="1" sz="1800" u="none" cap="none" strike="noStrike">
              <a:solidFill>
                <a:schemeClr val="dk1"/>
              </a:solidFill>
              <a:latin typeface="Garamond"/>
              <a:ea typeface="Garamond"/>
              <a:cs typeface="Garamond"/>
              <a:sym typeface="Garamond"/>
            </a:endParaRPr>
          </a:p>
        </p:txBody>
      </p:sp>
      <p:sp>
        <p:nvSpPr>
          <p:cNvPr id="173" name="Google Shape;173;p19"/>
          <p:cNvSpPr txBox="1"/>
          <p:nvPr/>
        </p:nvSpPr>
        <p:spPr>
          <a:xfrm>
            <a:off x="4847691" y="5264900"/>
            <a:ext cx="3891863" cy="646290"/>
          </a:xfrm>
          <a:prstGeom prst="rect">
            <a:avLst/>
          </a:prstGeom>
          <a:solidFill>
            <a:srgbClr val="FFFF00"/>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Comment box:</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Symbols"/>
              <a:buChar char="✔"/>
            </a:pPr>
            <a:r>
              <a:rPr b="0" i="1" lang="en-AU" sz="1800" u="none" cap="none" strike="noStrike">
                <a:solidFill>
                  <a:schemeClr val="dk1"/>
                </a:solidFill>
                <a:latin typeface="Garamond"/>
                <a:ea typeface="Garamond"/>
                <a:cs typeface="Garamond"/>
                <a:sym typeface="Garamond"/>
              </a:rPr>
              <a:t>Averaging 100-200 words per goal reported</a:t>
            </a:r>
            <a:endParaRPr b="0" i="1" sz="1800" u="none" cap="none" strike="noStrike">
              <a:solidFill>
                <a:schemeClr val="dk1"/>
              </a:solidFill>
              <a:latin typeface="Garamond"/>
              <a:ea typeface="Garamond"/>
              <a:cs typeface="Garamond"/>
              <a:sym typeface="Garamond"/>
            </a:endParaRPr>
          </a:p>
        </p:txBody>
      </p:sp>
      <p:pic>
        <p:nvPicPr>
          <p:cNvPr descr="Green tick symbol and red cross sign in circle. Icons for ..." id="174" name="Google Shape;174;p19"/>
          <p:cNvPicPr preferRelativeResize="0"/>
          <p:nvPr/>
        </p:nvPicPr>
        <p:blipFill rotWithShape="1">
          <a:blip r:embed="rId3">
            <a:alphaModFix/>
          </a:blip>
          <a:srcRect b="0" l="0" r="49441" t="0"/>
          <a:stretch/>
        </p:blipFill>
        <p:spPr>
          <a:xfrm>
            <a:off x="3558737" y="4788036"/>
            <a:ext cx="438253" cy="489117"/>
          </a:xfrm>
          <a:prstGeom prst="rect">
            <a:avLst/>
          </a:prstGeom>
          <a:noFill/>
          <a:ln>
            <a:noFill/>
          </a:ln>
        </p:spPr>
      </p:pic>
      <p:pic>
        <p:nvPicPr>
          <p:cNvPr descr="Green tick symbol and red cross sign in circle. Icons for ..." id="175" name="Google Shape;175;p19"/>
          <p:cNvPicPr preferRelativeResize="0"/>
          <p:nvPr/>
        </p:nvPicPr>
        <p:blipFill rotWithShape="1">
          <a:blip r:embed="rId3">
            <a:alphaModFix/>
          </a:blip>
          <a:srcRect b="0" l="0" r="49441" t="0"/>
          <a:stretch/>
        </p:blipFill>
        <p:spPr>
          <a:xfrm>
            <a:off x="3558737" y="3629211"/>
            <a:ext cx="438251" cy="489118"/>
          </a:xfrm>
          <a:prstGeom prst="rect">
            <a:avLst/>
          </a:prstGeom>
          <a:noFill/>
          <a:ln>
            <a:noFill/>
          </a:ln>
        </p:spPr>
      </p:pic>
      <p:pic>
        <p:nvPicPr>
          <p:cNvPr id="176" name="Google Shape;176;p19"/>
          <p:cNvPicPr preferRelativeResize="0"/>
          <p:nvPr/>
        </p:nvPicPr>
        <p:blipFill rotWithShape="1">
          <a:blip r:embed="rId4">
            <a:alphaModFix/>
          </a:blip>
          <a:srcRect b="0" l="0" r="0" t="0"/>
          <a:stretch/>
        </p:blipFill>
        <p:spPr>
          <a:xfrm>
            <a:off x="548818" y="1924830"/>
            <a:ext cx="3651268" cy="4683002"/>
          </a:xfrm>
          <a:prstGeom prst="rect">
            <a:avLst/>
          </a:prstGeom>
          <a:noFill/>
          <a:ln>
            <a:noFill/>
          </a:ln>
        </p:spPr>
      </p:pic>
      <p:sp>
        <p:nvSpPr>
          <p:cNvPr id="177" name="Google Shape;177;p19"/>
          <p:cNvSpPr/>
          <p:nvPr/>
        </p:nvSpPr>
        <p:spPr>
          <a:xfrm rot="-1763473">
            <a:off x="3608952" y="3492961"/>
            <a:ext cx="818930" cy="279517"/>
          </a:xfrm>
          <a:prstGeom prst="left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8" name="Google Shape;178;p19"/>
          <p:cNvSpPr/>
          <p:nvPr/>
        </p:nvSpPr>
        <p:spPr>
          <a:xfrm rot="-1763473">
            <a:off x="3846503" y="5197341"/>
            <a:ext cx="818930" cy="279517"/>
          </a:xfrm>
          <a:prstGeom prst="left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grpSp>
        <p:nvGrpSpPr>
          <p:cNvPr id="184" name="Google Shape;184;p20"/>
          <p:cNvGrpSpPr/>
          <p:nvPr/>
        </p:nvGrpSpPr>
        <p:grpSpPr>
          <a:xfrm>
            <a:off x="0" y="18724"/>
            <a:ext cx="9144000" cy="1636500"/>
            <a:chOff x="0" y="0"/>
            <a:chExt cx="9144000" cy="1636500"/>
          </a:xfrm>
        </p:grpSpPr>
        <p:sp>
          <p:nvSpPr>
            <p:cNvPr id="185" name="Google Shape;185;p20"/>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86" name="Google Shape;186;p20"/>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187" name="Google Shape;187;p20"/>
          <p:cNvSpPr txBox="1"/>
          <p:nvPr/>
        </p:nvSpPr>
        <p:spPr>
          <a:xfrm>
            <a:off x="126274" y="1009034"/>
            <a:ext cx="85866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Determining Scale Scores for IEP Goals</a:t>
            </a:r>
            <a:endParaRPr b="1" i="0" sz="3600" u="none" cap="none" strike="noStrike">
              <a:solidFill>
                <a:srgbClr val="FF0000"/>
              </a:solidFill>
              <a:latin typeface="Garamond"/>
              <a:ea typeface="Garamond"/>
              <a:cs typeface="Garamond"/>
              <a:sym typeface="Garamond"/>
            </a:endParaRPr>
          </a:p>
        </p:txBody>
      </p:sp>
      <p:sp>
        <p:nvSpPr>
          <p:cNvPr id="188" name="Google Shape;188;p20"/>
          <p:cNvSpPr txBox="1"/>
          <p:nvPr/>
        </p:nvSpPr>
        <p:spPr>
          <a:xfrm>
            <a:off x="500743" y="1828800"/>
            <a:ext cx="7620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This ‘four point’ scale enables JSA teachers with a greater level of detail to offer parents about their child’s IEP achievement and incremental progress.</a:t>
            </a:r>
            <a:endParaRPr b="0" i="0" sz="1400" u="none" cap="none" strike="noStrike">
              <a:solidFill>
                <a:srgbClr val="000000"/>
              </a:solidFill>
              <a:latin typeface="Arial"/>
              <a:ea typeface="Arial"/>
              <a:cs typeface="Arial"/>
              <a:sym typeface="Arial"/>
            </a:endParaRPr>
          </a:p>
        </p:txBody>
      </p:sp>
      <p:pic>
        <p:nvPicPr>
          <p:cNvPr id="189" name="Google Shape;189;p20"/>
          <p:cNvPicPr preferRelativeResize="0"/>
          <p:nvPr/>
        </p:nvPicPr>
        <p:blipFill rotWithShape="1">
          <a:blip r:embed="rId3">
            <a:alphaModFix/>
          </a:blip>
          <a:srcRect b="0" l="0" r="0" t="0"/>
          <a:stretch/>
        </p:blipFill>
        <p:spPr>
          <a:xfrm>
            <a:off x="735375" y="2792825"/>
            <a:ext cx="7150750" cy="2593525"/>
          </a:xfrm>
          <a:prstGeom prst="rect">
            <a:avLst/>
          </a:prstGeom>
          <a:noFill/>
          <a:ln>
            <a:noFill/>
          </a:ln>
        </p:spPr>
      </p:pic>
      <p:sp>
        <p:nvSpPr>
          <p:cNvPr id="190" name="Google Shape;190;p20"/>
          <p:cNvSpPr/>
          <p:nvPr/>
        </p:nvSpPr>
        <p:spPr>
          <a:xfrm>
            <a:off x="2623375" y="5473600"/>
            <a:ext cx="5828400" cy="11517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sng" cap="none" strike="noStrike">
                <a:solidFill>
                  <a:srgbClr val="000000"/>
                </a:solidFill>
                <a:latin typeface="Garamond"/>
                <a:ea typeface="Garamond"/>
                <a:cs typeface="Garamond"/>
                <a:sym typeface="Garamond"/>
              </a:rPr>
              <a:t>Therefore, each success criteria achieved should be equal to 1 scale score.</a:t>
            </a:r>
            <a:endParaRPr b="0" i="0" sz="1400" u="sng" cap="none" strike="noStrike">
              <a:solidFill>
                <a:srgbClr val="000000"/>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1400"/>
              <a:buFont typeface="Arial"/>
              <a:buNone/>
            </a:pPr>
            <a:r>
              <a:rPr b="0" i="0" lang="en-AU" sz="1400" u="sng" cap="none" strike="noStrike">
                <a:solidFill>
                  <a:srgbClr val="000000"/>
                </a:solidFill>
                <a:latin typeface="Garamond"/>
                <a:ea typeface="Garamond"/>
                <a:cs typeface="Garamond"/>
                <a:sym typeface="Garamond"/>
              </a:rPr>
              <a:t>For example, if the student achieves Success Criteria 1, then they obtain a scale score of 1, and so on until they achieve a maximum Scale Score of 3, equating to all 3 SC being achieved. At Scale Score 3, the students’ learning goal is attained.</a:t>
            </a:r>
            <a:endParaRPr b="0" i="0" sz="1400" u="sng" cap="none" strike="noStrike">
              <a:solidFill>
                <a:srgbClr val="000000"/>
              </a:solidFill>
              <a:latin typeface="Garamond"/>
              <a:ea typeface="Garamond"/>
              <a:cs typeface="Garamond"/>
              <a:sym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grpSp>
        <p:nvGrpSpPr>
          <p:cNvPr id="196" name="Google Shape;196;p21"/>
          <p:cNvGrpSpPr/>
          <p:nvPr/>
        </p:nvGrpSpPr>
        <p:grpSpPr>
          <a:xfrm>
            <a:off x="0" y="18724"/>
            <a:ext cx="9144000" cy="1636600"/>
            <a:chOff x="0" y="0"/>
            <a:chExt cx="9144000" cy="1636600"/>
          </a:xfrm>
        </p:grpSpPr>
        <p:sp>
          <p:nvSpPr>
            <p:cNvPr id="197" name="Google Shape;197;p21"/>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98" name="Google Shape;198;p21"/>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descr="Green tick symbol and red cross sign in circle. Icons for ..." id="199" name="Google Shape;199;p21"/>
          <p:cNvPicPr preferRelativeResize="0"/>
          <p:nvPr/>
        </p:nvPicPr>
        <p:blipFill rotWithShape="1">
          <a:blip r:embed="rId3">
            <a:alphaModFix/>
          </a:blip>
          <a:srcRect b="0" l="0" r="49441" t="0"/>
          <a:stretch/>
        </p:blipFill>
        <p:spPr>
          <a:xfrm>
            <a:off x="4484914" y="5021779"/>
            <a:ext cx="438253" cy="489117"/>
          </a:xfrm>
          <a:prstGeom prst="rect">
            <a:avLst/>
          </a:prstGeom>
          <a:noFill/>
          <a:ln>
            <a:noFill/>
          </a:ln>
        </p:spPr>
      </p:pic>
      <p:sp>
        <p:nvSpPr>
          <p:cNvPr id="200" name="Google Shape;200;p21"/>
          <p:cNvSpPr txBox="1"/>
          <p:nvPr/>
        </p:nvSpPr>
        <p:spPr>
          <a:xfrm>
            <a:off x="1153770" y="4864565"/>
            <a:ext cx="3162416" cy="646331"/>
          </a:xfrm>
          <a:prstGeom prst="rect">
            <a:avLst/>
          </a:prstGeom>
          <a:solidFill>
            <a:srgbClr val="FFFF00"/>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The achievement four-point scale is</a:t>
            </a:r>
            <a:r>
              <a:rPr b="1" i="1" lang="en-AU" sz="1800" u="none" cap="none" strike="noStrike">
                <a:solidFill>
                  <a:schemeClr val="dk1"/>
                </a:solidFill>
                <a:latin typeface="Garamond"/>
                <a:ea typeface="Garamond"/>
                <a:cs typeface="Garamond"/>
                <a:sym typeface="Garamond"/>
              </a:rPr>
              <a:t> </a:t>
            </a:r>
            <a:r>
              <a:rPr b="0" i="1" lang="en-AU" sz="1800" u="none" cap="none" strike="noStrike">
                <a:solidFill>
                  <a:schemeClr val="dk1"/>
                </a:solidFill>
                <a:latin typeface="Garamond"/>
                <a:ea typeface="Garamond"/>
                <a:cs typeface="Garamond"/>
                <a:sym typeface="Garamond"/>
              </a:rPr>
              <a:t>to be completed.</a:t>
            </a:r>
            <a:endParaRPr b="0" i="1" sz="1800" u="none" cap="none" strike="noStrike">
              <a:solidFill>
                <a:schemeClr val="dk1"/>
              </a:solidFill>
              <a:latin typeface="Garamond"/>
              <a:ea typeface="Garamond"/>
              <a:cs typeface="Garamond"/>
              <a:sym typeface="Garamond"/>
            </a:endParaRPr>
          </a:p>
        </p:txBody>
      </p:sp>
      <p:pic>
        <p:nvPicPr>
          <p:cNvPr id="201" name="Google Shape;201;p21"/>
          <p:cNvPicPr preferRelativeResize="0"/>
          <p:nvPr/>
        </p:nvPicPr>
        <p:blipFill rotWithShape="1">
          <a:blip r:embed="rId4">
            <a:alphaModFix/>
          </a:blip>
          <a:srcRect b="0" l="0" r="0" t="0"/>
          <a:stretch/>
        </p:blipFill>
        <p:spPr>
          <a:xfrm>
            <a:off x="110856" y="3280736"/>
            <a:ext cx="8623422" cy="1482514"/>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1569"/>
              </a:srgbClr>
            </a:outerShdw>
          </a:effectLst>
        </p:spPr>
      </p:pic>
      <p:sp>
        <p:nvSpPr>
          <p:cNvPr id="202" name="Google Shape;202;p21"/>
          <p:cNvSpPr/>
          <p:nvPr/>
        </p:nvSpPr>
        <p:spPr>
          <a:xfrm rot="-7375559">
            <a:off x="608320" y="4413473"/>
            <a:ext cx="287897" cy="770235"/>
          </a:xfrm>
          <a:prstGeom prst="down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333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21"/>
          <p:cNvSpPr txBox="1"/>
          <p:nvPr/>
        </p:nvSpPr>
        <p:spPr>
          <a:xfrm>
            <a:off x="3244362" y="2256132"/>
            <a:ext cx="5380893" cy="923289"/>
          </a:xfrm>
          <a:prstGeom prst="rect">
            <a:avLst/>
          </a:prstGeom>
          <a:solidFill>
            <a:srgbClr val="FFFF00"/>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If the scale score is marked 3, please click the ‘attained’ category found in the ‘In progress’ tab to outline that this goal has been achieved.</a:t>
            </a:r>
            <a:endParaRPr b="0" i="1" sz="1800" u="none" cap="none" strike="noStrike">
              <a:solidFill>
                <a:schemeClr val="dk1"/>
              </a:solidFill>
              <a:latin typeface="Garamond"/>
              <a:ea typeface="Garamond"/>
              <a:cs typeface="Garamond"/>
              <a:sym typeface="Garamond"/>
            </a:endParaRPr>
          </a:p>
        </p:txBody>
      </p:sp>
      <p:sp>
        <p:nvSpPr>
          <p:cNvPr id="204" name="Google Shape;204;p21"/>
          <p:cNvSpPr/>
          <p:nvPr/>
        </p:nvSpPr>
        <p:spPr>
          <a:xfrm rot="-2923345">
            <a:off x="7349629" y="2879550"/>
            <a:ext cx="287897" cy="770235"/>
          </a:xfrm>
          <a:prstGeom prst="down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333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5" name="Google Shape;205;p21"/>
          <p:cNvSpPr/>
          <p:nvPr/>
        </p:nvSpPr>
        <p:spPr>
          <a:xfrm>
            <a:off x="272562" y="3578469"/>
            <a:ext cx="298938" cy="202223"/>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6" name="Google Shape;206;p21"/>
          <p:cNvSpPr txBox="1"/>
          <p:nvPr/>
        </p:nvSpPr>
        <p:spPr>
          <a:xfrm>
            <a:off x="278674" y="1009034"/>
            <a:ext cx="8586651"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Determining Scale Scores for IEP Goals</a:t>
            </a:r>
            <a:endParaRPr b="1" i="0" sz="3600" u="none" cap="none" strike="noStrike">
              <a:solidFill>
                <a:srgbClr val="FF0000"/>
              </a:solidFill>
              <a:latin typeface="Garamond"/>
              <a:ea typeface="Garamond"/>
              <a:cs typeface="Garamond"/>
              <a:sym typeface="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grpSp>
        <p:nvGrpSpPr>
          <p:cNvPr id="212" name="Google Shape;212;p22"/>
          <p:cNvGrpSpPr/>
          <p:nvPr/>
        </p:nvGrpSpPr>
        <p:grpSpPr>
          <a:xfrm>
            <a:off x="0" y="18724"/>
            <a:ext cx="9144000" cy="1636600"/>
            <a:chOff x="0" y="0"/>
            <a:chExt cx="9144000" cy="1636600"/>
          </a:xfrm>
        </p:grpSpPr>
        <p:sp>
          <p:nvSpPr>
            <p:cNvPr id="213" name="Google Shape;213;p22"/>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14" name="Google Shape;214;p22"/>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15" name="Google Shape;215;p22"/>
          <p:cNvSpPr txBox="1"/>
          <p:nvPr/>
        </p:nvSpPr>
        <p:spPr>
          <a:xfrm>
            <a:off x="191589" y="1024003"/>
            <a:ext cx="8586651"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Completing The Semester 2 Report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1" i="0" lang="en-AU" sz="3600" u="none" cap="none" strike="noStrike">
                <a:solidFill>
                  <a:srgbClr val="FF0000"/>
                </a:solidFill>
                <a:latin typeface="Garamond"/>
                <a:ea typeface="Garamond"/>
                <a:cs typeface="Garamond"/>
                <a:sym typeface="Garamond"/>
              </a:rPr>
              <a:t>Adding Report Comments</a:t>
            </a:r>
            <a:endParaRPr b="1" i="0" sz="3600" u="none" cap="none" strike="noStrike">
              <a:solidFill>
                <a:srgbClr val="FF0000"/>
              </a:solidFill>
              <a:latin typeface="Garamond"/>
              <a:ea typeface="Garamond"/>
              <a:cs typeface="Garamond"/>
              <a:sym typeface="Garamond"/>
            </a:endParaRPr>
          </a:p>
        </p:txBody>
      </p:sp>
      <p:pic>
        <p:nvPicPr>
          <p:cNvPr descr="Green tick symbol and red cross sign in circle. Icons for ..." id="216" name="Google Shape;216;p22"/>
          <p:cNvPicPr preferRelativeResize="0"/>
          <p:nvPr/>
        </p:nvPicPr>
        <p:blipFill rotWithShape="1">
          <a:blip r:embed="rId3">
            <a:alphaModFix/>
          </a:blip>
          <a:srcRect b="0" l="0" r="49441" t="0"/>
          <a:stretch/>
        </p:blipFill>
        <p:spPr>
          <a:xfrm>
            <a:off x="672193" y="3254417"/>
            <a:ext cx="438253" cy="489117"/>
          </a:xfrm>
          <a:prstGeom prst="rect">
            <a:avLst/>
          </a:prstGeom>
          <a:noFill/>
          <a:ln>
            <a:noFill/>
          </a:ln>
        </p:spPr>
      </p:pic>
      <p:pic>
        <p:nvPicPr>
          <p:cNvPr descr="https://attachments.office.net/owa/Daniel.Moloney%40education.vic.gov.au/service.svc/s/GetAttachmentThumbnail?id=AAMkADk0NmU2OTU2LTVhZTEtNGFjMS1hYTYwLWU0MWM5MzAwOGU4NABGAAAAAAB8SVDiho%2FgTp9L%2B3%2FPq9plBwAivlT4%2FrSWSqOis7mrVpxQAAABY1ZQAAD%2FiR9DTNO%2FQ7yfYWU9svGBAAFB2Mn2AAABEgAQABI8vdJid%2BBMoW6IoqvYQSc%3D&amp;thumbnailType=2&amp;token=eyJhbGciOiJSUzI1NiIsImtpZCI6IjMwODE3OUNFNUY0QjUyRTc4QjJEQjg5NjZCQUY0RUNDMzcyN0FFRUUiLCJ0eXAiOiJKV1QiLCJ4NXQiOiJNSUY1emw5TFV1ZUxMYmlXYTY5T3pEY25ydTQifQ.eyJvcmlnaW4iOiJodHRwczovL291dGxvb2sub2ZmaWNlLmNvbSIsInVjIjoiMjA4MDViNzNlZTZkNGUxODhiZWRkZmRjMDM2Zjg4YWYiLCJzaWduaW5fc3RhdGUiOiJbXCJrbXNpXCJdIiwidmVyIjoiRXhjaGFuZ2UuQ2FsbGJhY2suVjEiLCJhcHBjdHhzZW5kZXIiOiJPd2FEb3dubG9hZEBkOTZjYjMzNy0xYTg3LTQ0Y2YtYjY5Yi0zY2VjMzM0YTRjMWYiLCJpc3NyaW5nIjoiV1ciLCJhcHBjdHgiOiJ7XCJtc2V4Y2hwcm90XCI6XCJvd2FcIixcInB1aWRcIjpcIjExNTM3NjU5MzIwMTYzMTU4MjNcIixcInNjb3BlXCI6XCJPd2FEb3dubG9hZFwiLFwib2lkXCI6XCJhMzI4YjcwOC03ZDk1LTQ3MmItODRkZi1jNDUxOWJhZDdlYjlcIixcInByaW1hcnlzaWRcIjpcIlMtMS01LTIxLTI3MzY4NDAxNzEtNTk2Nzk1NzMxLTI0Mjc5NzkzNDQtMTMzMTkzNDBcIn0iLCJuYmYiOjE2MjMxMTA5NTksImV4cCI6MTYyMzExMTU1OSwiaXNzIjoiMDAwMDAwMDItMDAwMC0wZmYxLWNlMDAtMDAwMDAwMDAwMDAwQGQ5NmNiMzM3LTFhODctNDRjZi1iNjliLTNjZWMzMzRhNGMxZiIsImF1ZCI6IjAwMDAwMDAyLTAwMDAtMGZmMS1jZTAwLTAwMDAwMDAwMDAwMC9hdHRhY2htZW50cy5vZmZpY2UubmV0QGQ5NmNiMzM3LTFhODctNDRjZi1iNjliLTNjZWMzMzRhNGMxZiIsImhhcHAiOiJvd2EifQ.dmyJRFnva-XESQ_98NVbi1_d2OiQt9x49CgOMiRsUGhm_5943G7mE3aTh9c-exgSZYqpudChfuHHKxbtnRAcaQt2dDqu-vmovzu8aa94wTKnkzeIyxa5RjThyfCl8u0G9WJru3w2TkyypJnvZ0DVQS-fTJ8YGkSw8XOBpwE3pi8wnX8n7vvkQd8L7jAqtcd_ko8fZ-4EG53QArADzmEC1bLEy66ARsHX6ydfwMictxj5GhRtv1YVY_vIcYtfuN9hMuepXECtXDCB_PcBcBolBj2qledJIfJYIR74WWNC0VCEUTSpSU7poHCXiSgTaPz6dAYy1bUIV1ZA16OOR85D7Q&amp;X-OWA-CANARY=dm_-prP4ZUy3m7ZgAdqN0aAnJ7kRKtkYZ8uWXg8WnjUndDOs67UuiUbn_qeI6oyWQZ-R2p23VBU.&amp;owa=outlook.office.com&amp;scriptVer=20210524004.17&amp;animation=true" id="217" name="Google Shape;217;p22"/>
          <p:cNvPicPr preferRelativeResize="0"/>
          <p:nvPr/>
        </p:nvPicPr>
        <p:blipFill rotWithShape="1">
          <a:blip r:embed="rId4">
            <a:alphaModFix/>
          </a:blip>
          <a:srcRect b="0" l="0" r="0" t="0"/>
          <a:stretch/>
        </p:blipFill>
        <p:spPr>
          <a:xfrm>
            <a:off x="1594925" y="2460665"/>
            <a:ext cx="7183315" cy="1587503"/>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1176"/>
              </a:srgbClr>
            </a:outerShdw>
          </a:effectLst>
        </p:spPr>
      </p:pic>
      <p:sp>
        <p:nvSpPr>
          <p:cNvPr id="218" name="Google Shape;218;p22"/>
          <p:cNvSpPr txBox="1"/>
          <p:nvPr/>
        </p:nvSpPr>
        <p:spPr>
          <a:xfrm>
            <a:off x="335548" y="3845930"/>
            <a:ext cx="1833900" cy="1200600"/>
          </a:xfrm>
          <a:prstGeom prst="rect">
            <a:avLst/>
          </a:prstGeom>
          <a:solidFill>
            <a:srgbClr val="FFFF00"/>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AU" sz="1800" u="none" cap="none" strike="noStrike">
                <a:solidFill>
                  <a:schemeClr val="dk1"/>
                </a:solidFill>
                <a:latin typeface="Garamond"/>
                <a:ea typeface="Garamond"/>
                <a:cs typeface="Garamond"/>
                <a:sym typeface="Garamond"/>
              </a:rPr>
              <a:t>Complete Learning Area comment in the Subject Summary Semester 1 box. </a:t>
            </a:r>
            <a:endParaRPr b="0" i="1" sz="1800" u="none" cap="none" strike="noStrike">
              <a:solidFill>
                <a:schemeClr val="dk1"/>
              </a:solidFill>
              <a:latin typeface="Garamond"/>
              <a:ea typeface="Garamond"/>
              <a:cs typeface="Garamond"/>
              <a:sym typeface="Garamond"/>
            </a:endParaRPr>
          </a:p>
        </p:txBody>
      </p:sp>
      <p:sp>
        <p:nvSpPr>
          <p:cNvPr id="219" name="Google Shape;219;p22"/>
          <p:cNvSpPr/>
          <p:nvPr/>
        </p:nvSpPr>
        <p:spPr>
          <a:xfrm rot="-7275347">
            <a:off x="1527744" y="3165056"/>
            <a:ext cx="224444" cy="770235"/>
          </a:xfrm>
          <a:prstGeom prst="downArrow">
            <a:avLst>
              <a:gd fmla="val 50000" name="adj1"/>
              <a:gd fmla="val 50000" name="adj2"/>
            </a:avLst>
          </a:prstGeom>
          <a:gradFill>
            <a:gsLst>
              <a:gs pos="0">
                <a:srgbClr val="3E7FCD"/>
              </a:gs>
              <a:gs pos="100000">
                <a:srgbClr val="96C0FF"/>
              </a:gs>
            </a:gsLst>
            <a:lin ang="16200000" scaled="0"/>
          </a:gradFill>
          <a:ln cap="flat" cmpd="sng" w="9525">
            <a:solidFill>
              <a:srgbClr val="4A7DBA"/>
            </a:solidFill>
            <a:prstDash val="solid"/>
            <a:round/>
            <a:headEnd len="sm" w="sm" type="none"/>
            <a:tailEnd len="sm" w="sm" type="none"/>
          </a:ln>
          <a:effectLst>
            <a:outerShdw blurRad="40000" rotWithShape="0" dir="5400000" dist="23000">
              <a:srgbClr val="000000">
                <a:alpha val="3294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3"/>
          <p:cNvSpPr txBox="1"/>
          <p:nvPr>
            <p:ph type="title"/>
          </p:nvPr>
        </p:nvSpPr>
        <p:spPr>
          <a:xfrm>
            <a:off x="347472" y="1451465"/>
            <a:ext cx="8229600" cy="663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0000"/>
              </a:buClr>
              <a:buSzPts val="3200"/>
              <a:buFont typeface="Garamond"/>
              <a:buNone/>
            </a:pPr>
            <a:r>
              <a:rPr b="1" lang="en-AU" sz="3200">
                <a:solidFill>
                  <a:srgbClr val="FF0000"/>
                </a:solidFill>
                <a:latin typeface="Garamond"/>
                <a:ea typeface="Garamond"/>
                <a:cs typeface="Garamond"/>
                <a:sym typeface="Garamond"/>
              </a:rPr>
              <a:t>Assessment: key to inform your judgements</a:t>
            </a:r>
            <a:endParaRPr b="1" sz="3200">
              <a:solidFill>
                <a:srgbClr val="FF0000"/>
              </a:solidFill>
              <a:latin typeface="Garamond"/>
              <a:ea typeface="Garamond"/>
              <a:cs typeface="Garamond"/>
              <a:sym typeface="Garamond"/>
            </a:endParaRPr>
          </a:p>
        </p:txBody>
      </p:sp>
      <p:grpSp>
        <p:nvGrpSpPr>
          <p:cNvPr id="225" name="Google Shape;225;p23"/>
          <p:cNvGrpSpPr/>
          <p:nvPr/>
        </p:nvGrpSpPr>
        <p:grpSpPr>
          <a:xfrm>
            <a:off x="0" y="0"/>
            <a:ext cx="9144000" cy="1636600"/>
            <a:chOff x="0" y="0"/>
            <a:chExt cx="9144000" cy="1636600"/>
          </a:xfrm>
        </p:grpSpPr>
        <p:sp>
          <p:nvSpPr>
            <p:cNvPr id="226" name="Google Shape;226;p2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27" name="Google Shape;227;p2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28" name="Google Shape;228;p23"/>
          <p:cNvSpPr/>
          <p:nvPr/>
        </p:nvSpPr>
        <p:spPr>
          <a:xfrm>
            <a:off x="347472" y="3052925"/>
            <a:ext cx="2523744" cy="1995630"/>
          </a:xfrm>
          <a:prstGeom prst="roundRect">
            <a:avLst>
              <a:gd fmla="val 16667" name="adj"/>
            </a:avLst>
          </a:prstGeom>
          <a:solidFill>
            <a:schemeClr val="accent6"/>
          </a:solidFill>
          <a:ln cap="flat" cmpd="sng" w="25400">
            <a:solidFill>
              <a:srgbClr val="B46D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ASSESSMENT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Collection of evidence that informs us how our students are both engaging and working towards attaining their IEP goals</a:t>
            </a:r>
            <a:endParaRPr b="0" i="0" sz="1400" u="none" cap="none" strike="noStrike">
              <a:solidFill>
                <a:srgbClr val="000000"/>
              </a:solidFill>
              <a:latin typeface="Arial"/>
              <a:ea typeface="Arial"/>
              <a:cs typeface="Arial"/>
              <a:sym typeface="Arial"/>
            </a:endParaRPr>
          </a:p>
        </p:txBody>
      </p:sp>
      <p:sp>
        <p:nvSpPr>
          <p:cNvPr id="229" name="Google Shape;229;p23"/>
          <p:cNvSpPr/>
          <p:nvPr/>
        </p:nvSpPr>
        <p:spPr>
          <a:xfrm>
            <a:off x="3344853" y="2338578"/>
            <a:ext cx="2523744" cy="1764792"/>
          </a:xfrm>
          <a:prstGeom prst="roundRect">
            <a:avLst>
              <a:gd fmla="val 16667" name="adj"/>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FORMAL ASSESSMENTS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0" name="Google Shape;230;p23"/>
          <p:cNvSpPr/>
          <p:nvPr/>
        </p:nvSpPr>
        <p:spPr>
          <a:xfrm>
            <a:off x="3344853" y="4409743"/>
            <a:ext cx="2523744" cy="1764792"/>
          </a:xfrm>
          <a:prstGeom prst="roundRect">
            <a:avLst>
              <a:gd fmla="val 16667" name="adj"/>
            </a:avLst>
          </a:prstGeom>
          <a:solidFill>
            <a:schemeClr val="accent2"/>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INFORMAL ASSESSMENTS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1" name="Google Shape;231;p23"/>
          <p:cNvSpPr/>
          <p:nvPr/>
        </p:nvSpPr>
        <p:spPr>
          <a:xfrm flipH="1" rot="-1288126">
            <a:off x="2696634" y="3270987"/>
            <a:ext cx="970303" cy="454538"/>
          </a:xfrm>
          <a:prstGeom prst="lef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2" name="Google Shape;232;p23"/>
          <p:cNvSpPr/>
          <p:nvPr/>
        </p:nvSpPr>
        <p:spPr>
          <a:xfrm flipH="1" rot="1548528">
            <a:off x="2604269" y="4817749"/>
            <a:ext cx="970303" cy="454538"/>
          </a:xfrm>
          <a:prstGeom prst="lef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3" name="Google Shape;233;p23"/>
          <p:cNvSpPr/>
          <p:nvPr/>
        </p:nvSpPr>
        <p:spPr>
          <a:xfrm>
            <a:off x="6342234" y="3296510"/>
            <a:ext cx="2523744" cy="1764792"/>
          </a:xfrm>
          <a:prstGeom prst="roundRect">
            <a:avLst>
              <a:gd fmla="val 16667" name="adj"/>
            </a:avLst>
          </a:prstGeom>
          <a:solidFill>
            <a:srgbClr val="00B0F0"/>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TEACHER JUDGEMENTS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Using at least 3 sources of data to inform your scale scores.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34" name="Google Shape;234;p23"/>
          <p:cNvSpPr/>
          <p:nvPr/>
        </p:nvSpPr>
        <p:spPr>
          <a:xfrm flipH="1" rot="1339936">
            <a:off x="5583944" y="3069240"/>
            <a:ext cx="1210506" cy="454538"/>
          </a:xfrm>
          <a:prstGeom prst="lef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INFORM</a:t>
            </a:r>
            <a:endParaRPr b="0" i="0" sz="1400" u="none" cap="none" strike="noStrike">
              <a:solidFill>
                <a:srgbClr val="000000"/>
              </a:solidFill>
              <a:latin typeface="Arial"/>
              <a:ea typeface="Arial"/>
              <a:cs typeface="Arial"/>
              <a:sym typeface="Arial"/>
            </a:endParaRPr>
          </a:p>
        </p:txBody>
      </p:sp>
      <p:sp>
        <p:nvSpPr>
          <p:cNvPr id="235" name="Google Shape;235;p23"/>
          <p:cNvSpPr/>
          <p:nvPr/>
        </p:nvSpPr>
        <p:spPr>
          <a:xfrm flipH="1" rot="-1224952">
            <a:off x="5583644" y="5006509"/>
            <a:ext cx="1210506" cy="454538"/>
          </a:xfrm>
          <a:prstGeom prst="lef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INFORM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4"/>
          <p:cNvSpPr txBox="1"/>
          <p:nvPr>
            <p:ph type="title"/>
          </p:nvPr>
        </p:nvSpPr>
        <p:spPr>
          <a:xfrm>
            <a:off x="535290" y="114895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Assessment: key to inform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your judgements</a:t>
            </a:r>
            <a:endParaRPr b="1" sz="4800">
              <a:solidFill>
                <a:srgbClr val="FF0000"/>
              </a:solidFill>
              <a:latin typeface="Garamond"/>
              <a:ea typeface="Garamond"/>
              <a:cs typeface="Garamond"/>
              <a:sym typeface="Garamond"/>
            </a:endParaRPr>
          </a:p>
        </p:txBody>
      </p:sp>
      <p:grpSp>
        <p:nvGrpSpPr>
          <p:cNvPr id="241" name="Google Shape;241;p24"/>
          <p:cNvGrpSpPr/>
          <p:nvPr/>
        </p:nvGrpSpPr>
        <p:grpSpPr>
          <a:xfrm>
            <a:off x="0" y="0"/>
            <a:ext cx="9144000" cy="1636600"/>
            <a:chOff x="0" y="0"/>
            <a:chExt cx="9144000" cy="1636600"/>
          </a:xfrm>
        </p:grpSpPr>
        <p:sp>
          <p:nvSpPr>
            <p:cNvPr id="242" name="Google Shape;242;p2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43" name="Google Shape;243;p2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descr="A group of people writing on a white board&#10;&#10;Description automatically generated" id="244" name="Google Shape;244;p24"/>
          <p:cNvPicPr preferRelativeResize="0"/>
          <p:nvPr/>
        </p:nvPicPr>
        <p:blipFill rotWithShape="1">
          <a:blip r:embed="rId3">
            <a:alphaModFix/>
          </a:blip>
          <a:srcRect b="0" l="0" r="0" t="0"/>
          <a:stretch/>
        </p:blipFill>
        <p:spPr>
          <a:xfrm>
            <a:off x="572305" y="2415155"/>
            <a:ext cx="7620393" cy="4400775"/>
          </a:xfrm>
          <a:prstGeom prst="rect">
            <a:avLst/>
          </a:prstGeom>
          <a:noFill/>
          <a:ln>
            <a:noFill/>
          </a:ln>
        </p:spPr>
      </p:pic>
      <p:sp>
        <p:nvSpPr>
          <p:cNvPr id="245" name="Google Shape;245;p24"/>
          <p:cNvSpPr/>
          <p:nvPr/>
        </p:nvSpPr>
        <p:spPr>
          <a:xfrm>
            <a:off x="733133" y="5521188"/>
            <a:ext cx="1203900" cy="523500"/>
          </a:xfrm>
          <a:prstGeom prst="rect">
            <a:avLst/>
          </a:prstGeom>
          <a:solidFill>
            <a:srgbClr val="FFFF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AU" sz="1000" u="none" cap="none" strike="noStrike">
                <a:solidFill>
                  <a:srgbClr val="000000"/>
                </a:solidFill>
                <a:latin typeface="Arial"/>
                <a:ea typeface="Arial"/>
                <a:cs typeface="Arial"/>
                <a:sym typeface="Arial"/>
              </a:rPr>
              <a:t>JSA Assessment Schedule</a:t>
            </a:r>
            <a:endParaRPr b="1" i="0" sz="10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5"/>
          <p:cNvSpPr txBox="1"/>
          <p:nvPr>
            <p:ph type="title"/>
          </p:nvPr>
        </p:nvSpPr>
        <p:spPr>
          <a:xfrm>
            <a:off x="457200" y="127141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Formal Assessment: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suggested tools and expectations</a:t>
            </a:r>
            <a:endParaRPr b="1" sz="4800">
              <a:solidFill>
                <a:srgbClr val="FF0000"/>
              </a:solidFill>
              <a:latin typeface="Garamond"/>
              <a:ea typeface="Garamond"/>
              <a:cs typeface="Garamond"/>
              <a:sym typeface="Garamond"/>
            </a:endParaRPr>
          </a:p>
        </p:txBody>
      </p:sp>
      <p:grpSp>
        <p:nvGrpSpPr>
          <p:cNvPr id="251" name="Google Shape;251;p25"/>
          <p:cNvGrpSpPr/>
          <p:nvPr/>
        </p:nvGrpSpPr>
        <p:grpSpPr>
          <a:xfrm>
            <a:off x="0" y="0"/>
            <a:ext cx="9144000" cy="1636600"/>
            <a:chOff x="0" y="0"/>
            <a:chExt cx="9144000" cy="1636600"/>
          </a:xfrm>
        </p:grpSpPr>
        <p:sp>
          <p:nvSpPr>
            <p:cNvPr id="252" name="Google Shape;252;p25"/>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53" name="Google Shape;253;p25"/>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54" name="Google Shape;254;p25"/>
          <p:cNvSpPr/>
          <p:nvPr/>
        </p:nvSpPr>
        <p:spPr>
          <a:xfrm>
            <a:off x="347472" y="3296510"/>
            <a:ext cx="2523744" cy="1764792"/>
          </a:xfrm>
          <a:prstGeom prst="roundRect">
            <a:avLst>
              <a:gd fmla="val 16667" name="adj"/>
            </a:avLst>
          </a:prstGeom>
          <a:solidFill>
            <a:schemeClr val="accent6"/>
          </a:solidFill>
          <a:ln cap="flat" cmpd="sng" w="25400">
            <a:solidFill>
              <a:srgbClr val="B46D3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ASSESSMENT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Evidence that informs us how our students engaging and working towards attaining their IEP goals</a:t>
            </a:r>
            <a:endParaRPr b="0" i="0" sz="1400" u="none" cap="none" strike="noStrike">
              <a:solidFill>
                <a:srgbClr val="000000"/>
              </a:solidFill>
              <a:latin typeface="Arial"/>
              <a:ea typeface="Arial"/>
              <a:cs typeface="Arial"/>
              <a:sym typeface="Arial"/>
            </a:endParaRPr>
          </a:p>
        </p:txBody>
      </p:sp>
      <p:sp>
        <p:nvSpPr>
          <p:cNvPr id="255" name="Google Shape;255;p25"/>
          <p:cNvSpPr/>
          <p:nvPr/>
        </p:nvSpPr>
        <p:spPr>
          <a:xfrm>
            <a:off x="3344852" y="2338578"/>
            <a:ext cx="3659451" cy="889254"/>
          </a:xfrm>
          <a:prstGeom prst="roundRect">
            <a:avLst>
              <a:gd fmla="val 16667" name="adj"/>
            </a:avLst>
          </a:prstGeom>
          <a:solidFill>
            <a:schemeClr val="accent3"/>
          </a:solidFill>
          <a:ln cap="flat" cmpd="sng" w="25400">
            <a:solidFill>
              <a:srgbClr val="71884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FORMAL ASSESSMENTS</a:t>
            </a:r>
            <a:endParaRPr b="0" i="0" sz="1400" u="none" cap="none" strike="noStrike">
              <a:solidFill>
                <a:srgbClr val="000000"/>
              </a:solidFill>
              <a:latin typeface="Arial"/>
              <a:ea typeface="Arial"/>
              <a:cs typeface="Arial"/>
              <a:sym typeface="Arial"/>
            </a:endParaRPr>
          </a:p>
        </p:txBody>
      </p:sp>
      <p:sp>
        <p:nvSpPr>
          <p:cNvPr id="256" name="Google Shape;256;p25"/>
          <p:cNvSpPr/>
          <p:nvPr/>
        </p:nvSpPr>
        <p:spPr>
          <a:xfrm flipH="1" rot="-1288126">
            <a:off x="2696634" y="3270987"/>
            <a:ext cx="970303" cy="454538"/>
          </a:xfrm>
          <a:prstGeom prst="lef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57" name="Google Shape;257;p25"/>
          <p:cNvSpPr/>
          <p:nvPr/>
        </p:nvSpPr>
        <p:spPr>
          <a:xfrm>
            <a:off x="3716455" y="3347994"/>
            <a:ext cx="5186498" cy="1403506"/>
          </a:xfrm>
          <a:prstGeom prst="roundRect">
            <a:avLst>
              <a:gd fmla="val 16667" name="adj"/>
            </a:avLst>
          </a:prstGeom>
          <a:solidFill>
            <a:srgbClr val="C2D59B"/>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CLASSROOM TEACHERS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Refer to the R&amp;V and N&amp;A Guides to select </a:t>
            </a:r>
            <a:r>
              <a:rPr b="1" i="0" lang="en-AU" sz="1800" u="sng" cap="none" strike="noStrike">
                <a:solidFill>
                  <a:schemeClr val="lt1"/>
                </a:solidFill>
                <a:latin typeface="Arial"/>
                <a:ea typeface="Arial"/>
                <a:cs typeface="Arial"/>
                <a:sym typeface="Arial"/>
              </a:rPr>
              <a:t>at least 1 literacy and 1 numeracy tool </a:t>
            </a:r>
            <a:r>
              <a:rPr b="1" i="0" lang="en-AU" sz="1800" u="none" cap="none" strike="noStrike">
                <a:solidFill>
                  <a:schemeClr val="lt1"/>
                </a:solidFill>
                <a:latin typeface="Arial"/>
                <a:ea typeface="Arial"/>
                <a:cs typeface="Arial"/>
                <a:sym typeface="Arial"/>
              </a:rPr>
              <a:t>suitable to each of your students</a:t>
            </a:r>
            <a:endParaRPr b="0" i="0" sz="1400" u="none" cap="none" strike="noStrike">
              <a:solidFill>
                <a:schemeClr val="lt1"/>
              </a:solidFill>
              <a:latin typeface="Arial"/>
              <a:ea typeface="Arial"/>
              <a:cs typeface="Arial"/>
              <a:sym typeface="Arial"/>
            </a:endParaRPr>
          </a:p>
        </p:txBody>
      </p:sp>
      <p:sp>
        <p:nvSpPr>
          <p:cNvPr id="258" name="Google Shape;258;p25"/>
          <p:cNvSpPr/>
          <p:nvPr/>
        </p:nvSpPr>
        <p:spPr>
          <a:xfrm>
            <a:off x="3716455" y="4867188"/>
            <a:ext cx="5186498" cy="1419556"/>
          </a:xfrm>
          <a:prstGeom prst="roundRect">
            <a:avLst>
              <a:gd fmla="val 16667" name="adj"/>
            </a:avLst>
          </a:prstGeom>
          <a:solidFill>
            <a:srgbClr val="B2A0C7"/>
          </a:solid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SPECIALIST TEACHERS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AU" sz="1800" u="none" cap="none" strike="noStrike">
                <a:solidFill>
                  <a:schemeClr val="lt1"/>
                </a:solidFill>
                <a:latin typeface="Arial"/>
                <a:ea typeface="Arial"/>
                <a:cs typeface="Arial"/>
                <a:sym typeface="Arial"/>
              </a:rPr>
              <a:t>Use your tailored </a:t>
            </a:r>
            <a:r>
              <a:rPr b="1" i="0" lang="en-AU" sz="1800" u="sng" cap="none" strike="noStrike">
                <a:solidFill>
                  <a:schemeClr val="lt1"/>
                </a:solidFill>
                <a:latin typeface="Arial"/>
                <a:ea typeface="Arial"/>
                <a:cs typeface="Arial"/>
                <a:sym typeface="Arial"/>
              </a:rPr>
              <a:t>Assessment Rubric </a:t>
            </a:r>
            <a:r>
              <a:rPr b="1" i="0" lang="en-AU" sz="1800" u="none" cap="none" strike="noStrike">
                <a:solidFill>
                  <a:schemeClr val="lt1"/>
                </a:solidFill>
                <a:latin typeface="Arial"/>
                <a:ea typeface="Arial"/>
                <a:cs typeface="Arial"/>
                <a:sym typeface="Arial"/>
              </a:rPr>
              <a:t>for each specialist area to monitor your students’ incremental IEP progress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6"/>
          <p:cNvSpPr txBox="1"/>
          <p:nvPr>
            <p:ph type="title"/>
          </p:nvPr>
        </p:nvSpPr>
        <p:spPr>
          <a:xfrm>
            <a:off x="108857" y="972800"/>
            <a:ext cx="8229600" cy="6638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FF0000"/>
              </a:buClr>
              <a:buSzPts val="3100"/>
              <a:buFont typeface="Garamond"/>
              <a:buNone/>
            </a:pPr>
            <a:r>
              <a:rPr b="1" lang="en-AU" sz="3100">
                <a:solidFill>
                  <a:srgbClr val="FF0000"/>
                </a:solidFill>
                <a:latin typeface="Garamond"/>
                <a:ea typeface="Garamond"/>
                <a:cs typeface="Garamond"/>
                <a:sym typeface="Garamond"/>
              </a:rPr>
              <a:t>Formal Assessment: Reading and Viewing</a:t>
            </a:r>
            <a:endParaRPr b="1" sz="3100">
              <a:solidFill>
                <a:srgbClr val="FF0000"/>
              </a:solidFill>
              <a:latin typeface="Garamond"/>
              <a:ea typeface="Garamond"/>
              <a:cs typeface="Garamond"/>
              <a:sym typeface="Garamond"/>
            </a:endParaRPr>
          </a:p>
        </p:txBody>
      </p:sp>
      <p:grpSp>
        <p:nvGrpSpPr>
          <p:cNvPr id="264" name="Google Shape;264;p26"/>
          <p:cNvGrpSpPr/>
          <p:nvPr/>
        </p:nvGrpSpPr>
        <p:grpSpPr>
          <a:xfrm>
            <a:off x="0" y="0"/>
            <a:ext cx="9144000" cy="1636600"/>
            <a:chOff x="0" y="0"/>
            <a:chExt cx="9144000" cy="1636600"/>
          </a:xfrm>
        </p:grpSpPr>
        <p:sp>
          <p:nvSpPr>
            <p:cNvPr id="265" name="Google Shape;265;p2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66" name="Google Shape;266;p2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67" name="Google Shape;267;p26"/>
          <p:cNvSpPr/>
          <p:nvPr/>
        </p:nvSpPr>
        <p:spPr>
          <a:xfrm>
            <a:off x="4817928" y="5588032"/>
            <a:ext cx="3701141" cy="744199"/>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AU" sz="1400" u="none" cap="none" strike="noStrike">
                <a:solidFill>
                  <a:schemeClr val="lt1"/>
                </a:solidFill>
                <a:latin typeface="Arial"/>
                <a:ea typeface="Arial"/>
                <a:cs typeface="Arial"/>
                <a:sym typeface="Arial"/>
              </a:rPr>
              <a:t>Select 1 formal Reading assessment tool to use and assess each student</a:t>
            </a:r>
            <a:endParaRPr b="0" i="0" sz="1400" u="none" cap="none" strike="noStrike">
              <a:solidFill>
                <a:srgbClr val="000000"/>
              </a:solidFill>
              <a:latin typeface="Arial"/>
              <a:ea typeface="Arial"/>
              <a:cs typeface="Arial"/>
              <a:sym typeface="Arial"/>
            </a:endParaRPr>
          </a:p>
        </p:txBody>
      </p:sp>
      <p:pic>
        <p:nvPicPr>
          <p:cNvPr id="268" name="Google Shape;268;p26"/>
          <p:cNvPicPr preferRelativeResize="0"/>
          <p:nvPr/>
        </p:nvPicPr>
        <p:blipFill rotWithShape="1">
          <a:blip r:embed="rId3">
            <a:alphaModFix/>
          </a:blip>
          <a:srcRect b="0" l="0" r="0" t="0"/>
          <a:stretch/>
        </p:blipFill>
        <p:spPr>
          <a:xfrm>
            <a:off x="152399" y="1813009"/>
            <a:ext cx="8839201" cy="3629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7"/>
          <p:cNvSpPr txBox="1"/>
          <p:nvPr>
            <p:ph type="title"/>
          </p:nvPr>
        </p:nvSpPr>
        <p:spPr>
          <a:xfrm>
            <a:off x="205232" y="987428"/>
            <a:ext cx="8229600" cy="6638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FF0000"/>
              </a:buClr>
              <a:buSzPts val="3100"/>
              <a:buFont typeface="Garamond"/>
              <a:buNone/>
            </a:pPr>
            <a:r>
              <a:rPr b="1" lang="en-AU" sz="3100">
                <a:solidFill>
                  <a:srgbClr val="FF0000"/>
                </a:solidFill>
                <a:latin typeface="Garamond"/>
                <a:ea typeface="Garamond"/>
                <a:cs typeface="Garamond"/>
                <a:sym typeface="Garamond"/>
              </a:rPr>
              <a:t>Formal Assessment: Writing</a:t>
            </a:r>
            <a:endParaRPr b="1" sz="3100">
              <a:solidFill>
                <a:srgbClr val="FF0000"/>
              </a:solidFill>
              <a:latin typeface="Garamond"/>
              <a:ea typeface="Garamond"/>
              <a:cs typeface="Garamond"/>
              <a:sym typeface="Garamond"/>
            </a:endParaRPr>
          </a:p>
        </p:txBody>
      </p:sp>
      <p:grpSp>
        <p:nvGrpSpPr>
          <p:cNvPr id="274" name="Google Shape;274;p27"/>
          <p:cNvGrpSpPr/>
          <p:nvPr/>
        </p:nvGrpSpPr>
        <p:grpSpPr>
          <a:xfrm>
            <a:off x="0" y="0"/>
            <a:ext cx="9144000" cy="1636600"/>
            <a:chOff x="0" y="0"/>
            <a:chExt cx="9144000" cy="1636600"/>
          </a:xfrm>
        </p:grpSpPr>
        <p:sp>
          <p:nvSpPr>
            <p:cNvPr id="275" name="Google Shape;275;p27"/>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76" name="Google Shape;276;p27"/>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descr="Green tick symbol and red cross sign in circle. Icons for ..." id="277" name="Google Shape;277;p27"/>
          <p:cNvPicPr preferRelativeResize="0"/>
          <p:nvPr/>
        </p:nvPicPr>
        <p:blipFill rotWithShape="1">
          <a:blip r:embed="rId3">
            <a:alphaModFix/>
          </a:blip>
          <a:srcRect b="0" l="0" r="49441" t="0"/>
          <a:stretch/>
        </p:blipFill>
        <p:spPr>
          <a:xfrm>
            <a:off x="205232" y="5797296"/>
            <a:ext cx="317862" cy="317104"/>
          </a:xfrm>
          <a:prstGeom prst="rect">
            <a:avLst/>
          </a:prstGeom>
          <a:noFill/>
          <a:ln>
            <a:noFill/>
          </a:ln>
        </p:spPr>
      </p:pic>
      <p:pic>
        <p:nvPicPr>
          <p:cNvPr id="278" name="Google Shape;278;p27"/>
          <p:cNvPicPr preferRelativeResize="0"/>
          <p:nvPr/>
        </p:nvPicPr>
        <p:blipFill rotWithShape="1">
          <a:blip r:embed="rId4">
            <a:alphaModFix/>
          </a:blip>
          <a:srcRect b="0" l="0" r="0" t="0"/>
          <a:stretch/>
        </p:blipFill>
        <p:spPr>
          <a:xfrm>
            <a:off x="152400" y="1804026"/>
            <a:ext cx="8839201" cy="3629400"/>
          </a:xfrm>
          <a:prstGeom prst="rect">
            <a:avLst/>
          </a:prstGeom>
          <a:noFill/>
          <a:ln>
            <a:noFill/>
          </a:ln>
        </p:spPr>
      </p:pic>
      <p:sp>
        <p:nvSpPr>
          <p:cNvPr id="279" name="Google Shape;279;p27"/>
          <p:cNvSpPr/>
          <p:nvPr/>
        </p:nvSpPr>
        <p:spPr>
          <a:xfrm>
            <a:off x="4484916" y="5532173"/>
            <a:ext cx="4042500" cy="744300"/>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AU" sz="1400" u="none" cap="none" strike="noStrike">
                <a:solidFill>
                  <a:schemeClr val="lt1"/>
                </a:solidFill>
                <a:latin typeface="Arial"/>
                <a:ea typeface="Arial"/>
                <a:cs typeface="Arial"/>
                <a:sym typeface="Arial"/>
              </a:rPr>
              <a:t>Select 1-2 formal Writing assessment tools to use and assess each student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8"/>
          <p:cNvSpPr txBox="1"/>
          <p:nvPr>
            <p:ph type="title"/>
          </p:nvPr>
        </p:nvSpPr>
        <p:spPr>
          <a:xfrm>
            <a:off x="185058" y="979133"/>
            <a:ext cx="8229600" cy="6638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FF0000"/>
              </a:buClr>
              <a:buSzPts val="3200"/>
              <a:buFont typeface="Garamond"/>
              <a:buNone/>
            </a:pPr>
            <a:r>
              <a:rPr b="1" lang="en-AU" sz="3200">
                <a:solidFill>
                  <a:srgbClr val="FF0000"/>
                </a:solidFill>
                <a:latin typeface="Garamond"/>
                <a:ea typeface="Garamond"/>
                <a:cs typeface="Garamond"/>
                <a:sym typeface="Garamond"/>
              </a:rPr>
              <a:t>Formal Assessment: Numeracy</a:t>
            </a:r>
            <a:endParaRPr b="1" sz="3200">
              <a:solidFill>
                <a:srgbClr val="FF0000"/>
              </a:solidFill>
              <a:latin typeface="Garamond"/>
              <a:ea typeface="Garamond"/>
              <a:cs typeface="Garamond"/>
              <a:sym typeface="Garamond"/>
            </a:endParaRPr>
          </a:p>
        </p:txBody>
      </p:sp>
      <p:grpSp>
        <p:nvGrpSpPr>
          <p:cNvPr id="285" name="Google Shape;285;p28"/>
          <p:cNvGrpSpPr/>
          <p:nvPr/>
        </p:nvGrpSpPr>
        <p:grpSpPr>
          <a:xfrm>
            <a:off x="0" y="0"/>
            <a:ext cx="9144000" cy="1636600"/>
            <a:chOff x="0" y="0"/>
            <a:chExt cx="9144000" cy="1636600"/>
          </a:xfrm>
        </p:grpSpPr>
        <p:sp>
          <p:nvSpPr>
            <p:cNvPr id="286" name="Google Shape;286;p28"/>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87" name="Google Shape;287;p28"/>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288" name="Google Shape;288;p28"/>
          <p:cNvSpPr/>
          <p:nvPr/>
        </p:nvSpPr>
        <p:spPr>
          <a:xfrm>
            <a:off x="4549063" y="5317677"/>
            <a:ext cx="4125684" cy="606073"/>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AU" sz="1400" u="none" cap="none" strike="noStrike">
                <a:solidFill>
                  <a:schemeClr val="lt1"/>
                </a:solidFill>
                <a:latin typeface="Arial"/>
                <a:ea typeface="Arial"/>
                <a:cs typeface="Arial"/>
                <a:sym typeface="Arial"/>
              </a:rPr>
              <a:t>Select 1 formal ‘numeracy assessment tool’ to use and assess each student</a:t>
            </a:r>
            <a:endParaRPr b="0" i="0" sz="1400" u="none" cap="none" strike="noStrike">
              <a:solidFill>
                <a:srgbClr val="000000"/>
              </a:solidFill>
              <a:latin typeface="Arial"/>
              <a:ea typeface="Arial"/>
              <a:cs typeface="Arial"/>
              <a:sym typeface="Arial"/>
            </a:endParaRPr>
          </a:p>
        </p:txBody>
      </p:sp>
      <p:pic>
        <p:nvPicPr>
          <p:cNvPr id="289" name="Google Shape;289;p28"/>
          <p:cNvPicPr preferRelativeResize="0"/>
          <p:nvPr/>
        </p:nvPicPr>
        <p:blipFill rotWithShape="1">
          <a:blip r:embed="rId3">
            <a:alphaModFix/>
          </a:blip>
          <a:srcRect b="0" l="0" r="0" t="0"/>
          <a:stretch/>
        </p:blipFill>
        <p:spPr>
          <a:xfrm>
            <a:off x="304800" y="1966425"/>
            <a:ext cx="8488526" cy="3227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9"/>
          <p:cNvSpPr txBox="1"/>
          <p:nvPr>
            <p:ph type="title"/>
          </p:nvPr>
        </p:nvSpPr>
        <p:spPr>
          <a:xfrm>
            <a:off x="590154" y="130470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Assessment Data: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Student A (@ Level C)</a:t>
            </a:r>
            <a:endParaRPr b="1" sz="4800">
              <a:solidFill>
                <a:srgbClr val="FF0000"/>
              </a:solidFill>
              <a:latin typeface="Garamond"/>
              <a:ea typeface="Garamond"/>
              <a:cs typeface="Garamond"/>
              <a:sym typeface="Garamond"/>
            </a:endParaRPr>
          </a:p>
        </p:txBody>
      </p:sp>
      <p:grpSp>
        <p:nvGrpSpPr>
          <p:cNvPr id="295" name="Google Shape;295;p29"/>
          <p:cNvGrpSpPr/>
          <p:nvPr/>
        </p:nvGrpSpPr>
        <p:grpSpPr>
          <a:xfrm>
            <a:off x="0" y="0"/>
            <a:ext cx="9144000" cy="1636600"/>
            <a:chOff x="0" y="0"/>
            <a:chExt cx="9144000" cy="1636600"/>
          </a:xfrm>
        </p:grpSpPr>
        <p:sp>
          <p:nvSpPr>
            <p:cNvPr id="296" name="Google Shape;296;p29"/>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297" name="Google Shape;297;p29"/>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graphicFrame>
        <p:nvGraphicFramePr>
          <p:cNvPr id="298" name="Google Shape;298;p29"/>
          <p:cNvGraphicFramePr/>
          <p:nvPr/>
        </p:nvGraphicFramePr>
        <p:xfrm>
          <a:off x="949452" y="2461716"/>
          <a:ext cx="3000000" cy="3000000"/>
        </p:xfrm>
        <a:graphic>
          <a:graphicData uri="http://schemas.openxmlformats.org/drawingml/2006/table">
            <a:tbl>
              <a:tblPr bandRow="1" firstRow="1">
                <a:noFill/>
                <a:tableStyleId>{34147F2D-F174-46E8-837F-2E3448B8FADB}</a:tableStyleId>
              </a:tblPr>
              <a:tblGrid>
                <a:gridCol w="3476250"/>
                <a:gridCol w="3476250"/>
              </a:tblGrid>
              <a:tr h="1188300">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READING &amp; VIEWING</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AU" sz="1200" u="none" cap="none" strike="noStrike"/>
                        <a:t>Goal: Exploring differences between letters by shape and size (VCELA076)</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NUMERACY</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AU" sz="1200" u="none" cap="none" strike="noStrike"/>
                        <a:t>Goal: Identify groups as being ‘one’, ‘more’’ or ‘less’ (VCNMA036)</a:t>
                      </a:r>
                      <a:endParaRPr sz="1400" u="none" cap="none" strike="noStrike"/>
                    </a:p>
                  </a:txBody>
                  <a:tcPr marT="45725" marB="45725" marR="91450" marL="91450"/>
                </a:tc>
              </a:tr>
              <a:tr h="1163725">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Motif                                                    Letter ID Test</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Essential Assessment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 Level C Addition/Subtraction ‘Post Test’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r>
              <a:tr h="1048400">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Photos/Video                           Observation Notes</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Therapy Observation Notes</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Work Samples</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Photos/Video                           Observation Notes</a:t>
                      </a:r>
                      <a:endParaRPr sz="1400" u="none" cap="none" strike="noStrike"/>
                    </a:p>
                  </a:txBody>
                  <a:tcPr marT="45725" marB="45725" marR="91450" marL="91450"/>
                </a:tc>
              </a:tr>
            </a:tbl>
          </a:graphicData>
        </a:graphic>
      </p:graphicFrame>
      <p:sp>
        <p:nvSpPr>
          <p:cNvPr id="299" name="Google Shape;299;p29"/>
          <p:cNvSpPr/>
          <p:nvPr/>
        </p:nvSpPr>
        <p:spPr>
          <a:xfrm>
            <a:off x="337566" y="3895496"/>
            <a:ext cx="1225296" cy="462178"/>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FORMAL</a:t>
            </a:r>
            <a:endParaRPr b="0" i="0" sz="1400" u="none" cap="none" strike="noStrike">
              <a:solidFill>
                <a:srgbClr val="000000"/>
              </a:solidFill>
              <a:latin typeface="Arial"/>
              <a:ea typeface="Arial"/>
              <a:cs typeface="Arial"/>
              <a:sym typeface="Arial"/>
            </a:endParaRPr>
          </a:p>
        </p:txBody>
      </p:sp>
      <p:sp>
        <p:nvSpPr>
          <p:cNvPr id="300" name="Google Shape;300;p29"/>
          <p:cNvSpPr/>
          <p:nvPr/>
        </p:nvSpPr>
        <p:spPr>
          <a:xfrm>
            <a:off x="336042" y="5102352"/>
            <a:ext cx="1226820" cy="462178"/>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INFORMAL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0"/>
          <p:cNvSpPr txBox="1"/>
          <p:nvPr>
            <p:ph type="title"/>
          </p:nvPr>
        </p:nvSpPr>
        <p:spPr>
          <a:xfrm>
            <a:off x="535290" y="130470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Assessment Data: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Student B (@ Foundations-2)</a:t>
            </a:r>
            <a:endParaRPr b="1" sz="4800">
              <a:solidFill>
                <a:srgbClr val="FF0000"/>
              </a:solidFill>
              <a:latin typeface="Garamond"/>
              <a:ea typeface="Garamond"/>
              <a:cs typeface="Garamond"/>
              <a:sym typeface="Garamond"/>
            </a:endParaRPr>
          </a:p>
        </p:txBody>
      </p:sp>
      <p:grpSp>
        <p:nvGrpSpPr>
          <p:cNvPr id="306" name="Google Shape;306;p30"/>
          <p:cNvGrpSpPr/>
          <p:nvPr/>
        </p:nvGrpSpPr>
        <p:grpSpPr>
          <a:xfrm>
            <a:off x="0" y="0"/>
            <a:ext cx="9144000" cy="1636600"/>
            <a:chOff x="0" y="0"/>
            <a:chExt cx="9144000" cy="1636600"/>
          </a:xfrm>
        </p:grpSpPr>
        <p:sp>
          <p:nvSpPr>
            <p:cNvPr id="307" name="Google Shape;307;p30"/>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08" name="Google Shape;308;p30"/>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graphicFrame>
        <p:nvGraphicFramePr>
          <p:cNvPr id="309" name="Google Shape;309;p30"/>
          <p:cNvGraphicFramePr/>
          <p:nvPr/>
        </p:nvGraphicFramePr>
        <p:xfrm>
          <a:off x="1132332" y="2439416"/>
          <a:ext cx="3000000" cy="3000000"/>
        </p:xfrm>
        <a:graphic>
          <a:graphicData uri="http://schemas.openxmlformats.org/drawingml/2006/table">
            <a:tbl>
              <a:tblPr bandRow="1" firstRow="1">
                <a:noFill/>
                <a:tableStyleId>{34147F2D-F174-46E8-837F-2E3448B8FADB}</a:tableStyleId>
              </a:tblPr>
              <a:tblGrid>
                <a:gridCol w="3439675"/>
                <a:gridCol w="3439675"/>
              </a:tblGrid>
              <a:tr h="1177075">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READING &amp; VIEWING</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AU" sz="1200" u="none" cap="none" strike="noStrike"/>
                        <a:t>Goal: Exploring differences between letters by shape and size (VCELA076)</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NUMERACY</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AU" sz="1200" u="none" cap="none" strike="noStrike"/>
                        <a:t>Goal: Identify groups as being ‘one’, ‘more’’ or ‘less’ (VCNMA036)</a:t>
                      </a:r>
                      <a:endParaRPr sz="1400" u="none" cap="none" strike="noStrike"/>
                    </a:p>
                  </a:txBody>
                  <a:tcPr marT="45725" marB="45725" marR="91450" marL="91450"/>
                </a:tc>
              </a:tr>
              <a:tr h="1216550">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PM Benchmark                              Running Record Assessment</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Maths Online Interview                         Sem 1 2023 ‘Addition/Subtraction Test’               (Insight Assessment Platform)</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tc>
              </a:tr>
              <a:tr h="991700">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Photos/Video                           Observation Notes</a:t>
                      </a:r>
                      <a:endParaRPr sz="14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Work Samples</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AU" sz="1400" u="none" cap="none" strike="noStrike"/>
                        <a:t>Photos/Video                           Observation Notes</a:t>
                      </a:r>
                      <a:endParaRPr sz="1400" u="none" cap="none" strike="noStrike"/>
                    </a:p>
                  </a:txBody>
                  <a:tcPr marT="45725" marB="45725" marR="91450" marL="91450"/>
                </a:tc>
              </a:tr>
            </a:tbl>
          </a:graphicData>
        </a:graphic>
      </p:graphicFrame>
      <p:sp>
        <p:nvSpPr>
          <p:cNvPr id="310" name="Google Shape;310;p30"/>
          <p:cNvSpPr/>
          <p:nvPr/>
        </p:nvSpPr>
        <p:spPr>
          <a:xfrm>
            <a:off x="374904" y="3764789"/>
            <a:ext cx="1152144" cy="532891"/>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FORMAL</a:t>
            </a:r>
            <a:endParaRPr b="0" i="0" sz="1400" u="none" cap="none" strike="noStrike">
              <a:solidFill>
                <a:srgbClr val="000000"/>
              </a:solidFill>
              <a:latin typeface="Arial"/>
              <a:ea typeface="Arial"/>
              <a:cs typeface="Arial"/>
              <a:sym typeface="Arial"/>
            </a:endParaRPr>
          </a:p>
        </p:txBody>
      </p:sp>
      <p:sp>
        <p:nvSpPr>
          <p:cNvPr id="311" name="Google Shape;311;p30"/>
          <p:cNvSpPr/>
          <p:nvPr/>
        </p:nvSpPr>
        <p:spPr>
          <a:xfrm>
            <a:off x="374904" y="4962497"/>
            <a:ext cx="1225296" cy="532891"/>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INFORMAL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1"/>
          <p:cNvSpPr txBox="1"/>
          <p:nvPr>
            <p:ph type="title"/>
          </p:nvPr>
        </p:nvSpPr>
        <p:spPr>
          <a:xfrm>
            <a:off x="535290" y="130470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Assessment Data: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Storage on SharePoint</a:t>
            </a:r>
            <a:endParaRPr b="1" sz="4800">
              <a:solidFill>
                <a:srgbClr val="FF0000"/>
              </a:solidFill>
              <a:latin typeface="Garamond"/>
              <a:ea typeface="Garamond"/>
              <a:cs typeface="Garamond"/>
              <a:sym typeface="Garamond"/>
            </a:endParaRPr>
          </a:p>
        </p:txBody>
      </p:sp>
      <p:grpSp>
        <p:nvGrpSpPr>
          <p:cNvPr id="317" name="Google Shape;317;p31"/>
          <p:cNvGrpSpPr/>
          <p:nvPr/>
        </p:nvGrpSpPr>
        <p:grpSpPr>
          <a:xfrm>
            <a:off x="0" y="0"/>
            <a:ext cx="9144000" cy="1636600"/>
            <a:chOff x="0" y="0"/>
            <a:chExt cx="9144000" cy="1636600"/>
          </a:xfrm>
        </p:grpSpPr>
        <p:sp>
          <p:nvSpPr>
            <p:cNvPr id="318" name="Google Shape;318;p31"/>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19" name="Google Shape;319;p31"/>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id="320" name="Google Shape;320;p31"/>
          <p:cNvPicPr preferRelativeResize="0"/>
          <p:nvPr/>
        </p:nvPicPr>
        <p:blipFill rotWithShape="1">
          <a:blip r:embed="rId3">
            <a:alphaModFix/>
          </a:blip>
          <a:srcRect b="0" l="0" r="0" t="0"/>
          <a:stretch/>
        </p:blipFill>
        <p:spPr>
          <a:xfrm>
            <a:off x="1011448" y="2685574"/>
            <a:ext cx="2401491" cy="3333939"/>
          </a:xfrm>
          <a:prstGeom prst="rect">
            <a:avLst/>
          </a:prstGeom>
          <a:noFill/>
          <a:ln>
            <a:noFill/>
          </a:ln>
        </p:spPr>
      </p:pic>
      <p:sp>
        <p:nvSpPr>
          <p:cNvPr id="321" name="Google Shape;321;p31"/>
          <p:cNvSpPr/>
          <p:nvPr/>
        </p:nvSpPr>
        <p:spPr>
          <a:xfrm>
            <a:off x="895458" y="3428999"/>
            <a:ext cx="1920240" cy="923544"/>
          </a:xfrm>
          <a:prstGeom prst="ellipse">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22" name="Google Shape;322;p31"/>
          <p:cNvSpPr/>
          <p:nvPr/>
        </p:nvSpPr>
        <p:spPr>
          <a:xfrm>
            <a:off x="3630168" y="3890770"/>
            <a:ext cx="813816" cy="589789"/>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323" name="Google Shape;323;p31"/>
          <p:cNvPicPr preferRelativeResize="0"/>
          <p:nvPr/>
        </p:nvPicPr>
        <p:blipFill rotWithShape="1">
          <a:blip r:embed="rId4">
            <a:alphaModFix/>
          </a:blip>
          <a:srcRect b="0" l="0" r="0" t="0"/>
          <a:stretch/>
        </p:blipFill>
        <p:spPr>
          <a:xfrm>
            <a:off x="4895772" y="2604050"/>
            <a:ext cx="3010055" cy="3295819"/>
          </a:xfrm>
          <a:prstGeom prst="rect">
            <a:avLst/>
          </a:prstGeom>
          <a:noFill/>
          <a:ln>
            <a:noFill/>
          </a:ln>
        </p:spPr>
      </p:pic>
      <p:sp>
        <p:nvSpPr>
          <p:cNvPr id="324" name="Google Shape;324;p31"/>
          <p:cNvSpPr/>
          <p:nvPr/>
        </p:nvSpPr>
        <p:spPr>
          <a:xfrm>
            <a:off x="5303980" y="4297678"/>
            <a:ext cx="1920240" cy="923544"/>
          </a:xfrm>
          <a:prstGeom prst="ellipse">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32"/>
          <p:cNvPicPr preferRelativeResize="0"/>
          <p:nvPr/>
        </p:nvPicPr>
        <p:blipFill rotWithShape="1">
          <a:blip r:embed="rId3">
            <a:alphaModFix/>
          </a:blip>
          <a:srcRect b="0" l="0" r="0" t="0"/>
          <a:stretch/>
        </p:blipFill>
        <p:spPr>
          <a:xfrm>
            <a:off x="6105750" y="3362250"/>
            <a:ext cx="2933400" cy="2504100"/>
          </a:xfrm>
          <a:prstGeom prst="rect">
            <a:avLst/>
          </a:prstGeom>
          <a:noFill/>
          <a:ln>
            <a:noFill/>
          </a:ln>
        </p:spPr>
      </p:pic>
      <p:sp>
        <p:nvSpPr>
          <p:cNvPr id="330" name="Google Shape;330;p32"/>
          <p:cNvSpPr txBox="1"/>
          <p:nvPr>
            <p:ph type="title"/>
          </p:nvPr>
        </p:nvSpPr>
        <p:spPr>
          <a:xfrm>
            <a:off x="535290" y="130470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Assessment Data: </a:t>
            </a:r>
            <a:br>
              <a:rPr b="1" lang="en-AU" sz="4800">
                <a:solidFill>
                  <a:srgbClr val="FF0000"/>
                </a:solidFill>
                <a:latin typeface="Garamond"/>
                <a:ea typeface="Garamond"/>
                <a:cs typeface="Garamond"/>
                <a:sym typeface="Garamond"/>
              </a:rPr>
            </a:br>
            <a:r>
              <a:rPr b="1" lang="en-AU" sz="4800">
                <a:solidFill>
                  <a:srgbClr val="FF0000"/>
                </a:solidFill>
                <a:latin typeface="Garamond"/>
                <a:ea typeface="Garamond"/>
                <a:cs typeface="Garamond"/>
                <a:sym typeface="Garamond"/>
              </a:rPr>
              <a:t>Storage on SharePoint</a:t>
            </a:r>
            <a:endParaRPr b="1" sz="4800">
              <a:solidFill>
                <a:srgbClr val="FF0000"/>
              </a:solidFill>
              <a:latin typeface="Garamond"/>
              <a:ea typeface="Garamond"/>
              <a:cs typeface="Garamond"/>
              <a:sym typeface="Garamond"/>
            </a:endParaRPr>
          </a:p>
        </p:txBody>
      </p:sp>
      <p:grpSp>
        <p:nvGrpSpPr>
          <p:cNvPr id="331" name="Google Shape;331;p32"/>
          <p:cNvGrpSpPr/>
          <p:nvPr/>
        </p:nvGrpSpPr>
        <p:grpSpPr>
          <a:xfrm>
            <a:off x="0" y="0"/>
            <a:ext cx="9144000" cy="1636600"/>
            <a:chOff x="0" y="0"/>
            <a:chExt cx="9144000" cy="1636600"/>
          </a:xfrm>
        </p:grpSpPr>
        <p:sp>
          <p:nvSpPr>
            <p:cNvPr id="332" name="Google Shape;332;p32"/>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33" name="Google Shape;333;p32"/>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id="334" name="Google Shape;334;p32"/>
          <p:cNvPicPr preferRelativeResize="0"/>
          <p:nvPr/>
        </p:nvPicPr>
        <p:blipFill rotWithShape="1">
          <a:blip r:embed="rId4">
            <a:alphaModFix/>
          </a:blip>
          <a:srcRect b="0" l="0" r="0" t="0"/>
          <a:stretch/>
        </p:blipFill>
        <p:spPr>
          <a:xfrm>
            <a:off x="535290" y="3362247"/>
            <a:ext cx="2665021" cy="3054507"/>
          </a:xfrm>
          <a:prstGeom prst="rect">
            <a:avLst/>
          </a:prstGeom>
          <a:noFill/>
          <a:ln>
            <a:noFill/>
          </a:ln>
        </p:spPr>
      </p:pic>
      <p:sp>
        <p:nvSpPr>
          <p:cNvPr id="335" name="Google Shape;335;p32"/>
          <p:cNvSpPr/>
          <p:nvPr/>
        </p:nvSpPr>
        <p:spPr>
          <a:xfrm>
            <a:off x="825429" y="2420606"/>
            <a:ext cx="2221992" cy="530352"/>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Select the appropriate sub school </a:t>
            </a:r>
            <a:endParaRPr b="0" i="0" sz="1400" u="none" cap="none" strike="noStrike">
              <a:solidFill>
                <a:srgbClr val="000000"/>
              </a:solidFill>
              <a:latin typeface="Arial"/>
              <a:ea typeface="Arial"/>
              <a:cs typeface="Arial"/>
              <a:sym typeface="Arial"/>
            </a:endParaRPr>
          </a:p>
        </p:txBody>
      </p:sp>
      <p:sp>
        <p:nvSpPr>
          <p:cNvPr id="336" name="Google Shape;336;p32"/>
          <p:cNvSpPr/>
          <p:nvPr/>
        </p:nvSpPr>
        <p:spPr>
          <a:xfrm>
            <a:off x="3399289" y="2448200"/>
            <a:ext cx="2587752" cy="530352"/>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Locate each students folder using their Cases Code</a:t>
            </a:r>
            <a:endParaRPr b="0" i="0" sz="1400" u="none" cap="none" strike="noStrike">
              <a:solidFill>
                <a:srgbClr val="000000"/>
              </a:solidFill>
              <a:latin typeface="Arial"/>
              <a:ea typeface="Arial"/>
              <a:cs typeface="Arial"/>
              <a:sym typeface="Arial"/>
            </a:endParaRPr>
          </a:p>
        </p:txBody>
      </p:sp>
      <p:pic>
        <p:nvPicPr>
          <p:cNvPr id="337" name="Google Shape;337;p32"/>
          <p:cNvPicPr preferRelativeResize="0"/>
          <p:nvPr/>
        </p:nvPicPr>
        <p:blipFill rotWithShape="1">
          <a:blip r:embed="rId5">
            <a:alphaModFix/>
          </a:blip>
          <a:srcRect b="0" l="0" r="0" t="0"/>
          <a:stretch/>
        </p:blipFill>
        <p:spPr>
          <a:xfrm>
            <a:off x="3529429" y="3292908"/>
            <a:ext cx="2368672" cy="3193184"/>
          </a:xfrm>
          <a:prstGeom prst="rect">
            <a:avLst/>
          </a:prstGeom>
          <a:noFill/>
          <a:ln>
            <a:noFill/>
          </a:ln>
        </p:spPr>
      </p:pic>
      <p:sp>
        <p:nvSpPr>
          <p:cNvPr id="338" name="Google Shape;338;p32"/>
          <p:cNvSpPr/>
          <p:nvPr/>
        </p:nvSpPr>
        <p:spPr>
          <a:xfrm>
            <a:off x="6471513" y="4427788"/>
            <a:ext cx="1920300" cy="923400"/>
          </a:xfrm>
          <a:prstGeom prst="ellipse">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9" name="Google Shape;339;p32"/>
          <p:cNvSpPr/>
          <p:nvPr/>
        </p:nvSpPr>
        <p:spPr>
          <a:xfrm>
            <a:off x="6227219" y="2353882"/>
            <a:ext cx="2587752" cy="663800"/>
          </a:xfrm>
          <a:prstGeom prst="roundRect">
            <a:avLst>
              <a:gd fmla="val 16667" name="adj"/>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chemeClr val="lt1"/>
                </a:solidFill>
                <a:latin typeface="Arial"/>
                <a:ea typeface="Arial"/>
                <a:cs typeface="Arial"/>
                <a:sym typeface="Arial"/>
              </a:rPr>
              <a:t>Save all assessments in their ABLES Assessment Folder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3"/>
          <p:cNvSpPr txBox="1"/>
          <p:nvPr>
            <p:ph type="title"/>
          </p:nvPr>
        </p:nvSpPr>
        <p:spPr>
          <a:xfrm>
            <a:off x="535290" y="1148950"/>
            <a:ext cx="8229600" cy="663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sz="4800">
                <a:solidFill>
                  <a:srgbClr val="FF0000"/>
                </a:solidFill>
                <a:latin typeface="Garamond"/>
                <a:ea typeface="Garamond"/>
                <a:cs typeface="Garamond"/>
                <a:sym typeface="Garamond"/>
              </a:rPr>
              <a:t>DRAFT</a:t>
            </a:r>
            <a:r>
              <a:rPr lang="en-AU" sz="4800">
                <a:solidFill>
                  <a:srgbClr val="FF0000"/>
                </a:solidFill>
                <a:latin typeface="Garamond"/>
                <a:ea typeface="Garamond"/>
                <a:cs typeface="Garamond"/>
                <a:sym typeface="Garamond"/>
              </a:rPr>
              <a:t> </a:t>
            </a:r>
            <a:r>
              <a:rPr b="1" lang="en-AU" sz="4800">
                <a:solidFill>
                  <a:srgbClr val="FF0000"/>
                </a:solidFill>
                <a:latin typeface="Garamond"/>
                <a:ea typeface="Garamond"/>
                <a:cs typeface="Garamond"/>
                <a:sym typeface="Garamond"/>
              </a:rPr>
              <a:t>Reports</a:t>
            </a:r>
            <a:endParaRPr b="1" sz="4800">
              <a:solidFill>
                <a:srgbClr val="FF0000"/>
              </a:solidFill>
              <a:latin typeface="Garamond"/>
              <a:ea typeface="Garamond"/>
              <a:cs typeface="Garamond"/>
              <a:sym typeface="Garamond"/>
            </a:endParaRPr>
          </a:p>
        </p:txBody>
      </p:sp>
      <p:sp>
        <p:nvSpPr>
          <p:cNvPr id="345" name="Google Shape;345;p33"/>
          <p:cNvSpPr txBox="1"/>
          <p:nvPr>
            <p:ph idx="1" type="body"/>
          </p:nvPr>
        </p:nvSpPr>
        <p:spPr>
          <a:xfrm>
            <a:off x="535290" y="2340351"/>
            <a:ext cx="8229600" cy="2755351"/>
          </a:xfrm>
          <a:prstGeom prst="rect">
            <a:avLst/>
          </a:prstGeom>
          <a:noFill/>
          <a:ln>
            <a:noFill/>
          </a:ln>
        </p:spPr>
        <p:txBody>
          <a:bodyPr anchorCtr="0" anchor="t" bIns="45700" lIns="91425" spcFirstLastPara="1" rIns="91425" wrap="square" tIns="45700">
            <a:normAutofit/>
          </a:bodyPr>
          <a:lstStyle/>
          <a:p>
            <a:pPr indent="0" lvl="0" marL="0" rtl="0" algn="ctr">
              <a:lnSpc>
                <a:spcPct val="110000"/>
              </a:lnSpc>
              <a:spcBef>
                <a:spcPts val="0"/>
              </a:spcBef>
              <a:spcAft>
                <a:spcPts val="0"/>
              </a:spcAft>
              <a:buClr>
                <a:srgbClr val="FF0000"/>
              </a:buClr>
              <a:buSzPts val="3600"/>
              <a:buNone/>
            </a:pPr>
            <a:r>
              <a:rPr b="1" lang="en-AU" sz="3600">
                <a:solidFill>
                  <a:srgbClr val="FF0000"/>
                </a:solidFill>
                <a:latin typeface="Garamond"/>
                <a:ea typeface="Garamond"/>
                <a:cs typeface="Garamond"/>
                <a:sym typeface="Garamond"/>
              </a:rPr>
              <a:t>Learning Area Comments</a:t>
            </a:r>
            <a:endParaRPr/>
          </a:p>
          <a:p>
            <a:pPr indent="0" lvl="0" marL="0" rtl="0" algn="ctr">
              <a:lnSpc>
                <a:spcPct val="110000"/>
              </a:lnSpc>
              <a:spcBef>
                <a:spcPts val="666"/>
              </a:spcBef>
              <a:spcAft>
                <a:spcPts val="0"/>
              </a:spcAft>
              <a:buClr>
                <a:schemeClr val="dk1"/>
              </a:buClr>
              <a:buSzPts val="3600"/>
              <a:buNone/>
            </a:pPr>
            <a:r>
              <a:t/>
            </a:r>
            <a:endParaRPr b="1" sz="3600">
              <a:solidFill>
                <a:srgbClr val="FF0000"/>
              </a:solidFill>
              <a:latin typeface="Garamond"/>
              <a:ea typeface="Garamond"/>
              <a:cs typeface="Garamond"/>
              <a:sym typeface="Garamond"/>
            </a:endParaRPr>
          </a:p>
          <a:p>
            <a:pPr indent="-311530" lvl="0" marL="342900" rtl="0" algn="just">
              <a:lnSpc>
                <a:spcPct val="100000"/>
              </a:lnSpc>
              <a:spcBef>
                <a:spcPts val="610"/>
              </a:spcBef>
              <a:spcAft>
                <a:spcPts val="0"/>
              </a:spcAft>
              <a:buClr>
                <a:schemeClr val="dk1"/>
              </a:buClr>
              <a:buSzPts val="3300"/>
              <a:buFont typeface="Noto Sans Symbols"/>
              <a:buChar char="✔"/>
            </a:pPr>
            <a:r>
              <a:rPr lang="en-AU" sz="3300">
                <a:latin typeface="Garamond"/>
                <a:ea typeface="Garamond"/>
                <a:cs typeface="Garamond"/>
                <a:sym typeface="Garamond"/>
              </a:rPr>
              <a:t>MS Word format</a:t>
            </a:r>
            <a:endParaRPr sz="3300">
              <a:latin typeface="Garamond"/>
              <a:ea typeface="Garamond"/>
              <a:cs typeface="Garamond"/>
              <a:sym typeface="Garamond"/>
            </a:endParaRPr>
          </a:p>
          <a:p>
            <a:pPr indent="-311530" lvl="0" marL="342900" rtl="0" algn="just">
              <a:lnSpc>
                <a:spcPct val="100000"/>
              </a:lnSpc>
              <a:spcBef>
                <a:spcPts val="610"/>
              </a:spcBef>
              <a:spcAft>
                <a:spcPts val="0"/>
              </a:spcAft>
              <a:buClr>
                <a:schemeClr val="dk1"/>
              </a:buClr>
              <a:buSzPts val="3300"/>
              <a:buFont typeface="Noto Sans Symbols"/>
              <a:buChar char="✔"/>
            </a:pPr>
            <a:r>
              <a:rPr lang="en-AU" sz="3300">
                <a:latin typeface="Garamond"/>
                <a:ea typeface="Garamond"/>
                <a:cs typeface="Garamond"/>
                <a:sym typeface="Garamond"/>
              </a:rPr>
              <a:t>150-word limit per learning goal</a:t>
            </a:r>
            <a:endParaRPr/>
          </a:p>
          <a:p>
            <a:pPr indent="0" lvl="0" marL="0" rtl="0" algn="l">
              <a:lnSpc>
                <a:spcPct val="100000"/>
              </a:lnSpc>
              <a:spcBef>
                <a:spcPts val="444"/>
              </a:spcBef>
              <a:spcAft>
                <a:spcPts val="0"/>
              </a:spcAft>
              <a:buClr>
                <a:schemeClr val="dk1"/>
              </a:buClr>
              <a:buSzPts val="2400"/>
              <a:buNone/>
            </a:pPr>
            <a:r>
              <a:t/>
            </a:r>
            <a:endParaRPr sz="2400"/>
          </a:p>
        </p:txBody>
      </p:sp>
      <p:grpSp>
        <p:nvGrpSpPr>
          <p:cNvPr id="346" name="Google Shape;346;p33"/>
          <p:cNvGrpSpPr/>
          <p:nvPr/>
        </p:nvGrpSpPr>
        <p:grpSpPr>
          <a:xfrm>
            <a:off x="0" y="0"/>
            <a:ext cx="9144000" cy="1636600"/>
            <a:chOff x="0" y="0"/>
            <a:chExt cx="9144000" cy="1636600"/>
          </a:xfrm>
        </p:grpSpPr>
        <p:sp>
          <p:nvSpPr>
            <p:cNvPr id="347" name="Google Shape;347;p3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48" name="Google Shape;348;p3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grpSp>
        <p:nvGrpSpPr>
          <p:cNvPr id="354" name="Google Shape;354;p34"/>
          <p:cNvGrpSpPr/>
          <p:nvPr/>
        </p:nvGrpSpPr>
        <p:grpSpPr>
          <a:xfrm>
            <a:off x="0" y="0"/>
            <a:ext cx="9144000" cy="1636600"/>
            <a:chOff x="0" y="0"/>
            <a:chExt cx="9144000" cy="1636600"/>
          </a:xfrm>
        </p:grpSpPr>
        <p:sp>
          <p:nvSpPr>
            <p:cNvPr id="355" name="Google Shape;355;p3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56" name="Google Shape;356;p3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357" name="Google Shape;357;p34"/>
          <p:cNvSpPr txBox="1"/>
          <p:nvPr>
            <p:ph idx="1" type="body"/>
          </p:nvPr>
        </p:nvSpPr>
        <p:spPr>
          <a:xfrm>
            <a:off x="387417" y="2376128"/>
            <a:ext cx="8090034" cy="3382834"/>
          </a:xfrm>
          <a:prstGeom prst="rect">
            <a:avLst/>
          </a:prstGeom>
          <a:noFill/>
          <a:ln>
            <a:noFill/>
          </a:ln>
        </p:spPr>
        <p:txBody>
          <a:bodyPr anchorCtr="0" anchor="t" bIns="45700" lIns="91425" spcFirstLastPara="1" rIns="91425" wrap="square" tIns="45700">
            <a:normAutofit fontScale="32500" lnSpcReduction="20000"/>
          </a:bodyPr>
          <a:lstStyle/>
          <a:p>
            <a:pPr indent="0" lvl="0" marL="0" rtl="0" algn="just">
              <a:lnSpc>
                <a:spcPct val="100000"/>
              </a:lnSpc>
              <a:spcBef>
                <a:spcPts val="0"/>
              </a:spcBef>
              <a:spcAft>
                <a:spcPts val="0"/>
              </a:spcAft>
              <a:buClr>
                <a:srgbClr val="FF0000"/>
              </a:buClr>
              <a:buSzPct val="100000"/>
              <a:buNone/>
            </a:pPr>
            <a:r>
              <a:rPr b="1" lang="en-AU" sz="11200">
                <a:solidFill>
                  <a:srgbClr val="FF0000"/>
                </a:solidFill>
                <a:latin typeface="Garamond"/>
                <a:ea typeface="Garamond"/>
                <a:cs typeface="Garamond"/>
                <a:sym typeface="Garamond"/>
              </a:rPr>
              <a:t>The comments for each Learning Area can include: </a:t>
            </a:r>
            <a:endParaRPr b="1" sz="11200">
              <a:solidFill>
                <a:srgbClr val="FF0000"/>
              </a:solidFill>
              <a:latin typeface="Garamond"/>
              <a:ea typeface="Garamond"/>
              <a:cs typeface="Garamond"/>
              <a:sym typeface="Garamond"/>
            </a:endParaRPr>
          </a:p>
          <a:p>
            <a:pPr indent="0" lvl="0" marL="0" rtl="0" algn="just">
              <a:lnSpc>
                <a:spcPct val="100000"/>
              </a:lnSpc>
              <a:spcBef>
                <a:spcPts val="0"/>
              </a:spcBef>
              <a:spcAft>
                <a:spcPts val="0"/>
              </a:spcAft>
              <a:buClr>
                <a:srgbClr val="FF0000"/>
              </a:buClr>
              <a:buSzPct val="100000"/>
              <a:buNone/>
            </a:pPr>
            <a:r>
              <a:t/>
            </a:r>
            <a:endParaRPr b="1" sz="11200">
              <a:solidFill>
                <a:srgbClr val="FF0000"/>
              </a:solidFill>
              <a:latin typeface="Garamond"/>
              <a:ea typeface="Garamond"/>
              <a:cs typeface="Garamond"/>
              <a:sym typeface="Garamond"/>
            </a:endParaRPr>
          </a:p>
          <a:p>
            <a:pPr indent="0" lvl="0" marL="0" rtl="0" algn="just">
              <a:lnSpc>
                <a:spcPct val="100000"/>
              </a:lnSpc>
              <a:spcBef>
                <a:spcPts val="0"/>
              </a:spcBef>
              <a:spcAft>
                <a:spcPts val="0"/>
              </a:spcAft>
              <a:buClr>
                <a:srgbClr val="FF0000"/>
              </a:buClr>
              <a:buSzPct val="100000"/>
              <a:buNone/>
            </a:pPr>
            <a:r>
              <a:t/>
            </a:r>
            <a:endParaRPr>
              <a:latin typeface="Garamond"/>
              <a:ea typeface="Garamond"/>
              <a:cs typeface="Garamond"/>
              <a:sym typeface="Garamond"/>
            </a:endParaRPr>
          </a:p>
          <a:p>
            <a:pPr indent="-301942" lvl="0" marL="342900" rtl="0" algn="just">
              <a:lnSpc>
                <a:spcPct val="100000"/>
              </a:lnSpc>
              <a:spcBef>
                <a:spcPts val="559"/>
              </a:spcBef>
              <a:spcAft>
                <a:spcPts val="0"/>
              </a:spcAft>
              <a:buClr>
                <a:schemeClr val="dk1"/>
              </a:buClr>
              <a:buSzPct val="100000"/>
              <a:buFont typeface="Garamond"/>
              <a:buChar char="✔"/>
            </a:pPr>
            <a:r>
              <a:rPr lang="en-AU" sz="8600">
                <a:latin typeface="Garamond"/>
                <a:ea typeface="Garamond"/>
                <a:cs typeface="Garamond"/>
                <a:sym typeface="Garamond"/>
              </a:rPr>
              <a:t>How has the student demonstrated their learning?</a:t>
            </a:r>
            <a:endParaRPr>
              <a:latin typeface="Garamond"/>
              <a:ea typeface="Garamond"/>
              <a:cs typeface="Garamond"/>
              <a:sym typeface="Garamond"/>
            </a:endParaRPr>
          </a:p>
          <a:p>
            <a:pPr indent="-301942" lvl="0" marL="342900" rtl="0" algn="just">
              <a:lnSpc>
                <a:spcPct val="100000"/>
              </a:lnSpc>
              <a:spcBef>
                <a:spcPts val="559"/>
              </a:spcBef>
              <a:spcAft>
                <a:spcPts val="0"/>
              </a:spcAft>
              <a:buClr>
                <a:schemeClr val="dk1"/>
              </a:buClr>
              <a:buSzPct val="100000"/>
              <a:buFont typeface="Garamond"/>
              <a:buChar char="✔"/>
            </a:pPr>
            <a:r>
              <a:rPr lang="en-AU" sz="8600">
                <a:latin typeface="Garamond"/>
                <a:ea typeface="Garamond"/>
                <a:cs typeface="Garamond"/>
                <a:sym typeface="Garamond"/>
              </a:rPr>
              <a:t>The </a:t>
            </a:r>
            <a:r>
              <a:rPr b="1" lang="en-AU" sz="8600">
                <a:latin typeface="Garamond"/>
                <a:ea typeface="Garamond"/>
                <a:cs typeface="Garamond"/>
                <a:sym typeface="Garamond"/>
              </a:rPr>
              <a:t>prompt level </a:t>
            </a:r>
            <a:r>
              <a:rPr lang="en-AU" sz="8600">
                <a:latin typeface="Garamond"/>
                <a:ea typeface="Garamond"/>
                <a:cs typeface="Garamond"/>
                <a:sym typeface="Garamond"/>
              </a:rPr>
              <a:t>being used?</a:t>
            </a:r>
            <a:endParaRPr>
              <a:latin typeface="Garamond"/>
              <a:ea typeface="Garamond"/>
              <a:cs typeface="Garamond"/>
              <a:sym typeface="Garamond"/>
            </a:endParaRPr>
          </a:p>
          <a:p>
            <a:pPr indent="-301942" lvl="0" marL="342900" rtl="0" algn="just">
              <a:lnSpc>
                <a:spcPct val="100000"/>
              </a:lnSpc>
              <a:spcBef>
                <a:spcPts val="559"/>
              </a:spcBef>
              <a:spcAft>
                <a:spcPts val="0"/>
              </a:spcAft>
              <a:buClr>
                <a:schemeClr val="dk1"/>
              </a:buClr>
              <a:buSzPct val="100000"/>
              <a:buFont typeface="Garamond"/>
              <a:buChar char="✔"/>
            </a:pPr>
            <a:r>
              <a:rPr lang="en-AU" sz="8600">
                <a:latin typeface="Garamond"/>
                <a:ea typeface="Garamond"/>
                <a:cs typeface="Garamond"/>
                <a:sym typeface="Garamond"/>
              </a:rPr>
              <a:t>What </a:t>
            </a:r>
            <a:r>
              <a:rPr b="1" lang="en-AU" sz="8600">
                <a:latin typeface="Garamond"/>
                <a:ea typeface="Garamond"/>
                <a:cs typeface="Garamond"/>
                <a:sym typeface="Garamond"/>
              </a:rPr>
              <a:t>supports</a:t>
            </a:r>
            <a:r>
              <a:rPr lang="en-AU" sz="8600">
                <a:latin typeface="Garamond"/>
                <a:ea typeface="Garamond"/>
                <a:cs typeface="Garamond"/>
                <a:sym typeface="Garamond"/>
              </a:rPr>
              <a:t> are being used? </a:t>
            </a:r>
            <a:endParaRPr>
              <a:latin typeface="Garamond"/>
              <a:ea typeface="Garamond"/>
              <a:cs typeface="Garamond"/>
              <a:sym typeface="Garamond"/>
            </a:endParaRPr>
          </a:p>
          <a:p>
            <a:pPr indent="-260350" lvl="0" marL="342900" rtl="0" algn="l">
              <a:lnSpc>
                <a:spcPct val="100000"/>
              </a:lnSpc>
              <a:spcBef>
                <a:spcPts val="260"/>
              </a:spcBef>
              <a:spcAft>
                <a:spcPts val="0"/>
              </a:spcAft>
              <a:buClr>
                <a:schemeClr val="dk1"/>
              </a:buClr>
              <a:buSzPct val="100000"/>
              <a:buNone/>
            </a:pPr>
            <a:r>
              <a:t/>
            </a:r>
            <a:endParaRPr sz="4000"/>
          </a:p>
          <a:p>
            <a:pPr indent="-260350" lvl="0" marL="342900" rtl="0" algn="l">
              <a:lnSpc>
                <a:spcPct val="100000"/>
              </a:lnSpc>
              <a:spcBef>
                <a:spcPts val="260"/>
              </a:spcBef>
              <a:spcAft>
                <a:spcPts val="0"/>
              </a:spcAft>
              <a:buClr>
                <a:schemeClr val="dk1"/>
              </a:buClr>
              <a:buSzPct val="100000"/>
              <a:buNone/>
            </a:pPr>
            <a:r>
              <a:t/>
            </a:r>
            <a:endParaRPr sz="4000"/>
          </a:p>
          <a:p>
            <a:pPr indent="0" lvl="0" marL="0" rtl="0" algn="l">
              <a:lnSpc>
                <a:spcPct val="100000"/>
              </a:lnSpc>
              <a:spcBef>
                <a:spcPts val="260"/>
              </a:spcBef>
              <a:spcAft>
                <a:spcPts val="0"/>
              </a:spcAft>
              <a:buClr>
                <a:schemeClr val="dk1"/>
              </a:buClr>
              <a:buSzPct val="100000"/>
              <a:buNone/>
            </a:pPr>
            <a:r>
              <a:t/>
            </a:r>
            <a:endParaRPr sz="4000"/>
          </a:p>
        </p:txBody>
      </p:sp>
      <p:sp>
        <p:nvSpPr>
          <p:cNvPr id="358" name="Google Shape;358;p34"/>
          <p:cNvSpPr txBox="1"/>
          <p:nvPr>
            <p:ph type="title"/>
          </p:nvPr>
        </p:nvSpPr>
        <p:spPr>
          <a:xfrm>
            <a:off x="317634" y="974992"/>
            <a:ext cx="8229600" cy="721895"/>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Calibri"/>
              <a:buNone/>
            </a:pPr>
            <a:br>
              <a:rPr lang="en-AU" sz="2400"/>
            </a:br>
            <a:br>
              <a:rPr lang="en-AU" sz="2400"/>
            </a:br>
            <a:r>
              <a:rPr b="1" lang="en-AU"/>
              <a:t> </a:t>
            </a:r>
            <a:r>
              <a:rPr b="1" lang="en-AU" sz="5300">
                <a:solidFill>
                  <a:srgbClr val="FF0000"/>
                </a:solidFill>
                <a:latin typeface="Garamond"/>
                <a:ea typeface="Garamond"/>
                <a:cs typeface="Garamond"/>
                <a:sym typeface="Garamond"/>
              </a:rPr>
              <a:t>Report Writing - Comments </a:t>
            </a:r>
            <a:br>
              <a:rPr lang="en-AU" sz="5300"/>
            </a:br>
            <a:endParaRPr sz="53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2800"/>
              <a:buNone/>
            </a:pPr>
            <a:r>
              <a:t/>
            </a:r>
            <a:endParaRPr/>
          </a:p>
          <a:p>
            <a:pPr indent="0" lvl="0" marL="0" rtl="0" algn="ctr">
              <a:lnSpc>
                <a:spcPct val="100000"/>
              </a:lnSpc>
              <a:spcBef>
                <a:spcPts val="518"/>
              </a:spcBef>
              <a:spcAft>
                <a:spcPts val="0"/>
              </a:spcAft>
              <a:buClr>
                <a:schemeClr val="dk1"/>
              </a:buClr>
              <a:buSzPts val="2800"/>
              <a:buNone/>
            </a:pPr>
            <a:r>
              <a:t/>
            </a:r>
            <a:endParaRPr/>
          </a:p>
        </p:txBody>
      </p:sp>
      <p:sp>
        <p:nvSpPr>
          <p:cNvPr id="365" name="Google Shape;365;p35"/>
          <p:cNvSpPr txBox="1"/>
          <p:nvPr>
            <p:ph idx="2" type="body"/>
          </p:nvPr>
        </p:nvSpPr>
        <p:spPr>
          <a:xfrm>
            <a:off x="566058" y="2303063"/>
            <a:ext cx="7866742" cy="3532472"/>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Clr>
                <a:srgbClr val="FF0000"/>
              </a:buClr>
              <a:buSzPts val="2800"/>
              <a:buNone/>
            </a:pPr>
            <a:r>
              <a:rPr b="1" lang="en-AU" sz="2150">
                <a:solidFill>
                  <a:srgbClr val="FF0000"/>
                </a:solidFill>
                <a:latin typeface="Garamond"/>
                <a:ea typeface="Garamond"/>
                <a:cs typeface="Garamond"/>
                <a:sym typeface="Garamond"/>
              </a:rPr>
              <a:t>Conclude by advising parents/carers:</a:t>
            </a:r>
            <a:endParaRPr sz="2150">
              <a:latin typeface="Garamond"/>
              <a:ea typeface="Garamond"/>
              <a:cs typeface="Garamond"/>
              <a:sym typeface="Garamond"/>
            </a:endParaRPr>
          </a:p>
          <a:p>
            <a:pPr indent="-314960" lvl="0" marL="342900" rtl="0" algn="just">
              <a:lnSpc>
                <a:spcPct val="100000"/>
              </a:lnSpc>
              <a:spcBef>
                <a:spcPts val="518"/>
              </a:spcBef>
              <a:spcAft>
                <a:spcPts val="0"/>
              </a:spcAft>
              <a:buClr>
                <a:schemeClr val="dk1"/>
              </a:buClr>
              <a:buSzPts val="2150"/>
              <a:buFont typeface="Garamond"/>
              <a:buChar char="•"/>
            </a:pPr>
            <a:r>
              <a:rPr lang="en-AU" sz="2150">
                <a:latin typeface="Garamond"/>
                <a:ea typeface="Garamond"/>
                <a:cs typeface="Garamond"/>
                <a:sym typeface="Garamond"/>
              </a:rPr>
              <a:t>Outline small incremental skills that the student is working towards. </a:t>
            </a:r>
            <a:endParaRPr sz="2150">
              <a:latin typeface="Garamond"/>
              <a:ea typeface="Garamond"/>
              <a:cs typeface="Garamond"/>
              <a:sym typeface="Garamond"/>
            </a:endParaRPr>
          </a:p>
          <a:p>
            <a:pPr indent="-314960" lvl="0" marL="342900" rtl="0" algn="just">
              <a:lnSpc>
                <a:spcPct val="100000"/>
              </a:lnSpc>
              <a:spcBef>
                <a:spcPts val="518"/>
              </a:spcBef>
              <a:spcAft>
                <a:spcPts val="0"/>
              </a:spcAft>
              <a:buClr>
                <a:schemeClr val="dk1"/>
              </a:buClr>
              <a:buSzPts val="2150"/>
              <a:buFont typeface="Garamond"/>
              <a:buChar char="•"/>
            </a:pPr>
            <a:r>
              <a:rPr lang="en-AU" sz="2150">
                <a:latin typeface="Garamond"/>
                <a:ea typeface="Garamond"/>
                <a:cs typeface="Garamond"/>
                <a:sym typeface="Garamond"/>
              </a:rPr>
              <a:t>Outline the suggested focus for 2026.</a:t>
            </a:r>
            <a:endParaRPr sz="2150">
              <a:latin typeface="Garamond"/>
              <a:ea typeface="Garamond"/>
              <a:cs typeface="Garamond"/>
              <a:sym typeface="Garamond"/>
            </a:endParaRPr>
          </a:p>
          <a:p>
            <a:pPr indent="-342900" lvl="0" marL="342900" rtl="0" algn="just">
              <a:lnSpc>
                <a:spcPct val="100000"/>
              </a:lnSpc>
              <a:spcBef>
                <a:spcPts val="518"/>
              </a:spcBef>
              <a:spcAft>
                <a:spcPts val="0"/>
              </a:spcAft>
              <a:buClr>
                <a:srgbClr val="FF0000"/>
              </a:buClr>
              <a:buSzPts val="2800"/>
              <a:buNone/>
            </a:pPr>
            <a:r>
              <a:rPr b="1" lang="en-AU" sz="2150">
                <a:solidFill>
                  <a:srgbClr val="FF0000"/>
                </a:solidFill>
                <a:latin typeface="Garamond"/>
                <a:ea typeface="Garamond"/>
                <a:cs typeface="Garamond"/>
                <a:sym typeface="Garamond"/>
              </a:rPr>
              <a:t>Remember:</a:t>
            </a:r>
            <a:endParaRPr sz="2150">
              <a:latin typeface="Garamond"/>
              <a:ea typeface="Garamond"/>
              <a:cs typeface="Garamond"/>
              <a:sym typeface="Garamond"/>
            </a:endParaRPr>
          </a:p>
          <a:p>
            <a:pPr indent="-314960" lvl="0" marL="342900" rtl="0" algn="just">
              <a:lnSpc>
                <a:spcPct val="100000"/>
              </a:lnSpc>
              <a:spcBef>
                <a:spcPts val="518"/>
              </a:spcBef>
              <a:spcAft>
                <a:spcPts val="0"/>
              </a:spcAft>
              <a:buClr>
                <a:schemeClr val="dk1"/>
              </a:buClr>
              <a:buSzPts val="2150"/>
              <a:buFont typeface="Garamond"/>
              <a:buChar char="•"/>
            </a:pPr>
            <a:r>
              <a:rPr lang="en-AU" sz="2150">
                <a:latin typeface="Garamond"/>
                <a:ea typeface="Garamond"/>
                <a:cs typeface="Garamond"/>
                <a:sym typeface="Garamond"/>
              </a:rPr>
              <a:t>Write comments using a strengths-based approach.</a:t>
            </a:r>
            <a:endParaRPr sz="2150">
              <a:latin typeface="Garamond"/>
              <a:ea typeface="Garamond"/>
              <a:cs typeface="Garamond"/>
              <a:sym typeface="Garamond"/>
            </a:endParaRPr>
          </a:p>
          <a:p>
            <a:pPr indent="-314960" lvl="0" marL="342900" rtl="0" algn="just">
              <a:lnSpc>
                <a:spcPct val="100000"/>
              </a:lnSpc>
              <a:spcBef>
                <a:spcPts val="518"/>
              </a:spcBef>
              <a:spcAft>
                <a:spcPts val="0"/>
              </a:spcAft>
              <a:buClr>
                <a:schemeClr val="dk1"/>
              </a:buClr>
              <a:buSzPts val="2150"/>
              <a:buFont typeface="Garamond"/>
              <a:buChar char="•"/>
            </a:pPr>
            <a:r>
              <a:rPr lang="en-AU" sz="2150">
                <a:latin typeface="Garamond"/>
                <a:ea typeface="Garamond"/>
                <a:cs typeface="Garamond"/>
                <a:sym typeface="Garamond"/>
              </a:rPr>
              <a:t>Incorporate student interests and motivators.</a:t>
            </a:r>
            <a:endParaRPr/>
          </a:p>
          <a:p>
            <a:pPr indent="-314960" lvl="0" marL="342900" rtl="0" algn="just">
              <a:lnSpc>
                <a:spcPct val="100000"/>
              </a:lnSpc>
              <a:spcBef>
                <a:spcPts val="518"/>
              </a:spcBef>
              <a:spcAft>
                <a:spcPts val="0"/>
              </a:spcAft>
              <a:buClr>
                <a:schemeClr val="dk1"/>
              </a:buClr>
              <a:buSzPts val="2150"/>
              <a:buFont typeface="Garamond"/>
              <a:buChar char="•"/>
            </a:pPr>
            <a:r>
              <a:rPr lang="en-AU" sz="2150">
                <a:latin typeface="Garamond"/>
                <a:ea typeface="Garamond"/>
                <a:cs typeface="Garamond"/>
                <a:sym typeface="Garamond"/>
              </a:rPr>
              <a:t>List examples of preferred songs, books and programs that they best engage with in their learning.</a:t>
            </a:r>
            <a:endParaRPr sz="2150">
              <a:latin typeface="Garamond"/>
              <a:ea typeface="Garamond"/>
              <a:cs typeface="Garamond"/>
              <a:sym typeface="Garamond"/>
            </a:endParaRPr>
          </a:p>
        </p:txBody>
      </p:sp>
      <p:grpSp>
        <p:nvGrpSpPr>
          <p:cNvPr id="366" name="Google Shape;366;p35"/>
          <p:cNvGrpSpPr/>
          <p:nvPr/>
        </p:nvGrpSpPr>
        <p:grpSpPr>
          <a:xfrm>
            <a:off x="0" y="0"/>
            <a:ext cx="9144000" cy="1636600"/>
            <a:chOff x="0" y="0"/>
            <a:chExt cx="9144000" cy="1636600"/>
          </a:xfrm>
        </p:grpSpPr>
        <p:sp>
          <p:nvSpPr>
            <p:cNvPr id="367" name="Google Shape;367;p35"/>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68" name="Google Shape;368;p35"/>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369" name="Google Shape;369;p35"/>
          <p:cNvSpPr txBox="1"/>
          <p:nvPr>
            <p:ph type="title"/>
          </p:nvPr>
        </p:nvSpPr>
        <p:spPr>
          <a:xfrm>
            <a:off x="457200" y="1269438"/>
            <a:ext cx="8229600" cy="63526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27178"/>
              <a:buFont typeface="Calibri"/>
              <a:buNone/>
            </a:pPr>
            <a:br>
              <a:rPr b="1" lang="en-AU"/>
            </a:br>
            <a:r>
              <a:rPr b="1" lang="en-AU" sz="5300">
                <a:solidFill>
                  <a:srgbClr val="FF0000"/>
                </a:solidFill>
                <a:latin typeface="Garamond"/>
                <a:ea typeface="Garamond"/>
                <a:cs typeface="Garamond"/>
                <a:sym typeface="Garamond"/>
              </a:rPr>
              <a:t>Report Writing - Comments </a:t>
            </a:r>
            <a:br>
              <a:rPr lang="en-AU" sz="5300"/>
            </a:br>
            <a:endParaRPr sz="53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grpSp>
        <p:nvGrpSpPr>
          <p:cNvPr id="374" name="Google Shape;374;p36"/>
          <p:cNvGrpSpPr/>
          <p:nvPr/>
        </p:nvGrpSpPr>
        <p:grpSpPr>
          <a:xfrm>
            <a:off x="0" y="0"/>
            <a:ext cx="9144000" cy="1636600"/>
            <a:chOff x="0" y="0"/>
            <a:chExt cx="9144000" cy="1636600"/>
          </a:xfrm>
        </p:grpSpPr>
        <p:sp>
          <p:nvSpPr>
            <p:cNvPr id="375" name="Google Shape;375;p3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76" name="Google Shape;376;p3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377" name="Google Shape;377;p36"/>
          <p:cNvSpPr txBox="1"/>
          <p:nvPr>
            <p:ph type="title"/>
          </p:nvPr>
        </p:nvSpPr>
        <p:spPr>
          <a:xfrm>
            <a:off x="590203" y="2479686"/>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Sample Report Comments</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 for our</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u="sng">
                <a:solidFill>
                  <a:srgbClr val="FF0000"/>
                </a:solidFill>
                <a:latin typeface="Garamond"/>
                <a:ea typeface="Garamond"/>
                <a:cs typeface="Garamond"/>
                <a:sym typeface="Garamond"/>
              </a:rPr>
              <a:t>Classroom Teachers</a:t>
            </a:r>
            <a:endParaRPr b="1" u="sng">
              <a:solidFill>
                <a:srgbClr val="FF0000"/>
              </a:solidFill>
              <a:latin typeface="Garamond"/>
              <a:ea typeface="Garamond"/>
              <a:cs typeface="Garamond"/>
              <a:sym typeface="Garamo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grpSp>
        <p:nvGrpSpPr>
          <p:cNvPr id="382" name="Google Shape;382;p37"/>
          <p:cNvGrpSpPr/>
          <p:nvPr/>
        </p:nvGrpSpPr>
        <p:grpSpPr>
          <a:xfrm>
            <a:off x="0" y="0"/>
            <a:ext cx="9144000" cy="1636600"/>
            <a:chOff x="0" y="0"/>
            <a:chExt cx="9144000" cy="1636600"/>
          </a:xfrm>
        </p:grpSpPr>
        <p:sp>
          <p:nvSpPr>
            <p:cNvPr id="383" name="Google Shape;383;p37"/>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84" name="Google Shape;384;p37"/>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385" name="Google Shape;385;p37"/>
          <p:cNvSpPr txBox="1"/>
          <p:nvPr>
            <p:ph type="title"/>
          </p:nvPr>
        </p:nvSpPr>
        <p:spPr>
          <a:xfrm>
            <a:off x="457200" y="98921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SAMPLE English IEP Goals</a:t>
            </a:r>
            <a:endParaRPr b="1">
              <a:solidFill>
                <a:srgbClr val="FF0000"/>
              </a:solidFill>
              <a:latin typeface="Garamond"/>
              <a:ea typeface="Garamond"/>
              <a:cs typeface="Garamond"/>
              <a:sym typeface="Garamond"/>
            </a:endParaRPr>
          </a:p>
        </p:txBody>
      </p:sp>
      <p:sp>
        <p:nvSpPr>
          <p:cNvPr id="386" name="Google Shape;386;p37"/>
          <p:cNvSpPr txBox="1"/>
          <p:nvPr>
            <p:ph idx="1" type="body"/>
          </p:nvPr>
        </p:nvSpPr>
        <p:spPr>
          <a:xfrm>
            <a:off x="362050" y="2432679"/>
            <a:ext cx="8287800" cy="2340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18"/>
              </a:spcBef>
              <a:spcAft>
                <a:spcPts val="0"/>
              </a:spcAft>
              <a:buClr>
                <a:srgbClr val="FF0000"/>
              </a:buClr>
              <a:buSzPts val="2800"/>
              <a:buNone/>
            </a:pPr>
            <a:r>
              <a:rPr b="1" lang="en-AU">
                <a:solidFill>
                  <a:srgbClr val="FF0000"/>
                </a:solidFill>
                <a:latin typeface="Garamond"/>
                <a:ea typeface="Garamond"/>
                <a:cs typeface="Garamond"/>
                <a:sym typeface="Garamond"/>
              </a:rPr>
              <a:t>English – Speaking &amp; Listening</a:t>
            </a:r>
            <a:endParaRPr>
              <a:latin typeface="Garamond"/>
              <a:ea typeface="Garamond"/>
              <a:cs typeface="Garamond"/>
              <a:sym typeface="Garamond"/>
            </a:endParaRPr>
          </a:p>
          <a:p>
            <a:pPr indent="0" lvl="0" marL="0" rtl="0" algn="l">
              <a:lnSpc>
                <a:spcPct val="100000"/>
              </a:lnSpc>
              <a:spcBef>
                <a:spcPts val="518"/>
              </a:spcBef>
              <a:spcAft>
                <a:spcPts val="0"/>
              </a:spcAft>
              <a:buClr>
                <a:schemeClr val="dk1"/>
              </a:buClr>
              <a:buSzPts val="2800"/>
              <a:buNone/>
            </a:pPr>
            <a:r>
              <a:rPr lang="en-AU" sz="1200">
                <a:highlight>
                  <a:srgbClr val="FFFFFF"/>
                </a:highlight>
                <a:latin typeface="Garamond"/>
                <a:ea typeface="Garamond"/>
                <a:cs typeface="Garamond"/>
                <a:sym typeface="Garamond"/>
              </a:rPr>
              <a:t>Student X will blend sounds to produce familiar single syllable words and identify words that have the same rime </a:t>
            </a:r>
            <a:r>
              <a:rPr b="1" lang="en-AU" sz="1200">
                <a:solidFill>
                  <a:schemeClr val="hlink"/>
                </a:solidFill>
                <a:highlight>
                  <a:srgbClr val="FFFFFF"/>
                </a:highlight>
                <a:uFill>
                  <a:noFill/>
                </a:uFill>
                <a:latin typeface="Garamond"/>
                <a:ea typeface="Garamond"/>
                <a:cs typeface="Garamond"/>
                <a:sym typeface="Garamond"/>
                <a:hlinkClick r:id="rId3"/>
              </a:rPr>
              <a:t>(VCELA134)</a:t>
            </a:r>
            <a:endParaRPr b="1" sz="1200">
              <a:latin typeface="Garamond"/>
              <a:ea typeface="Garamond"/>
              <a:cs typeface="Garamond"/>
              <a:sym typeface="Garamond"/>
            </a:endParaRPr>
          </a:p>
          <a:p>
            <a:pPr indent="0" lvl="0" marL="0" rtl="0" algn="l">
              <a:lnSpc>
                <a:spcPct val="100000"/>
              </a:lnSpc>
              <a:spcBef>
                <a:spcPts val="518"/>
              </a:spcBef>
              <a:spcAft>
                <a:spcPts val="0"/>
              </a:spcAft>
              <a:buClr>
                <a:srgbClr val="FF0000"/>
              </a:buClr>
              <a:buSzPts val="2800"/>
              <a:buNone/>
            </a:pPr>
            <a:r>
              <a:rPr b="1" lang="en-AU">
                <a:solidFill>
                  <a:srgbClr val="FF0000"/>
                </a:solidFill>
                <a:latin typeface="Garamond"/>
                <a:ea typeface="Garamond"/>
                <a:cs typeface="Garamond"/>
                <a:sym typeface="Garamond"/>
              </a:rPr>
              <a:t>English – Reading </a:t>
            </a:r>
            <a:r>
              <a:rPr b="1" lang="en-AU">
                <a:solidFill>
                  <a:srgbClr val="FF0000"/>
                </a:solidFill>
                <a:latin typeface="Garamond"/>
                <a:ea typeface="Garamond"/>
                <a:cs typeface="Garamond"/>
                <a:sym typeface="Garamond"/>
              </a:rPr>
              <a:t>&amp; Viewing</a:t>
            </a:r>
            <a:endParaRPr>
              <a:solidFill>
                <a:srgbClr val="FF0000"/>
              </a:solidFill>
              <a:latin typeface="Garamond"/>
              <a:ea typeface="Garamond"/>
              <a:cs typeface="Garamond"/>
              <a:sym typeface="Garamond"/>
            </a:endParaRPr>
          </a:p>
          <a:p>
            <a:pPr indent="0" lvl="0" marL="0" rtl="0" algn="l">
              <a:lnSpc>
                <a:spcPct val="100000"/>
              </a:lnSpc>
              <a:spcBef>
                <a:spcPts val="518"/>
              </a:spcBef>
              <a:spcAft>
                <a:spcPts val="0"/>
              </a:spcAft>
              <a:buClr>
                <a:schemeClr val="dk1"/>
              </a:buClr>
              <a:buSzPts val="2800"/>
              <a:buNone/>
            </a:pPr>
            <a:r>
              <a:rPr lang="en-AU" sz="1200">
                <a:highlight>
                  <a:srgbClr val="FFFFFF"/>
                </a:highlight>
                <a:latin typeface="Garamond"/>
                <a:ea typeface="Garamond"/>
                <a:cs typeface="Garamond"/>
                <a:sym typeface="Garamond"/>
              </a:rPr>
              <a:t>Student X will identify some of the features of text such as digital/screen layout or the features of a book cover </a:t>
            </a:r>
            <a:r>
              <a:rPr b="1" lang="en-AU" sz="1200">
                <a:solidFill>
                  <a:schemeClr val="hlink"/>
                </a:solidFill>
                <a:highlight>
                  <a:srgbClr val="FFFFFF"/>
                </a:highlight>
                <a:uFill>
                  <a:noFill/>
                </a:uFill>
                <a:latin typeface="Garamond"/>
                <a:ea typeface="Garamond"/>
                <a:cs typeface="Garamond"/>
                <a:sym typeface="Garamond"/>
                <a:hlinkClick r:id="rId4"/>
              </a:rPr>
              <a:t>(VCELA107)</a:t>
            </a:r>
            <a:endParaRPr b="1" sz="1200">
              <a:latin typeface="Garamond"/>
              <a:ea typeface="Garamond"/>
              <a:cs typeface="Garamond"/>
              <a:sym typeface="Garamond"/>
            </a:endParaRPr>
          </a:p>
          <a:p>
            <a:pPr indent="0" lvl="0" marL="0" rtl="0" algn="l">
              <a:lnSpc>
                <a:spcPct val="100000"/>
              </a:lnSpc>
              <a:spcBef>
                <a:spcPts val="518"/>
              </a:spcBef>
              <a:spcAft>
                <a:spcPts val="0"/>
              </a:spcAft>
              <a:buClr>
                <a:srgbClr val="FF0000"/>
              </a:buClr>
              <a:buSzPts val="2800"/>
              <a:buNone/>
            </a:pPr>
            <a:r>
              <a:rPr b="1" lang="en-AU">
                <a:solidFill>
                  <a:srgbClr val="FF0000"/>
                </a:solidFill>
                <a:latin typeface="Garamond"/>
                <a:ea typeface="Garamond"/>
                <a:cs typeface="Garamond"/>
                <a:sym typeface="Garamond"/>
              </a:rPr>
              <a:t>English – Writing</a:t>
            </a:r>
            <a:endParaRPr>
              <a:solidFill>
                <a:srgbClr val="FF0000"/>
              </a:solidFill>
              <a:latin typeface="Garamond"/>
              <a:ea typeface="Garamond"/>
              <a:cs typeface="Garamond"/>
              <a:sym typeface="Garamond"/>
            </a:endParaRPr>
          </a:p>
          <a:p>
            <a:pPr indent="0" lvl="0" marL="0" rtl="0" algn="l">
              <a:lnSpc>
                <a:spcPct val="100000"/>
              </a:lnSpc>
              <a:spcBef>
                <a:spcPts val="518"/>
              </a:spcBef>
              <a:spcAft>
                <a:spcPts val="0"/>
              </a:spcAft>
              <a:buClr>
                <a:schemeClr val="dk1"/>
              </a:buClr>
              <a:buSzPts val="2800"/>
              <a:buNone/>
            </a:pPr>
            <a:r>
              <a:rPr lang="en-AU" sz="1200">
                <a:highlight>
                  <a:srgbClr val="FFFFFF"/>
                </a:highlight>
                <a:latin typeface="Garamond"/>
                <a:ea typeface="Garamond"/>
                <a:cs typeface="Garamond"/>
                <a:sym typeface="Garamond"/>
              </a:rPr>
              <a:t>Student X will use, communicate or articulate high-frequency words and reproduce familiar sounds and their letters </a:t>
            </a:r>
            <a:r>
              <a:rPr b="1" lang="en-AU" sz="1200">
                <a:solidFill>
                  <a:schemeClr val="hlink"/>
                </a:solidFill>
                <a:highlight>
                  <a:srgbClr val="FFFFFF"/>
                </a:highlight>
                <a:uFill>
                  <a:noFill/>
                </a:uFill>
                <a:latin typeface="Garamond"/>
                <a:ea typeface="Garamond"/>
                <a:cs typeface="Garamond"/>
                <a:sym typeface="Garamond"/>
                <a:hlinkClick r:id="rId5"/>
              </a:rPr>
              <a:t>(VCELA122)</a:t>
            </a:r>
            <a:endParaRPr b="1" sz="1200">
              <a:latin typeface="Garamond"/>
              <a:ea typeface="Garamond"/>
              <a:cs typeface="Garamond"/>
              <a:sym typeface="Garamo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grpSp>
        <p:nvGrpSpPr>
          <p:cNvPr id="391" name="Google Shape;391;p38"/>
          <p:cNvGrpSpPr/>
          <p:nvPr/>
        </p:nvGrpSpPr>
        <p:grpSpPr>
          <a:xfrm>
            <a:off x="0" y="0"/>
            <a:ext cx="9144000" cy="1636600"/>
            <a:chOff x="0" y="0"/>
            <a:chExt cx="9144000" cy="1636600"/>
          </a:xfrm>
        </p:grpSpPr>
        <p:sp>
          <p:nvSpPr>
            <p:cNvPr id="392" name="Google Shape;392;p38"/>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393" name="Google Shape;393;p38"/>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394" name="Google Shape;394;p38"/>
          <p:cNvSpPr txBox="1"/>
          <p:nvPr>
            <p:ph type="title"/>
          </p:nvPr>
        </p:nvSpPr>
        <p:spPr>
          <a:xfrm>
            <a:off x="457200" y="98921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Sample of English Comments</a:t>
            </a:r>
            <a:endParaRPr b="1">
              <a:solidFill>
                <a:srgbClr val="FF0000"/>
              </a:solidFill>
              <a:latin typeface="Garamond"/>
              <a:ea typeface="Garamond"/>
              <a:cs typeface="Garamond"/>
              <a:sym typeface="Garamond"/>
            </a:endParaRPr>
          </a:p>
        </p:txBody>
      </p:sp>
      <p:sp>
        <p:nvSpPr>
          <p:cNvPr id="395" name="Google Shape;395;p38"/>
          <p:cNvSpPr txBox="1"/>
          <p:nvPr>
            <p:ph idx="1" type="body"/>
          </p:nvPr>
        </p:nvSpPr>
        <p:spPr>
          <a:xfrm>
            <a:off x="428105" y="1824645"/>
            <a:ext cx="8287789" cy="4536966"/>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00000"/>
              </a:lnSpc>
              <a:spcBef>
                <a:spcPts val="0"/>
              </a:spcBef>
              <a:spcAft>
                <a:spcPts val="0"/>
              </a:spcAft>
              <a:buClr>
                <a:srgbClr val="FF0000"/>
              </a:buClr>
              <a:buSzPct val="100000"/>
              <a:buNone/>
            </a:pPr>
            <a:r>
              <a:rPr b="1" i="1" lang="en-AU">
                <a:solidFill>
                  <a:srgbClr val="FF0000"/>
                </a:solidFill>
                <a:latin typeface="Garamond"/>
                <a:ea typeface="Garamond"/>
                <a:cs typeface="Garamond"/>
                <a:sym typeface="Garamond"/>
              </a:rPr>
              <a:t>Overall Comment Sample</a:t>
            </a:r>
            <a:endParaRPr/>
          </a:p>
          <a:p>
            <a:pPr indent="0" lvl="0" marL="0" rtl="0" algn="l">
              <a:lnSpc>
                <a:spcPct val="100000"/>
              </a:lnSpc>
              <a:spcBef>
                <a:spcPts val="0"/>
              </a:spcBef>
              <a:spcAft>
                <a:spcPts val="0"/>
              </a:spcAft>
              <a:buClr>
                <a:srgbClr val="FF0000"/>
              </a:buClr>
              <a:buSzPct val="100000"/>
              <a:buNone/>
            </a:pPr>
            <a:r>
              <a:t/>
            </a:r>
            <a:endParaRPr>
              <a:latin typeface="Garamond"/>
              <a:ea typeface="Garamond"/>
              <a:cs typeface="Garamond"/>
              <a:sym typeface="Garamond"/>
            </a:endParaRPr>
          </a:p>
          <a:p>
            <a:pPr indent="0" lvl="0" marL="0" rtl="0" algn="l">
              <a:lnSpc>
                <a:spcPct val="100000"/>
              </a:lnSpc>
              <a:spcBef>
                <a:spcPts val="308"/>
              </a:spcBef>
              <a:spcAft>
                <a:spcPts val="0"/>
              </a:spcAft>
              <a:buClr>
                <a:schemeClr val="dk1"/>
              </a:buClr>
              <a:buSzPct val="100000"/>
              <a:buNone/>
            </a:pPr>
            <a:r>
              <a:rPr b="1" lang="en-AU" u="sng">
                <a:latin typeface="Garamond"/>
                <a:ea typeface="Garamond"/>
                <a:cs typeface="Garamond"/>
                <a:sym typeface="Garamond"/>
              </a:rPr>
              <a:t>Reading and Viewing Goal (Literacy)</a:t>
            </a:r>
            <a:endParaRPr/>
          </a:p>
          <a:p>
            <a:pPr indent="0" lvl="0" marL="0" rtl="0" algn="just">
              <a:lnSpc>
                <a:spcPct val="100000"/>
              </a:lnSpc>
              <a:spcBef>
                <a:spcPts val="308"/>
              </a:spcBef>
              <a:spcAft>
                <a:spcPts val="0"/>
              </a:spcAft>
              <a:buSzPct val="100000"/>
              <a:buNone/>
            </a:pPr>
            <a:r>
              <a:rPr lang="en-AU">
                <a:latin typeface="Garamond"/>
                <a:ea typeface="Garamond"/>
                <a:cs typeface="Garamond"/>
                <a:sym typeface="Garamond"/>
              </a:rPr>
              <a:t>In Reading &amp; Viewing, </a:t>
            </a:r>
            <a:r>
              <a:rPr b="1" i="1" lang="en-AU">
                <a:solidFill>
                  <a:srgbClr val="FF0000"/>
                </a:solidFill>
                <a:latin typeface="Garamond"/>
                <a:ea typeface="Garamond"/>
                <a:cs typeface="Garamond"/>
                <a:sym typeface="Garamond"/>
              </a:rPr>
              <a:t>Student X</a:t>
            </a:r>
            <a:r>
              <a:rPr lang="en-AU">
                <a:latin typeface="Garamond"/>
                <a:ea typeface="Garamond"/>
                <a:cs typeface="Garamond"/>
                <a:sym typeface="Garamond"/>
              </a:rPr>
              <a:t> has participated in whole class and small group literacy sessions using Colourful Semantics. </a:t>
            </a:r>
            <a:r>
              <a:rPr b="1" i="1" lang="en-AU">
                <a:solidFill>
                  <a:srgbClr val="FF0000"/>
                </a:solidFill>
                <a:latin typeface="Garamond"/>
                <a:ea typeface="Garamond"/>
                <a:cs typeface="Garamond"/>
                <a:sym typeface="Garamond"/>
              </a:rPr>
              <a:t>(He/She/They) </a:t>
            </a:r>
            <a:r>
              <a:rPr lang="en-AU">
                <a:latin typeface="Garamond"/>
                <a:ea typeface="Garamond"/>
                <a:cs typeface="Garamond"/>
                <a:sym typeface="Garamond"/>
              </a:rPr>
              <a:t>has/have been focusing on developing </a:t>
            </a:r>
            <a:r>
              <a:rPr b="1" i="1" lang="en-AU">
                <a:solidFill>
                  <a:srgbClr val="FF0000"/>
                </a:solidFill>
                <a:latin typeface="Garamond"/>
                <a:ea typeface="Garamond"/>
                <a:cs typeface="Garamond"/>
                <a:sym typeface="Garamond"/>
              </a:rPr>
              <a:t>(his/her/their) </a:t>
            </a:r>
            <a:r>
              <a:rPr lang="en-AU">
                <a:latin typeface="Garamond"/>
                <a:ea typeface="Garamond"/>
                <a:cs typeface="Garamond"/>
                <a:sym typeface="Garamond"/>
              </a:rPr>
              <a:t>ability to provide a simple description of an event that has occurred in a book that either the teacher or </a:t>
            </a:r>
            <a:r>
              <a:rPr b="1" i="1" lang="en-AU">
                <a:solidFill>
                  <a:srgbClr val="FF0000"/>
                </a:solidFill>
                <a:latin typeface="Garamond"/>
                <a:ea typeface="Garamond"/>
                <a:cs typeface="Garamond"/>
                <a:sym typeface="Garamond"/>
              </a:rPr>
              <a:t>(he/she/they) </a:t>
            </a:r>
            <a:r>
              <a:rPr lang="en-AU">
                <a:latin typeface="Garamond"/>
                <a:ea typeface="Garamond"/>
                <a:cs typeface="Garamond"/>
                <a:sym typeface="Garamond"/>
              </a:rPr>
              <a:t>has/have read. </a:t>
            </a:r>
            <a:r>
              <a:rPr b="1" i="1" lang="en-AU">
                <a:solidFill>
                  <a:srgbClr val="FF0000"/>
                </a:solidFill>
                <a:latin typeface="Garamond"/>
                <a:ea typeface="Garamond"/>
                <a:cs typeface="Garamond"/>
                <a:sym typeface="Garamond"/>
              </a:rPr>
              <a:t>Student X </a:t>
            </a:r>
            <a:r>
              <a:rPr lang="en-AU">
                <a:latin typeface="Garamond"/>
                <a:ea typeface="Garamond"/>
                <a:cs typeface="Garamond"/>
                <a:sym typeface="Garamond"/>
              </a:rPr>
              <a:t>is encouraged to respond to guided questions using </a:t>
            </a:r>
            <a:r>
              <a:rPr b="1" i="1" lang="en-AU">
                <a:solidFill>
                  <a:srgbClr val="FF0000"/>
                </a:solidFill>
                <a:latin typeface="Garamond"/>
                <a:ea typeface="Garamond"/>
                <a:cs typeface="Garamond"/>
                <a:sym typeface="Garamond"/>
              </a:rPr>
              <a:t>(his/her/their)</a:t>
            </a:r>
            <a:r>
              <a:rPr lang="en-AU">
                <a:latin typeface="Garamond"/>
                <a:ea typeface="Garamond"/>
                <a:cs typeface="Garamond"/>
                <a:sym typeface="Garamond"/>
              </a:rPr>
              <a:t> communication book and completes reading comprehension activities that involve sequencing images from a book and labelling ‘who’ was in the story.</a:t>
            </a:r>
            <a:endParaRPr/>
          </a:p>
          <a:p>
            <a:pPr indent="0" lvl="0" marL="0" rtl="0" algn="just">
              <a:lnSpc>
                <a:spcPct val="100000"/>
              </a:lnSpc>
              <a:spcBef>
                <a:spcPts val="308"/>
              </a:spcBef>
              <a:spcAft>
                <a:spcPts val="0"/>
              </a:spcAft>
              <a:buSzPct val="100000"/>
              <a:buNone/>
            </a:pPr>
            <a:r>
              <a:t/>
            </a:r>
            <a:endParaRPr>
              <a:latin typeface="Garamond"/>
              <a:ea typeface="Garamond"/>
              <a:cs typeface="Garamond"/>
              <a:sym typeface="Garamond"/>
            </a:endParaRPr>
          </a:p>
          <a:p>
            <a:pPr indent="0" lvl="0" marL="0" rtl="0" algn="just">
              <a:lnSpc>
                <a:spcPct val="100000"/>
              </a:lnSpc>
              <a:spcBef>
                <a:spcPts val="308"/>
              </a:spcBef>
              <a:spcAft>
                <a:spcPts val="0"/>
              </a:spcAft>
              <a:buSzPct val="100000"/>
              <a:buNone/>
            </a:pPr>
            <a:r>
              <a:rPr b="1" lang="en-AU" u="sng">
                <a:latin typeface="Garamond"/>
                <a:ea typeface="Garamond"/>
                <a:cs typeface="Garamond"/>
                <a:sym typeface="Garamond"/>
              </a:rPr>
              <a:t>Writing Goal (Literacy)</a:t>
            </a:r>
            <a:endParaRPr>
              <a:latin typeface="Garamond"/>
              <a:ea typeface="Garamond"/>
              <a:cs typeface="Garamond"/>
              <a:sym typeface="Garamond"/>
            </a:endParaRPr>
          </a:p>
          <a:p>
            <a:pPr indent="0" lvl="0" marL="0" rtl="0" algn="just">
              <a:lnSpc>
                <a:spcPct val="100000"/>
              </a:lnSpc>
              <a:spcBef>
                <a:spcPts val="308"/>
              </a:spcBef>
              <a:spcAft>
                <a:spcPts val="0"/>
              </a:spcAft>
              <a:buSzPct val="100000"/>
              <a:buNone/>
            </a:pPr>
            <a:r>
              <a:rPr lang="en-AU">
                <a:latin typeface="Garamond"/>
                <a:ea typeface="Garamond"/>
                <a:cs typeface="Garamond"/>
                <a:sym typeface="Garamond"/>
              </a:rPr>
              <a:t>In Writing, </a:t>
            </a:r>
            <a:r>
              <a:rPr b="1" i="1" lang="en-AU">
                <a:solidFill>
                  <a:srgbClr val="FF0000"/>
                </a:solidFill>
                <a:latin typeface="Garamond"/>
                <a:ea typeface="Garamond"/>
                <a:cs typeface="Garamond"/>
                <a:sym typeface="Garamond"/>
              </a:rPr>
              <a:t>Student X</a:t>
            </a:r>
            <a:r>
              <a:rPr lang="en-AU">
                <a:latin typeface="Garamond"/>
                <a:ea typeface="Garamond"/>
                <a:cs typeface="Garamond"/>
                <a:sym typeface="Garamond"/>
              </a:rPr>
              <a:t> is connecting the skills </a:t>
            </a:r>
            <a:r>
              <a:rPr b="1" i="1" lang="en-AU">
                <a:solidFill>
                  <a:srgbClr val="FF0000"/>
                </a:solidFill>
                <a:latin typeface="Garamond"/>
                <a:ea typeface="Garamond"/>
                <a:cs typeface="Garamond"/>
                <a:sym typeface="Garamond"/>
              </a:rPr>
              <a:t>(he/she/they)</a:t>
            </a:r>
            <a:r>
              <a:rPr lang="en-AU">
                <a:latin typeface="Garamond"/>
                <a:ea typeface="Garamond"/>
                <a:cs typeface="Garamond"/>
                <a:sym typeface="Garamond"/>
              </a:rPr>
              <a:t> has/have developed in Speaking and Listening and Reading and Viewing activities to written activities. </a:t>
            </a:r>
            <a:r>
              <a:rPr b="1" i="1" lang="en-AU">
                <a:solidFill>
                  <a:srgbClr val="FF0000"/>
                </a:solidFill>
                <a:latin typeface="Garamond"/>
                <a:ea typeface="Garamond"/>
                <a:cs typeface="Garamond"/>
                <a:sym typeface="Garamond"/>
              </a:rPr>
              <a:t>(He/She/They)</a:t>
            </a:r>
            <a:r>
              <a:rPr lang="en-AU">
                <a:latin typeface="Garamond"/>
                <a:ea typeface="Garamond"/>
                <a:cs typeface="Garamond"/>
                <a:sym typeface="Garamond"/>
              </a:rPr>
              <a:t> choose/s between two symbols and match the correct symbol to label the ‘who’ in an image. Working one on one with a staff member, </a:t>
            </a:r>
            <a:r>
              <a:rPr b="1" i="1" lang="en-AU">
                <a:solidFill>
                  <a:srgbClr val="FF0000"/>
                </a:solidFill>
                <a:latin typeface="Garamond"/>
                <a:ea typeface="Garamond"/>
                <a:cs typeface="Garamond"/>
                <a:sym typeface="Garamond"/>
              </a:rPr>
              <a:t>Student X</a:t>
            </a:r>
            <a:r>
              <a:rPr lang="en-AU">
                <a:latin typeface="Garamond"/>
                <a:ea typeface="Garamond"/>
                <a:cs typeface="Garamond"/>
                <a:sym typeface="Garamond"/>
              </a:rPr>
              <a:t> is able to write the word that accompanies the symbol. </a:t>
            </a:r>
            <a:endParaRPr/>
          </a:p>
          <a:p>
            <a:pPr indent="0" lvl="0" marL="0" rtl="0" algn="just">
              <a:lnSpc>
                <a:spcPct val="100000"/>
              </a:lnSpc>
              <a:spcBef>
                <a:spcPts val="308"/>
              </a:spcBef>
              <a:spcAft>
                <a:spcPts val="0"/>
              </a:spcAft>
              <a:buSzPct val="100000"/>
              <a:buNone/>
            </a:pPr>
            <a:r>
              <a:t/>
            </a:r>
            <a:endParaRPr/>
          </a:p>
          <a:p>
            <a:pPr indent="0" lvl="0" marL="0" rtl="0" algn="just">
              <a:lnSpc>
                <a:spcPct val="100000"/>
              </a:lnSpc>
              <a:spcBef>
                <a:spcPts val="308"/>
              </a:spcBef>
              <a:spcAft>
                <a:spcPts val="0"/>
              </a:spcAft>
              <a:buClr>
                <a:schemeClr val="dk1"/>
              </a:buClr>
              <a:buSzPct val="100000"/>
              <a:buNone/>
            </a:pPr>
            <a:r>
              <a:t/>
            </a:r>
            <a:endParaRPr>
              <a:latin typeface="Garamond"/>
              <a:ea typeface="Garamond"/>
              <a:cs typeface="Garamond"/>
              <a:sym typeface="Garamond"/>
            </a:endParaRPr>
          </a:p>
          <a:p>
            <a:pPr indent="0" lvl="0" marL="0" rtl="0" algn="just">
              <a:lnSpc>
                <a:spcPct val="100000"/>
              </a:lnSpc>
              <a:spcBef>
                <a:spcPts val="308"/>
              </a:spcBef>
              <a:spcAft>
                <a:spcPts val="0"/>
              </a:spcAft>
              <a:buSzPct val="100000"/>
              <a:buNone/>
            </a:pPr>
            <a:r>
              <a:rPr b="1" lang="en-AU" u="sng">
                <a:latin typeface="Garamond"/>
                <a:ea typeface="Garamond"/>
                <a:cs typeface="Garamond"/>
                <a:sym typeface="Garamond"/>
              </a:rPr>
              <a:t>Speaking &amp; Listening Goal</a:t>
            </a:r>
            <a:endParaRPr>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None/>
            </a:pPr>
            <a:r>
              <a:rPr lang="en-AU">
                <a:latin typeface="Garamond"/>
                <a:ea typeface="Garamond"/>
                <a:cs typeface="Garamond"/>
                <a:sym typeface="Garamond"/>
              </a:rPr>
              <a:t>In Speaking &amp; Listening, </a:t>
            </a:r>
            <a:r>
              <a:rPr b="1" i="1" lang="en-AU">
                <a:solidFill>
                  <a:srgbClr val="FF0000"/>
                </a:solidFill>
                <a:latin typeface="Garamond"/>
                <a:ea typeface="Garamond"/>
                <a:cs typeface="Garamond"/>
                <a:sym typeface="Garamond"/>
              </a:rPr>
              <a:t>Student X</a:t>
            </a:r>
            <a:r>
              <a:rPr lang="en-AU">
                <a:latin typeface="Garamond"/>
                <a:ea typeface="Garamond"/>
                <a:cs typeface="Garamond"/>
                <a:sym typeface="Garamond"/>
              </a:rPr>
              <a:t> is learning to use a few words/images to make a comment about an image or event to expand </a:t>
            </a:r>
            <a:r>
              <a:rPr b="1" i="1" lang="en-AU">
                <a:solidFill>
                  <a:srgbClr val="FF0000"/>
                </a:solidFill>
                <a:latin typeface="Garamond"/>
                <a:ea typeface="Garamond"/>
                <a:cs typeface="Garamond"/>
                <a:sym typeface="Garamond"/>
              </a:rPr>
              <a:t>(his/her/their)</a:t>
            </a:r>
            <a:r>
              <a:rPr lang="en-AU">
                <a:latin typeface="Garamond"/>
                <a:ea typeface="Garamond"/>
                <a:cs typeface="Garamond"/>
                <a:sym typeface="Garamond"/>
              </a:rPr>
              <a:t> vocabulary and the reasons why </a:t>
            </a:r>
            <a:r>
              <a:rPr b="1" i="1" lang="en-AU">
                <a:solidFill>
                  <a:srgbClr val="FF0000"/>
                </a:solidFill>
                <a:latin typeface="Garamond"/>
                <a:ea typeface="Garamond"/>
                <a:cs typeface="Garamond"/>
                <a:sym typeface="Garamond"/>
              </a:rPr>
              <a:t>(he/she/they) </a:t>
            </a:r>
            <a:r>
              <a:rPr lang="en-AU">
                <a:latin typeface="Garamond"/>
                <a:ea typeface="Garamond"/>
                <a:cs typeface="Garamond"/>
                <a:sym typeface="Garamond"/>
              </a:rPr>
              <a:t>communicate/s. </a:t>
            </a:r>
            <a:r>
              <a:rPr b="1" i="1" lang="en-AU">
                <a:solidFill>
                  <a:srgbClr val="FF0000"/>
                </a:solidFill>
                <a:latin typeface="Garamond"/>
                <a:ea typeface="Garamond"/>
                <a:cs typeface="Garamond"/>
                <a:sym typeface="Garamond"/>
              </a:rPr>
              <a:t>(He/She/They)</a:t>
            </a:r>
            <a:r>
              <a:rPr lang="en-AU">
                <a:latin typeface="Garamond"/>
                <a:ea typeface="Garamond"/>
                <a:cs typeface="Garamond"/>
                <a:sym typeface="Garamond"/>
              </a:rPr>
              <a:t> engages in focused activities where </a:t>
            </a:r>
            <a:r>
              <a:rPr b="1" i="1" lang="en-AU">
                <a:solidFill>
                  <a:srgbClr val="FF0000"/>
                </a:solidFill>
                <a:latin typeface="Garamond"/>
                <a:ea typeface="Garamond"/>
                <a:cs typeface="Garamond"/>
                <a:sym typeface="Garamond"/>
              </a:rPr>
              <a:t>(he/she/they) </a:t>
            </a:r>
            <a:r>
              <a:rPr lang="en-AU">
                <a:latin typeface="Garamond"/>
                <a:ea typeface="Garamond"/>
                <a:cs typeface="Garamond"/>
                <a:sym typeface="Garamond"/>
              </a:rPr>
              <a:t>is/are encouraged to explore and respond to photos from class activities, pictures and images from texts. </a:t>
            </a:r>
            <a:endParaRPr>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None/>
            </a:pPr>
            <a:r>
              <a:t/>
            </a:r>
            <a:endParaRPr>
              <a:latin typeface="Garamond"/>
              <a:ea typeface="Garamond"/>
              <a:cs typeface="Garamond"/>
              <a:sym typeface="Garamond"/>
            </a:endParaRPr>
          </a:p>
          <a:p>
            <a:pPr indent="0" lvl="0" marL="0" rtl="0" algn="l">
              <a:lnSpc>
                <a:spcPct val="100000"/>
              </a:lnSpc>
              <a:spcBef>
                <a:spcPts val="308"/>
              </a:spcBef>
              <a:spcAft>
                <a:spcPts val="0"/>
              </a:spcAft>
              <a:buClr>
                <a:schemeClr val="dk1"/>
              </a:buClr>
              <a:buSzPct val="100000"/>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grpSp>
        <p:nvGrpSpPr>
          <p:cNvPr id="400" name="Google Shape;400;p39"/>
          <p:cNvGrpSpPr/>
          <p:nvPr/>
        </p:nvGrpSpPr>
        <p:grpSpPr>
          <a:xfrm>
            <a:off x="0" y="0"/>
            <a:ext cx="9144000" cy="1636500"/>
            <a:chOff x="0" y="0"/>
            <a:chExt cx="9144000" cy="1636500"/>
          </a:xfrm>
        </p:grpSpPr>
        <p:sp>
          <p:nvSpPr>
            <p:cNvPr id="401" name="Google Shape;401;p39"/>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02" name="Google Shape;402;p39"/>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03" name="Google Shape;403;p39"/>
          <p:cNvSpPr txBox="1"/>
          <p:nvPr>
            <p:ph type="title"/>
          </p:nvPr>
        </p:nvSpPr>
        <p:spPr>
          <a:xfrm>
            <a:off x="163285" y="1388087"/>
            <a:ext cx="8273143"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Sample of Mathematics IEP Goals</a:t>
            </a:r>
            <a:endParaRPr b="1">
              <a:solidFill>
                <a:srgbClr val="FF0000"/>
              </a:solidFill>
              <a:latin typeface="Garamond"/>
              <a:ea typeface="Garamond"/>
              <a:cs typeface="Garamond"/>
              <a:sym typeface="Garamond"/>
            </a:endParaRPr>
          </a:p>
        </p:txBody>
      </p:sp>
      <p:sp>
        <p:nvSpPr>
          <p:cNvPr id="404" name="Google Shape;404;p39"/>
          <p:cNvSpPr txBox="1"/>
          <p:nvPr>
            <p:ph idx="1" type="body"/>
          </p:nvPr>
        </p:nvSpPr>
        <p:spPr>
          <a:xfrm>
            <a:off x="325834" y="2432675"/>
            <a:ext cx="8492332" cy="23406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518"/>
              </a:spcBef>
              <a:spcAft>
                <a:spcPts val="0"/>
              </a:spcAft>
              <a:buClr>
                <a:srgbClr val="FF0000"/>
              </a:buClr>
              <a:buSzPts val="2800"/>
              <a:buNone/>
            </a:pPr>
            <a:r>
              <a:rPr b="1" lang="en-AU">
                <a:solidFill>
                  <a:srgbClr val="FF0000"/>
                </a:solidFill>
                <a:latin typeface="Garamond"/>
                <a:ea typeface="Garamond"/>
                <a:cs typeface="Garamond"/>
                <a:sym typeface="Garamond"/>
              </a:rPr>
              <a:t>Maths – Algebra</a:t>
            </a:r>
            <a:endParaRPr>
              <a:latin typeface="Garamond"/>
              <a:ea typeface="Garamond"/>
              <a:cs typeface="Garamond"/>
              <a:sym typeface="Garamond"/>
            </a:endParaRPr>
          </a:p>
          <a:p>
            <a:pPr indent="0" lvl="0" marL="0" rtl="0" algn="l">
              <a:lnSpc>
                <a:spcPct val="100000"/>
              </a:lnSpc>
              <a:spcBef>
                <a:spcPts val="518"/>
              </a:spcBef>
              <a:spcAft>
                <a:spcPts val="0"/>
              </a:spcAft>
              <a:buClr>
                <a:schemeClr val="dk1"/>
              </a:buClr>
              <a:buSzPts val="2800"/>
              <a:buNone/>
            </a:pPr>
            <a:r>
              <a:rPr lang="en-AU" sz="1200">
                <a:highlight>
                  <a:srgbClr val="FFFFFF"/>
                </a:highlight>
                <a:latin typeface="Garamond"/>
                <a:ea typeface="Garamond"/>
                <a:cs typeface="Garamond"/>
                <a:sym typeface="Garamond"/>
              </a:rPr>
              <a:t>Student X will visualise a group of objects as a unit and use this to calculate the number of objects in several identical groups. </a:t>
            </a:r>
            <a:r>
              <a:rPr b="1" lang="en-AU" sz="1050" u="sng">
                <a:solidFill>
                  <a:schemeClr val="hlink"/>
                </a:solidFill>
                <a:latin typeface="Garamond"/>
                <a:ea typeface="Garamond"/>
                <a:cs typeface="Garamond"/>
                <a:sym typeface="Garamond"/>
                <a:hlinkClick r:id="rId3"/>
              </a:rPr>
              <a:t>(VCMNA108)</a:t>
            </a:r>
            <a:endParaRPr b="1" sz="1400">
              <a:latin typeface="Garamond"/>
              <a:ea typeface="Garamond"/>
              <a:cs typeface="Garamond"/>
              <a:sym typeface="Garamond"/>
            </a:endParaRPr>
          </a:p>
          <a:p>
            <a:pPr indent="0" lvl="0" marL="0" rtl="0" algn="l">
              <a:lnSpc>
                <a:spcPct val="100000"/>
              </a:lnSpc>
              <a:spcBef>
                <a:spcPts val="518"/>
              </a:spcBef>
              <a:spcAft>
                <a:spcPts val="0"/>
              </a:spcAft>
              <a:buClr>
                <a:srgbClr val="FF0000"/>
              </a:buClr>
              <a:buSzPts val="2800"/>
              <a:buNone/>
            </a:pPr>
            <a:r>
              <a:rPr b="1" lang="en-AU">
                <a:solidFill>
                  <a:srgbClr val="FF0000"/>
                </a:solidFill>
                <a:latin typeface="Garamond"/>
                <a:ea typeface="Garamond"/>
                <a:cs typeface="Garamond"/>
                <a:sym typeface="Garamond"/>
              </a:rPr>
              <a:t>Maths – Measurement</a:t>
            </a:r>
            <a:endParaRPr>
              <a:solidFill>
                <a:srgbClr val="FF0000"/>
              </a:solidFill>
              <a:latin typeface="Garamond"/>
              <a:ea typeface="Garamond"/>
              <a:cs typeface="Garamond"/>
              <a:sym typeface="Garamond"/>
            </a:endParaRPr>
          </a:p>
          <a:p>
            <a:pPr indent="0" lvl="0" marL="0" rtl="0" algn="l">
              <a:lnSpc>
                <a:spcPct val="100000"/>
              </a:lnSpc>
              <a:spcBef>
                <a:spcPts val="518"/>
              </a:spcBef>
              <a:spcAft>
                <a:spcPts val="0"/>
              </a:spcAft>
              <a:buClr>
                <a:schemeClr val="dk1"/>
              </a:buClr>
              <a:buSzPts val="2800"/>
              <a:buNone/>
            </a:pPr>
            <a:r>
              <a:rPr lang="en-AU" sz="1200">
                <a:highlight>
                  <a:srgbClr val="FFFFFF"/>
                </a:highlight>
                <a:latin typeface="Garamond"/>
                <a:ea typeface="Garamond"/>
                <a:cs typeface="Garamond"/>
                <a:sym typeface="Garamond"/>
              </a:rPr>
              <a:t>Student X will collect and display data in response to a question using materials </a:t>
            </a:r>
            <a:r>
              <a:rPr b="1" lang="en-AU" sz="1200" u="sng">
                <a:solidFill>
                  <a:srgbClr val="0000FF"/>
                </a:solidFill>
                <a:highlight>
                  <a:srgbClr val="FFFFFF"/>
                </a:highlight>
                <a:latin typeface="Garamond"/>
                <a:ea typeface="Garamond"/>
                <a:cs typeface="Garamond"/>
                <a:sym typeface="Garamond"/>
              </a:rPr>
              <a:t>(VCMSP067)</a:t>
            </a:r>
            <a:endParaRPr b="1" sz="1200" u="sng">
              <a:solidFill>
                <a:srgbClr val="0000FF"/>
              </a:solidFill>
              <a:latin typeface="Garamond"/>
              <a:ea typeface="Garamond"/>
              <a:cs typeface="Garamond"/>
              <a:sym typeface="Garamo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grpSp>
        <p:nvGrpSpPr>
          <p:cNvPr id="409" name="Google Shape;409;p40"/>
          <p:cNvGrpSpPr/>
          <p:nvPr/>
        </p:nvGrpSpPr>
        <p:grpSpPr>
          <a:xfrm>
            <a:off x="0" y="0"/>
            <a:ext cx="9144000" cy="1636500"/>
            <a:chOff x="0" y="0"/>
            <a:chExt cx="9144000" cy="1636500"/>
          </a:xfrm>
        </p:grpSpPr>
        <p:sp>
          <p:nvSpPr>
            <p:cNvPr id="410" name="Google Shape;410;p40"/>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11" name="Google Shape;411;p40"/>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12" name="Google Shape;412;p40"/>
          <p:cNvSpPr txBox="1"/>
          <p:nvPr>
            <p:ph type="title"/>
          </p:nvPr>
        </p:nvSpPr>
        <p:spPr>
          <a:xfrm>
            <a:off x="457200" y="989214"/>
            <a:ext cx="8170606"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Sample of Mathematics Comments</a:t>
            </a:r>
            <a:endParaRPr b="1">
              <a:solidFill>
                <a:srgbClr val="FF0000"/>
              </a:solidFill>
              <a:latin typeface="Garamond"/>
              <a:ea typeface="Garamond"/>
              <a:cs typeface="Garamond"/>
              <a:sym typeface="Garamond"/>
            </a:endParaRPr>
          </a:p>
        </p:txBody>
      </p:sp>
      <p:sp>
        <p:nvSpPr>
          <p:cNvPr id="413" name="Google Shape;413;p40"/>
          <p:cNvSpPr txBox="1"/>
          <p:nvPr>
            <p:ph idx="1" type="body"/>
          </p:nvPr>
        </p:nvSpPr>
        <p:spPr>
          <a:xfrm>
            <a:off x="428100" y="2325388"/>
            <a:ext cx="8287800" cy="3520200"/>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00000"/>
              </a:lnSpc>
              <a:spcBef>
                <a:spcPts val="0"/>
              </a:spcBef>
              <a:spcAft>
                <a:spcPts val="0"/>
              </a:spcAft>
              <a:buClr>
                <a:srgbClr val="FF0000"/>
              </a:buClr>
              <a:buSzPct val="100000"/>
              <a:buNone/>
            </a:pPr>
            <a:r>
              <a:rPr b="1" i="1" lang="en-AU">
                <a:solidFill>
                  <a:srgbClr val="FF0000"/>
                </a:solidFill>
                <a:latin typeface="Garamond"/>
                <a:ea typeface="Garamond"/>
                <a:cs typeface="Garamond"/>
                <a:sym typeface="Garamond"/>
              </a:rPr>
              <a:t>Overall Comment Sample</a:t>
            </a:r>
            <a:endParaRPr>
              <a:solidFill>
                <a:srgbClr val="FF0000"/>
              </a:solidFill>
              <a:latin typeface="Garamond"/>
              <a:ea typeface="Garamond"/>
              <a:cs typeface="Garamond"/>
              <a:sym typeface="Garamond"/>
            </a:endParaRPr>
          </a:p>
          <a:p>
            <a:pPr indent="0" lvl="0" marL="0" rtl="0" algn="l">
              <a:lnSpc>
                <a:spcPct val="100000"/>
              </a:lnSpc>
              <a:spcBef>
                <a:spcPts val="308"/>
              </a:spcBef>
              <a:spcAft>
                <a:spcPts val="0"/>
              </a:spcAft>
              <a:buClr>
                <a:schemeClr val="dk1"/>
              </a:buClr>
              <a:buSzPct val="100000"/>
              <a:buNone/>
            </a:pPr>
            <a:r>
              <a:t/>
            </a:r>
            <a:endParaRPr>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Font typeface="Arial"/>
              <a:buNone/>
            </a:pPr>
            <a:r>
              <a:rPr b="1" lang="en-AU" u="sng">
                <a:latin typeface="Garamond"/>
                <a:ea typeface="Garamond"/>
                <a:cs typeface="Garamond"/>
                <a:sym typeface="Garamond"/>
              </a:rPr>
              <a:t>Algebra Goal</a:t>
            </a:r>
            <a:endParaRPr b="1" u="sng">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None/>
            </a:pPr>
            <a:r>
              <a:rPr lang="en-AU">
                <a:latin typeface="Garamond"/>
                <a:ea typeface="Garamond"/>
                <a:cs typeface="Garamond"/>
                <a:sym typeface="Garamond"/>
              </a:rPr>
              <a:t>In Number &amp; Algebra,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has demonstrated the ability to count, sort, match and add collections of coins. </a:t>
            </a:r>
            <a:r>
              <a:rPr b="1" lang="en-AU">
                <a:solidFill>
                  <a:srgbClr val="FF0000"/>
                </a:solidFill>
                <a:latin typeface="Garamond"/>
                <a:ea typeface="Garamond"/>
                <a:cs typeface="Garamond"/>
                <a:sym typeface="Garamond"/>
              </a:rPr>
              <a:t>She/He/They</a:t>
            </a:r>
            <a:r>
              <a:rPr lang="en-AU">
                <a:latin typeface="Garamond"/>
                <a:ea typeface="Garamond"/>
                <a:cs typeface="Garamond"/>
                <a:sym typeface="Garamond"/>
              </a:rPr>
              <a:t> have completed activities that involve using Australian money in practical situations. For example,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has exchanged money in play shopping for </a:t>
            </a:r>
            <a:r>
              <a:rPr b="1" lang="en-AU">
                <a:solidFill>
                  <a:srgbClr val="FF0000"/>
                </a:solidFill>
                <a:latin typeface="Garamond"/>
                <a:ea typeface="Garamond"/>
                <a:cs typeface="Garamond"/>
                <a:sym typeface="Garamond"/>
              </a:rPr>
              <a:t>(use examples from classroom). Student X</a:t>
            </a:r>
            <a:r>
              <a:rPr lang="en-AU">
                <a:latin typeface="Garamond"/>
                <a:ea typeface="Garamond"/>
                <a:cs typeface="Garamond"/>
                <a:sym typeface="Garamond"/>
              </a:rPr>
              <a:t> has been supported by </a:t>
            </a:r>
            <a:r>
              <a:rPr b="1" lang="en-AU">
                <a:solidFill>
                  <a:srgbClr val="FF0000"/>
                </a:solidFill>
                <a:latin typeface="Garamond"/>
                <a:ea typeface="Garamond"/>
                <a:cs typeface="Garamond"/>
                <a:sym typeface="Garamond"/>
              </a:rPr>
              <a:t>(prompt level as labelled in IEP)</a:t>
            </a:r>
            <a:r>
              <a:rPr lang="en-AU">
                <a:latin typeface="Garamond"/>
                <a:ea typeface="Garamond"/>
                <a:cs typeface="Garamond"/>
                <a:sym typeface="Garamond"/>
              </a:rPr>
              <a:t> and can demonstrate these skills </a:t>
            </a:r>
            <a:r>
              <a:rPr b="1" lang="en-AU">
                <a:solidFill>
                  <a:srgbClr val="FF0000"/>
                </a:solidFill>
                <a:latin typeface="Garamond"/>
                <a:ea typeface="Garamond"/>
                <a:cs typeface="Garamond"/>
                <a:sym typeface="Garamond"/>
              </a:rPr>
              <a:t>always/sometimes/often (depending on the frequency labelled in IEP).</a:t>
            </a:r>
            <a:endParaRPr b="1">
              <a:solidFill>
                <a:srgbClr val="FF0000"/>
              </a:solidFill>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None/>
            </a:pPr>
            <a:r>
              <a:t/>
            </a:r>
            <a:endParaRPr>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Font typeface="Arial"/>
              <a:buNone/>
            </a:pPr>
            <a:r>
              <a:rPr b="1" lang="en-AU" u="sng">
                <a:latin typeface="Garamond"/>
                <a:ea typeface="Garamond"/>
                <a:cs typeface="Garamond"/>
                <a:sym typeface="Garamond"/>
              </a:rPr>
              <a:t>Measurement</a:t>
            </a:r>
            <a:r>
              <a:rPr b="1" lang="en-AU" u="sng">
                <a:latin typeface="Garamond"/>
                <a:ea typeface="Garamond"/>
                <a:cs typeface="Garamond"/>
                <a:sym typeface="Garamond"/>
              </a:rPr>
              <a:t> Goal</a:t>
            </a:r>
            <a:endParaRPr b="1" u="sng">
              <a:latin typeface="Garamond"/>
              <a:ea typeface="Garamond"/>
              <a:cs typeface="Garamond"/>
              <a:sym typeface="Garamond"/>
            </a:endParaRPr>
          </a:p>
          <a:p>
            <a:pPr indent="0" lvl="0" marL="0" rtl="0" algn="just">
              <a:lnSpc>
                <a:spcPct val="100000"/>
              </a:lnSpc>
              <a:spcBef>
                <a:spcPts val="308"/>
              </a:spcBef>
              <a:spcAft>
                <a:spcPts val="0"/>
              </a:spcAft>
              <a:buClr>
                <a:schemeClr val="dk1"/>
              </a:buClr>
              <a:buSzPct val="100000"/>
              <a:buNone/>
            </a:pPr>
            <a:r>
              <a:rPr lang="en-AU">
                <a:latin typeface="Garamond"/>
                <a:ea typeface="Garamond"/>
                <a:cs typeface="Garamond"/>
                <a:sym typeface="Garamond"/>
              </a:rPr>
              <a:t>In Statistics &amp; Probability,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has engaged in activities ranging from responding to questions from peers, collecting data and asking questions, using the appropriate tool such as tally charts, graphing and tables and observing events in daily lives. </a:t>
            </a:r>
            <a:r>
              <a:rPr b="1" lang="en-AU">
                <a:solidFill>
                  <a:srgbClr val="FF0000"/>
                </a:solidFill>
                <a:latin typeface="Garamond"/>
                <a:ea typeface="Garamond"/>
                <a:cs typeface="Garamond"/>
                <a:sym typeface="Garamond"/>
              </a:rPr>
              <a:t>She/He/They</a:t>
            </a:r>
            <a:r>
              <a:rPr lang="en-AU">
                <a:latin typeface="Garamond"/>
                <a:ea typeface="Garamond"/>
                <a:cs typeface="Garamond"/>
                <a:sym typeface="Garamond"/>
              </a:rPr>
              <a:t> have completed activities that involve making choices, creating questions for peers, interpreting graphs and sorting and creating graphs.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has been supported by </a:t>
            </a:r>
            <a:r>
              <a:rPr b="1" lang="en-AU">
                <a:solidFill>
                  <a:srgbClr val="FF0000"/>
                </a:solidFill>
                <a:latin typeface="Garamond"/>
                <a:ea typeface="Garamond"/>
                <a:cs typeface="Garamond"/>
                <a:sym typeface="Garamond"/>
              </a:rPr>
              <a:t>(prompt level as labelled in IEP</a:t>
            </a:r>
            <a:r>
              <a:rPr lang="en-AU">
                <a:latin typeface="Garamond"/>
                <a:ea typeface="Garamond"/>
                <a:cs typeface="Garamond"/>
                <a:sym typeface="Garamond"/>
              </a:rPr>
              <a:t>) and can demonstrate these skills </a:t>
            </a:r>
            <a:r>
              <a:rPr b="1" lang="en-AU">
                <a:solidFill>
                  <a:srgbClr val="FF0000"/>
                </a:solidFill>
                <a:latin typeface="Garamond"/>
                <a:ea typeface="Garamond"/>
                <a:cs typeface="Garamond"/>
                <a:sym typeface="Garamond"/>
              </a:rPr>
              <a:t>always/sometimes/often (depending on the frequency labelled in IEP).</a:t>
            </a:r>
            <a:endParaRPr b="1" u="sng">
              <a:latin typeface="Garamond"/>
              <a:ea typeface="Garamond"/>
              <a:cs typeface="Garamond"/>
              <a:sym typeface="Garamo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grpSp>
        <p:nvGrpSpPr>
          <p:cNvPr id="418" name="Google Shape;418;p41"/>
          <p:cNvGrpSpPr/>
          <p:nvPr/>
        </p:nvGrpSpPr>
        <p:grpSpPr>
          <a:xfrm>
            <a:off x="0" y="0"/>
            <a:ext cx="9144000" cy="1636500"/>
            <a:chOff x="0" y="0"/>
            <a:chExt cx="9144000" cy="1636500"/>
          </a:xfrm>
        </p:grpSpPr>
        <p:sp>
          <p:nvSpPr>
            <p:cNvPr id="419" name="Google Shape;419;p41"/>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20" name="Google Shape;420;p41"/>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21" name="Google Shape;421;p41"/>
          <p:cNvSpPr txBox="1"/>
          <p:nvPr/>
        </p:nvSpPr>
        <p:spPr>
          <a:xfrm>
            <a:off x="0" y="912250"/>
            <a:ext cx="9144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sng" cap="none" strike="noStrike">
                <a:solidFill>
                  <a:schemeClr val="hlink"/>
                </a:solidFill>
                <a:latin typeface="Garamond"/>
                <a:ea typeface="Garamond"/>
                <a:cs typeface="Garamond"/>
                <a:sym typeface="Garamond"/>
                <a:hlinkClick r:id="rId3"/>
              </a:rPr>
              <a:t>Personal and Social Capabilities</a:t>
            </a:r>
            <a:br>
              <a:rPr b="1" i="0" lang="en-AU" sz="3600" u="sng" cap="none" strike="noStrike">
                <a:solidFill>
                  <a:schemeClr val="hlink"/>
                </a:solidFill>
                <a:latin typeface="Garamond"/>
                <a:ea typeface="Garamond"/>
                <a:cs typeface="Garamond"/>
                <a:sym typeface="Garamond"/>
                <a:hlinkClick r:id="rId4"/>
              </a:rPr>
            </a:br>
            <a:endParaRPr b="1" i="0" sz="3600" u="none" cap="none" strike="noStrike">
              <a:solidFill>
                <a:srgbClr val="FF0000"/>
              </a:solidFill>
              <a:latin typeface="Garamond"/>
              <a:ea typeface="Garamond"/>
              <a:cs typeface="Garamond"/>
              <a:sym typeface="Garamond"/>
            </a:endParaRPr>
          </a:p>
        </p:txBody>
      </p:sp>
      <p:sp>
        <p:nvSpPr>
          <p:cNvPr id="422" name="Google Shape;422;p41"/>
          <p:cNvSpPr txBox="1"/>
          <p:nvPr/>
        </p:nvSpPr>
        <p:spPr>
          <a:xfrm>
            <a:off x="120300" y="1652138"/>
            <a:ext cx="8553600" cy="5499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chemeClr val="dk1"/>
                </a:solidFill>
                <a:latin typeface="Garamond"/>
                <a:ea typeface="Garamond"/>
                <a:cs typeface="Garamond"/>
                <a:sym typeface="Garamond"/>
              </a:rPr>
              <a:t>Social Awareness and Management: Relationships and Diversity</a:t>
            </a:r>
            <a:endParaRPr b="0" i="0" sz="1800" u="none" cap="none" strike="noStrike">
              <a:solidFill>
                <a:schemeClr val="dk1"/>
              </a:solidFill>
              <a:latin typeface="Garamond"/>
              <a:ea typeface="Garamond"/>
              <a:cs typeface="Garamond"/>
              <a:sym typeface="Garamond"/>
            </a:endParaRPr>
          </a:p>
          <a:p>
            <a:pPr indent="0" lvl="0" marL="0" marR="0" rtl="0" algn="l">
              <a:lnSpc>
                <a:spcPct val="107000"/>
              </a:lnSpc>
              <a:spcBef>
                <a:spcPts val="60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Victorian Curriculum Content Descriptors- Levels A-4</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A: </a:t>
            </a:r>
            <a:r>
              <a:rPr b="0" i="0" lang="en-AU" sz="1600" u="none" cap="none" strike="noStrike">
                <a:solidFill>
                  <a:schemeClr val="dk1"/>
                </a:solidFill>
                <a:latin typeface="Garamond"/>
                <a:ea typeface="Garamond"/>
                <a:cs typeface="Garamond"/>
                <a:sym typeface="Garamond"/>
              </a:rPr>
              <a:t>Develop ability to focus attention on others and acknowledge their presence (VCPSCSO057)</a:t>
            </a:r>
            <a:br>
              <a:rPr b="0" i="0" lang="en-AU" sz="1600" u="none" cap="none" strike="noStrike">
                <a:solidFill>
                  <a:schemeClr val="dk1"/>
                </a:solidFill>
                <a:latin typeface="Garamond"/>
                <a:ea typeface="Garamond"/>
                <a:cs typeface="Garamond"/>
                <a:sym typeface="Garamond"/>
              </a:rPr>
            </a:b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B: </a:t>
            </a:r>
            <a:r>
              <a:rPr b="0" i="0" lang="en-AU" sz="1600" u="none" cap="none" strike="noStrike">
                <a:solidFill>
                  <a:schemeClr val="dk1"/>
                </a:solidFill>
                <a:latin typeface="Garamond"/>
                <a:ea typeface="Garamond"/>
                <a:cs typeface="Garamond"/>
                <a:sym typeface="Garamond"/>
              </a:rPr>
              <a:t>Demonstrate some simple social skills including attending to others, greeting, and following adult directions (VCPSCSO064)</a:t>
            </a:r>
            <a:br>
              <a:rPr b="0" i="0" lang="en-AU" sz="1600" u="none" cap="none" strike="noStrike">
                <a:solidFill>
                  <a:schemeClr val="dk1"/>
                </a:solidFill>
                <a:latin typeface="Garamond"/>
                <a:ea typeface="Garamond"/>
                <a:cs typeface="Garamond"/>
                <a:sym typeface="Garamond"/>
              </a:rPr>
            </a:b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C: </a:t>
            </a:r>
            <a:r>
              <a:rPr b="0" i="0" lang="en-AU" sz="1600" u="none" cap="none" strike="noStrike">
                <a:solidFill>
                  <a:schemeClr val="dk1"/>
                </a:solidFill>
                <a:latin typeface="Garamond"/>
                <a:ea typeface="Garamond"/>
                <a:cs typeface="Garamond"/>
                <a:sym typeface="Garamond"/>
              </a:rPr>
              <a:t>Follow basic social rules regarding the sharing and care of property and social expectations regarding behaviour (VCPSCSO071)</a:t>
            </a:r>
            <a:br>
              <a:rPr b="0" i="0" lang="en-AU" sz="1600" u="none" cap="none" strike="noStrike">
                <a:solidFill>
                  <a:schemeClr val="dk1"/>
                </a:solidFill>
                <a:latin typeface="Garamond"/>
                <a:ea typeface="Garamond"/>
                <a:cs typeface="Garamond"/>
                <a:sym typeface="Garamond"/>
              </a:rPr>
            </a:b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D: </a:t>
            </a:r>
            <a:r>
              <a:rPr b="0" i="0" lang="en-AU" sz="1600" u="none" cap="none" strike="noStrike">
                <a:solidFill>
                  <a:schemeClr val="dk1"/>
                </a:solidFill>
                <a:latin typeface="Garamond"/>
                <a:ea typeface="Garamond"/>
                <a:cs typeface="Garamond"/>
                <a:sym typeface="Garamond"/>
              </a:rPr>
              <a:t>Respond to others in group situations, playing or working in a small group cooperatively (VCPSCSO078)</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highlight>
                  <a:schemeClr val="lt1"/>
                </a:highlight>
                <a:latin typeface="Garamond"/>
                <a:ea typeface="Garamond"/>
                <a:cs typeface="Garamond"/>
                <a:sym typeface="Garamond"/>
              </a:rPr>
              <a:t>Foundations: </a:t>
            </a:r>
            <a:r>
              <a:rPr b="0" i="0" lang="en-AU" sz="1600" u="none" cap="none" strike="noStrike">
                <a:solidFill>
                  <a:schemeClr val="dk1"/>
                </a:solidFill>
                <a:latin typeface="Garamond"/>
                <a:ea typeface="Garamond"/>
                <a:cs typeface="Garamond"/>
                <a:sym typeface="Garamond"/>
              </a:rPr>
              <a:t>Name and practise basic skills required to work collaboratively with peers </a:t>
            </a:r>
            <a:r>
              <a:rPr b="0" i="0" lang="en-AU" sz="1600" u="none" cap="none" strike="noStrike">
                <a:solidFill>
                  <a:schemeClr val="hlink"/>
                </a:solidFill>
                <a:uFill>
                  <a:noFill/>
                </a:uFill>
                <a:latin typeface="Garamond"/>
                <a:ea typeface="Garamond"/>
                <a:cs typeface="Garamond"/>
                <a:sym typeface="Garamond"/>
                <a:hlinkClick r:id="rId5"/>
              </a:rPr>
              <a:t>(VCPSCSO006)</a:t>
            </a: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highlight>
                  <a:schemeClr val="lt1"/>
                </a:highlight>
                <a:latin typeface="Garamond"/>
                <a:ea typeface="Garamond"/>
                <a:cs typeface="Garamond"/>
                <a:sym typeface="Garamond"/>
              </a:rPr>
              <a:t>Level 1-2: </a:t>
            </a:r>
            <a:r>
              <a:rPr b="0" i="0" lang="en-AU" sz="1600" u="none" cap="none" strike="noStrike">
                <a:solidFill>
                  <a:schemeClr val="dk1"/>
                </a:solidFill>
                <a:highlight>
                  <a:schemeClr val="lt1"/>
                </a:highlight>
                <a:latin typeface="Garamond"/>
                <a:ea typeface="Garamond"/>
                <a:cs typeface="Garamond"/>
                <a:sym typeface="Garamond"/>
              </a:rPr>
              <a:t>Use basic skills required for participation in group tasks and respond to simple questions about their contribution to group tasks (VCPSCO014)</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3-4: </a:t>
            </a:r>
            <a:r>
              <a:rPr b="0" i="0" lang="en-AU" sz="1500" u="none" cap="none" strike="noStrike">
                <a:solidFill>
                  <a:schemeClr val="dk1"/>
                </a:solidFill>
                <a:latin typeface="Garamond"/>
                <a:ea typeface="Garamond"/>
                <a:cs typeface="Garamond"/>
                <a:sym typeface="Garamond"/>
              </a:rPr>
              <a:t>Demonstrate skills for effective participation in group tasks and use criteria provided to reflect on the effectiveness of the teams in which they participate  </a:t>
            </a:r>
            <a:r>
              <a:rPr b="0" i="0" lang="en-AU" sz="1500" u="none" cap="none" strike="noStrike">
                <a:solidFill>
                  <a:schemeClr val="hlink"/>
                </a:solidFill>
                <a:uFill>
                  <a:noFill/>
                </a:uFill>
                <a:latin typeface="Garamond"/>
                <a:ea typeface="Garamond"/>
                <a:cs typeface="Garamond"/>
                <a:sym typeface="Garamond"/>
                <a:hlinkClick r:id="rId6"/>
              </a:rPr>
              <a:t>(VCPSCSO023)</a:t>
            </a:r>
            <a:endParaRPr b="0" i="0" sz="15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chemeClr val="lt1"/>
              </a:highlight>
              <a:latin typeface="Garamond"/>
              <a:ea typeface="Garamond"/>
              <a:cs typeface="Garamond"/>
              <a:sym typeface="Garamo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grpSp>
        <p:nvGrpSpPr>
          <p:cNvPr id="427" name="Google Shape;427;p42"/>
          <p:cNvGrpSpPr/>
          <p:nvPr/>
        </p:nvGrpSpPr>
        <p:grpSpPr>
          <a:xfrm>
            <a:off x="0" y="0"/>
            <a:ext cx="9144000" cy="1636500"/>
            <a:chOff x="0" y="0"/>
            <a:chExt cx="9144000" cy="1636500"/>
          </a:xfrm>
        </p:grpSpPr>
        <p:sp>
          <p:nvSpPr>
            <p:cNvPr id="428" name="Google Shape;428;p42"/>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29" name="Google Shape;429;p42"/>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30" name="Google Shape;430;p42"/>
          <p:cNvSpPr txBox="1"/>
          <p:nvPr/>
        </p:nvSpPr>
        <p:spPr>
          <a:xfrm>
            <a:off x="0" y="912250"/>
            <a:ext cx="9144000" cy="1293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AU" sz="3600" u="sng" cap="none" strike="noStrike">
                <a:solidFill>
                  <a:schemeClr val="hlink"/>
                </a:solidFill>
                <a:latin typeface="Garamond"/>
                <a:ea typeface="Garamond"/>
                <a:cs typeface="Garamond"/>
                <a:sym typeface="Garamond"/>
                <a:hlinkClick r:id="rId3"/>
              </a:rPr>
              <a:t>Personal and Social Capabilities</a:t>
            </a:r>
            <a:br>
              <a:rPr b="1" i="0" lang="en-AU" sz="3600" u="sng" cap="none" strike="noStrike">
                <a:solidFill>
                  <a:schemeClr val="hlink"/>
                </a:solidFill>
                <a:latin typeface="Garamond"/>
                <a:ea typeface="Garamond"/>
                <a:cs typeface="Garamond"/>
                <a:sym typeface="Garamond"/>
                <a:hlinkClick r:id="rId4"/>
              </a:rPr>
            </a:br>
            <a:endParaRPr b="1" i="0" sz="3600" u="none" cap="none" strike="noStrike">
              <a:solidFill>
                <a:srgbClr val="FF0000"/>
              </a:solidFill>
              <a:latin typeface="Garamond"/>
              <a:ea typeface="Garamond"/>
              <a:cs typeface="Garamond"/>
              <a:sym typeface="Garamond"/>
            </a:endParaRPr>
          </a:p>
        </p:txBody>
      </p:sp>
      <p:sp>
        <p:nvSpPr>
          <p:cNvPr id="431" name="Google Shape;431;p42"/>
          <p:cNvSpPr txBox="1"/>
          <p:nvPr/>
        </p:nvSpPr>
        <p:spPr>
          <a:xfrm>
            <a:off x="120300" y="1652138"/>
            <a:ext cx="8553600" cy="520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chemeClr val="dk1"/>
                </a:solidFill>
                <a:latin typeface="Garamond"/>
                <a:ea typeface="Garamond"/>
                <a:cs typeface="Garamond"/>
                <a:sym typeface="Garamond"/>
              </a:rPr>
              <a:t>Self-Awareness and Management: Development of Resilience</a:t>
            </a:r>
            <a:endParaRPr b="0" i="0" sz="1800" u="none" cap="none" strike="noStrike">
              <a:solidFill>
                <a:schemeClr val="dk1"/>
              </a:solidFill>
              <a:latin typeface="Garamond"/>
              <a:ea typeface="Garamond"/>
              <a:cs typeface="Garamond"/>
              <a:sym typeface="Garamond"/>
            </a:endParaRPr>
          </a:p>
          <a:p>
            <a:pPr indent="0" lvl="0" marL="0" marR="0" rtl="0" algn="l">
              <a:lnSpc>
                <a:spcPct val="107000"/>
              </a:lnSpc>
              <a:spcBef>
                <a:spcPts val="60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Victorian Curriculum Content Descriptors- Levels A-4</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A: </a:t>
            </a:r>
            <a:r>
              <a:rPr b="0" i="0" lang="en-AU" sz="1500" u="none" cap="none" strike="noStrike">
                <a:solidFill>
                  <a:schemeClr val="dk1"/>
                </a:solidFill>
                <a:latin typeface="Garamond"/>
                <a:ea typeface="Garamond"/>
                <a:cs typeface="Garamond"/>
                <a:sym typeface="Garamond"/>
              </a:rPr>
              <a:t>React to people and express emotions (VCPSCSE052)</a:t>
            </a:r>
            <a:br>
              <a:rPr b="0" i="0" lang="en-AU" sz="1500" u="none" cap="none" strike="noStrike">
                <a:solidFill>
                  <a:schemeClr val="dk1"/>
                </a:solidFill>
                <a:latin typeface="Garamond"/>
                <a:ea typeface="Garamond"/>
                <a:cs typeface="Garamond"/>
                <a:sym typeface="Garamond"/>
              </a:rPr>
            </a:br>
            <a:endParaRPr b="0" i="0" sz="15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B: </a:t>
            </a:r>
            <a:r>
              <a:rPr b="0" i="0" lang="en-AU" sz="1600" u="none" cap="none" strike="noStrike">
                <a:solidFill>
                  <a:schemeClr val="dk1"/>
                </a:solidFill>
                <a:latin typeface="Garamond"/>
                <a:ea typeface="Garamond"/>
                <a:cs typeface="Garamond"/>
                <a:sym typeface="Garamond"/>
              </a:rPr>
              <a:t>Respond to people or events and demonstrate a range of emotions (VCPSCSE059)</a:t>
            </a:r>
            <a:br>
              <a:rPr b="0" i="0" lang="en-AU" sz="1600" u="none" cap="none" strike="noStrike">
                <a:solidFill>
                  <a:schemeClr val="dk1"/>
                </a:solidFill>
                <a:latin typeface="Garamond"/>
                <a:ea typeface="Garamond"/>
                <a:cs typeface="Garamond"/>
                <a:sym typeface="Garamond"/>
              </a:rPr>
            </a:b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C: </a:t>
            </a:r>
            <a:r>
              <a:rPr b="0" i="0" lang="en-AU" sz="1500" u="none" cap="none" strike="noStrike">
                <a:solidFill>
                  <a:schemeClr val="dk1"/>
                </a:solidFill>
                <a:latin typeface="Garamond"/>
                <a:ea typeface="Garamond"/>
                <a:cs typeface="Garamond"/>
                <a:sym typeface="Garamond"/>
              </a:rPr>
              <a:t>Name emotions shown by self and match these emotions to familiar events or experiences (VCPSCSE066)</a:t>
            </a:r>
            <a:br>
              <a:rPr b="0" i="0" lang="en-AU" sz="1500" u="none" cap="none" strike="noStrike">
                <a:solidFill>
                  <a:schemeClr val="dk1"/>
                </a:solidFill>
                <a:latin typeface="Garamond"/>
                <a:ea typeface="Garamond"/>
                <a:cs typeface="Garamond"/>
                <a:sym typeface="Garamond"/>
              </a:rPr>
            </a:br>
            <a:endParaRPr b="0" i="0" sz="15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D: </a:t>
            </a:r>
            <a:r>
              <a:rPr b="0" i="0" lang="en-AU" sz="1600" u="none" cap="none" strike="noStrike">
                <a:solidFill>
                  <a:schemeClr val="dk1"/>
                </a:solidFill>
                <a:latin typeface="Garamond"/>
                <a:ea typeface="Garamond"/>
                <a:cs typeface="Garamond"/>
                <a:sym typeface="Garamond"/>
              </a:rPr>
              <a:t>Name a range of emotions and describe how these are expressed or shown (VCPSCSE073)</a:t>
            </a: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highlight>
                  <a:schemeClr val="lt1"/>
                </a:highlight>
                <a:latin typeface="Garamond"/>
                <a:ea typeface="Garamond"/>
                <a:cs typeface="Garamond"/>
                <a:sym typeface="Garamond"/>
              </a:rPr>
              <a:t>Foundations: </a:t>
            </a:r>
            <a:r>
              <a:rPr b="0" i="0" lang="en-AU" sz="1600" u="none" cap="none" strike="noStrike">
                <a:solidFill>
                  <a:schemeClr val="dk1"/>
                </a:solidFill>
                <a:latin typeface="Garamond"/>
                <a:ea typeface="Garamond"/>
                <a:cs typeface="Garamond"/>
                <a:sym typeface="Garamond"/>
              </a:rPr>
              <a:t>Develop a vocabulary and practise the expression of emotions to describe how they feel in different familiar situations </a:t>
            </a:r>
            <a:r>
              <a:rPr b="0" i="0" lang="en-AU" sz="1600" u="none" cap="none" strike="noStrike">
                <a:solidFill>
                  <a:schemeClr val="hlink"/>
                </a:solidFill>
                <a:uFill>
                  <a:noFill/>
                </a:uFill>
                <a:latin typeface="Garamond"/>
                <a:ea typeface="Garamond"/>
                <a:cs typeface="Garamond"/>
                <a:sym typeface="Garamond"/>
                <a:hlinkClick r:id="rId5"/>
              </a:rPr>
              <a:t>(VCPSCSE001)</a:t>
            </a: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highlight>
                  <a:schemeClr val="lt1"/>
                </a:highlight>
                <a:latin typeface="Garamond"/>
                <a:ea typeface="Garamond"/>
                <a:cs typeface="Garamond"/>
                <a:sym typeface="Garamond"/>
              </a:rPr>
              <a:t>Level 1-2: </a:t>
            </a:r>
            <a:r>
              <a:rPr b="0" i="0" lang="en-AU" sz="1600" u="none" cap="none" strike="noStrike">
                <a:solidFill>
                  <a:schemeClr val="dk1"/>
                </a:solidFill>
                <a:highlight>
                  <a:schemeClr val="lt1"/>
                </a:highlight>
                <a:latin typeface="Garamond"/>
                <a:ea typeface="Garamond"/>
                <a:cs typeface="Garamond"/>
                <a:sym typeface="Garamond"/>
              </a:rPr>
              <a:t>Extend their vocabulary through which to recognise and describe emotions and when, how and with who, it is appropriate to share emotions (VCPSCSE008)</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chemeClr val="dk1"/>
              </a:solidFill>
              <a:highlight>
                <a:schemeClr val="lt1"/>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Garamond"/>
                <a:ea typeface="Garamond"/>
                <a:cs typeface="Garamond"/>
                <a:sym typeface="Garamond"/>
              </a:rPr>
              <a:t>Level 3-4: </a:t>
            </a:r>
            <a:r>
              <a:rPr b="0" i="0" lang="en-AU" sz="1500" u="none" cap="none" strike="noStrike">
                <a:solidFill>
                  <a:schemeClr val="dk1"/>
                </a:solidFill>
                <a:latin typeface="Garamond"/>
                <a:ea typeface="Garamond"/>
                <a:cs typeface="Garamond"/>
                <a:sym typeface="Garamond"/>
              </a:rPr>
              <a:t>Identify and explore the expression of emotions in social situations and the impact on self and others (VCOSCE016)</a:t>
            </a:r>
            <a:endParaRPr b="0" i="0" sz="15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highlight>
                <a:schemeClr val="lt1"/>
              </a:highlight>
              <a:latin typeface="Garamond"/>
              <a:ea typeface="Garamond"/>
              <a:cs typeface="Garamond"/>
              <a:sym typeface="Garamo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grpSp>
        <p:nvGrpSpPr>
          <p:cNvPr id="436" name="Google Shape;436;p43"/>
          <p:cNvGrpSpPr/>
          <p:nvPr/>
        </p:nvGrpSpPr>
        <p:grpSpPr>
          <a:xfrm>
            <a:off x="0" y="0"/>
            <a:ext cx="9144000" cy="1636500"/>
            <a:chOff x="0" y="0"/>
            <a:chExt cx="9144000" cy="1636500"/>
          </a:xfrm>
        </p:grpSpPr>
        <p:sp>
          <p:nvSpPr>
            <p:cNvPr id="437" name="Google Shape;437;p43"/>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38" name="Google Shape;438;p43"/>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39" name="Google Shape;439;p43"/>
          <p:cNvSpPr txBox="1"/>
          <p:nvPr>
            <p:ph type="title"/>
          </p:nvPr>
        </p:nvSpPr>
        <p:spPr>
          <a:xfrm>
            <a:off x="457200" y="989214"/>
            <a:ext cx="8170606"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Sample of PSC Comments</a:t>
            </a:r>
            <a:endParaRPr b="1">
              <a:solidFill>
                <a:srgbClr val="FF0000"/>
              </a:solidFill>
              <a:latin typeface="Garamond"/>
              <a:ea typeface="Garamond"/>
              <a:cs typeface="Garamond"/>
              <a:sym typeface="Garamond"/>
            </a:endParaRPr>
          </a:p>
        </p:txBody>
      </p:sp>
      <p:sp>
        <p:nvSpPr>
          <p:cNvPr id="440" name="Google Shape;440;p43"/>
          <p:cNvSpPr txBox="1"/>
          <p:nvPr>
            <p:ph idx="1" type="body"/>
          </p:nvPr>
        </p:nvSpPr>
        <p:spPr>
          <a:xfrm>
            <a:off x="428105" y="1824644"/>
            <a:ext cx="8287800" cy="4543499"/>
          </a:xfrm>
          <a:prstGeom prst="rect">
            <a:avLst/>
          </a:prstGeom>
          <a:noFill/>
          <a:ln>
            <a:noFill/>
          </a:ln>
        </p:spPr>
        <p:txBody>
          <a:bodyPr anchorCtr="0" anchor="t" bIns="45700" lIns="91425" spcFirstLastPara="1" rIns="91425" wrap="square" tIns="45700">
            <a:normAutofit fontScale="55000" lnSpcReduction="20000"/>
          </a:bodyPr>
          <a:lstStyle/>
          <a:p>
            <a:pPr indent="0" lvl="0" marL="0" rtl="0" algn="l">
              <a:lnSpc>
                <a:spcPct val="100000"/>
              </a:lnSpc>
              <a:spcBef>
                <a:spcPts val="0"/>
              </a:spcBef>
              <a:spcAft>
                <a:spcPts val="0"/>
              </a:spcAft>
              <a:buClr>
                <a:srgbClr val="FF0000"/>
              </a:buClr>
              <a:buSzPct val="100000"/>
              <a:buNone/>
            </a:pPr>
            <a:r>
              <a:rPr b="1" i="1" lang="en-AU">
                <a:solidFill>
                  <a:srgbClr val="FF0000"/>
                </a:solidFill>
                <a:latin typeface="Garamond"/>
                <a:ea typeface="Garamond"/>
                <a:cs typeface="Garamond"/>
                <a:sym typeface="Garamond"/>
              </a:rPr>
              <a:t>Overall Comment Sample</a:t>
            </a:r>
            <a:endParaRPr>
              <a:latin typeface="Garamond"/>
              <a:ea typeface="Garamond"/>
              <a:cs typeface="Garamond"/>
              <a:sym typeface="Garamond"/>
            </a:endParaRPr>
          </a:p>
          <a:p>
            <a:pPr indent="0" lvl="0" marL="50800" rtl="0" algn="l">
              <a:lnSpc>
                <a:spcPct val="100000"/>
              </a:lnSpc>
              <a:spcBef>
                <a:spcPts val="560"/>
              </a:spcBef>
              <a:spcAft>
                <a:spcPts val="0"/>
              </a:spcAft>
              <a:buSzPct val="210526"/>
              <a:buNone/>
            </a:pPr>
            <a:r>
              <a:rPr b="1" lang="en-AU" u="sng">
                <a:latin typeface="Garamond"/>
                <a:ea typeface="Garamond"/>
                <a:cs typeface="Garamond"/>
                <a:sym typeface="Garamond"/>
              </a:rPr>
              <a:t>Self-Awareness &amp; Management Goal </a:t>
            </a:r>
            <a:endParaRPr b="1" u="sng"/>
          </a:p>
          <a:p>
            <a:pPr indent="0" lvl="0" marL="50800" rtl="0" algn="just">
              <a:lnSpc>
                <a:spcPct val="100000"/>
              </a:lnSpc>
              <a:spcBef>
                <a:spcPts val="560"/>
              </a:spcBef>
              <a:spcAft>
                <a:spcPts val="0"/>
              </a:spcAft>
              <a:buSzPct val="210526"/>
              <a:buNone/>
            </a:pPr>
            <a:r>
              <a:rPr lang="en-AU">
                <a:latin typeface="Garamond"/>
                <a:ea typeface="Garamond"/>
                <a:cs typeface="Garamond"/>
                <a:sym typeface="Garamond"/>
              </a:rPr>
              <a:t>In developing his self-awareness,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has been focusing on recognising that problems or challenges are a normal part of life and that there are actions that can be undertaken to manage these problems. </a:t>
            </a:r>
            <a:r>
              <a:rPr b="1" lang="en-AU">
                <a:solidFill>
                  <a:srgbClr val="FF0000"/>
                </a:solidFill>
                <a:latin typeface="Garamond"/>
                <a:ea typeface="Garamond"/>
                <a:cs typeface="Garamond"/>
                <a:sym typeface="Garamond"/>
              </a:rPr>
              <a:t>He/She/They has/have </a:t>
            </a:r>
            <a:r>
              <a:rPr lang="en-AU">
                <a:latin typeface="Garamond"/>
                <a:ea typeface="Garamond"/>
                <a:cs typeface="Garamond"/>
                <a:sym typeface="Garamond"/>
              </a:rPr>
              <a:t>been identifying skills such as asking for help in the playground, identifying friends to play with, discussing challenges with staff and other help seeking skills to improve his ability to solve issues in a timely manner. </a:t>
            </a:r>
            <a:r>
              <a:rPr b="1" lang="en-AU">
                <a:solidFill>
                  <a:srgbClr val="FF0000"/>
                </a:solidFill>
                <a:latin typeface="Garamond"/>
                <a:ea typeface="Garamond"/>
                <a:cs typeface="Garamond"/>
                <a:sym typeface="Garamond"/>
              </a:rPr>
              <a:t>Student X </a:t>
            </a:r>
            <a:r>
              <a:rPr lang="en-AU">
                <a:latin typeface="Garamond"/>
                <a:ea typeface="Garamond"/>
                <a:cs typeface="Garamond"/>
                <a:sym typeface="Garamond"/>
              </a:rPr>
              <a:t>can identify members of staff in </a:t>
            </a:r>
            <a:r>
              <a:rPr b="1" lang="en-AU">
                <a:solidFill>
                  <a:srgbClr val="FF0000"/>
                </a:solidFill>
                <a:latin typeface="Garamond"/>
                <a:ea typeface="Garamond"/>
                <a:cs typeface="Garamond"/>
                <a:sym typeface="Garamond"/>
              </a:rPr>
              <a:t>his/her/their</a:t>
            </a:r>
            <a:r>
              <a:rPr lang="en-AU">
                <a:latin typeface="Garamond"/>
                <a:ea typeface="Garamond"/>
                <a:cs typeface="Garamond"/>
                <a:sym typeface="Garamond"/>
              </a:rPr>
              <a:t> classroom and in the playground that he/she/they can talk to for support. </a:t>
            </a:r>
            <a:r>
              <a:rPr b="1" lang="en-AU">
                <a:solidFill>
                  <a:srgbClr val="FF0000"/>
                </a:solidFill>
                <a:latin typeface="Garamond"/>
                <a:ea typeface="Garamond"/>
                <a:cs typeface="Garamond"/>
                <a:sym typeface="Garamond"/>
              </a:rPr>
              <a:t>He/She/They require/s </a:t>
            </a:r>
            <a:r>
              <a:rPr lang="en-AU">
                <a:latin typeface="Garamond"/>
                <a:ea typeface="Garamond"/>
                <a:cs typeface="Garamond"/>
                <a:sym typeface="Garamond"/>
              </a:rPr>
              <a:t>some support from classroom staff to work through social problems.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will continue to work on this goal so that he/she/they becomes more independent and applies </a:t>
            </a:r>
            <a:r>
              <a:rPr b="1" lang="en-AU">
                <a:solidFill>
                  <a:srgbClr val="FF0000"/>
                </a:solidFill>
                <a:latin typeface="Garamond"/>
                <a:ea typeface="Garamond"/>
                <a:cs typeface="Garamond"/>
                <a:sym typeface="Garamond"/>
              </a:rPr>
              <a:t>his/her/their</a:t>
            </a:r>
            <a:r>
              <a:rPr lang="en-AU">
                <a:latin typeface="Garamond"/>
                <a:ea typeface="Garamond"/>
                <a:cs typeface="Garamond"/>
                <a:sym typeface="Garamond"/>
              </a:rPr>
              <a:t> problem-solving skills to other situations. </a:t>
            </a:r>
            <a:endParaRPr/>
          </a:p>
          <a:p>
            <a:pPr indent="0" lvl="0" marL="50800" rtl="0" algn="l">
              <a:lnSpc>
                <a:spcPct val="100000"/>
              </a:lnSpc>
              <a:spcBef>
                <a:spcPts val="560"/>
              </a:spcBef>
              <a:spcAft>
                <a:spcPts val="0"/>
              </a:spcAft>
              <a:buSzPct val="210526"/>
              <a:buNone/>
            </a:pPr>
            <a:r>
              <a:t/>
            </a:r>
            <a:endParaRPr/>
          </a:p>
          <a:p>
            <a:pPr indent="0" lvl="0" marL="50800" rtl="0" algn="l">
              <a:lnSpc>
                <a:spcPct val="100000"/>
              </a:lnSpc>
              <a:spcBef>
                <a:spcPts val="560"/>
              </a:spcBef>
              <a:spcAft>
                <a:spcPts val="0"/>
              </a:spcAft>
              <a:buSzPct val="210526"/>
              <a:buNone/>
            </a:pPr>
            <a:r>
              <a:rPr b="1" lang="en-AU" u="sng">
                <a:latin typeface="Garamond"/>
                <a:ea typeface="Garamond"/>
                <a:cs typeface="Garamond"/>
                <a:sym typeface="Garamond"/>
              </a:rPr>
              <a:t>Social-Awareness &amp; Management Goal </a:t>
            </a:r>
            <a:endParaRPr/>
          </a:p>
          <a:p>
            <a:pPr indent="0" lvl="0" marL="50800" rtl="0" algn="just">
              <a:lnSpc>
                <a:spcPct val="100000"/>
              </a:lnSpc>
              <a:spcBef>
                <a:spcPts val="560"/>
              </a:spcBef>
              <a:spcAft>
                <a:spcPts val="0"/>
              </a:spcAft>
              <a:buSzPct val="210526"/>
              <a:buNone/>
            </a:pPr>
            <a:r>
              <a:rPr lang="en-AU">
                <a:latin typeface="Garamond"/>
                <a:ea typeface="Garamond"/>
                <a:cs typeface="Garamond"/>
                <a:sym typeface="Garamond"/>
              </a:rPr>
              <a:t>In developing his social-awareness, </a:t>
            </a:r>
            <a:r>
              <a:rPr b="1" lang="en-AU">
                <a:solidFill>
                  <a:srgbClr val="FF0000"/>
                </a:solidFill>
                <a:latin typeface="Garamond"/>
                <a:ea typeface="Garamond"/>
                <a:cs typeface="Garamond"/>
                <a:sym typeface="Garamond"/>
              </a:rPr>
              <a:t>Student X</a:t>
            </a:r>
            <a:r>
              <a:rPr lang="en-AU">
                <a:latin typeface="Garamond"/>
                <a:ea typeface="Garamond"/>
                <a:cs typeface="Garamond"/>
                <a:sym typeface="Garamond"/>
              </a:rPr>
              <a:t> is learning to respond to others in group situations and playing or working in a small group cooperatively. </a:t>
            </a:r>
            <a:r>
              <a:rPr b="1" lang="en-AU">
                <a:solidFill>
                  <a:srgbClr val="FF0000"/>
                </a:solidFill>
                <a:latin typeface="Garamond"/>
                <a:ea typeface="Garamond"/>
                <a:cs typeface="Garamond"/>
                <a:sym typeface="Garamond"/>
              </a:rPr>
              <a:t>He/She/They is/are </a:t>
            </a:r>
            <a:r>
              <a:rPr lang="en-AU">
                <a:latin typeface="Garamond"/>
                <a:ea typeface="Garamond"/>
                <a:cs typeface="Garamond"/>
                <a:sym typeface="Garamond"/>
              </a:rPr>
              <a:t>participating in activities that encourages participation in group activities, to co-operate with adults and to learn to co-operate with peers. </a:t>
            </a:r>
            <a:r>
              <a:rPr b="1" lang="en-AU">
                <a:solidFill>
                  <a:srgbClr val="FF0000"/>
                </a:solidFill>
                <a:latin typeface="Garamond"/>
                <a:ea typeface="Garamond"/>
                <a:cs typeface="Garamond"/>
                <a:sym typeface="Garamond"/>
              </a:rPr>
              <a:t>Student X </a:t>
            </a:r>
            <a:r>
              <a:rPr lang="en-AU">
                <a:latin typeface="Garamond"/>
                <a:ea typeface="Garamond"/>
                <a:cs typeface="Garamond"/>
                <a:sym typeface="Garamond"/>
              </a:rPr>
              <a:t>need verbal prompting to remember to listen to others, take turns, share items and to be respectful of others. </a:t>
            </a:r>
            <a:r>
              <a:rPr b="1" lang="en-AU">
                <a:solidFill>
                  <a:srgbClr val="FF0000"/>
                </a:solidFill>
                <a:latin typeface="Garamond"/>
                <a:ea typeface="Garamond"/>
                <a:cs typeface="Garamond"/>
                <a:sym typeface="Garamond"/>
              </a:rPr>
              <a:t>He/She/They</a:t>
            </a:r>
            <a:r>
              <a:rPr lang="en-AU">
                <a:latin typeface="Garamond"/>
                <a:ea typeface="Garamond"/>
                <a:cs typeface="Garamond"/>
                <a:sym typeface="Garamond"/>
              </a:rPr>
              <a:t> is/are encouraged to play games with his peers and to complete work tasks in small group settings to further develop his skills. </a:t>
            </a:r>
            <a:r>
              <a:rPr b="1" lang="en-AU">
                <a:solidFill>
                  <a:srgbClr val="FF0000"/>
                </a:solidFill>
                <a:latin typeface="Garamond"/>
                <a:ea typeface="Garamond"/>
                <a:cs typeface="Garamond"/>
                <a:sym typeface="Garamond"/>
              </a:rPr>
              <a:t>Student X </a:t>
            </a:r>
            <a:r>
              <a:rPr lang="en-AU">
                <a:latin typeface="Garamond"/>
                <a:ea typeface="Garamond"/>
                <a:cs typeface="Garamond"/>
                <a:sym typeface="Garamond"/>
              </a:rPr>
              <a:t>will continue to work on both these goals in semester two to develop his Personal and Social Capabilities skills.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grpSp>
        <p:nvGrpSpPr>
          <p:cNvPr id="445" name="Google Shape;445;p44"/>
          <p:cNvGrpSpPr/>
          <p:nvPr/>
        </p:nvGrpSpPr>
        <p:grpSpPr>
          <a:xfrm>
            <a:off x="0" y="0"/>
            <a:ext cx="9144000" cy="1636600"/>
            <a:chOff x="0" y="0"/>
            <a:chExt cx="9144000" cy="1636600"/>
          </a:xfrm>
        </p:grpSpPr>
        <p:sp>
          <p:nvSpPr>
            <p:cNvPr id="446" name="Google Shape;446;p4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47" name="Google Shape;447;p4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48" name="Google Shape;448;p44"/>
          <p:cNvSpPr txBox="1"/>
          <p:nvPr>
            <p:ph type="title"/>
          </p:nvPr>
        </p:nvSpPr>
        <p:spPr>
          <a:xfrm>
            <a:off x="468282" y="1636600"/>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Science IEP Goal</a:t>
            </a:r>
            <a:endParaRPr/>
          </a:p>
        </p:txBody>
      </p:sp>
      <p:sp>
        <p:nvSpPr>
          <p:cNvPr id="449" name="Google Shape;449;p44"/>
          <p:cNvSpPr txBox="1"/>
          <p:nvPr/>
        </p:nvSpPr>
        <p:spPr>
          <a:xfrm>
            <a:off x="590202" y="2743611"/>
            <a:ext cx="8138100" cy="12006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All Humanities goals need to be uploaded onto Accelerus</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Suggested IEP Goals are attached</a:t>
            </a:r>
            <a:endParaRPr b="0" i="0" sz="2400" u="none" cap="none" strike="noStrike">
              <a:solidFill>
                <a:srgbClr val="000000"/>
              </a:solidFill>
              <a:latin typeface="Garamond"/>
              <a:ea typeface="Garamond"/>
              <a:cs typeface="Garamond"/>
              <a:sym typeface="Garamo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grpSp>
        <p:nvGrpSpPr>
          <p:cNvPr id="454" name="Google Shape;454;p45"/>
          <p:cNvGrpSpPr/>
          <p:nvPr/>
        </p:nvGrpSpPr>
        <p:grpSpPr>
          <a:xfrm>
            <a:off x="0" y="0"/>
            <a:ext cx="9144000" cy="1636500"/>
            <a:chOff x="0" y="0"/>
            <a:chExt cx="9144000" cy="1636500"/>
          </a:xfrm>
        </p:grpSpPr>
        <p:sp>
          <p:nvSpPr>
            <p:cNvPr id="455" name="Google Shape;455;p45"/>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56" name="Google Shape;456;p45"/>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57" name="Google Shape;457;p45"/>
          <p:cNvSpPr txBox="1"/>
          <p:nvPr>
            <p:ph type="title"/>
          </p:nvPr>
        </p:nvSpPr>
        <p:spPr>
          <a:xfrm>
            <a:off x="590250" y="1018842"/>
            <a:ext cx="7963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Semester 2 Science IEP Goals</a:t>
            </a:r>
            <a:endParaRPr/>
          </a:p>
        </p:txBody>
      </p:sp>
      <p:sp>
        <p:nvSpPr>
          <p:cNvPr id="458" name="Google Shape;458;p45"/>
          <p:cNvSpPr txBox="1"/>
          <p:nvPr/>
        </p:nvSpPr>
        <p:spPr>
          <a:xfrm>
            <a:off x="235800" y="1651199"/>
            <a:ext cx="8672400" cy="428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800" u="sng" cap="none" strike="noStrike">
                <a:solidFill>
                  <a:srgbClr val="000000"/>
                </a:solidFill>
                <a:latin typeface="Garamond"/>
                <a:ea typeface="Garamond"/>
                <a:cs typeface="Garamond"/>
                <a:sym typeface="Garamond"/>
              </a:rPr>
              <a:t>Term 3 Science Unit: ‘Biology’</a:t>
            </a:r>
            <a:endParaRPr b="0" i="0" sz="1800" u="none" cap="none" strike="noStrike">
              <a:solidFill>
                <a:srgbClr val="000000"/>
              </a:solidFill>
              <a:latin typeface="Garamond"/>
              <a:ea typeface="Garamond"/>
              <a:cs typeface="Garamond"/>
              <a:sym typeface="Garamond"/>
            </a:endParaRPr>
          </a:p>
          <a:p>
            <a:pPr indent="0" lvl="0" marL="0" marR="0" rtl="0" algn="l">
              <a:lnSpc>
                <a:spcPct val="107000"/>
              </a:lnSpc>
              <a:spcBef>
                <a:spcPts val="600"/>
              </a:spcBef>
              <a:spcAft>
                <a:spcPts val="0"/>
              </a:spcAft>
              <a:buClr>
                <a:srgbClr val="000000"/>
              </a:buClr>
              <a:buSzPts val="1800"/>
              <a:buFont typeface="Arial"/>
              <a:buNone/>
            </a:pPr>
            <a:r>
              <a:rPr b="1" i="0" lang="en-AU" sz="1800" u="none" cap="none" strike="noStrike">
                <a:solidFill>
                  <a:srgbClr val="000000"/>
                </a:solidFill>
                <a:latin typeface="Garamond"/>
                <a:ea typeface="Garamond"/>
                <a:cs typeface="Garamond"/>
                <a:sym typeface="Garamond"/>
              </a:rPr>
              <a:t>Victorian Curriculum Content Descriptors- Levels A-4</a:t>
            </a:r>
            <a:endParaRPr b="1"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A: </a:t>
            </a:r>
            <a:r>
              <a:rPr b="0" i="0" lang="en-AU" sz="1600" u="none" cap="none" strike="noStrike">
                <a:solidFill>
                  <a:srgbClr val="000000"/>
                </a:solidFill>
                <a:highlight>
                  <a:srgbClr val="FFFFFF"/>
                </a:highlight>
                <a:latin typeface="Garamond"/>
                <a:ea typeface="Garamond"/>
                <a:cs typeface="Garamond"/>
                <a:sym typeface="Garamond"/>
              </a:rPr>
              <a:t>Objects are part of the world around us. </a:t>
            </a:r>
            <a:r>
              <a:rPr b="0" i="0" lang="en-AU" sz="1600" u="sng" cap="none" strike="noStrike">
                <a:solidFill>
                  <a:schemeClr val="hlink"/>
                </a:solidFill>
                <a:highlight>
                  <a:srgbClr val="FFFFFF"/>
                </a:highlight>
                <a:latin typeface="Garamond"/>
                <a:ea typeface="Garamond"/>
                <a:cs typeface="Garamond"/>
                <a:sym typeface="Garamond"/>
                <a:hlinkClick r:id="rId3"/>
              </a:rPr>
              <a:t>(VCSSU003)</a:t>
            </a:r>
            <a:br>
              <a:rPr b="0" i="0" lang="en-AU" sz="1800" u="none" cap="none" strike="noStrike">
                <a:solidFill>
                  <a:srgbClr val="000000"/>
                </a:solidFill>
                <a:latin typeface="Arial"/>
                <a:ea typeface="Arial"/>
                <a:cs typeface="Arial"/>
                <a:sym typeface="Arial"/>
              </a:rPr>
            </a:b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B: </a:t>
            </a:r>
            <a:r>
              <a:rPr b="0" i="0" lang="en-AU" sz="1600" u="none" cap="none" strike="noStrike">
                <a:solidFill>
                  <a:srgbClr val="000000"/>
                </a:solidFill>
                <a:highlight>
                  <a:srgbClr val="FFFFFF"/>
                </a:highlight>
                <a:latin typeface="Garamond"/>
                <a:ea typeface="Garamond"/>
                <a:cs typeface="Garamond"/>
                <a:sym typeface="Garamond"/>
              </a:rPr>
              <a:t>Objects can be the same or different and </a:t>
            </a:r>
            <a:r>
              <a:rPr b="0" i="0" lang="en-AU" sz="1600" u="none" cap="none" strike="noStrike">
                <a:solidFill>
                  <a:srgbClr val="000000"/>
                </a:solidFill>
                <a:latin typeface="Garamond"/>
                <a:ea typeface="Garamond"/>
                <a:cs typeface="Garamond"/>
                <a:sym typeface="Garamond"/>
              </a:rPr>
              <a:t>can</a:t>
            </a:r>
            <a:r>
              <a:rPr b="0" i="0" lang="en-AU" sz="1600" u="none" cap="none" strike="noStrike">
                <a:solidFill>
                  <a:srgbClr val="000000"/>
                </a:solidFill>
                <a:highlight>
                  <a:srgbClr val="FFFFFF"/>
                </a:highlight>
                <a:latin typeface="Garamond"/>
                <a:ea typeface="Garamond"/>
                <a:cs typeface="Garamond"/>
                <a:sym typeface="Garamond"/>
              </a:rPr>
              <a:t> look and feel different. </a:t>
            </a:r>
            <a:r>
              <a:rPr b="0" i="0" lang="en-AU" sz="1600" u="sng" cap="none" strike="noStrike">
                <a:solidFill>
                  <a:schemeClr val="hlink"/>
                </a:solidFill>
                <a:highlight>
                  <a:srgbClr val="FFFFFF"/>
                </a:highlight>
                <a:latin typeface="Garamond"/>
                <a:ea typeface="Garamond"/>
                <a:cs typeface="Garamond"/>
                <a:sym typeface="Garamond"/>
                <a:hlinkClick r:id="rId4"/>
              </a:rPr>
              <a:t>(VCSSU013)</a:t>
            </a:r>
            <a:br>
              <a:rPr b="0" i="0" lang="en-AU" sz="1800" u="none" cap="none" strike="noStrike">
                <a:solidFill>
                  <a:srgbClr val="000000"/>
                </a:solidFill>
                <a:latin typeface="Arial"/>
                <a:ea typeface="Arial"/>
                <a:cs typeface="Arial"/>
                <a:sym typeface="Arial"/>
              </a:rPr>
            </a:b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C: </a:t>
            </a:r>
            <a:r>
              <a:rPr b="0" i="0" lang="en-AU" sz="1600" u="none" cap="none" strike="noStrike">
                <a:solidFill>
                  <a:srgbClr val="000000"/>
                </a:solidFill>
                <a:highlight>
                  <a:srgbClr val="FFFFFF"/>
                </a:highlight>
                <a:latin typeface="Garamond"/>
                <a:ea typeface="Garamond"/>
                <a:cs typeface="Garamond"/>
                <a:sym typeface="Garamond"/>
              </a:rPr>
              <a:t>Objects have different names and properties, and some can be manipulated and changed. </a:t>
            </a:r>
            <a:r>
              <a:rPr b="0" i="0" lang="en-AU" sz="1600" u="sng" cap="none" strike="noStrike">
                <a:solidFill>
                  <a:schemeClr val="hlink"/>
                </a:solidFill>
                <a:highlight>
                  <a:srgbClr val="FFFFFF"/>
                </a:highlight>
                <a:latin typeface="Garamond"/>
                <a:ea typeface="Garamond"/>
                <a:cs typeface="Garamond"/>
                <a:sym typeface="Garamond"/>
                <a:hlinkClick r:id="rId5"/>
              </a:rPr>
              <a:t>(VCSSU023)</a:t>
            </a:r>
            <a:br>
              <a:rPr b="0" i="0" lang="en-AU" sz="1800" u="none" cap="none" strike="noStrike">
                <a:solidFill>
                  <a:srgbClr val="000000"/>
                </a:solidFill>
                <a:latin typeface="Arial"/>
                <a:ea typeface="Arial"/>
                <a:cs typeface="Arial"/>
                <a:sym typeface="Arial"/>
              </a:rPr>
            </a:b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D: </a:t>
            </a:r>
            <a:r>
              <a:rPr b="0" i="0" lang="en-AU" sz="1600" u="none" cap="none" strike="noStrike">
                <a:solidFill>
                  <a:srgbClr val="000000"/>
                </a:solidFill>
                <a:highlight>
                  <a:srgbClr val="FFFFFF"/>
                </a:highlight>
                <a:latin typeface="Garamond"/>
                <a:ea typeface="Garamond"/>
                <a:cs typeface="Garamond"/>
                <a:sym typeface="Garamond"/>
              </a:rPr>
              <a:t>Objects can be sorted into groups based on their properties, and some objects can be mixed and changed. </a:t>
            </a:r>
            <a:r>
              <a:rPr b="0" i="0" lang="en-AU" sz="1600" u="sng" cap="none" strike="noStrike">
                <a:solidFill>
                  <a:schemeClr val="hlink"/>
                </a:solidFill>
                <a:highlight>
                  <a:srgbClr val="FFFFFF"/>
                </a:highlight>
                <a:latin typeface="Garamond"/>
                <a:ea typeface="Garamond"/>
                <a:cs typeface="Garamond"/>
                <a:sym typeface="Garamond"/>
                <a:hlinkClick r:id="rId6"/>
              </a:rPr>
              <a:t>(VCSSU033)</a:t>
            </a:r>
            <a:endParaRPr b="0" i="0" sz="1600" u="sng" cap="none" strike="noStrike">
              <a:solidFill>
                <a:srgbClr val="000000"/>
              </a:solidFill>
              <a:highlight>
                <a:srgbClr val="FFFFFF"/>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rgbClr val="000000"/>
              </a:solidFill>
              <a:highlight>
                <a:srgbClr val="FFFFFF"/>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highlight>
                  <a:srgbClr val="FFFFFF"/>
                </a:highlight>
                <a:latin typeface="Garamond"/>
                <a:ea typeface="Garamond"/>
                <a:cs typeface="Garamond"/>
                <a:sym typeface="Garamond"/>
              </a:rPr>
              <a:t>Foundations-Level 2: </a:t>
            </a:r>
            <a:r>
              <a:rPr b="0" i="0" lang="en-AU" sz="1600" u="none" cap="none" strike="noStrike">
                <a:solidFill>
                  <a:srgbClr val="000000"/>
                </a:solidFill>
                <a:highlight>
                  <a:srgbClr val="FFFFFF"/>
                </a:highlight>
                <a:latin typeface="Garamond"/>
                <a:ea typeface="Garamond"/>
                <a:cs typeface="Garamond"/>
                <a:sym typeface="Garamond"/>
              </a:rPr>
              <a:t>Objects are made of materials that have observable properties. </a:t>
            </a:r>
            <a:r>
              <a:rPr b="0" i="0" lang="en-AU" sz="1600" u="sng" cap="none" strike="noStrike">
                <a:solidFill>
                  <a:schemeClr val="hlink"/>
                </a:solidFill>
                <a:highlight>
                  <a:srgbClr val="FFFFFF"/>
                </a:highlight>
                <a:latin typeface="Garamond"/>
                <a:ea typeface="Garamond"/>
                <a:cs typeface="Garamond"/>
                <a:sym typeface="Garamond"/>
                <a:hlinkClick r:id="rId7"/>
              </a:rPr>
              <a:t>(VCSSU044)</a:t>
            </a:r>
            <a:endParaRPr b="0" i="0" sz="1600" u="sng" cap="none" strike="noStrike">
              <a:solidFill>
                <a:srgbClr val="000000"/>
              </a:solidFill>
              <a:highlight>
                <a:srgbClr val="FFFFFF"/>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rgbClr val="000000"/>
              </a:solidFill>
              <a:highlight>
                <a:srgbClr val="FFFFFF"/>
              </a:highlight>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3-4: </a:t>
            </a:r>
            <a:r>
              <a:rPr b="0" i="0" lang="en-AU" sz="1600" u="none" cap="none" strike="noStrike">
                <a:solidFill>
                  <a:srgbClr val="000000"/>
                </a:solidFill>
                <a:highlight>
                  <a:srgbClr val="FFFFFF"/>
                </a:highlight>
                <a:latin typeface="Garamond"/>
                <a:ea typeface="Garamond"/>
                <a:cs typeface="Garamond"/>
                <a:sym typeface="Garamond"/>
              </a:rPr>
              <a:t>Natural and processed materials have a range of physical properties; these properties can influence their use. </a:t>
            </a:r>
            <a:r>
              <a:rPr b="0" i="0" lang="en-AU" sz="1600" u="sng" cap="none" strike="noStrike">
                <a:solidFill>
                  <a:schemeClr val="hlink"/>
                </a:solidFill>
                <a:highlight>
                  <a:srgbClr val="FFFFFF"/>
                </a:highlight>
                <a:latin typeface="Garamond"/>
                <a:ea typeface="Garamond"/>
                <a:cs typeface="Garamond"/>
                <a:sym typeface="Garamond"/>
                <a:hlinkClick r:id="rId8"/>
              </a:rPr>
              <a:t>(VCSSU060)</a:t>
            </a:r>
            <a:endParaRPr b="1" i="0" sz="1400" u="none" cap="none" strike="noStrike">
              <a:solidFill>
                <a:srgbClr val="000000"/>
              </a:solidFill>
              <a:latin typeface="Garamond"/>
              <a:ea typeface="Garamond"/>
              <a:cs typeface="Garamond"/>
              <a:sym typeface="Garamond"/>
            </a:endParaRPr>
          </a:p>
        </p:txBody>
      </p:sp>
      <p:sp>
        <p:nvSpPr>
          <p:cNvPr id="459" name="Google Shape;459;p45"/>
          <p:cNvSpPr/>
          <p:nvPr/>
        </p:nvSpPr>
        <p:spPr>
          <a:xfrm>
            <a:off x="5498250" y="149881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60" name="Google Shape;460;p45"/>
          <p:cNvSpPr txBox="1"/>
          <p:nvPr/>
        </p:nvSpPr>
        <p:spPr>
          <a:xfrm>
            <a:off x="5679375" y="2327463"/>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46"/>
          <p:cNvGrpSpPr/>
          <p:nvPr/>
        </p:nvGrpSpPr>
        <p:grpSpPr>
          <a:xfrm>
            <a:off x="0" y="0"/>
            <a:ext cx="9144000" cy="1636500"/>
            <a:chOff x="0" y="0"/>
            <a:chExt cx="9144000" cy="1636500"/>
          </a:xfrm>
        </p:grpSpPr>
        <p:sp>
          <p:nvSpPr>
            <p:cNvPr id="466" name="Google Shape;466;p46"/>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67" name="Google Shape;467;p46"/>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68" name="Google Shape;468;p46"/>
          <p:cNvSpPr txBox="1"/>
          <p:nvPr>
            <p:ph type="title"/>
          </p:nvPr>
        </p:nvSpPr>
        <p:spPr>
          <a:xfrm>
            <a:off x="590202" y="1116984"/>
            <a:ext cx="7963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Semester 2 Science IEP Goals</a:t>
            </a:r>
            <a:endParaRPr/>
          </a:p>
        </p:txBody>
      </p:sp>
      <p:pic>
        <p:nvPicPr>
          <p:cNvPr id="469" name="Google Shape;469;p46"/>
          <p:cNvPicPr preferRelativeResize="0"/>
          <p:nvPr/>
        </p:nvPicPr>
        <p:blipFill rotWithShape="1">
          <a:blip r:embed="rId3">
            <a:alphaModFix/>
          </a:blip>
          <a:srcRect b="0" l="0" r="0" t="0"/>
          <a:stretch/>
        </p:blipFill>
        <p:spPr>
          <a:xfrm>
            <a:off x="714200" y="1832784"/>
            <a:ext cx="7122608" cy="4668600"/>
          </a:xfrm>
          <a:prstGeom prst="rect">
            <a:avLst/>
          </a:prstGeom>
          <a:noFill/>
          <a:ln>
            <a:noFill/>
          </a:ln>
        </p:spPr>
      </p:pic>
      <p:sp>
        <p:nvSpPr>
          <p:cNvPr id="470" name="Google Shape;470;p46"/>
          <p:cNvSpPr/>
          <p:nvPr/>
        </p:nvSpPr>
        <p:spPr>
          <a:xfrm>
            <a:off x="4281150" y="240275"/>
            <a:ext cx="4619400" cy="8409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rgbClr val="000000"/>
                </a:solidFill>
                <a:latin typeface="Garamond"/>
                <a:ea typeface="Garamond"/>
                <a:cs typeface="Garamond"/>
                <a:sym typeface="Garamond"/>
              </a:rPr>
              <a:t>The 3 Success Criteria for each learning goal can be uploaded to Accelerus and assessed upon for each report. </a:t>
            </a:r>
            <a:endParaRPr b="0" i="0" sz="1400" u="none" cap="none" strike="noStrike">
              <a:solidFill>
                <a:srgbClr val="000000"/>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1400"/>
              <a:buFont typeface="Arial"/>
              <a:buNone/>
            </a:pPr>
            <a:r>
              <a:rPr b="0" i="0" lang="en-AU" sz="1400" u="none" cap="none" strike="noStrike">
                <a:solidFill>
                  <a:srgbClr val="000000"/>
                </a:solidFill>
                <a:latin typeface="Garamond"/>
                <a:ea typeface="Garamond"/>
                <a:cs typeface="Garamond"/>
                <a:sym typeface="Garamond"/>
              </a:rPr>
              <a:t>Please access these via </a:t>
            </a:r>
            <a:r>
              <a:rPr b="0" i="0" lang="en-AU" sz="1400" u="sng" cap="none" strike="noStrike">
                <a:solidFill>
                  <a:schemeClr val="hlink"/>
                </a:solidFill>
                <a:latin typeface="Garamond"/>
                <a:ea typeface="Garamond"/>
                <a:cs typeface="Garamond"/>
                <a:sym typeface="Garamond"/>
                <a:hlinkClick r:id="rId4"/>
              </a:rPr>
              <a:t>Google Drive.</a:t>
            </a:r>
            <a:endParaRPr b="0" i="0" sz="1400" u="none" cap="none" strike="noStrike">
              <a:solidFill>
                <a:srgbClr val="000000"/>
              </a:solidFill>
              <a:latin typeface="Garamond"/>
              <a:ea typeface="Garamond"/>
              <a:cs typeface="Garamond"/>
              <a:sym typeface="Garamond"/>
            </a:endParaRPr>
          </a:p>
        </p:txBody>
      </p:sp>
      <p:sp>
        <p:nvSpPr>
          <p:cNvPr id="471" name="Google Shape;471;p46"/>
          <p:cNvSpPr/>
          <p:nvPr/>
        </p:nvSpPr>
        <p:spPr>
          <a:xfrm>
            <a:off x="5602875" y="248941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472" name="Google Shape;472;p46"/>
          <p:cNvSpPr txBox="1"/>
          <p:nvPr/>
        </p:nvSpPr>
        <p:spPr>
          <a:xfrm>
            <a:off x="5784000" y="3394263"/>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grpSp>
        <p:nvGrpSpPr>
          <p:cNvPr id="477" name="Google Shape;477;p47"/>
          <p:cNvGrpSpPr/>
          <p:nvPr/>
        </p:nvGrpSpPr>
        <p:grpSpPr>
          <a:xfrm>
            <a:off x="0" y="0"/>
            <a:ext cx="9144000" cy="1636500"/>
            <a:chOff x="0" y="0"/>
            <a:chExt cx="9144000" cy="1636500"/>
          </a:xfrm>
        </p:grpSpPr>
        <p:sp>
          <p:nvSpPr>
            <p:cNvPr id="478" name="Google Shape;478;p47"/>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79" name="Google Shape;479;p47"/>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80" name="Google Shape;480;p47"/>
          <p:cNvSpPr txBox="1"/>
          <p:nvPr>
            <p:ph type="title"/>
          </p:nvPr>
        </p:nvSpPr>
        <p:spPr>
          <a:xfrm>
            <a:off x="468275" y="981050"/>
            <a:ext cx="8191500" cy="130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FF0000"/>
              </a:buClr>
              <a:buSzPts val="4400"/>
              <a:buFont typeface="Garamond"/>
              <a:buNone/>
            </a:pPr>
            <a:r>
              <a:rPr b="1" lang="en-AU">
                <a:solidFill>
                  <a:srgbClr val="FF0000"/>
                </a:solidFill>
                <a:latin typeface="Garamond"/>
                <a:ea typeface="Garamond"/>
                <a:cs typeface="Garamond"/>
                <a:sym typeface="Garamond"/>
              </a:rPr>
              <a:t>Home Comment</a:t>
            </a:r>
            <a:endParaRPr b="1">
              <a:solidFill>
                <a:srgbClr val="FF0000"/>
              </a:solidFill>
              <a:latin typeface="Garamond"/>
              <a:ea typeface="Garamond"/>
              <a:cs typeface="Garamond"/>
              <a:sym typeface="Garamond"/>
            </a:endParaRPr>
          </a:p>
          <a:p>
            <a:pPr indent="0" lvl="0" marL="342900" rtl="0" algn="l">
              <a:lnSpc>
                <a:spcPct val="100000"/>
              </a:lnSpc>
              <a:spcBef>
                <a:spcPts val="500"/>
              </a:spcBef>
              <a:spcAft>
                <a:spcPts val="0"/>
              </a:spcAft>
              <a:buSzPts val="2000"/>
              <a:buNone/>
            </a:pPr>
            <a:r>
              <a:t/>
            </a:r>
            <a:endParaRPr b="1" sz="3622">
              <a:solidFill>
                <a:srgbClr val="FF0000"/>
              </a:solidFill>
              <a:latin typeface="Garamond"/>
              <a:ea typeface="Garamond"/>
              <a:cs typeface="Garamond"/>
              <a:sym typeface="Garamond"/>
            </a:endParaRPr>
          </a:p>
        </p:txBody>
      </p:sp>
      <p:sp>
        <p:nvSpPr>
          <p:cNvPr id="481" name="Google Shape;481;p47"/>
          <p:cNvSpPr txBox="1"/>
          <p:nvPr/>
        </p:nvSpPr>
        <p:spPr>
          <a:xfrm>
            <a:off x="625902" y="2073886"/>
            <a:ext cx="8138100" cy="41559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1" i="0" lang="en-AU" sz="2400" u="sng" cap="none" strike="noStrike">
                <a:solidFill>
                  <a:schemeClr val="dk1"/>
                </a:solidFill>
                <a:latin typeface="Garamond"/>
                <a:ea typeface="Garamond"/>
                <a:cs typeface="Garamond"/>
                <a:sym typeface="Garamond"/>
              </a:rPr>
              <a:t>All</a:t>
            </a:r>
            <a:r>
              <a:rPr b="0" i="0" lang="en-AU" sz="2400" u="none" cap="none" strike="noStrike">
                <a:solidFill>
                  <a:schemeClr val="dk1"/>
                </a:solidFill>
                <a:latin typeface="Garamond"/>
                <a:ea typeface="Garamond"/>
                <a:cs typeface="Garamond"/>
                <a:sym typeface="Garamond"/>
              </a:rPr>
              <a:t> students require a general, overall comment within their report</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Include detail regarding:</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Special Successes</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Readiness to learn</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Calming strategies</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Friendships, working partnerships with staff</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Additional programs, including excursions</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Classroom and schoolwide leadership roles</a:t>
            </a:r>
            <a:endParaRPr b="0" i="0" sz="2400" u="none" cap="none" strike="noStrike">
              <a:solidFill>
                <a:schemeClr val="dk1"/>
              </a:solidFill>
              <a:latin typeface="Garamond"/>
              <a:ea typeface="Garamond"/>
              <a:cs typeface="Garamond"/>
              <a:sym typeface="Garamond"/>
            </a:endParaRPr>
          </a:p>
          <a:p>
            <a:pPr indent="-381000" lvl="1" marL="91440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Key areas to work on next semester</a:t>
            </a:r>
            <a:endParaRPr b="0" i="0" sz="2400" u="none" cap="none" strike="noStrike">
              <a:solidFill>
                <a:schemeClr val="dk1"/>
              </a:solidFill>
              <a:latin typeface="Garamond"/>
              <a:ea typeface="Garamond"/>
              <a:cs typeface="Garamond"/>
              <a:sym typeface="Garamo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grpSp>
        <p:nvGrpSpPr>
          <p:cNvPr id="486" name="Google Shape;486;p48"/>
          <p:cNvGrpSpPr/>
          <p:nvPr/>
        </p:nvGrpSpPr>
        <p:grpSpPr>
          <a:xfrm>
            <a:off x="0" y="0"/>
            <a:ext cx="9144000" cy="1636500"/>
            <a:chOff x="0" y="0"/>
            <a:chExt cx="9144000" cy="1636500"/>
          </a:xfrm>
        </p:grpSpPr>
        <p:sp>
          <p:nvSpPr>
            <p:cNvPr id="487" name="Google Shape;487;p48"/>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88" name="Google Shape;488;p48"/>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89" name="Google Shape;489;p48"/>
          <p:cNvSpPr txBox="1"/>
          <p:nvPr>
            <p:ph type="title"/>
          </p:nvPr>
        </p:nvSpPr>
        <p:spPr>
          <a:xfrm>
            <a:off x="468275" y="981050"/>
            <a:ext cx="8191500" cy="1302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FF0000"/>
              </a:buClr>
              <a:buSzPts val="4400"/>
              <a:buFont typeface="Garamond"/>
              <a:buNone/>
            </a:pPr>
            <a:r>
              <a:rPr b="1" lang="en-AU">
                <a:solidFill>
                  <a:srgbClr val="FF0000"/>
                </a:solidFill>
                <a:latin typeface="Garamond"/>
                <a:ea typeface="Garamond"/>
                <a:cs typeface="Garamond"/>
                <a:sym typeface="Garamond"/>
              </a:rPr>
              <a:t>Home Comment Sample</a:t>
            </a:r>
            <a:endParaRPr b="1">
              <a:solidFill>
                <a:srgbClr val="FF0000"/>
              </a:solidFill>
              <a:latin typeface="Garamond"/>
              <a:ea typeface="Garamond"/>
              <a:cs typeface="Garamond"/>
              <a:sym typeface="Garamond"/>
            </a:endParaRPr>
          </a:p>
          <a:p>
            <a:pPr indent="0" lvl="0" marL="342900" rtl="0" algn="l">
              <a:lnSpc>
                <a:spcPct val="100000"/>
              </a:lnSpc>
              <a:spcBef>
                <a:spcPts val="500"/>
              </a:spcBef>
              <a:spcAft>
                <a:spcPts val="0"/>
              </a:spcAft>
              <a:buSzPts val="2000"/>
              <a:buNone/>
            </a:pPr>
            <a:r>
              <a:t/>
            </a:r>
            <a:endParaRPr b="1" sz="3622">
              <a:solidFill>
                <a:srgbClr val="FF0000"/>
              </a:solidFill>
              <a:latin typeface="Garamond"/>
              <a:ea typeface="Garamond"/>
              <a:cs typeface="Garamond"/>
              <a:sym typeface="Garamond"/>
            </a:endParaRPr>
          </a:p>
        </p:txBody>
      </p:sp>
      <p:sp>
        <p:nvSpPr>
          <p:cNvPr id="490" name="Google Shape;490;p48"/>
          <p:cNvSpPr txBox="1"/>
          <p:nvPr/>
        </p:nvSpPr>
        <p:spPr>
          <a:xfrm>
            <a:off x="625900" y="1956486"/>
            <a:ext cx="8138100" cy="3755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50"/>
              <a:buFont typeface="Arial"/>
              <a:buNone/>
            </a:pPr>
            <a:r>
              <a:rPr b="0" i="0" lang="en-AU" sz="1400" u="none" cap="none" strike="noStrike">
                <a:solidFill>
                  <a:schemeClr val="dk1"/>
                </a:solidFill>
                <a:highlight>
                  <a:srgbClr val="FEFEFF"/>
                </a:highlight>
                <a:latin typeface="Garamond"/>
                <a:ea typeface="Garamond"/>
                <a:cs typeface="Garamond"/>
                <a:sym typeface="Garamond"/>
              </a:rPr>
              <a:t>In Semester</a:t>
            </a:r>
            <a:r>
              <a:rPr b="1" i="0" lang="en-AU" sz="1400" u="none" cap="none" strike="noStrike">
                <a:solidFill>
                  <a:schemeClr val="dk1"/>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2, </a:t>
            </a:r>
            <a:r>
              <a:rPr b="1" i="0" lang="en-AU" sz="1400" u="none" cap="none" strike="noStrike">
                <a:solidFill>
                  <a:srgbClr val="FF0000"/>
                </a:solidFill>
                <a:highlight>
                  <a:srgbClr val="FEFEFF"/>
                </a:highlight>
                <a:latin typeface="Garamond"/>
                <a:ea typeface="Garamond"/>
                <a:cs typeface="Garamond"/>
                <a:sym typeface="Garamond"/>
              </a:rPr>
              <a:t>Student X</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has demonstrated increasing independence in </a:t>
            </a:r>
            <a:r>
              <a:rPr b="1" i="0" lang="en-AU" sz="1400" u="none" cap="none" strike="noStrike">
                <a:solidFill>
                  <a:srgbClr val="FF0000"/>
                </a:solidFill>
                <a:highlight>
                  <a:srgbClr val="FEFEFF"/>
                </a:highlight>
                <a:latin typeface="Garamond"/>
                <a:ea typeface="Garamond"/>
                <a:cs typeface="Garamond"/>
                <a:sym typeface="Garamond"/>
              </a:rPr>
              <a:t>his/her/their</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time at JSA both developing routines to settling into </a:t>
            </a:r>
            <a:r>
              <a:rPr b="1" i="0" lang="en-AU" sz="1400" u="none" cap="none" strike="noStrike">
                <a:solidFill>
                  <a:srgbClr val="FF0000"/>
                </a:solidFill>
                <a:highlight>
                  <a:srgbClr val="FEFEFF"/>
                </a:highlight>
                <a:latin typeface="Garamond"/>
                <a:ea typeface="Garamond"/>
                <a:cs typeface="Garamond"/>
                <a:sym typeface="Garamond"/>
              </a:rPr>
              <a:t>his/her/their</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new class and engaging in learning all aspects of his/her/their IEP goals. </a:t>
            </a:r>
            <a:r>
              <a:rPr b="1" i="0" lang="en-AU" sz="1400" u="none" cap="none" strike="noStrike">
                <a:solidFill>
                  <a:srgbClr val="FF0000"/>
                </a:solidFill>
                <a:highlight>
                  <a:srgbClr val="FEFEFF"/>
                </a:highlight>
                <a:latin typeface="Garamond"/>
                <a:ea typeface="Garamond"/>
                <a:cs typeface="Garamond"/>
                <a:sym typeface="Garamond"/>
              </a:rPr>
              <a:t>He/She/They</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approach/es school time positively in Room </a:t>
            </a:r>
            <a:r>
              <a:rPr b="1" i="0" lang="en-AU" sz="1400" u="none" cap="none" strike="noStrike">
                <a:solidFill>
                  <a:srgbClr val="FF0000"/>
                </a:solidFill>
                <a:highlight>
                  <a:srgbClr val="FEFEFF"/>
                </a:highlight>
                <a:latin typeface="Garamond"/>
                <a:ea typeface="Garamond"/>
                <a:cs typeface="Garamond"/>
                <a:sym typeface="Garamond"/>
              </a:rPr>
              <a:t>XX</a:t>
            </a:r>
            <a:r>
              <a:rPr b="0" i="0" lang="en-AU" sz="1400" u="none" cap="none" strike="noStrike">
                <a:solidFill>
                  <a:schemeClr val="dk1"/>
                </a:solidFill>
                <a:highlight>
                  <a:srgbClr val="FEFEFF"/>
                </a:highlight>
                <a:latin typeface="Garamond"/>
                <a:ea typeface="Garamond"/>
                <a:cs typeface="Garamond"/>
                <a:sym typeface="Garamond"/>
              </a:rPr>
              <a:t> and looks to develop and extend </a:t>
            </a:r>
            <a:r>
              <a:rPr b="1" i="0" lang="en-AU" sz="1400" u="none" cap="none" strike="noStrike">
                <a:solidFill>
                  <a:srgbClr val="FF0000"/>
                </a:solidFill>
                <a:highlight>
                  <a:srgbClr val="FEFEFF"/>
                </a:highlight>
                <a:latin typeface="Garamond"/>
                <a:ea typeface="Garamond"/>
                <a:cs typeface="Garamond"/>
                <a:sym typeface="Garamond"/>
              </a:rPr>
              <a:t>his/her/their</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knowledge whenever </a:t>
            </a:r>
            <a:r>
              <a:rPr b="1" i="0" lang="en-AU" sz="1400" u="none" cap="none" strike="noStrike">
                <a:solidFill>
                  <a:srgbClr val="FF0000"/>
                </a:solidFill>
                <a:highlight>
                  <a:srgbClr val="FEFEFF"/>
                </a:highlight>
                <a:latin typeface="Garamond"/>
                <a:ea typeface="Garamond"/>
                <a:cs typeface="Garamond"/>
                <a:sym typeface="Garamond"/>
              </a:rPr>
              <a:t>he/she/they </a:t>
            </a:r>
            <a:r>
              <a:rPr b="0" i="0" lang="en-AU" sz="1400" u="none" cap="none" strike="noStrike">
                <a:solidFill>
                  <a:schemeClr val="dk1"/>
                </a:solidFill>
                <a:highlight>
                  <a:srgbClr val="FEFEFF"/>
                </a:highlight>
                <a:latin typeface="Garamond"/>
                <a:ea typeface="Garamond"/>
                <a:cs typeface="Garamond"/>
                <a:sym typeface="Garamond"/>
              </a:rPr>
              <a:t>can. </a:t>
            </a:r>
            <a:endParaRPr b="0" i="0" sz="1400" u="none" cap="none" strike="noStrike">
              <a:solidFill>
                <a:schemeClr val="dk1"/>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t/>
            </a:r>
            <a:endParaRPr b="0" i="0" sz="1400" u="none" cap="none" strike="noStrike">
              <a:solidFill>
                <a:schemeClr val="dk1"/>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rPr b="1" i="0" lang="en-AU" sz="1400" u="none" cap="none" strike="noStrike">
                <a:solidFill>
                  <a:srgbClr val="FF0000"/>
                </a:solidFill>
                <a:highlight>
                  <a:srgbClr val="FEFEFF"/>
                </a:highlight>
                <a:latin typeface="Garamond"/>
                <a:ea typeface="Garamond"/>
                <a:cs typeface="Garamond"/>
                <a:sym typeface="Garamond"/>
              </a:rPr>
              <a:t>Student X</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has shown a keen interest across each of the key learning areas and is actively involved in Health &amp; PE, Music and Art classes. </a:t>
            </a:r>
            <a:r>
              <a:rPr b="1" i="0" lang="en-AU" sz="1400" u="none" cap="none" strike="noStrike">
                <a:solidFill>
                  <a:srgbClr val="FF0000"/>
                </a:solidFill>
                <a:highlight>
                  <a:srgbClr val="FEFEFF"/>
                </a:highlight>
                <a:latin typeface="Garamond"/>
                <a:ea typeface="Garamond"/>
                <a:cs typeface="Garamond"/>
                <a:sym typeface="Garamond"/>
              </a:rPr>
              <a:t>He/She/They</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has also been a keen participant and leader in our </a:t>
            </a:r>
            <a:r>
              <a:rPr b="1" i="0" lang="en-AU" sz="1400" u="none" cap="none" strike="noStrike">
                <a:solidFill>
                  <a:srgbClr val="FF0000"/>
                </a:solidFill>
                <a:highlight>
                  <a:srgbClr val="FEFEFF"/>
                </a:highlight>
                <a:latin typeface="Garamond"/>
                <a:ea typeface="Garamond"/>
                <a:cs typeface="Garamond"/>
                <a:sym typeface="Garamond"/>
              </a:rPr>
              <a:t>student leadership program/school recycling program or other.</a:t>
            </a:r>
            <a:endParaRPr b="0" i="0" sz="1400" u="none" cap="none" strike="noStrike">
              <a:solidFill>
                <a:srgbClr val="FF0000"/>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t/>
            </a:r>
            <a:endParaRPr b="0" i="0" sz="1400" u="none" cap="none" strike="noStrike">
              <a:solidFill>
                <a:schemeClr val="dk1"/>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rPr b="1" i="0" lang="en-AU" sz="1400" u="none" cap="none" strike="noStrike">
                <a:solidFill>
                  <a:srgbClr val="FF0000"/>
                </a:solidFill>
                <a:highlight>
                  <a:srgbClr val="FEFEFF"/>
                </a:highlight>
                <a:latin typeface="Garamond"/>
                <a:ea typeface="Garamond"/>
                <a:cs typeface="Garamond"/>
                <a:sym typeface="Garamond"/>
              </a:rPr>
              <a:t>Student X</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enjoyed parking a in a range of incursions and excursions as part of our annual calendar. </a:t>
            </a:r>
            <a:r>
              <a:rPr b="1" i="0" lang="en-AU" sz="1400" u="none" cap="none" strike="noStrike">
                <a:solidFill>
                  <a:srgbClr val="FF0000"/>
                </a:solidFill>
                <a:highlight>
                  <a:srgbClr val="FEFEFF"/>
                </a:highlight>
                <a:latin typeface="Garamond"/>
                <a:ea typeface="Garamond"/>
                <a:cs typeface="Garamond"/>
                <a:sym typeface="Garamond"/>
              </a:rPr>
              <a:t>He/She/They </a:t>
            </a:r>
            <a:r>
              <a:rPr b="0" i="0" lang="en-AU" sz="1400" u="none" cap="none" strike="noStrike">
                <a:solidFill>
                  <a:schemeClr val="dk1"/>
                </a:solidFill>
                <a:highlight>
                  <a:srgbClr val="FEFEFF"/>
                </a:highlight>
                <a:latin typeface="Garamond"/>
                <a:ea typeface="Garamond"/>
                <a:cs typeface="Garamond"/>
                <a:sym typeface="Garamond"/>
              </a:rPr>
              <a:t>took part in our swimming program at the Book Week Dress Up Day, our House Colours Disco, our Footy Day and importantly remembering those soldiers who fought our country during Remembrance Day.</a:t>
            </a:r>
            <a:endParaRPr b="0" i="0" sz="1400" u="none" cap="none" strike="noStrike">
              <a:solidFill>
                <a:schemeClr val="dk1"/>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t/>
            </a:r>
            <a:endParaRPr b="0" i="0" sz="1400" u="none" cap="none" strike="noStrike">
              <a:solidFill>
                <a:schemeClr val="dk1"/>
              </a:solidFill>
              <a:highlight>
                <a:srgbClr val="FEFEFF"/>
              </a:highlight>
              <a:latin typeface="Garamond"/>
              <a:ea typeface="Garamond"/>
              <a:cs typeface="Garamond"/>
              <a:sym typeface="Garamond"/>
            </a:endParaRPr>
          </a:p>
          <a:p>
            <a:pPr indent="0" lvl="0" marL="0" marR="0" rtl="0" algn="just">
              <a:lnSpc>
                <a:spcPct val="100000"/>
              </a:lnSpc>
              <a:spcBef>
                <a:spcPts val="0"/>
              </a:spcBef>
              <a:spcAft>
                <a:spcPts val="0"/>
              </a:spcAft>
              <a:buClr>
                <a:srgbClr val="000000"/>
              </a:buClr>
              <a:buSzPts val="1250"/>
              <a:buFont typeface="Arial"/>
              <a:buNone/>
            </a:pPr>
            <a:r>
              <a:rPr b="0" i="0" lang="en-AU" sz="1400" u="none" cap="none" strike="noStrike">
                <a:solidFill>
                  <a:schemeClr val="dk1"/>
                </a:solidFill>
                <a:highlight>
                  <a:srgbClr val="FEFEFF"/>
                </a:highlight>
                <a:latin typeface="Garamond"/>
                <a:ea typeface="Garamond"/>
                <a:cs typeface="Garamond"/>
                <a:sym typeface="Garamond"/>
              </a:rPr>
              <a:t>We are pleased to see a range of improvements and growing independence in </a:t>
            </a:r>
            <a:r>
              <a:rPr b="1" i="0" lang="en-AU" sz="1400" u="none" cap="none" strike="noStrike">
                <a:solidFill>
                  <a:srgbClr val="FF0000"/>
                </a:solidFill>
                <a:highlight>
                  <a:srgbClr val="FEFEFF"/>
                </a:highlight>
                <a:latin typeface="Garamond"/>
                <a:ea typeface="Garamond"/>
                <a:cs typeface="Garamond"/>
                <a:sym typeface="Garamond"/>
              </a:rPr>
              <a:t>Student X</a:t>
            </a:r>
            <a:r>
              <a:rPr b="0" i="0" lang="en-AU" sz="1400" u="none" cap="none" strike="noStrike">
                <a:solidFill>
                  <a:schemeClr val="dk1"/>
                </a:solidFill>
                <a:highlight>
                  <a:srgbClr val="FEFEFF"/>
                </a:highlight>
                <a:latin typeface="Garamond"/>
                <a:ea typeface="Garamond"/>
                <a:cs typeface="Garamond"/>
                <a:sym typeface="Garamond"/>
              </a:rPr>
              <a:t>’s</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learning and time at school this semester. In 2024, we hope to further consolidate </a:t>
            </a:r>
            <a:r>
              <a:rPr b="1" i="0" lang="en-AU" sz="1400" u="none" cap="none" strike="noStrike">
                <a:solidFill>
                  <a:srgbClr val="FF0000"/>
                </a:solidFill>
                <a:highlight>
                  <a:srgbClr val="FEFEFF"/>
                </a:highlight>
                <a:latin typeface="Garamond"/>
                <a:ea typeface="Garamond"/>
                <a:cs typeface="Garamond"/>
                <a:sym typeface="Garamond"/>
              </a:rPr>
              <a:t>his/her/their</a:t>
            </a:r>
            <a:r>
              <a:rPr b="0" i="0" lang="en-AU" sz="1400" u="none" cap="none" strike="noStrike">
                <a:solidFill>
                  <a:srgbClr val="FF0000"/>
                </a:solidFill>
                <a:highlight>
                  <a:srgbClr val="FEFEFF"/>
                </a:highlight>
                <a:latin typeface="Garamond"/>
                <a:ea typeface="Garamond"/>
                <a:cs typeface="Garamond"/>
                <a:sym typeface="Garamond"/>
              </a:rPr>
              <a:t> </a:t>
            </a:r>
            <a:r>
              <a:rPr b="0" i="0" lang="en-AU" sz="1400" u="none" cap="none" strike="noStrike">
                <a:solidFill>
                  <a:schemeClr val="dk1"/>
                </a:solidFill>
                <a:highlight>
                  <a:srgbClr val="FEFEFF"/>
                </a:highlight>
                <a:latin typeface="Garamond"/>
                <a:ea typeface="Garamond"/>
                <a:cs typeface="Garamond"/>
                <a:sym typeface="Garamond"/>
              </a:rPr>
              <a:t>broader knowledge and skills in preparation for a great list of achievements and memories shared in the new year. Well done on a great year’s work, </a:t>
            </a:r>
            <a:r>
              <a:rPr b="1" i="0" lang="en-AU" sz="1400" u="none" cap="none" strike="noStrike">
                <a:solidFill>
                  <a:srgbClr val="FF0000"/>
                </a:solidFill>
                <a:highlight>
                  <a:srgbClr val="FEFEFF"/>
                </a:highlight>
                <a:latin typeface="Garamond"/>
                <a:ea typeface="Garamond"/>
                <a:cs typeface="Garamond"/>
                <a:sym typeface="Garamond"/>
              </a:rPr>
              <a:t>Student X</a:t>
            </a:r>
            <a:r>
              <a:rPr b="0" i="0" lang="en-AU" sz="1400" u="none" cap="none" strike="noStrike">
                <a:solidFill>
                  <a:schemeClr val="dk1"/>
                </a:solidFill>
                <a:highlight>
                  <a:srgbClr val="FEFEFF"/>
                </a:highlight>
                <a:latin typeface="Garamond"/>
                <a:ea typeface="Garamond"/>
                <a:cs typeface="Garamond"/>
                <a:sym typeface="Garamond"/>
              </a:rPr>
              <a:t>!</a:t>
            </a:r>
            <a:endParaRPr b="0" i="0" sz="2800" u="none" cap="none" strike="noStrike">
              <a:solidFill>
                <a:schemeClr val="dk1"/>
              </a:solidFill>
              <a:latin typeface="Garamond"/>
              <a:ea typeface="Garamond"/>
              <a:cs typeface="Garamond"/>
              <a:sym typeface="Garamo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grpSp>
        <p:nvGrpSpPr>
          <p:cNvPr id="495" name="Google Shape;495;p49"/>
          <p:cNvGrpSpPr/>
          <p:nvPr/>
        </p:nvGrpSpPr>
        <p:grpSpPr>
          <a:xfrm>
            <a:off x="0" y="0"/>
            <a:ext cx="9144000" cy="1636600"/>
            <a:chOff x="0" y="0"/>
            <a:chExt cx="9144000" cy="1636600"/>
          </a:xfrm>
        </p:grpSpPr>
        <p:sp>
          <p:nvSpPr>
            <p:cNvPr id="496" name="Google Shape;496;p49"/>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497" name="Google Shape;497;p49"/>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498" name="Google Shape;498;p49"/>
          <p:cNvSpPr txBox="1"/>
          <p:nvPr>
            <p:ph type="title"/>
          </p:nvPr>
        </p:nvSpPr>
        <p:spPr>
          <a:xfrm>
            <a:off x="590203" y="2479686"/>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Sample Report Comments</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 for our </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u="sng">
                <a:solidFill>
                  <a:srgbClr val="FF0000"/>
                </a:solidFill>
                <a:latin typeface="Garamond"/>
                <a:ea typeface="Garamond"/>
                <a:cs typeface="Garamond"/>
                <a:sym typeface="Garamond"/>
              </a:rPr>
              <a:t>VPC teachers</a:t>
            </a:r>
            <a:endParaRPr b="1" u="sng">
              <a:solidFill>
                <a:srgbClr val="FF0000"/>
              </a:solidFill>
              <a:latin typeface="Garamond"/>
              <a:ea typeface="Garamond"/>
              <a:cs typeface="Garamond"/>
              <a:sym typeface="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grpSp>
        <p:nvGrpSpPr>
          <p:cNvPr id="503" name="Google Shape;503;p50"/>
          <p:cNvGrpSpPr/>
          <p:nvPr/>
        </p:nvGrpSpPr>
        <p:grpSpPr>
          <a:xfrm>
            <a:off x="0" y="0"/>
            <a:ext cx="9144000" cy="1636500"/>
            <a:chOff x="0" y="0"/>
            <a:chExt cx="9144000" cy="1636500"/>
          </a:xfrm>
        </p:grpSpPr>
        <p:sp>
          <p:nvSpPr>
            <p:cNvPr id="504" name="Google Shape;504;p50"/>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05" name="Google Shape;505;p50"/>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06" name="Google Shape;506;p50"/>
          <p:cNvSpPr txBox="1"/>
          <p:nvPr>
            <p:ph type="title"/>
          </p:nvPr>
        </p:nvSpPr>
        <p:spPr>
          <a:xfrm>
            <a:off x="386928" y="1207061"/>
            <a:ext cx="7963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Sample VPC Report Comments</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 </a:t>
            </a:r>
            <a:endParaRPr b="1" u="sng">
              <a:solidFill>
                <a:srgbClr val="FF0000"/>
              </a:solidFill>
              <a:latin typeface="Garamond"/>
              <a:ea typeface="Garamond"/>
              <a:cs typeface="Garamond"/>
              <a:sym typeface="Garamond"/>
            </a:endParaRPr>
          </a:p>
        </p:txBody>
      </p:sp>
      <p:sp>
        <p:nvSpPr>
          <p:cNvPr id="507" name="Google Shape;507;p50"/>
          <p:cNvSpPr txBox="1"/>
          <p:nvPr/>
        </p:nvSpPr>
        <p:spPr>
          <a:xfrm>
            <a:off x="1087025" y="2218250"/>
            <a:ext cx="6840300" cy="2154406"/>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VPC teachers report on the following areas</a:t>
            </a:r>
            <a:endParaRPr b="0" i="0" sz="1600" u="none" cap="none" strike="noStrike">
              <a:solidFill>
                <a:srgbClr val="000000"/>
              </a:solidFill>
              <a:latin typeface="Garamond"/>
              <a:ea typeface="Garamond"/>
              <a:cs typeface="Garamond"/>
              <a:sym typeface="Garamond"/>
            </a:endParaRPr>
          </a:p>
          <a:p>
            <a:pPr indent="-330200" lvl="0" marL="457200" marR="0" rtl="0" algn="l">
              <a:lnSpc>
                <a:spcPct val="100000"/>
              </a:lnSpc>
              <a:spcBef>
                <a:spcPts val="0"/>
              </a:spcBef>
              <a:spcAft>
                <a:spcPts val="0"/>
              </a:spcAft>
              <a:buClr>
                <a:srgbClr val="000000"/>
              </a:buClr>
              <a:buSzPts val="1600"/>
              <a:buFont typeface="Garamond"/>
              <a:buChar char="-"/>
            </a:pPr>
            <a:r>
              <a:rPr b="0" i="0" lang="en-AU" sz="1600" u="none" cap="none" strike="noStrike">
                <a:solidFill>
                  <a:srgbClr val="000000"/>
                </a:solidFill>
                <a:latin typeface="Garamond"/>
                <a:ea typeface="Garamond"/>
                <a:cs typeface="Garamond"/>
                <a:sym typeface="Garamond"/>
              </a:rPr>
              <a:t>Literacy </a:t>
            </a:r>
            <a:endParaRPr b="0" i="0" sz="1600" u="none" cap="none" strike="noStrike">
              <a:solidFill>
                <a:srgbClr val="000000"/>
              </a:solidFill>
              <a:latin typeface="Garamond"/>
              <a:ea typeface="Garamond"/>
              <a:cs typeface="Garamond"/>
              <a:sym typeface="Garamond"/>
            </a:endParaRPr>
          </a:p>
          <a:p>
            <a:pPr indent="-330200" lvl="0" marL="457200" marR="0" rtl="0" algn="l">
              <a:lnSpc>
                <a:spcPct val="100000"/>
              </a:lnSpc>
              <a:spcBef>
                <a:spcPts val="0"/>
              </a:spcBef>
              <a:spcAft>
                <a:spcPts val="0"/>
              </a:spcAft>
              <a:buClr>
                <a:srgbClr val="000000"/>
              </a:buClr>
              <a:buSzPts val="1600"/>
              <a:buFont typeface="Garamond"/>
              <a:buChar char="-"/>
            </a:pPr>
            <a:r>
              <a:rPr b="0" i="0" lang="en-AU" sz="1600" u="none" cap="none" strike="noStrike">
                <a:solidFill>
                  <a:srgbClr val="000000"/>
                </a:solidFill>
                <a:latin typeface="Garamond"/>
                <a:ea typeface="Garamond"/>
                <a:cs typeface="Garamond"/>
                <a:sym typeface="Garamond"/>
              </a:rPr>
              <a:t>Numeracy</a:t>
            </a:r>
            <a:endParaRPr b="0" i="0" sz="1600" u="none" cap="none" strike="noStrike">
              <a:solidFill>
                <a:srgbClr val="000000"/>
              </a:solidFill>
              <a:latin typeface="Garamond"/>
              <a:ea typeface="Garamond"/>
              <a:cs typeface="Garamond"/>
              <a:sym typeface="Garamond"/>
            </a:endParaRPr>
          </a:p>
          <a:p>
            <a:pPr indent="-330200" lvl="0" marL="457200" marR="0" rtl="0" algn="l">
              <a:lnSpc>
                <a:spcPct val="100000"/>
              </a:lnSpc>
              <a:spcBef>
                <a:spcPts val="0"/>
              </a:spcBef>
              <a:spcAft>
                <a:spcPts val="0"/>
              </a:spcAft>
              <a:buClr>
                <a:srgbClr val="000000"/>
              </a:buClr>
              <a:buSzPts val="1600"/>
              <a:buFont typeface="Garamond"/>
              <a:buChar char="-"/>
            </a:pPr>
            <a:r>
              <a:rPr b="0" i="0" lang="en-AU" sz="1600" u="none" cap="none" strike="noStrike">
                <a:solidFill>
                  <a:srgbClr val="000000"/>
                </a:solidFill>
                <a:latin typeface="Garamond"/>
                <a:ea typeface="Garamond"/>
                <a:cs typeface="Garamond"/>
                <a:sym typeface="Garamond"/>
              </a:rPr>
              <a:t>Personal Developmental Skills</a:t>
            </a:r>
            <a:endParaRPr b="0" i="0" sz="1600" u="none" cap="none" strike="noStrike">
              <a:solidFill>
                <a:srgbClr val="000000"/>
              </a:solidFill>
              <a:latin typeface="Garamond"/>
              <a:ea typeface="Garamond"/>
              <a:cs typeface="Garamond"/>
              <a:sym typeface="Garamond"/>
            </a:endParaRPr>
          </a:p>
          <a:p>
            <a:pPr indent="-330200" lvl="0" marL="457200" marR="0" rtl="0" algn="l">
              <a:lnSpc>
                <a:spcPct val="100000"/>
              </a:lnSpc>
              <a:spcBef>
                <a:spcPts val="0"/>
              </a:spcBef>
              <a:spcAft>
                <a:spcPts val="0"/>
              </a:spcAft>
              <a:buClr>
                <a:srgbClr val="000000"/>
              </a:buClr>
              <a:buSzPts val="1600"/>
              <a:buFont typeface="Garamond"/>
              <a:buChar char="-"/>
            </a:pPr>
            <a:r>
              <a:rPr b="0" i="0" lang="en-AU" sz="1600" u="none" cap="none" strike="noStrike">
                <a:solidFill>
                  <a:srgbClr val="000000"/>
                </a:solidFill>
                <a:latin typeface="Garamond"/>
                <a:ea typeface="Garamond"/>
                <a:cs typeface="Garamond"/>
                <a:sym typeface="Garamond"/>
              </a:rPr>
              <a:t>Work Related Skills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Each outcome taught is assessed at the mid-year and end-of-year stage.</a:t>
            </a:r>
            <a:endParaRPr b="0"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Outcomes are assessed along a 5-point scale, as below:</a:t>
            </a:r>
            <a:endParaRPr b="0" i="0" sz="1600" u="none" cap="none" strike="noStrike">
              <a:solidFill>
                <a:srgbClr val="000000"/>
              </a:solidFill>
              <a:latin typeface="Garamond"/>
              <a:ea typeface="Garamond"/>
              <a:cs typeface="Garamond"/>
              <a:sym typeface="Garamond"/>
            </a:endParaRPr>
          </a:p>
        </p:txBody>
      </p:sp>
      <p:pic>
        <p:nvPicPr>
          <p:cNvPr id="508" name="Google Shape;508;p50"/>
          <p:cNvPicPr preferRelativeResize="0"/>
          <p:nvPr/>
        </p:nvPicPr>
        <p:blipFill rotWithShape="1">
          <a:blip r:embed="rId3">
            <a:alphaModFix/>
          </a:blip>
          <a:srcRect b="0" l="0" r="0" t="0"/>
          <a:stretch/>
        </p:blipFill>
        <p:spPr>
          <a:xfrm>
            <a:off x="1087025" y="4481540"/>
            <a:ext cx="6778476" cy="439625"/>
          </a:xfrm>
          <a:prstGeom prst="rect">
            <a:avLst/>
          </a:prstGeom>
          <a:noFill/>
          <a:ln>
            <a:noFill/>
          </a:ln>
        </p:spPr>
      </p:pic>
      <p:sp>
        <p:nvSpPr>
          <p:cNvPr id="509" name="Google Shape;509;p50"/>
          <p:cNvSpPr txBox="1"/>
          <p:nvPr/>
        </p:nvSpPr>
        <p:spPr>
          <a:xfrm>
            <a:off x="1138529" y="5173885"/>
            <a:ext cx="6675468" cy="10772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NOTE: </a:t>
            </a:r>
            <a:r>
              <a:rPr b="0" i="0" lang="en-AU" sz="1600" u="none" cap="none" strike="noStrike">
                <a:solidFill>
                  <a:srgbClr val="000000"/>
                </a:solidFill>
                <a:latin typeface="Garamond"/>
                <a:ea typeface="Garamond"/>
                <a:cs typeface="Garamond"/>
                <a:sym typeface="Garamond"/>
              </a:rPr>
              <a:t>Aside from reporting upon the 4 VPC modules, teachers also need to report on/provide: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Arial"/>
              <a:buChar char="-"/>
            </a:pPr>
            <a:r>
              <a:rPr b="0" i="0" lang="en-AU" sz="1600" u="none" cap="none" strike="noStrike">
                <a:solidFill>
                  <a:srgbClr val="000000"/>
                </a:solidFill>
                <a:latin typeface="Garamond"/>
                <a:ea typeface="Garamond"/>
                <a:cs typeface="Garamond"/>
                <a:sym typeface="Garamond"/>
              </a:rPr>
              <a:t>Science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600"/>
              <a:buFont typeface="Arial"/>
              <a:buChar char="-"/>
            </a:pPr>
            <a:r>
              <a:rPr b="0" i="0" lang="en-AU" sz="1600" u="none" cap="none" strike="noStrike">
                <a:solidFill>
                  <a:srgbClr val="000000"/>
                </a:solidFill>
                <a:latin typeface="Garamond"/>
                <a:ea typeface="Garamond"/>
                <a:cs typeface="Garamond"/>
                <a:sym typeface="Garamond"/>
              </a:rPr>
              <a:t>Home Comments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grpSp>
        <p:nvGrpSpPr>
          <p:cNvPr id="514" name="Google Shape;514;p51"/>
          <p:cNvGrpSpPr/>
          <p:nvPr/>
        </p:nvGrpSpPr>
        <p:grpSpPr>
          <a:xfrm>
            <a:off x="0" y="0"/>
            <a:ext cx="9144000" cy="1580392"/>
            <a:chOff x="0" y="0"/>
            <a:chExt cx="9144000" cy="1636500"/>
          </a:xfrm>
        </p:grpSpPr>
        <p:sp>
          <p:nvSpPr>
            <p:cNvPr id="515" name="Google Shape;515;p51"/>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16" name="Google Shape;516;p51"/>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17" name="Google Shape;517;p51"/>
          <p:cNvSpPr txBox="1"/>
          <p:nvPr>
            <p:ph type="title"/>
          </p:nvPr>
        </p:nvSpPr>
        <p:spPr>
          <a:xfrm>
            <a:off x="315476" y="1020342"/>
            <a:ext cx="7135101"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Sample VPC Report Comments</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 </a:t>
            </a:r>
            <a:endParaRPr b="1" u="sng">
              <a:solidFill>
                <a:srgbClr val="FF0000"/>
              </a:solidFill>
              <a:latin typeface="Garamond"/>
              <a:ea typeface="Garamond"/>
              <a:cs typeface="Garamond"/>
              <a:sym typeface="Garamond"/>
            </a:endParaRPr>
          </a:p>
        </p:txBody>
      </p:sp>
      <p:pic>
        <p:nvPicPr>
          <p:cNvPr id="518" name="Google Shape;518;p51"/>
          <p:cNvPicPr preferRelativeResize="0"/>
          <p:nvPr/>
        </p:nvPicPr>
        <p:blipFill rotWithShape="1">
          <a:blip r:embed="rId3">
            <a:alphaModFix/>
          </a:blip>
          <a:srcRect b="0" l="0" r="0" t="0"/>
          <a:stretch/>
        </p:blipFill>
        <p:spPr>
          <a:xfrm>
            <a:off x="386927" y="1666842"/>
            <a:ext cx="6210796" cy="1936329"/>
          </a:xfrm>
          <a:prstGeom prst="rect">
            <a:avLst/>
          </a:prstGeom>
          <a:noFill/>
          <a:ln>
            <a:noFill/>
          </a:ln>
        </p:spPr>
      </p:pic>
      <p:sp>
        <p:nvSpPr>
          <p:cNvPr id="519" name="Google Shape;519;p51"/>
          <p:cNvSpPr txBox="1"/>
          <p:nvPr/>
        </p:nvSpPr>
        <p:spPr>
          <a:xfrm>
            <a:off x="233536" y="3603171"/>
            <a:ext cx="8676928" cy="30469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rgbClr val="000000"/>
                </a:solidFill>
                <a:latin typeface="Garamond"/>
                <a:ea typeface="Garamond"/>
                <a:cs typeface="Garamond"/>
                <a:sym typeface="Garamond"/>
              </a:rPr>
              <a:t>Throughout the semester, Tarek has been involved in exploring the issues around our school and in the community. He participated in discussions investigating “School Phone Policy” and “Social Media Usage Amongst Teens”. As a class he independently discussed the pros and cons of the Phone Policy and Social Media and how it affected students and their mental health. Tarek shared his ideas on the phone ban at school and was in support of the School Phone Policy and suggested that phones should be locked away as it distracted students. He further used a graphic organizer template to draft a persuasive text on Phone ban at school.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rgbClr val="000000"/>
                </a:solidFill>
                <a:latin typeface="Garamond"/>
                <a:ea typeface="Garamond"/>
                <a:cs typeface="Garamond"/>
                <a:sym typeface="Garamond"/>
              </a:rPr>
              <a:t>Tarek was involved in discussing other issues impacting students at school such as, “Should package food be banned at school?”, “Should students wear school uniform?” etc. Tarek, with minimal support, identified the issue, the main idea of the topic and three supporting details to support his statement. Using a graphic organizer template, he independently created a short persuasive text on the above stated topics.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rgbClr val="000000"/>
                </a:solidFill>
                <a:latin typeface="Garamond"/>
                <a:ea typeface="Garamond"/>
                <a:cs typeface="Garamond"/>
                <a:sym typeface="Garamond"/>
              </a:rPr>
              <a:t>While reading a persuasive text, he independently highlighted the facts, opinions and arguments suggested in the given text. Tarek showed his understanding of the persuasive language which is inclusive in nature and uses pronouns such as us, we, ours etc. to convince people and to change their perception as in debates or advertisements.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rgbClr val="000000"/>
                </a:solidFill>
                <a:latin typeface="Garamond"/>
                <a:ea typeface="Garamond"/>
                <a:cs typeface="Garamond"/>
                <a:sym typeface="Garamond"/>
              </a:rPr>
              <a:t>Tarek has been learning about Author’s Bias and Perspective and how that can influence the audience. He was engaged in reading a variety of persuasive texts such as articles on healthy food, First Nations people, social media etc. Tarek participated in Informed discussions where he shared his point of view and how his point of view was different from the author’s point of view.</a:t>
            </a:r>
            <a:endParaRPr b="0" i="0" sz="1400" u="none" cap="none" strike="noStrike">
              <a:solidFill>
                <a:srgbClr val="000000"/>
              </a:solidFill>
              <a:latin typeface="Arial"/>
              <a:ea typeface="Arial"/>
              <a:cs typeface="Arial"/>
              <a:sym typeface="Arial"/>
            </a:endParaRPr>
          </a:p>
        </p:txBody>
      </p:sp>
      <p:sp>
        <p:nvSpPr>
          <p:cNvPr id="520" name="Google Shape;520;p51"/>
          <p:cNvSpPr/>
          <p:nvPr/>
        </p:nvSpPr>
        <p:spPr>
          <a:xfrm>
            <a:off x="6597723" y="1580392"/>
            <a:ext cx="2394681" cy="2022779"/>
          </a:xfrm>
          <a:prstGeom prst="roundRect">
            <a:avLst>
              <a:gd fmla="val 16667" name="adj"/>
            </a:avLst>
          </a:prstGeom>
          <a:solidFill>
            <a:srgbClr val="C2D59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en-AU" sz="1300" u="none" cap="none" strike="noStrike">
                <a:solidFill>
                  <a:srgbClr val="000000"/>
                </a:solidFill>
                <a:latin typeface="Garamond"/>
                <a:ea typeface="Garamond"/>
                <a:cs typeface="Garamond"/>
                <a:sym typeface="Garamond"/>
              </a:rPr>
              <a:t>This Semester 1 VPC sample is indicates the student is working towards completion of the Learning Goal 2.1 within Unit 2 of Literacy.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300"/>
              <a:buFont typeface="Arial"/>
              <a:buNone/>
            </a:pPr>
            <a:r>
              <a:rPr b="0" i="0" lang="en-AU" sz="1300" u="none" cap="none" strike="noStrike">
                <a:solidFill>
                  <a:srgbClr val="000000"/>
                </a:solidFill>
                <a:latin typeface="Garamond"/>
                <a:ea typeface="Garamond"/>
                <a:cs typeface="Garamond"/>
                <a:sym typeface="Garamond"/>
              </a:rPr>
              <a:t>100-200 words are written per sub-component of this learning goal ONLY.</a:t>
            </a:r>
            <a:endParaRPr b="0" i="0" sz="1300" u="none" cap="none" strike="noStrike">
              <a:solidFill>
                <a:srgbClr val="000000"/>
              </a:solidFill>
              <a:latin typeface="Garamond"/>
              <a:ea typeface="Garamond"/>
              <a:cs typeface="Garamond"/>
              <a:sym typeface="Garamo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grpSp>
        <p:nvGrpSpPr>
          <p:cNvPr id="525" name="Google Shape;525;p52"/>
          <p:cNvGrpSpPr/>
          <p:nvPr/>
        </p:nvGrpSpPr>
        <p:grpSpPr>
          <a:xfrm>
            <a:off x="0" y="0"/>
            <a:ext cx="9144000" cy="1636600"/>
            <a:chOff x="0" y="0"/>
            <a:chExt cx="9144000" cy="1636600"/>
          </a:xfrm>
        </p:grpSpPr>
        <p:sp>
          <p:nvSpPr>
            <p:cNvPr id="526" name="Google Shape;526;p52"/>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27" name="Google Shape;527;p52"/>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28" name="Google Shape;528;p52"/>
          <p:cNvSpPr txBox="1"/>
          <p:nvPr>
            <p:ph type="title"/>
          </p:nvPr>
        </p:nvSpPr>
        <p:spPr>
          <a:xfrm>
            <a:off x="590203" y="2479686"/>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Sample Report Comments</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 for our </a:t>
            </a:r>
            <a:br>
              <a:rPr b="1" lang="en-AU">
                <a:solidFill>
                  <a:srgbClr val="FF0000"/>
                </a:solidFill>
                <a:latin typeface="Garamond"/>
                <a:ea typeface="Garamond"/>
                <a:cs typeface="Garamond"/>
                <a:sym typeface="Garamond"/>
              </a:rPr>
            </a:br>
            <a:br>
              <a:rPr b="1" lang="en-AU">
                <a:solidFill>
                  <a:srgbClr val="FF0000"/>
                </a:solidFill>
                <a:latin typeface="Garamond"/>
                <a:ea typeface="Garamond"/>
                <a:cs typeface="Garamond"/>
                <a:sym typeface="Garamond"/>
              </a:rPr>
            </a:br>
            <a:r>
              <a:rPr b="1" lang="en-AU" u="sng">
                <a:solidFill>
                  <a:srgbClr val="FF0000"/>
                </a:solidFill>
                <a:latin typeface="Garamond"/>
                <a:ea typeface="Garamond"/>
                <a:cs typeface="Garamond"/>
                <a:sym typeface="Garamond"/>
              </a:rPr>
              <a:t>Specialist Teachers</a:t>
            </a:r>
            <a:endParaRPr b="1" u="sng">
              <a:solidFill>
                <a:srgbClr val="FF0000"/>
              </a:solidFill>
              <a:latin typeface="Garamond"/>
              <a:ea typeface="Garamond"/>
              <a:cs typeface="Garamond"/>
              <a:sym typeface="Garamo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grpSp>
        <p:nvGrpSpPr>
          <p:cNvPr id="533" name="Google Shape;533;p53"/>
          <p:cNvGrpSpPr/>
          <p:nvPr/>
        </p:nvGrpSpPr>
        <p:grpSpPr>
          <a:xfrm>
            <a:off x="0" y="0"/>
            <a:ext cx="9144000" cy="1636600"/>
            <a:chOff x="0" y="0"/>
            <a:chExt cx="9144000" cy="1636600"/>
          </a:xfrm>
        </p:grpSpPr>
        <p:sp>
          <p:nvSpPr>
            <p:cNvPr id="534" name="Google Shape;534;p5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35" name="Google Shape;535;p5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36" name="Google Shape;536;p53"/>
          <p:cNvSpPr txBox="1"/>
          <p:nvPr>
            <p:ph type="title"/>
          </p:nvPr>
        </p:nvSpPr>
        <p:spPr>
          <a:xfrm>
            <a:off x="468282" y="1636600"/>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Visual Arts IEP Goals </a:t>
            </a:r>
            <a:br>
              <a:rPr b="1" lang="en-AU">
                <a:solidFill>
                  <a:srgbClr val="FF0000"/>
                </a:solidFill>
                <a:latin typeface="Garamond"/>
                <a:ea typeface="Garamond"/>
                <a:cs typeface="Garamond"/>
                <a:sym typeface="Garamond"/>
              </a:rPr>
            </a:br>
            <a:endParaRPr b="1">
              <a:solidFill>
                <a:srgbClr val="FF0000"/>
              </a:solidFill>
              <a:latin typeface="Garamond"/>
              <a:ea typeface="Garamond"/>
              <a:cs typeface="Garamond"/>
              <a:sym typeface="Garamond"/>
            </a:endParaRPr>
          </a:p>
        </p:txBody>
      </p:sp>
      <p:sp>
        <p:nvSpPr>
          <p:cNvPr id="537" name="Google Shape;537;p53"/>
          <p:cNvSpPr txBox="1"/>
          <p:nvPr/>
        </p:nvSpPr>
        <p:spPr>
          <a:xfrm>
            <a:off x="722252" y="3045486"/>
            <a:ext cx="8138100" cy="15699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Specialist teachers are required to upload comments for all Visual Art goals onto Accelerus</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Suggested IEP goals are attached</a:t>
            </a:r>
            <a:endParaRPr b="0" i="0" sz="2400" u="none" cap="none" strike="noStrike">
              <a:solidFill>
                <a:srgbClr val="000000"/>
              </a:solidFill>
              <a:latin typeface="Garamond"/>
              <a:ea typeface="Garamond"/>
              <a:cs typeface="Garamond"/>
              <a:sym typeface="Garamond"/>
            </a:endParaRPr>
          </a:p>
        </p:txBody>
      </p:sp>
      <p:pic>
        <p:nvPicPr>
          <p:cNvPr descr="A person sitting at a table drawing&#10;&#10;Description automatically generated" id="538" name="Google Shape;538;p53"/>
          <p:cNvPicPr preferRelativeResize="0"/>
          <p:nvPr/>
        </p:nvPicPr>
        <p:blipFill rotWithShape="1">
          <a:blip r:embed="rId3">
            <a:alphaModFix/>
          </a:blip>
          <a:srcRect b="0" l="0" r="0" t="0"/>
          <a:stretch/>
        </p:blipFill>
        <p:spPr>
          <a:xfrm>
            <a:off x="6754555" y="4029360"/>
            <a:ext cx="1583901" cy="263049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grpSp>
        <p:nvGrpSpPr>
          <p:cNvPr id="543" name="Google Shape;543;p54"/>
          <p:cNvGrpSpPr/>
          <p:nvPr/>
        </p:nvGrpSpPr>
        <p:grpSpPr>
          <a:xfrm>
            <a:off x="0" y="0"/>
            <a:ext cx="9144000" cy="1636600"/>
            <a:chOff x="0" y="0"/>
            <a:chExt cx="9144000" cy="1636600"/>
          </a:xfrm>
        </p:grpSpPr>
        <p:sp>
          <p:nvSpPr>
            <p:cNvPr id="544" name="Google Shape;544;p5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45" name="Google Shape;545;p5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46" name="Google Shape;546;p54"/>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Semester 2 Visual Arts IEP Goals</a:t>
            </a:r>
            <a:endParaRPr/>
          </a:p>
        </p:txBody>
      </p:sp>
      <p:sp>
        <p:nvSpPr>
          <p:cNvPr id="547" name="Google Shape;547;p54"/>
          <p:cNvSpPr txBox="1"/>
          <p:nvPr/>
        </p:nvSpPr>
        <p:spPr>
          <a:xfrm>
            <a:off x="189448" y="1959839"/>
            <a:ext cx="8765100" cy="427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600" u="sng" cap="none" strike="noStrike">
                <a:solidFill>
                  <a:srgbClr val="000000"/>
                </a:solidFill>
                <a:latin typeface="Garamond"/>
                <a:ea typeface="Garamond"/>
                <a:cs typeface="Garamond"/>
                <a:sym typeface="Garamond"/>
              </a:rPr>
              <a:t>Visual Arts – Explore &amp; Express Ideas</a:t>
            </a:r>
            <a:endParaRPr b="1" i="0" sz="1600" u="sng"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A: </a:t>
            </a:r>
            <a:r>
              <a:rPr b="0" i="0" lang="en-AU" sz="1600" u="none" cap="none" strike="noStrike">
                <a:solidFill>
                  <a:srgbClr val="000000"/>
                </a:solidFill>
                <a:latin typeface="Garamond"/>
                <a:ea typeface="Garamond"/>
                <a:cs typeface="Garamond"/>
                <a:sym typeface="Garamond"/>
              </a:rPr>
              <a:t>Experience creation of visual artworks </a:t>
            </a:r>
            <a:r>
              <a:rPr b="1" i="0" lang="en-AU" sz="1600" u="sng" cap="none" strike="noStrike">
                <a:solidFill>
                  <a:schemeClr val="hlink"/>
                </a:solidFill>
                <a:latin typeface="Garamond"/>
                <a:ea typeface="Garamond"/>
                <a:cs typeface="Garamond"/>
                <a:sym typeface="Garamond"/>
                <a:hlinkClick r:id="rId3"/>
              </a:rPr>
              <a:t>(VCAVAE001)</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B: </a:t>
            </a:r>
            <a:r>
              <a:rPr b="0" i="0" lang="en-AU" sz="1600" u="none" cap="none" strike="noStrike">
                <a:solidFill>
                  <a:srgbClr val="000000"/>
                </a:solidFill>
                <a:latin typeface="Garamond"/>
                <a:ea typeface="Garamond"/>
                <a:cs typeface="Garamond"/>
                <a:sym typeface="Garamond"/>
              </a:rPr>
              <a:t>Explore materials to create visual artworks </a:t>
            </a:r>
            <a:r>
              <a:rPr b="1" i="0" lang="en-AU" sz="1600" u="sng" cap="none" strike="noStrike">
                <a:solidFill>
                  <a:schemeClr val="hlink"/>
                </a:solidFill>
                <a:latin typeface="Garamond"/>
                <a:ea typeface="Garamond"/>
                <a:cs typeface="Garamond"/>
                <a:sym typeface="Garamond"/>
                <a:hlinkClick r:id="rId4"/>
              </a:rPr>
              <a:t>(VCAVAE005)</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C: </a:t>
            </a:r>
            <a:r>
              <a:rPr b="0" i="0" lang="en-AU" sz="1600" u="none" cap="none" strike="noStrike">
                <a:solidFill>
                  <a:srgbClr val="000000"/>
                </a:solidFill>
                <a:latin typeface="Garamond"/>
                <a:ea typeface="Garamond"/>
                <a:cs typeface="Garamond"/>
                <a:sym typeface="Garamond"/>
              </a:rPr>
              <a:t>Explore experiences and observations to create visual artworks </a:t>
            </a:r>
            <a:r>
              <a:rPr b="1" i="0" lang="en-AU" sz="1600" u="sng" cap="none" strike="noStrike">
                <a:solidFill>
                  <a:schemeClr val="hlink"/>
                </a:solidFill>
                <a:latin typeface="Garamond"/>
                <a:ea typeface="Garamond"/>
                <a:cs typeface="Garamond"/>
                <a:sym typeface="Garamond"/>
                <a:hlinkClick r:id="rId5"/>
              </a:rPr>
              <a:t>(VCAVAE009)</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D: </a:t>
            </a:r>
            <a:r>
              <a:rPr b="0" i="0" lang="en-AU" sz="1600" u="none" cap="none" strike="noStrike">
                <a:solidFill>
                  <a:srgbClr val="000000"/>
                </a:solidFill>
                <a:latin typeface="Garamond"/>
                <a:ea typeface="Garamond"/>
                <a:cs typeface="Garamond"/>
                <a:sym typeface="Garamond"/>
              </a:rPr>
              <a:t>Explore ideas, experiences and observations to create visual artworks </a:t>
            </a:r>
            <a:r>
              <a:rPr b="1" i="0" lang="en-AU" sz="1600" u="sng" cap="none" strike="noStrike">
                <a:solidFill>
                  <a:schemeClr val="hlink"/>
                </a:solidFill>
                <a:latin typeface="Garamond"/>
                <a:ea typeface="Garamond"/>
                <a:cs typeface="Garamond"/>
                <a:sym typeface="Garamond"/>
                <a:hlinkClick r:id="rId6"/>
              </a:rPr>
              <a:t>(VCAVAE013)</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F: </a:t>
            </a:r>
            <a:r>
              <a:rPr b="0" i="0" lang="en-AU" sz="1600" u="none" cap="none" strike="noStrike">
                <a:solidFill>
                  <a:srgbClr val="000000"/>
                </a:solidFill>
                <a:latin typeface="Garamond"/>
                <a:ea typeface="Garamond"/>
                <a:cs typeface="Garamond"/>
                <a:sym typeface="Garamond"/>
              </a:rPr>
              <a:t>Explore ideas, experiences, observations and imagination to create visual artworks </a:t>
            </a:r>
            <a:r>
              <a:rPr b="1" i="0" lang="en-AU" sz="1600" u="sng" cap="none" strike="noStrike">
                <a:solidFill>
                  <a:schemeClr val="hlink"/>
                </a:solidFill>
                <a:latin typeface="Garamond"/>
                <a:ea typeface="Garamond"/>
                <a:cs typeface="Garamond"/>
                <a:sym typeface="Garamond"/>
                <a:hlinkClick r:id="rId7"/>
              </a:rPr>
              <a:t>(VCAVAE017)</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1-2: </a:t>
            </a:r>
            <a:r>
              <a:rPr b="0" i="0" lang="en-AU" sz="1600" u="none" cap="none" strike="noStrike">
                <a:solidFill>
                  <a:srgbClr val="000000"/>
                </a:solidFill>
                <a:latin typeface="Garamond"/>
                <a:ea typeface="Garamond"/>
                <a:cs typeface="Garamond"/>
                <a:sym typeface="Garamond"/>
              </a:rPr>
              <a:t>Explore ideas, experiences, observations and imagination and express them through subject matter in visual artworks they create </a:t>
            </a:r>
            <a:r>
              <a:rPr b="1" i="0" lang="en-AU" sz="1600" u="sng" cap="none" strike="noStrike">
                <a:solidFill>
                  <a:schemeClr val="hlink"/>
                </a:solidFill>
                <a:latin typeface="Garamond"/>
                <a:ea typeface="Garamond"/>
                <a:cs typeface="Garamond"/>
                <a:sym typeface="Garamond"/>
                <a:hlinkClick r:id="rId8"/>
              </a:rPr>
              <a:t>(VCAVAE021)</a:t>
            </a:r>
            <a:endParaRPr b="1" i="0" sz="16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3-4: </a:t>
            </a:r>
            <a:r>
              <a:rPr b="0" i="0" lang="en-AU" sz="1600" u="none" cap="none" strike="noStrike">
                <a:solidFill>
                  <a:srgbClr val="000000"/>
                </a:solidFill>
                <a:latin typeface="Garamond"/>
                <a:ea typeface="Garamond"/>
                <a:cs typeface="Garamond"/>
                <a:sym typeface="Garamond"/>
              </a:rPr>
              <a:t>Explore ideas and artworks from different cultures and times as inspiration to create visual artworks </a:t>
            </a:r>
            <a:r>
              <a:rPr b="1" i="0" lang="en-AU" sz="1600" u="sng" cap="none" strike="noStrike">
                <a:solidFill>
                  <a:schemeClr val="hlink"/>
                </a:solidFill>
                <a:latin typeface="Garamond"/>
                <a:ea typeface="Garamond"/>
                <a:cs typeface="Garamond"/>
                <a:sym typeface="Garamond"/>
                <a:hlinkClick r:id="rId9"/>
              </a:rPr>
              <a:t>(VCAVAE025)</a:t>
            </a:r>
            <a:endParaRPr b="1" i="0" sz="1600" u="none" cap="none" strike="noStrike">
              <a:solidFill>
                <a:srgbClr val="000000"/>
              </a:solidFill>
              <a:latin typeface="Garamond"/>
              <a:ea typeface="Garamond"/>
              <a:cs typeface="Garamond"/>
              <a:sym typeface="Garamond"/>
            </a:endParaRPr>
          </a:p>
        </p:txBody>
      </p:sp>
      <p:sp>
        <p:nvSpPr>
          <p:cNvPr id="548" name="Google Shape;548;p54"/>
          <p:cNvSpPr/>
          <p:nvPr/>
        </p:nvSpPr>
        <p:spPr>
          <a:xfrm>
            <a:off x="5526675" y="167026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49" name="Google Shape;549;p54"/>
          <p:cNvSpPr txBox="1"/>
          <p:nvPr/>
        </p:nvSpPr>
        <p:spPr>
          <a:xfrm>
            <a:off x="5707800" y="2575113"/>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grpSp>
        <p:nvGrpSpPr>
          <p:cNvPr id="554" name="Google Shape;554;p55"/>
          <p:cNvGrpSpPr/>
          <p:nvPr/>
        </p:nvGrpSpPr>
        <p:grpSpPr>
          <a:xfrm>
            <a:off x="0" y="0"/>
            <a:ext cx="9144000" cy="1636600"/>
            <a:chOff x="0" y="0"/>
            <a:chExt cx="9144000" cy="1636600"/>
          </a:xfrm>
        </p:grpSpPr>
        <p:sp>
          <p:nvSpPr>
            <p:cNvPr id="555" name="Google Shape;555;p55"/>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56" name="Google Shape;556;p55"/>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57" name="Google Shape;557;p55"/>
          <p:cNvSpPr txBox="1"/>
          <p:nvPr>
            <p:ph type="title"/>
          </p:nvPr>
        </p:nvSpPr>
        <p:spPr>
          <a:xfrm>
            <a:off x="514111" y="1792230"/>
            <a:ext cx="7963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Suggested Comment: Visual Arts</a:t>
            </a:r>
            <a:endParaRPr b="1">
              <a:solidFill>
                <a:srgbClr val="FF0000"/>
              </a:solidFill>
              <a:latin typeface="Garamond"/>
              <a:ea typeface="Garamond"/>
              <a:cs typeface="Garamond"/>
              <a:sym typeface="Garamond"/>
            </a:endParaRPr>
          </a:p>
        </p:txBody>
      </p:sp>
      <p:sp>
        <p:nvSpPr>
          <p:cNvPr id="558" name="Google Shape;558;p55"/>
          <p:cNvSpPr/>
          <p:nvPr/>
        </p:nvSpPr>
        <p:spPr>
          <a:xfrm>
            <a:off x="799138" y="2438689"/>
            <a:ext cx="7393500" cy="1980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600"/>
              <a:buFont typeface="Arial"/>
              <a:buNone/>
            </a:pPr>
            <a:r>
              <a:rPr b="1" i="0" lang="en-AU" sz="1600" u="sng" cap="none" strike="noStrike">
                <a:solidFill>
                  <a:srgbClr val="000000"/>
                </a:solidFill>
                <a:latin typeface="Garamond"/>
                <a:ea typeface="Garamond"/>
                <a:cs typeface="Garamond"/>
                <a:sym typeface="Garamond"/>
              </a:rPr>
              <a:t>Visual Arts Goal Comments</a:t>
            </a:r>
            <a:endParaRPr b="1" i="0" sz="1600" u="sng" cap="none" strike="noStrike">
              <a:solidFill>
                <a:srgbClr val="000000"/>
              </a:solidFill>
              <a:latin typeface="Garamond"/>
              <a:ea typeface="Garamond"/>
              <a:cs typeface="Garamond"/>
              <a:sym typeface="Garamond"/>
            </a:endParaRPr>
          </a:p>
          <a:p>
            <a:pPr indent="0" lvl="0" marL="0" marR="0" rtl="0" algn="l">
              <a:lnSpc>
                <a:spcPct val="115000"/>
              </a:lnSpc>
              <a:spcBef>
                <a:spcPts val="1200"/>
              </a:spcBef>
              <a:spcAft>
                <a:spcPts val="0"/>
              </a:spcAft>
              <a:buClr>
                <a:schemeClr val="dk1"/>
              </a:buClr>
              <a:buSzPts val="1100"/>
              <a:buFont typeface="Arial"/>
              <a:buNone/>
            </a:pPr>
            <a:r>
              <a:rPr b="0" i="0" lang="en-AU" sz="1500" u="none" cap="none" strike="noStrike">
                <a:solidFill>
                  <a:srgbClr val="000000"/>
                </a:solidFill>
                <a:latin typeface="Garamond"/>
                <a:ea typeface="Garamond"/>
                <a:cs typeface="Garamond"/>
                <a:sym typeface="Garamond"/>
              </a:rPr>
              <a:t>Student X explored (his/her/their) understanding of the themes and concepts delivered in each session. (He/She/They) observed and responded to hand-over-hand prompting, teaching and student modelling to participate in class discussions and projects. Student X attempted ways to use different materials and techniques such as painting, object rubbing, collage and drawing, and applied these and (his/her/they) ideas into artworks.</a:t>
            </a:r>
            <a:endParaRPr b="0" i="0" sz="1500" u="none" cap="none" strike="noStrike">
              <a:solidFill>
                <a:srgbClr val="000000"/>
              </a:solidFill>
              <a:latin typeface="Garamond"/>
              <a:ea typeface="Garamond"/>
              <a:cs typeface="Garamond"/>
              <a:sym typeface="Garamond"/>
            </a:endParaRPr>
          </a:p>
          <a:p>
            <a:pPr indent="0" lvl="0" marL="0" marR="0" rtl="0" algn="l">
              <a:lnSpc>
                <a:spcPct val="115000"/>
              </a:lnSpc>
              <a:spcBef>
                <a:spcPts val="1200"/>
              </a:spcBef>
              <a:spcAft>
                <a:spcPts val="0"/>
              </a:spcAft>
              <a:buClr>
                <a:schemeClr val="dk1"/>
              </a:buClr>
              <a:buSzPts val="1100"/>
              <a:buFont typeface="Arial"/>
              <a:buNone/>
            </a:pPr>
            <a:r>
              <a:rPr b="0" i="0" lang="en-AU" sz="1500" u="none" cap="none" strike="noStrike">
                <a:solidFill>
                  <a:srgbClr val="000000"/>
                </a:solidFill>
                <a:latin typeface="Garamond"/>
                <a:ea typeface="Garamond"/>
                <a:cs typeface="Garamond"/>
                <a:sym typeface="Garamond"/>
              </a:rPr>
              <a:t>This semester, Student X made costumes and props for the School Performance using recycled materials as we explored the cross-curriculum theme with science. (He/She/They) enjoyed this hands-on, creative experience. Student X developed an art appreciation of Indigenous Aboriginal Culture, learning about the symbols, patterns and icons used to express significant meaning through art making. Used mixed media to create landscapes of significant places in Australia. (He/She/They) created a range of art works such as honeycomb tessellations, safari prints and the textures of trees, using natural materials to reflect how there are visible patterns in nature. Student X, congratulations on your achievements in Visual Arts this semester!</a:t>
            </a:r>
            <a:endParaRPr b="0" i="0" sz="1500" u="none" cap="none" strike="noStrike">
              <a:solidFill>
                <a:srgbClr val="000000"/>
              </a:solidFill>
              <a:latin typeface="Garamond"/>
              <a:ea typeface="Garamond"/>
              <a:cs typeface="Garamond"/>
              <a:sym typeface="Garamond"/>
            </a:endParaRPr>
          </a:p>
          <a:p>
            <a:pPr indent="0" lvl="0" marL="0" marR="0" rtl="0" algn="just">
              <a:lnSpc>
                <a:spcPct val="100000"/>
              </a:lnSpc>
              <a:spcBef>
                <a:spcPts val="1200"/>
              </a:spcBef>
              <a:spcAft>
                <a:spcPts val="0"/>
              </a:spcAft>
              <a:buClr>
                <a:srgbClr val="000000"/>
              </a:buClr>
              <a:buSzPts val="1600"/>
              <a:buFont typeface="Arial"/>
              <a:buNone/>
            </a:pPr>
            <a:r>
              <a:t/>
            </a:r>
            <a:endParaRPr b="1" i="0" sz="1600" u="sng" cap="none" strike="noStrike">
              <a:solidFill>
                <a:srgbClr val="000000"/>
              </a:solidFill>
              <a:latin typeface="Garamond"/>
              <a:ea typeface="Garamond"/>
              <a:cs typeface="Garamond"/>
              <a:sym typeface="Garamond"/>
            </a:endParaRPr>
          </a:p>
        </p:txBody>
      </p:sp>
      <p:sp>
        <p:nvSpPr>
          <p:cNvPr id="559" name="Google Shape;559;p55"/>
          <p:cNvSpPr/>
          <p:nvPr/>
        </p:nvSpPr>
        <p:spPr>
          <a:xfrm>
            <a:off x="4386575" y="373900"/>
            <a:ext cx="4648800" cy="1459200"/>
          </a:xfrm>
          <a:prstGeom prst="roundRect">
            <a:avLst>
              <a:gd fmla="val 16667" name="adj"/>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As per any curriculum area, we simply need a Visual Arts goal progress summary of </a:t>
            </a:r>
            <a:r>
              <a:rPr b="1" i="0" lang="en-AU" sz="1600" u="none" cap="none" strike="noStrike">
                <a:solidFill>
                  <a:srgbClr val="000000"/>
                </a:solidFill>
                <a:latin typeface="Garamond"/>
                <a:ea typeface="Garamond"/>
                <a:cs typeface="Garamond"/>
                <a:sym typeface="Garamond"/>
              </a:rPr>
              <a:t>100-200 words ONLY</a:t>
            </a:r>
            <a:r>
              <a:rPr b="0"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As with Semester 1, Arnya will provide samples for Primary/Middle teachers to access.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grpSp>
        <p:nvGrpSpPr>
          <p:cNvPr id="564" name="Google Shape;564;p56"/>
          <p:cNvGrpSpPr/>
          <p:nvPr/>
        </p:nvGrpSpPr>
        <p:grpSpPr>
          <a:xfrm>
            <a:off x="0" y="0"/>
            <a:ext cx="9144000" cy="1636600"/>
            <a:chOff x="0" y="0"/>
            <a:chExt cx="9144000" cy="1636600"/>
          </a:xfrm>
        </p:grpSpPr>
        <p:sp>
          <p:nvSpPr>
            <p:cNvPr id="565" name="Google Shape;565;p5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66" name="Google Shape;566;p5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67" name="Google Shape;567;p56"/>
          <p:cNvSpPr txBox="1"/>
          <p:nvPr>
            <p:ph type="title"/>
          </p:nvPr>
        </p:nvSpPr>
        <p:spPr>
          <a:xfrm>
            <a:off x="468282" y="1636600"/>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Music and Dance IEP Goals </a:t>
            </a:r>
            <a:br>
              <a:rPr b="1" lang="en-AU">
                <a:solidFill>
                  <a:srgbClr val="FF0000"/>
                </a:solidFill>
                <a:latin typeface="Garamond"/>
                <a:ea typeface="Garamond"/>
                <a:cs typeface="Garamond"/>
                <a:sym typeface="Garamond"/>
              </a:rPr>
            </a:br>
            <a:endParaRPr b="1">
              <a:solidFill>
                <a:srgbClr val="FF0000"/>
              </a:solidFill>
              <a:latin typeface="Garamond"/>
              <a:ea typeface="Garamond"/>
              <a:cs typeface="Garamond"/>
              <a:sym typeface="Garamond"/>
            </a:endParaRPr>
          </a:p>
        </p:txBody>
      </p:sp>
      <p:sp>
        <p:nvSpPr>
          <p:cNvPr id="568" name="Google Shape;568;p56"/>
          <p:cNvSpPr txBox="1"/>
          <p:nvPr/>
        </p:nvSpPr>
        <p:spPr>
          <a:xfrm>
            <a:off x="722252" y="3045486"/>
            <a:ext cx="8138100" cy="15699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Specialist teachers are required to upload comments for all Visual Art goals onto Accelerus</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Suggested IEP goals are attached</a:t>
            </a:r>
            <a:endParaRPr b="0" i="0" sz="2400" u="none" cap="none" strike="noStrike">
              <a:solidFill>
                <a:srgbClr val="000000"/>
              </a:solidFill>
              <a:latin typeface="Garamond"/>
              <a:ea typeface="Garamond"/>
              <a:cs typeface="Garamond"/>
              <a:sym typeface="Garamond"/>
            </a:endParaRPr>
          </a:p>
        </p:txBody>
      </p:sp>
      <p:pic>
        <p:nvPicPr>
          <p:cNvPr descr="A record player with a needle on it&#10;&#10;Description automatically generated" id="569" name="Google Shape;569;p56"/>
          <p:cNvPicPr preferRelativeResize="0"/>
          <p:nvPr/>
        </p:nvPicPr>
        <p:blipFill rotWithShape="1">
          <a:blip r:embed="rId3">
            <a:alphaModFix/>
          </a:blip>
          <a:srcRect b="0" l="0" r="0" t="0"/>
          <a:stretch/>
        </p:blipFill>
        <p:spPr>
          <a:xfrm>
            <a:off x="5602014" y="4288971"/>
            <a:ext cx="3119936" cy="207215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grpSp>
        <p:nvGrpSpPr>
          <p:cNvPr id="574" name="Google Shape;574;p57"/>
          <p:cNvGrpSpPr/>
          <p:nvPr/>
        </p:nvGrpSpPr>
        <p:grpSpPr>
          <a:xfrm>
            <a:off x="0" y="0"/>
            <a:ext cx="9144000" cy="1636600"/>
            <a:chOff x="0" y="0"/>
            <a:chExt cx="9144000" cy="1636600"/>
          </a:xfrm>
        </p:grpSpPr>
        <p:sp>
          <p:nvSpPr>
            <p:cNvPr id="575" name="Google Shape;575;p57"/>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76" name="Google Shape;576;p57"/>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77" name="Google Shape;577;p57"/>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Semester 2 Music IEP Goals</a:t>
            </a:r>
            <a:endParaRPr/>
          </a:p>
        </p:txBody>
      </p:sp>
      <p:sp>
        <p:nvSpPr>
          <p:cNvPr id="578" name="Google Shape;578;p57"/>
          <p:cNvSpPr txBox="1"/>
          <p:nvPr/>
        </p:nvSpPr>
        <p:spPr>
          <a:xfrm>
            <a:off x="189448" y="1832976"/>
            <a:ext cx="8765100" cy="4309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‘NAtive Plants and Animals’ and ‘Cause and Effect’ Unit Focuses</a:t>
            </a:r>
            <a:endParaRPr b="1" i="0" sz="1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rgbClr val="000000"/>
                </a:solidFill>
                <a:latin typeface="Garamond"/>
                <a:ea typeface="Garamond"/>
                <a:cs typeface="Garamond"/>
                <a:sym typeface="Garamond"/>
              </a:rPr>
              <a:t>Music – Respond and Interpret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A - </a:t>
            </a:r>
            <a:r>
              <a:rPr b="0" i="0" lang="en-AU" sz="1400" u="none" cap="none" strike="noStrike">
                <a:solidFill>
                  <a:srgbClr val="000000"/>
                </a:solidFill>
                <a:latin typeface="Garamond"/>
                <a:ea typeface="Garamond"/>
                <a:cs typeface="Garamond"/>
                <a:sym typeface="Garamond"/>
              </a:rPr>
              <a:t>Be involved in music performances </a:t>
            </a:r>
            <a:r>
              <a:rPr b="1" i="0" lang="en-AU" sz="1400" u="none" cap="none" strike="noStrike">
                <a:solidFill>
                  <a:srgbClr val="000000"/>
                </a:solidFill>
                <a:latin typeface="Garamond"/>
                <a:ea typeface="Garamond"/>
                <a:cs typeface="Garamond"/>
                <a:sym typeface="Garamond"/>
              </a:rPr>
              <a:t>(VCAMUP003)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B - </a:t>
            </a:r>
            <a:r>
              <a:rPr b="0" i="0" lang="en-AU" sz="1400" u="none" cap="none" strike="noStrike">
                <a:solidFill>
                  <a:srgbClr val="000000"/>
                </a:solidFill>
                <a:latin typeface="Garamond"/>
                <a:ea typeface="Garamond"/>
                <a:cs typeface="Garamond"/>
                <a:sym typeface="Garamond"/>
              </a:rPr>
              <a:t>Perform music to express a given idea </a:t>
            </a:r>
            <a:r>
              <a:rPr b="1" i="0" lang="en-AU" sz="1400" u="none" cap="none" strike="noStrike">
                <a:solidFill>
                  <a:srgbClr val="000000"/>
                </a:solidFill>
                <a:latin typeface="Garamond"/>
                <a:ea typeface="Garamond"/>
                <a:cs typeface="Garamond"/>
                <a:sym typeface="Garamond"/>
              </a:rPr>
              <a:t>(VCAMUP007)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C - </a:t>
            </a:r>
            <a:r>
              <a:rPr b="0" i="0" lang="en-AU" sz="1400" u="none" cap="none" strike="noStrike">
                <a:solidFill>
                  <a:srgbClr val="000000"/>
                </a:solidFill>
                <a:latin typeface="Garamond"/>
                <a:ea typeface="Garamond"/>
                <a:cs typeface="Garamond"/>
                <a:sym typeface="Garamond"/>
              </a:rPr>
              <a:t>Perform a short piece of music they have learnt </a:t>
            </a:r>
            <a:r>
              <a:rPr b="1" i="0" lang="en-AU" sz="1400" u="none" cap="none" strike="noStrike">
                <a:solidFill>
                  <a:srgbClr val="000000"/>
                </a:solidFill>
                <a:latin typeface="Garamond"/>
                <a:ea typeface="Garamond"/>
                <a:cs typeface="Garamond"/>
                <a:sym typeface="Garamond"/>
              </a:rPr>
              <a:t>(VCAMUP011)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D - </a:t>
            </a:r>
            <a:r>
              <a:rPr b="0" i="0" lang="en-AU" sz="1400" u="none" cap="none" strike="noStrike">
                <a:solidFill>
                  <a:srgbClr val="000000"/>
                </a:solidFill>
                <a:latin typeface="Garamond"/>
                <a:ea typeface="Garamond"/>
                <a:cs typeface="Garamond"/>
                <a:sym typeface="Garamond"/>
              </a:rPr>
              <a:t>Perform a piece of music they have learnt or perform a piece of music to communicate an idea</a:t>
            </a:r>
            <a:r>
              <a:rPr b="1" i="0" lang="en-AU" sz="1400" u="none" cap="none" strike="noStrike">
                <a:solidFill>
                  <a:srgbClr val="000000"/>
                </a:solidFill>
                <a:latin typeface="Garamond"/>
                <a:ea typeface="Garamond"/>
                <a:cs typeface="Garamond"/>
                <a:sym typeface="Garamond"/>
              </a:rPr>
              <a:t> (VCAMUP015)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Foundations - </a:t>
            </a:r>
            <a:r>
              <a:rPr b="0" i="0" lang="en-AU" sz="1400" u="none" cap="none" strike="noStrike">
                <a:solidFill>
                  <a:srgbClr val="000000"/>
                </a:solidFill>
                <a:latin typeface="Garamond"/>
                <a:ea typeface="Garamond"/>
                <a:cs typeface="Garamond"/>
                <a:sym typeface="Garamond"/>
              </a:rPr>
              <a:t>Rehearse and perform songs and short instrumental pieces which they have learnt and composed </a:t>
            </a:r>
            <a:r>
              <a:rPr b="1" i="0" lang="en-AU" sz="1400" u="none" cap="none" strike="noStrike">
                <a:solidFill>
                  <a:srgbClr val="000000"/>
                </a:solidFill>
                <a:latin typeface="Garamond"/>
                <a:ea typeface="Garamond"/>
                <a:cs typeface="Garamond"/>
                <a:sym typeface="Garamond"/>
              </a:rPr>
              <a:t>(VCAMUP019)</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1/2 - </a:t>
            </a:r>
            <a:r>
              <a:rPr b="0" i="0" lang="en-AU" sz="1400" u="none" cap="none" strike="noStrike">
                <a:solidFill>
                  <a:srgbClr val="000000"/>
                </a:solidFill>
                <a:latin typeface="Garamond"/>
                <a:ea typeface="Garamond"/>
                <a:cs typeface="Garamond"/>
                <a:sym typeface="Garamond"/>
              </a:rPr>
              <a:t>Rehearse and perform songs and instrumental music they have learnt and composed to communicate ideas to an audience </a:t>
            </a:r>
            <a:r>
              <a:rPr b="1" i="0" lang="en-AU" sz="1400" u="none" cap="none" strike="noStrike">
                <a:solidFill>
                  <a:srgbClr val="000000"/>
                </a:solidFill>
                <a:latin typeface="Garamond"/>
                <a:ea typeface="Garamond"/>
                <a:cs typeface="Garamond"/>
                <a:sym typeface="Garamond"/>
              </a:rPr>
              <a:t>(VCAMUP023)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400"/>
              <a:buFont typeface="Arial"/>
              <a:buNone/>
            </a:pPr>
            <a:r>
              <a:rPr b="1" i="0" lang="en-AU" sz="1400" u="none" cap="none" strike="noStrike">
                <a:solidFill>
                  <a:srgbClr val="000000"/>
                </a:solidFill>
                <a:latin typeface="Garamond"/>
                <a:ea typeface="Garamond"/>
                <a:cs typeface="Garamond"/>
                <a:sym typeface="Garamond"/>
              </a:rPr>
              <a:t>Level 3/4 - </a:t>
            </a:r>
            <a:r>
              <a:rPr b="0" i="0" lang="en-AU" sz="1400" u="none" cap="none" strike="noStrike">
                <a:solidFill>
                  <a:srgbClr val="000000"/>
                </a:solidFill>
                <a:latin typeface="Garamond"/>
                <a:ea typeface="Garamond"/>
                <a:cs typeface="Garamond"/>
                <a:sym typeface="Garamond"/>
              </a:rPr>
              <a:t>Rehearse and perform songs and instrumental music they have learnt and composed, shaping elements of music to communicate ideas to an audience </a:t>
            </a:r>
            <a:r>
              <a:rPr b="1" i="0" lang="en-AU" sz="1400" u="none" cap="none" strike="noStrike">
                <a:solidFill>
                  <a:srgbClr val="000000"/>
                </a:solidFill>
                <a:latin typeface="Garamond"/>
                <a:ea typeface="Garamond"/>
                <a:cs typeface="Garamond"/>
                <a:sym typeface="Garamond"/>
              </a:rPr>
              <a:t>(VCAMUP027)</a:t>
            </a:r>
            <a:endParaRPr b="0" i="0" sz="1400" u="none" cap="none" strike="noStrike">
              <a:solidFill>
                <a:srgbClr val="000000"/>
              </a:solidFill>
              <a:latin typeface="Arial"/>
              <a:ea typeface="Arial"/>
              <a:cs typeface="Arial"/>
              <a:sym typeface="Arial"/>
            </a:endParaRPr>
          </a:p>
        </p:txBody>
      </p:sp>
      <p:sp>
        <p:nvSpPr>
          <p:cNvPr id="579" name="Google Shape;579;p57"/>
          <p:cNvSpPr/>
          <p:nvPr/>
        </p:nvSpPr>
        <p:spPr>
          <a:xfrm>
            <a:off x="5143850" y="245131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580" name="Google Shape;580;p57"/>
          <p:cNvSpPr txBox="1"/>
          <p:nvPr/>
        </p:nvSpPr>
        <p:spPr>
          <a:xfrm>
            <a:off x="5210675" y="3356175"/>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grpSp>
        <p:nvGrpSpPr>
          <p:cNvPr id="585" name="Google Shape;585;p58"/>
          <p:cNvGrpSpPr/>
          <p:nvPr/>
        </p:nvGrpSpPr>
        <p:grpSpPr>
          <a:xfrm>
            <a:off x="0" y="0"/>
            <a:ext cx="9144000" cy="1636600"/>
            <a:chOff x="0" y="0"/>
            <a:chExt cx="9144000" cy="1636600"/>
          </a:xfrm>
        </p:grpSpPr>
        <p:sp>
          <p:nvSpPr>
            <p:cNvPr id="586" name="Google Shape;586;p58"/>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87" name="Google Shape;587;p58"/>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88" name="Google Shape;588;p58"/>
          <p:cNvSpPr txBox="1"/>
          <p:nvPr>
            <p:ph type="title"/>
          </p:nvPr>
        </p:nvSpPr>
        <p:spPr>
          <a:xfrm>
            <a:off x="485742" y="1248896"/>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Suggested Comment: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Music and Dance</a:t>
            </a:r>
            <a:endParaRPr b="1">
              <a:solidFill>
                <a:srgbClr val="FF0000"/>
              </a:solidFill>
              <a:latin typeface="Garamond"/>
              <a:ea typeface="Garamond"/>
              <a:cs typeface="Garamond"/>
              <a:sym typeface="Garamond"/>
            </a:endParaRPr>
          </a:p>
        </p:txBody>
      </p:sp>
      <p:sp>
        <p:nvSpPr>
          <p:cNvPr id="589" name="Google Shape;589;p58"/>
          <p:cNvSpPr/>
          <p:nvPr/>
        </p:nvSpPr>
        <p:spPr>
          <a:xfrm>
            <a:off x="694660" y="2435920"/>
            <a:ext cx="7754675" cy="2526706"/>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1200"/>
              </a:spcBef>
              <a:spcAft>
                <a:spcPts val="0"/>
              </a:spcAft>
              <a:buClr>
                <a:srgbClr val="000000"/>
              </a:buClr>
              <a:buSzPts val="1400"/>
              <a:buFont typeface="Arial"/>
              <a:buNone/>
            </a:pPr>
            <a:r>
              <a:rPr b="1" i="0" lang="en-AU" sz="1400" u="sng" cap="none" strike="noStrike">
                <a:solidFill>
                  <a:srgbClr val="000000"/>
                </a:solidFill>
                <a:latin typeface="Garamond"/>
                <a:ea typeface="Garamond"/>
                <a:cs typeface="Garamond"/>
                <a:sym typeface="Garamond"/>
              </a:rPr>
              <a:t>Visual Arts Goal</a:t>
            </a:r>
            <a:endParaRPr b="0" i="0" sz="12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400"/>
              <a:buFont typeface="Arial"/>
              <a:buNone/>
            </a:pPr>
            <a:r>
              <a:rPr b="0" i="0" lang="en-AU" sz="1400" u="none" cap="none" strike="noStrike">
                <a:solidFill>
                  <a:srgbClr val="000000"/>
                </a:solidFill>
                <a:latin typeface="Garamond"/>
                <a:ea typeface="Garamond"/>
                <a:cs typeface="Garamond"/>
                <a:sym typeface="Garamond"/>
              </a:rPr>
              <a:t>In music activities, </a:t>
            </a:r>
            <a:r>
              <a:rPr b="1" i="0" lang="en-AU" sz="1400" u="none" cap="none" strike="noStrike">
                <a:solidFill>
                  <a:srgbClr val="FF0000"/>
                </a:solidFill>
                <a:latin typeface="Garamond"/>
                <a:ea typeface="Garamond"/>
                <a:cs typeface="Garamond"/>
                <a:sym typeface="Garamond"/>
              </a:rPr>
              <a:t>(Student X) </a:t>
            </a:r>
            <a:r>
              <a:rPr b="0" i="0" lang="en-AU" sz="1400" u="none" cap="none" strike="noStrike">
                <a:solidFill>
                  <a:srgbClr val="000000"/>
                </a:solidFill>
                <a:latin typeface="Garamond"/>
                <a:ea typeface="Garamond"/>
                <a:cs typeface="Garamond"/>
                <a:sym typeface="Garamond"/>
              </a:rPr>
              <a:t>made attempts to imitate simple patterns in sound made by another, and/or make simple patterns in sounds intentionally and/or interact through imitating others’ sounds or by recognising self being imitated, e.g. joining in rhythm play alongs with peers. </a:t>
            </a:r>
            <a:r>
              <a:rPr b="1" i="0" lang="en-AU" sz="1400" u="none" cap="none" strike="noStrike">
                <a:solidFill>
                  <a:srgbClr val="FF0000"/>
                </a:solidFill>
                <a:latin typeface="Garamond"/>
                <a:ea typeface="Garamond"/>
                <a:cs typeface="Garamond"/>
                <a:sym typeface="Garamond"/>
              </a:rPr>
              <a:t>(He/She/They) </a:t>
            </a:r>
            <a:r>
              <a:rPr b="0" i="0" lang="en-AU" sz="1400" u="none" cap="none" strike="noStrike">
                <a:solidFill>
                  <a:srgbClr val="000000"/>
                </a:solidFill>
                <a:latin typeface="Garamond"/>
                <a:ea typeface="Garamond"/>
                <a:cs typeface="Garamond"/>
                <a:sym typeface="Garamond"/>
              </a:rPr>
              <a:t>was encouraged to participate in activities where </a:t>
            </a:r>
            <a:r>
              <a:rPr b="1" i="0" lang="en-AU" sz="1400" u="none" cap="none" strike="noStrike">
                <a:solidFill>
                  <a:srgbClr val="FF0000"/>
                </a:solidFill>
                <a:latin typeface="Garamond"/>
                <a:ea typeface="Garamond"/>
                <a:cs typeface="Garamond"/>
                <a:sym typeface="Garamond"/>
              </a:rPr>
              <a:t>(he/she/they)</a:t>
            </a:r>
            <a:r>
              <a:rPr b="0" i="0" lang="en-AU" sz="1400" u="none" cap="none" strike="noStrike">
                <a:solidFill>
                  <a:srgbClr val="000000"/>
                </a:solidFill>
                <a:latin typeface="Garamond"/>
                <a:ea typeface="Garamond"/>
                <a:cs typeface="Garamond"/>
                <a:sym typeface="Garamond"/>
              </a:rPr>
              <a:t> used music to express and communicate experiences, observations, ideas and feelings about themselves and their world e.g. using microphone, seeing music, rumbles, making up games/songs. When needing support to engage, </a:t>
            </a:r>
            <a:r>
              <a:rPr b="1" i="0" lang="en-AU" sz="1400" u="none" cap="none" strike="noStrike">
                <a:solidFill>
                  <a:srgbClr val="FF0000"/>
                </a:solidFill>
                <a:latin typeface="Garamond"/>
                <a:ea typeface="Garamond"/>
                <a:cs typeface="Garamond"/>
                <a:sym typeface="Garamond"/>
              </a:rPr>
              <a:t>(he/she/they) </a:t>
            </a:r>
            <a:r>
              <a:rPr b="0" i="0" lang="en-AU" sz="1400" u="none" cap="none" strike="noStrike">
                <a:solidFill>
                  <a:srgbClr val="000000"/>
                </a:solidFill>
                <a:latin typeface="Garamond"/>
                <a:ea typeface="Garamond"/>
                <a:cs typeface="Garamond"/>
                <a:sym typeface="Garamond"/>
              </a:rPr>
              <a:t>requested movement or other quiet activities to observe when music was taught. Great work, </a:t>
            </a:r>
            <a:r>
              <a:rPr b="1" i="0" lang="en-AU" sz="1400" u="none" cap="none" strike="noStrike">
                <a:solidFill>
                  <a:srgbClr val="FF0000"/>
                </a:solidFill>
                <a:latin typeface="Garamond"/>
                <a:ea typeface="Garamond"/>
                <a:cs typeface="Garamond"/>
                <a:sym typeface="Garamond"/>
              </a:rPr>
              <a:t>(Student X)</a:t>
            </a:r>
            <a:r>
              <a:rPr b="0" i="0" lang="en-AU" sz="1400" u="none" cap="none" strike="noStrike">
                <a:solidFill>
                  <a:schemeClr val="dk1"/>
                </a:solidFill>
                <a:latin typeface="Garamond"/>
                <a:ea typeface="Garamond"/>
                <a:cs typeface="Garamond"/>
                <a:sym typeface="Garamond"/>
              </a:rPr>
              <a:t>!</a:t>
            </a:r>
            <a:endParaRPr b="0" i="0" sz="1700" u="none" cap="none" strike="noStrike">
              <a:solidFill>
                <a:schemeClr val="dk1"/>
              </a:solidFill>
              <a:latin typeface="Garamond"/>
              <a:ea typeface="Garamond"/>
              <a:cs typeface="Garamond"/>
              <a:sym typeface="Garamond"/>
            </a:endParaRPr>
          </a:p>
        </p:txBody>
      </p:sp>
      <p:sp>
        <p:nvSpPr>
          <p:cNvPr id="590" name="Google Shape;590;p58"/>
          <p:cNvSpPr/>
          <p:nvPr/>
        </p:nvSpPr>
        <p:spPr>
          <a:xfrm>
            <a:off x="3156857" y="5040087"/>
            <a:ext cx="5003183" cy="827314"/>
          </a:xfrm>
          <a:prstGeom prst="roundRect">
            <a:avLst>
              <a:gd fmla="val 16667" name="adj"/>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As per any curriculum area, we simply need a Music goal progress summary of </a:t>
            </a:r>
            <a:r>
              <a:rPr b="1" i="0" lang="en-AU" sz="1600" u="none" cap="none" strike="noStrike">
                <a:solidFill>
                  <a:srgbClr val="000000"/>
                </a:solidFill>
                <a:latin typeface="Garamond"/>
                <a:ea typeface="Garamond"/>
                <a:cs typeface="Garamond"/>
                <a:sym typeface="Garamond"/>
              </a:rPr>
              <a:t>100-200 words ONLY</a:t>
            </a:r>
            <a:r>
              <a:rPr b="0"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grpSp>
        <p:nvGrpSpPr>
          <p:cNvPr id="595" name="Google Shape;595;p59"/>
          <p:cNvGrpSpPr/>
          <p:nvPr/>
        </p:nvGrpSpPr>
        <p:grpSpPr>
          <a:xfrm>
            <a:off x="0" y="0"/>
            <a:ext cx="9144000" cy="1636600"/>
            <a:chOff x="0" y="0"/>
            <a:chExt cx="9144000" cy="1636600"/>
          </a:xfrm>
        </p:grpSpPr>
        <p:sp>
          <p:nvSpPr>
            <p:cNvPr id="596" name="Google Shape;596;p59"/>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597" name="Google Shape;597;p59"/>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598" name="Google Shape;598;p59"/>
          <p:cNvSpPr txBox="1"/>
          <p:nvPr>
            <p:ph type="title"/>
          </p:nvPr>
        </p:nvSpPr>
        <p:spPr>
          <a:xfrm>
            <a:off x="468282" y="1636600"/>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Health &amp; PE Goals </a:t>
            </a:r>
            <a:br>
              <a:rPr b="1" lang="en-AU">
                <a:solidFill>
                  <a:srgbClr val="FF0000"/>
                </a:solidFill>
                <a:latin typeface="Garamond"/>
                <a:ea typeface="Garamond"/>
                <a:cs typeface="Garamond"/>
                <a:sym typeface="Garamond"/>
              </a:rPr>
            </a:br>
            <a:endParaRPr b="1">
              <a:solidFill>
                <a:srgbClr val="FF0000"/>
              </a:solidFill>
              <a:latin typeface="Garamond"/>
              <a:ea typeface="Garamond"/>
              <a:cs typeface="Garamond"/>
              <a:sym typeface="Garamond"/>
            </a:endParaRPr>
          </a:p>
        </p:txBody>
      </p:sp>
      <p:sp>
        <p:nvSpPr>
          <p:cNvPr id="599" name="Google Shape;599;p59"/>
          <p:cNvSpPr txBox="1"/>
          <p:nvPr/>
        </p:nvSpPr>
        <p:spPr>
          <a:xfrm>
            <a:off x="722252" y="3045486"/>
            <a:ext cx="8138100" cy="15699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Specialist teachers are required to upload comments for all Visual Art goals onto Accelerus</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Suggested goals are attached</a:t>
            </a:r>
            <a:endParaRPr b="0" i="0" sz="2400" u="none" cap="none" strike="noStrike">
              <a:solidFill>
                <a:srgbClr val="000000"/>
              </a:solidFill>
              <a:latin typeface="Garamond"/>
              <a:ea typeface="Garamond"/>
              <a:cs typeface="Garamond"/>
              <a:sym typeface="Garamond"/>
            </a:endParaRPr>
          </a:p>
        </p:txBody>
      </p:sp>
      <p:pic>
        <p:nvPicPr>
          <p:cNvPr descr="A logo of different sports balls&#10;&#10;Description automatically generated" id="600" name="Google Shape;600;p59"/>
          <p:cNvPicPr preferRelativeResize="0"/>
          <p:nvPr/>
        </p:nvPicPr>
        <p:blipFill rotWithShape="1">
          <a:blip r:embed="rId3">
            <a:alphaModFix/>
          </a:blip>
          <a:srcRect b="0" l="0" r="0" t="0"/>
          <a:stretch/>
        </p:blipFill>
        <p:spPr>
          <a:xfrm>
            <a:off x="5725738" y="4122507"/>
            <a:ext cx="2658902" cy="237626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grpSp>
        <p:nvGrpSpPr>
          <p:cNvPr id="605" name="Google Shape;605;p60"/>
          <p:cNvGrpSpPr/>
          <p:nvPr/>
        </p:nvGrpSpPr>
        <p:grpSpPr>
          <a:xfrm>
            <a:off x="0" y="0"/>
            <a:ext cx="9144000" cy="1636600"/>
            <a:chOff x="0" y="0"/>
            <a:chExt cx="9144000" cy="1636600"/>
          </a:xfrm>
        </p:grpSpPr>
        <p:sp>
          <p:nvSpPr>
            <p:cNvPr id="606" name="Google Shape;606;p60"/>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07" name="Google Shape;607;p60"/>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08" name="Google Shape;608;p60"/>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Semester 2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Health &amp; PE IEP Goals</a:t>
            </a:r>
            <a:endParaRPr/>
          </a:p>
        </p:txBody>
      </p:sp>
      <p:sp>
        <p:nvSpPr>
          <p:cNvPr id="609" name="Google Shape;609;p60"/>
          <p:cNvSpPr txBox="1"/>
          <p:nvPr/>
        </p:nvSpPr>
        <p:spPr>
          <a:xfrm>
            <a:off x="209044" y="1959839"/>
            <a:ext cx="8858700" cy="467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rgbClr val="000000"/>
                </a:solidFill>
                <a:latin typeface="Garamond"/>
                <a:ea typeface="Garamond"/>
                <a:cs typeface="Garamond"/>
                <a:sym typeface="Garamond"/>
              </a:rPr>
              <a:t>Health</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rgbClr val="000000"/>
                </a:solidFill>
                <a:latin typeface="Garamond"/>
                <a:ea typeface="Garamond"/>
                <a:cs typeface="Garamond"/>
                <a:sym typeface="Garamond"/>
              </a:rPr>
              <a:t>'Safety’</a:t>
            </a:r>
            <a:endParaRPr b="0" i="0" sz="14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0" i="0" lang="en-AU" sz="14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A: </a:t>
            </a:r>
            <a:r>
              <a:rPr b="0" i="0" lang="en-AU" sz="1600" u="none" cap="none" strike="noStrike">
                <a:solidFill>
                  <a:srgbClr val="000000"/>
                </a:solidFill>
                <a:highlight>
                  <a:srgbClr val="FFFFFF"/>
                </a:highlight>
                <a:latin typeface="Garamond"/>
                <a:ea typeface="Garamond"/>
                <a:cs typeface="Garamond"/>
                <a:sym typeface="Garamond"/>
              </a:rPr>
              <a:t>React to people and sensory experiences </a:t>
            </a:r>
            <a:r>
              <a:rPr b="1" i="0" lang="en-AU" sz="1600" u="sng" cap="none" strike="noStrike">
                <a:solidFill>
                  <a:schemeClr val="hlink"/>
                </a:solidFill>
                <a:highlight>
                  <a:srgbClr val="FFFFFF"/>
                </a:highlight>
                <a:latin typeface="Garamond"/>
                <a:ea typeface="Garamond"/>
                <a:cs typeface="Garamond"/>
                <a:sym typeface="Garamond"/>
                <a:hlinkClick r:id="rId3"/>
              </a:rPr>
              <a:t>(VCHPEP004)</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B: </a:t>
            </a:r>
            <a:r>
              <a:rPr b="0" i="0" lang="en-AU" sz="1600" u="none" cap="none" strike="noStrike">
                <a:solidFill>
                  <a:srgbClr val="000000"/>
                </a:solidFill>
                <a:highlight>
                  <a:srgbClr val="FFFFFF"/>
                </a:highlight>
                <a:latin typeface="Garamond"/>
                <a:ea typeface="Garamond"/>
                <a:cs typeface="Garamond"/>
                <a:sym typeface="Garamond"/>
              </a:rPr>
              <a:t>Practise basic skills of personal care and communicate basic needs, likes and dislikes and experience the social skills of turn taking and sharing </a:t>
            </a:r>
            <a:r>
              <a:rPr b="1" i="0" lang="en-AU" sz="1600" u="sng" cap="none" strike="noStrike">
                <a:solidFill>
                  <a:schemeClr val="hlink"/>
                </a:solidFill>
                <a:highlight>
                  <a:srgbClr val="FFFFFF"/>
                </a:highlight>
                <a:latin typeface="Garamond"/>
                <a:ea typeface="Garamond"/>
                <a:cs typeface="Garamond"/>
                <a:sym typeface="Garamond"/>
                <a:hlinkClick r:id="rId4"/>
              </a:rPr>
              <a:t>(VCHPEP018)</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C: </a:t>
            </a:r>
            <a:r>
              <a:rPr b="0" i="0" lang="en-AU" sz="1600" u="none" cap="none" strike="noStrike">
                <a:solidFill>
                  <a:srgbClr val="000000"/>
                </a:solidFill>
                <a:highlight>
                  <a:srgbClr val="FFFFFF"/>
                </a:highlight>
                <a:latin typeface="Garamond"/>
                <a:ea typeface="Garamond"/>
                <a:cs typeface="Garamond"/>
                <a:sym typeface="Garamond"/>
              </a:rPr>
              <a:t>Practise personal hygiene, independence skills and social skills including taking turns </a:t>
            </a:r>
            <a:r>
              <a:rPr b="1" i="0" lang="en-AU" sz="1600" u="sng" cap="none" strike="noStrike">
                <a:solidFill>
                  <a:schemeClr val="hlink"/>
                </a:solidFill>
                <a:highlight>
                  <a:srgbClr val="FFFFFF"/>
                </a:highlight>
                <a:latin typeface="Garamond"/>
                <a:ea typeface="Garamond"/>
                <a:cs typeface="Garamond"/>
                <a:sym typeface="Garamond"/>
                <a:hlinkClick r:id="rId5"/>
              </a:rPr>
              <a:t>(VCHPEP032)</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D: </a:t>
            </a:r>
            <a:r>
              <a:rPr b="0" i="0" lang="en-AU" sz="1600" u="none" cap="none" strike="noStrike">
                <a:solidFill>
                  <a:srgbClr val="000000"/>
                </a:solidFill>
                <a:highlight>
                  <a:srgbClr val="FFFFFF"/>
                </a:highlight>
                <a:latin typeface="Garamond"/>
                <a:ea typeface="Garamond"/>
                <a:cs typeface="Garamond"/>
                <a:sym typeface="Garamond"/>
              </a:rPr>
              <a:t>Practise personal skills of self-care, hygiene and independence and practise social skills to interact with others </a:t>
            </a:r>
            <a:r>
              <a:rPr b="1" i="0" lang="en-AU" sz="1600" u="sng" cap="none" strike="noStrike">
                <a:solidFill>
                  <a:schemeClr val="hlink"/>
                </a:solidFill>
                <a:highlight>
                  <a:srgbClr val="FFFFFF"/>
                </a:highlight>
                <a:latin typeface="Garamond"/>
                <a:ea typeface="Garamond"/>
                <a:cs typeface="Garamond"/>
                <a:sym typeface="Garamond"/>
                <a:hlinkClick r:id="rId6"/>
              </a:rPr>
              <a:t>(VCHPEP046)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Foundations: </a:t>
            </a:r>
            <a:r>
              <a:rPr b="0" i="0" lang="en-AU" sz="1600" u="none" cap="none" strike="noStrike">
                <a:solidFill>
                  <a:srgbClr val="000000"/>
                </a:solidFill>
                <a:highlight>
                  <a:srgbClr val="FFFFFF"/>
                </a:highlight>
                <a:latin typeface="Garamond"/>
                <a:ea typeface="Garamond"/>
                <a:cs typeface="Garamond"/>
                <a:sym typeface="Garamond"/>
              </a:rPr>
              <a:t>Practise personal and social skills to interact with others </a:t>
            </a:r>
            <a:r>
              <a:rPr b="1" i="0" lang="en-AU" sz="1600" u="sng" cap="none" strike="noStrike">
                <a:solidFill>
                  <a:schemeClr val="hlink"/>
                </a:solidFill>
                <a:highlight>
                  <a:srgbClr val="FFFFFF"/>
                </a:highlight>
                <a:latin typeface="Garamond"/>
                <a:ea typeface="Garamond"/>
                <a:cs typeface="Garamond"/>
                <a:sym typeface="Garamond"/>
                <a:hlinkClick r:id="rId7"/>
              </a:rPr>
              <a:t>(VCHPEP060)</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1-2</a:t>
            </a:r>
            <a:r>
              <a:rPr b="1" i="0" lang="en-AU" sz="1600" u="none" cap="none" strike="noStrike">
                <a:solidFill>
                  <a:schemeClr val="dk1"/>
                </a:solidFill>
                <a:highlight>
                  <a:srgbClr val="FFFFFF"/>
                </a:highlight>
                <a:latin typeface="Calibri"/>
                <a:ea typeface="Calibri"/>
                <a:cs typeface="Calibri"/>
                <a:sym typeface="Calibri"/>
              </a:rPr>
              <a:t>: </a:t>
            </a:r>
            <a:r>
              <a:rPr b="0" i="0" lang="en-AU" sz="1600" u="none" cap="none" strike="noStrike">
                <a:solidFill>
                  <a:srgbClr val="000000"/>
                </a:solidFill>
                <a:highlight>
                  <a:srgbClr val="FFFFFF"/>
                </a:highlight>
                <a:latin typeface="Garamond"/>
                <a:ea typeface="Garamond"/>
                <a:cs typeface="Garamond"/>
                <a:sym typeface="Garamond"/>
              </a:rPr>
              <a:t>Identify and practise emotional responses that account for own and others’ feelings </a:t>
            </a:r>
            <a:r>
              <a:rPr b="1" i="0" lang="en-AU" sz="1600" u="sng" cap="none" strike="noStrike">
                <a:solidFill>
                  <a:schemeClr val="hlink"/>
                </a:solidFill>
                <a:highlight>
                  <a:srgbClr val="FFFFFF"/>
                </a:highlight>
                <a:latin typeface="Garamond"/>
                <a:ea typeface="Garamond"/>
                <a:cs typeface="Garamond"/>
                <a:sym typeface="Garamond"/>
                <a:hlinkClick r:id="rId8"/>
              </a:rPr>
              <a:t>(VCHPEP076)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3-4: </a:t>
            </a:r>
            <a:r>
              <a:rPr b="0" i="0" lang="en-AU" sz="1600" u="none" cap="none" strike="noStrike">
                <a:solidFill>
                  <a:srgbClr val="000000"/>
                </a:solidFill>
                <a:highlight>
                  <a:srgbClr val="FFFFFF"/>
                </a:highlight>
                <a:latin typeface="Garamond"/>
                <a:ea typeface="Garamond"/>
                <a:cs typeface="Garamond"/>
                <a:sym typeface="Garamond"/>
              </a:rPr>
              <a:t>Describe factors that can positively influence relationships and personal wellbeing </a:t>
            </a:r>
            <a:r>
              <a:rPr b="1" i="0" lang="en-AU" sz="1600" u="sng" cap="none" strike="noStrike">
                <a:solidFill>
                  <a:schemeClr val="hlink"/>
                </a:solidFill>
                <a:highlight>
                  <a:srgbClr val="FFFFFF"/>
                </a:highlight>
                <a:latin typeface="Garamond"/>
                <a:ea typeface="Garamond"/>
                <a:cs typeface="Garamond"/>
                <a:sym typeface="Garamond"/>
                <a:hlinkClick r:id="rId9"/>
              </a:rPr>
              <a:t>(VCHPEP092)</a:t>
            </a:r>
            <a:endParaRPr b="1" i="0" sz="1200" u="none" cap="none" strike="noStrike">
              <a:solidFill>
                <a:srgbClr val="000000"/>
              </a:solidFill>
              <a:latin typeface="Garamond"/>
              <a:ea typeface="Garamond"/>
              <a:cs typeface="Garamond"/>
              <a:sym typeface="Garamond"/>
            </a:endParaRPr>
          </a:p>
        </p:txBody>
      </p:sp>
      <p:sp>
        <p:nvSpPr>
          <p:cNvPr id="610" name="Google Shape;610;p60"/>
          <p:cNvSpPr/>
          <p:nvPr/>
        </p:nvSpPr>
        <p:spPr>
          <a:xfrm>
            <a:off x="5050425" y="212746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1" name="Google Shape;611;p60"/>
          <p:cNvSpPr txBox="1"/>
          <p:nvPr/>
        </p:nvSpPr>
        <p:spPr>
          <a:xfrm>
            <a:off x="5231550" y="3032313"/>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grpSp>
        <p:nvGrpSpPr>
          <p:cNvPr id="616" name="Google Shape;616;p61"/>
          <p:cNvGrpSpPr/>
          <p:nvPr/>
        </p:nvGrpSpPr>
        <p:grpSpPr>
          <a:xfrm>
            <a:off x="0" y="0"/>
            <a:ext cx="9144000" cy="1636600"/>
            <a:chOff x="0" y="0"/>
            <a:chExt cx="9144000" cy="1636600"/>
          </a:xfrm>
        </p:grpSpPr>
        <p:sp>
          <p:nvSpPr>
            <p:cNvPr id="617" name="Google Shape;617;p61"/>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18" name="Google Shape;618;p61"/>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19" name="Google Shape;619;p61"/>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Semester 2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Health &amp; PE IEP Goals</a:t>
            </a:r>
            <a:endParaRPr/>
          </a:p>
        </p:txBody>
      </p:sp>
      <p:sp>
        <p:nvSpPr>
          <p:cNvPr id="620" name="Google Shape;620;p61"/>
          <p:cNvSpPr txBox="1"/>
          <p:nvPr/>
        </p:nvSpPr>
        <p:spPr>
          <a:xfrm>
            <a:off x="93587" y="2090468"/>
            <a:ext cx="8876100" cy="449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rgbClr val="000000"/>
                </a:solidFill>
                <a:latin typeface="Garamond"/>
                <a:ea typeface="Garamond"/>
                <a:cs typeface="Garamond"/>
                <a:sym typeface="Garamond"/>
              </a:rPr>
              <a:t>'Active Play &amp; Minor Games’</a:t>
            </a:r>
            <a:endParaRPr b="1" i="0" sz="1800" u="sng"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rPr b="1" i="0" lang="en-AU" sz="1800" u="sng" cap="none" strike="noStrike">
                <a:solidFill>
                  <a:srgbClr val="000000"/>
                </a:solidFill>
                <a:latin typeface="Garamond"/>
                <a:ea typeface="Garamond"/>
                <a:cs typeface="Garamond"/>
                <a:sym typeface="Garamond"/>
              </a:rPr>
              <a:t>Movement and Physical Activity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sng"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A: </a:t>
            </a:r>
            <a:r>
              <a:rPr b="0" i="0" lang="en-AU" sz="1600" u="none" cap="none" strike="noStrike">
                <a:solidFill>
                  <a:srgbClr val="000000"/>
                </a:solidFill>
                <a:highlight>
                  <a:srgbClr val="FFFFFF"/>
                </a:highlight>
                <a:latin typeface="Garamond"/>
                <a:ea typeface="Garamond"/>
                <a:cs typeface="Garamond"/>
                <a:sym typeface="Garamond"/>
              </a:rPr>
              <a:t>Experience regular physical activities and begin to develop an awareness of how different parts of the body move </a:t>
            </a:r>
            <a:r>
              <a:rPr b="1" i="0" lang="en-AU" sz="1600" u="sng" cap="none" strike="noStrike">
                <a:solidFill>
                  <a:schemeClr val="hlink"/>
                </a:solidFill>
                <a:highlight>
                  <a:srgbClr val="FFFFFF"/>
                </a:highlight>
                <a:latin typeface="Garamond"/>
                <a:ea typeface="Garamond"/>
                <a:cs typeface="Garamond"/>
                <a:sym typeface="Garamond"/>
                <a:hlinkClick r:id="rId3"/>
              </a:rPr>
              <a:t>(VCHPEM010)</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B: </a:t>
            </a:r>
            <a:r>
              <a:rPr b="0" i="0" lang="en-AU" sz="1600" u="none" cap="none" strike="noStrike">
                <a:solidFill>
                  <a:srgbClr val="000000"/>
                </a:solidFill>
                <a:highlight>
                  <a:srgbClr val="FFFFFF"/>
                </a:highlight>
                <a:latin typeface="Garamond"/>
                <a:ea typeface="Garamond"/>
                <a:cs typeface="Garamond"/>
                <a:sym typeface="Garamond"/>
              </a:rPr>
              <a:t>Engage in regular physical activities and explore the development of their ability </a:t>
            </a:r>
            <a:r>
              <a:rPr b="1" i="0" lang="en-AU" sz="1600" u="sng" cap="none" strike="noStrike">
                <a:solidFill>
                  <a:schemeClr val="hlink"/>
                </a:solidFill>
                <a:highlight>
                  <a:srgbClr val="FFFFFF"/>
                </a:highlight>
                <a:latin typeface="Garamond"/>
                <a:ea typeface="Garamond"/>
                <a:cs typeface="Garamond"/>
                <a:sym typeface="Garamond"/>
                <a:hlinkClick r:id="rId4"/>
              </a:rPr>
              <a:t>(VCHPEM024)</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C: </a:t>
            </a:r>
            <a:r>
              <a:rPr b="0" i="0" lang="en-AU" sz="1600" u="none" cap="none" strike="noStrike">
                <a:solidFill>
                  <a:srgbClr val="000000"/>
                </a:solidFill>
                <a:highlight>
                  <a:srgbClr val="FFFFFF"/>
                </a:highlight>
                <a:latin typeface="Garamond"/>
                <a:ea typeface="Garamond"/>
                <a:cs typeface="Garamond"/>
                <a:sym typeface="Garamond"/>
              </a:rPr>
              <a:t>Engage in regular physical activities and explore the development of their ability and health </a:t>
            </a:r>
            <a:r>
              <a:rPr b="1" i="0" lang="en-AU" sz="1600" u="sng" cap="none" strike="noStrike">
                <a:solidFill>
                  <a:schemeClr val="hlink"/>
                </a:solidFill>
                <a:highlight>
                  <a:srgbClr val="FFFFFF"/>
                </a:highlight>
                <a:latin typeface="Garamond"/>
                <a:ea typeface="Garamond"/>
                <a:cs typeface="Garamond"/>
                <a:sym typeface="Garamond"/>
                <a:hlinkClick r:id="rId5"/>
              </a:rPr>
              <a:t>(VCHPEM038)</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D: </a:t>
            </a:r>
            <a:r>
              <a:rPr b="0" i="0" lang="en-AU" sz="1600" u="none" cap="none" strike="noStrike">
                <a:solidFill>
                  <a:srgbClr val="000000"/>
                </a:solidFill>
                <a:highlight>
                  <a:srgbClr val="FFFFFF"/>
                </a:highlight>
                <a:latin typeface="Garamond"/>
                <a:ea typeface="Garamond"/>
                <a:cs typeface="Garamond"/>
                <a:sym typeface="Garamond"/>
              </a:rPr>
              <a:t>Explore how regular physical activity keeps them healthy and well </a:t>
            </a:r>
            <a:r>
              <a:rPr b="1" i="0" lang="en-AU" sz="1600" u="sng" cap="none" strike="noStrike">
                <a:solidFill>
                  <a:schemeClr val="hlink"/>
                </a:solidFill>
                <a:highlight>
                  <a:srgbClr val="FFFFFF"/>
                </a:highlight>
                <a:latin typeface="Garamond"/>
                <a:ea typeface="Garamond"/>
                <a:cs typeface="Garamond"/>
                <a:sym typeface="Garamond"/>
                <a:hlinkClick r:id="rId6"/>
              </a:rPr>
              <a:t>(VCHPEM052)</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Foundations: </a:t>
            </a:r>
            <a:r>
              <a:rPr b="0" i="0" lang="en-AU" sz="1600" u="none" cap="none" strike="noStrike">
                <a:solidFill>
                  <a:srgbClr val="000000"/>
                </a:solidFill>
                <a:highlight>
                  <a:srgbClr val="FFFFFF"/>
                </a:highlight>
                <a:latin typeface="Garamond"/>
                <a:ea typeface="Garamond"/>
                <a:cs typeface="Garamond"/>
                <a:sym typeface="Garamond"/>
              </a:rPr>
              <a:t>Explore how regular physical activity keeps individuals healthy and well </a:t>
            </a:r>
            <a:r>
              <a:rPr b="1" i="0" lang="en-AU" sz="1600" u="sng" cap="none" strike="noStrike">
                <a:solidFill>
                  <a:schemeClr val="hlink"/>
                </a:solidFill>
                <a:highlight>
                  <a:srgbClr val="FFFFFF"/>
                </a:highlight>
                <a:latin typeface="Garamond"/>
                <a:ea typeface="Garamond"/>
                <a:cs typeface="Garamond"/>
                <a:sym typeface="Garamond"/>
                <a:hlinkClick r:id="rId7"/>
              </a:rPr>
              <a:t>(VCHPEM066)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1-2: </a:t>
            </a:r>
            <a:r>
              <a:rPr b="0" i="0" lang="en-AU" sz="1600" u="none" cap="none" strike="noStrike">
                <a:solidFill>
                  <a:srgbClr val="000000"/>
                </a:solidFill>
                <a:highlight>
                  <a:srgbClr val="FFFFFF"/>
                </a:highlight>
                <a:latin typeface="Garamond"/>
                <a:ea typeface="Garamond"/>
                <a:cs typeface="Garamond"/>
                <a:sym typeface="Garamond"/>
              </a:rPr>
              <a:t>Discuss the body’s reactions to participating in physical activities</a:t>
            </a:r>
            <a:r>
              <a:rPr b="1" i="0" lang="en-AU" sz="1600" u="none" cap="none" strike="noStrike">
                <a:solidFill>
                  <a:srgbClr val="000000"/>
                </a:solidFill>
                <a:highlight>
                  <a:srgbClr val="FFFFFF"/>
                </a:highlight>
                <a:latin typeface="Garamond"/>
                <a:ea typeface="Garamond"/>
                <a:cs typeface="Garamond"/>
                <a:sym typeface="Garamond"/>
              </a:rPr>
              <a:t> </a:t>
            </a:r>
            <a:r>
              <a:rPr b="1" i="0" lang="en-AU" sz="1600" u="sng" cap="none" strike="noStrike">
                <a:solidFill>
                  <a:schemeClr val="hlink"/>
                </a:solidFill>
                <a:highlight>
                  <a:srgbClr val="FFFFFF"/>
                </a:highlight>
                <a:latin typeface="Garamond"/>
                <a:ea typeface="Garamond"/>
                <a:cs typeface="Garamond"/>
                <a:sym typeface="Garamond"/>
                <a:hlinkClick r:id="rId8"/>
              </a:rPr>
              <a:t>(VCHPEM083)</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3-4: </a:t>
            </a:r>
            <a:r>
              <a:rPr b="0" i="0" lang="en-AU" sz="1600" u="none" cap="none" strike="noStrike">
                <a:solidFill>
                  <a:srgbClr val="000000"/>
                </a:solidFill>
                <a:highlight>
                  <a:srgbClr val="FFFFFF"/>
                </a:highlight>
                <a:latin typeface="Garamond"/>
                <a:ea typeface="Garamond"/>
                <a:cs typeface="Garamond"/>
                <a:sym typeface="Garamond"/>
              </a:rPr>
              <a:t>Examine the benefits of physical activity and physical fitness to health and wellbeing </a:t>
            </a:r>
            <a:r>
              <a:rPr b="1" i="0" lang="en-AU" sz="1600" u="sng" cap="none" strike="noStrike">
                <a:solidFill>
                  <a:schemeClr val="hlink"/>
                </a:solidFill>
                <a:highlight>
                  <a:srgbClr val="FFFFFF"/>
                </a:highlight>
                <a:latin typeface="Garamond"/>
                <a:ea typeface="Garamond"/>
                <a:cs typeface="Garamond"/>
                <a:sym typeface="Garamond"/>
                <a:hlinkClick r:id="rId9"/>
              </a:rPr>
              <a:t>(VCHPEM100)</a:t>
            </a:r>
            <a:endParaRPr b="1" i="0" sz="1200" u="none" cap="none" strike="noStrike">
              <a:solidFill>
                <a:srgbClr val="000000"/>
              </a:solidFill>
              <a:latin typeface="Garamond"/>
              <a:ea typeface="Garamond"/>
              <a:cs typeface="Garamond"/>
              <a:sym typeface="Garamond"/>
            </a:endParaRPr>
          </a:p>
        </p:txBody>
      </p:sp>
      <p:sp>
        <p:nvSpPr>
          <p:cNvPr id="621" name="Google Shape;621;p61"/>
          <p:cNvSpPr/>
          <p:nvPr/>
        </p:nvSpPr>
        <p:spPr>
          <a:xfrm>
            <a:off x="4955175" y="2127463"/>
            <a:ext cx="3409938" cy="2800332"/>
          </a:xfrm>
          <a:prstGeom prst="irregularSeal1">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22" name="Google Shape;622;p61"/>
          <p:cNvSpPr txBox="1"/>
          <p:nvPr/>
        </p:nvSpPr>
        <p:spPr>
          <a:xfrm>
            <a:off x="5136300" y="3032313"/>
            <a:ext cx="3047700" cy="1409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Calibri"/>
                <a:ea typeface="Calibri"/>
                <a:cs typeface="Calibri"/>
                <a:sym typeface="Calibri"/>
              </a:rPr>
              <a:t>To be updated 2025</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grpSp>
        <p:nvGrpSpPr>
          <p:cNvPr id="627" name="Google Shape;627;p62"/>
          <p:cNvGrpSpPr/>
          <p:nvPr/>
        </p:nvGrpSpPr>
        <p:grpSpPr>
          <a:xfrm>
            <a:off x="0" y="0"/>
            <a:ext cx="9144000" cy="1636600"/>
            <a:chOff x="0" y="0"/>
            <a:chExt cx="9144000" cy="1636600"/>
          </a:xfrm>
        </p:grpSpPr>
        <p:sp>
          <p:nvSpPr>
            <p:cNvPr id="628" name="Google Shape;628;p62"/>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29" name="Google Shape;629;p62"/>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30" name="Google Shape;630;p62"/>
          <p:cNvSpPr txBox="1"/>
          <p:nvPr>
            <p:ph type="title"/>
          </p:nvPr>
        </p:nvSpPr>
        <p:spPr>
          <a:xfrm>
            <a:off x="590203" y="1198605"/>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Suggested Comment: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Health &amp; PE</a:t>
            </a:r>
            <a:endParaRPr b="1">
              <a:solidFill>
                <a:srgbClr val="FF0000"/>
              </a:solidFill>
              <a:latin typeface="Garamond"/>
              <a:ea typeface="Garamond"/>
              <a:cs typeface="Garamond"/>
              <a:sym typeface="Garamond"/>
            </a:endParaRPr>
          </a:p>
        </p:txBody>
      </p:sp>
      <p:sp>
        <p:nvSpPr>
          <p:cNvPr id="631" name="Google Shape;631;p62"/>
          <p:cNvSpPr/>
          <p:nvPr/>
        </p:nvSpPr>
        <p:spPr>
          <a:xfrm>
            <a:off x="784520" y="2229043"/>
            <a:ext cx="7769276" cy="3050528"/>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1200"/>
              </a:spcBef>
              <a:spcAft>
                <a:spcPts val="0"/>
              </a:spcAft>
              <a:buClr>
                <a:srgbClr val="000000"/>
              </a:buClr>
              <a:buSzPts val="1400"/>
              <a:buFont typeface="Arial"/>
              <a:buNone/>
            </a:pPr>
            <a:r>
              <a:rPr b="1" i="0" lang="en-AU" sz="1400" u="sng" cap="none" strike="noStrike">
                <a:solidFill>
                  <a:schemeClr val="dk1"/>
                </a:solidFill>
                <a:latin typeface="Garamond"/>
                <a:ea typeface="Garamond"/>
                <a:cs typeface="Garamond"/>
                <a:sym typeface="Garamond"/>
              </a:rPr>
              <a:t>Health Goal:</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400"/>
              <a:buFont typeface="Arial"/>
              <a:buNone/>
            </a:pPr>
            <a:r>
              <a:rPr b="0" i="0" lang="en-AU" sz="1400" u="none" cap="none" strike="noStrike">
                <a:solidFill>
                  <a:schemeClr val="dk1"/>
                </a:solidFill>
                <a:latin typeface="Garamond"/>
                <a:ea typeface="Garamond"/>
                <a:cs typeface="Garamond"/>
                <a:sym typeface="Garamond"/>
              </a:rPr>
              <a:t>To be confirmed</a:t>
            </a:r>
            <a:endParaRPr b="0" i="0" sz="1400" u="none" cap="none" strike="noStrike">
              <a:solidFill>
                <a:schemeClr val="dk1"/>
              </a:solidFill>
              <a:latin typeface="Garamond"/>
              <a:ea typeface="Garamond"/>
              <a:cs typeface="Garamond"/>
              <a:sym typeface="Garamond"/>
            </a:endParaRPr>
          </a:p>
          <a:p>
            <a:pPr indent="0" lvl="0" marL="0" marR="0" rtl="0" algn="just">
              <a:lnSpc>
                <a:spcPct val="115000"/>
              </a:lnSpc>
              <a:spcBef>
                <a:spcPts val="1200"/>
              </a:spcBef>
              <a:spcAft>
                <a:spcPts val="0"/>
              </a:spcAft>
              <a:buClr>
                <a:srgbClr val="000000"/>
              </a:buClr>
              <a:buSzPts val="1400"/>
              <a:buFont typeface="Arial"/>
              <a:buNone/>
            </a:pPr>
            <a:r>
              <a:t/>
            </a:r>
            <a:endParaRPr b="1" i="0" sz="1400" u="sng" cap="none" strike="noStrike">
              <a:solidFill>
                <a:schemeClr val="dk1"/>
              </a:solidFill>
              <a:latin typeface="Garamond"/>
              <a:ea typeface="Garamond"/>
              <a:cs typeface="Garamond"/>
              <a:sym typeface="Garamond"/>
            </a:endParaRPr>
          </a:p>
          <a:p>
            <a:pPr indent="0" lvl="0" marL="0" marR="0" rtl="0" algn="just">
              <a:lnSpc>
                <a:spcPct val="115000"/>
              </a:lnSpc>
              <a:spcBef>
                <a:spcPts val="1200"/>
              </a:spcBef>
              <a:spcAft>
                <a:spcPts val="0"/>
              </a:spcAft>
              <a:buClr>
                <a:srgbClr val="000000"/>
              </a:buClr>
              <a:buSzPts val="1400"/>
              <a:buFont typeface="Arial"/>
              <a:buNone/>
            </a:pPr>
            <a:r>
              <a:rPr b="1" i="0" lang="en-AU" sz="1400" u="sng" cap="none" strike="noStrike">
                <a:solidFill>
                  <a:schemeClr val="dk1"/>
                </a:solidFill>
                <a:latin typeface="Garamond"/>
                <a:ea typeface="Garamond"/>
                <a:cs typeface="Garamond"/>
                <a:sym typeface="Garamond"/>
              </a:rPr>
              <a:t>Movement &amp; Physical Activity Goal:</a:t>
            </a:r>
            <a:endParaRPr b="1" i="0" sz="1400" u="sng" cap="none" strike="noStrike">
              <a:solidFill>
                <a:schemeClr val="dk1"/>
              </a:solidFill>
              <a:latin typeface="Garamond"/>
              <a:ea typeface="Garamond"/>
              <a:cs typeface="Garamond"/>
              <a:sym typeface="Garamond"/>
            </a:endParaRPr>
          </a:p>
          <a:p>
            <a:pPr indent="0" lvl="0" marL="0" marR="0" rtl="0" algn="just">
              <a:lnSpc>
                <a:spcPct val="115000"/>
              </a:lnSpc>
              <a:spcBef>
                <a:spcPts val="1200"/>
              </a:spcBef>
              <a:spcAft>
                <a:spcPts val="0"/>
              </a:spcAft>
              <a:buClr>
                <a:srgbClr val="000000"/>
              </a:buClr>
              <a:buSzPts val="1400"/>
              <a:buFont typeface="Arial"/>
              <a:buNone/>
            </a:pPr>
            <a:r>
              <a:rPr b="1" i="0" lang="en-AU" sz="1400" u="none" cap="none" strike="noStrike">
                <a:solidFill>
                  <a:srgbClr val="FF0000"/>
                </a:solidFill>
                <a:latin typeface="Garamond"/>
                <a:ea typeface="Garamond"/>
                <a:cs typeface="Garamond"/>
                <a:sym typeface="Garamond"/>
              </a:rPr>
              <a:t>Student X </a:t>
            </a:r>
            <a:r>
              <a:rPr b="0" i="0" lang="en-AU" sz="1400" u="none" cap="none" strike="noStrike">
                <a:solidFill>
                  <a:srgbClr val="000000"/>
                </a:solidFill>
                <a:latin typeface="Garamond"/>
                <a:ea typeface="Garamond"/>
                <a:cs typeface="Garamond"/>
                <a:sym typeface="Garamond"/>
              </a:rPr>
              <a:t>participated in these sessions, leading and following his peers successfully, with a high level of adult support. </a:t>
            </a:r>
            <a:r>
              <a:rPr b="1" i="0" lang="en-AU" sz="1400" u="none" cap="none" strike="noStrike">
                <a:solidFill>
                  <a:srgbClr val="FF0000"/>
                </a:solidFill>
                <a:latin typeface="Garamond"/>
                <a:ea typeface="Garamond"/>
                <a:cs typeface="Garamond"/>
                <a:sym typeface="Garamond"/>
              </a:rPr>
              <a:t>He/She/They </a:t>
            </a:r>
            <a:r>
              <a:rPr b="0" i="0" lang="en-AU" sz="1400" u="none" cap="none" strike="noStrike">
                <a:solidFill>
                  <a:srgbClr val="000000"/>
                </a:solidFill>
                <a:latin typeface="Garamond"/>
                <a:ea typeface="Garamond"/>
                <a:cs typeface="Garamond"/>
                <a:sym typeface="Garamond"/>
              </a:rPr>
              <a:t>participated in indoor yoga sessions in the classroom to model how to calm and regulate the body. These sessions each week helped </a:t>
            </a:r>
            <a:r>
              <a:rPr b="1" i="0" lang="en-AU" sz="1400" u="none" cap="none" strike="noStrike">
                <a:solidFill>
                  <a:srgbClr val="FF0000"/>
                </a:solidFill>
                <a:latin typeface="Garamond"/>
                <a:ea typeface="Garamond"/>
                <a:cs typeface="Garamond"/>
                <a:sym typeface="Garamond"/>
              </a:rPr>
              <a:t>him/her/them </a:t>
            </a:r>
            <a:r>
              <a:rPr b="0" i="0" lang="en-AU" sz="1400" u="none" cap="none" strike="noStrike">
                <a:solidFill>
                  <a:srgbClr val="000000"/>
                </a:solidFill>
                <a:latin typeface="Garamond"/>
                <a:ea typeface="Garamond"/>
                <a:cs typeface="Garamond"/>
                <a:sym typeface="Garamond"/>
              </a:rPr>
              <a:t>to refine certain exercises to stretch and relax muscles in a group situation with their peers. </a:t>
            </a:r>
            <a:r>
              <a:rPr b="1" i="0" lang="en-AU" sz="1400" u="none" cap="none" strike="noStrike">
                <a:solidFill>
                  <a:srgbClr val="FF0000"/>
                </a:solidFill>
                <a:latin typeface="Garamond"/>
                <a:ea typeface="Garamond"/>
                <a:cs typeface="Garamond"/>
                <a:sym typeface="Garamond"/>
              </a:rPr>
              <a:t>Student X</a:t>
            </a:r>
            <a:r>
              <a:rPr b="0" i="0" lang="en-AU" sz="1400" u="none" cap="none" strike="noStrike">
                <a:solidFill>
                  <a:srgbClr val="000000"/>
                </a:solidFill>
                <a:latin typeface="Garamond"/>
                <a:ea typeface="Garamond"/>
                <a:cs typeface="Garamond"/>
                <a:sym typeface="Garamond"/>
              </a:rPr>
              <a:t> was supported to take part in outdoor ball games including cricket, tennis, football and soccer. </a:t>
            </a:r>
            <a:r>
              <a:rPr b="1" i="0" lang="en-AU" sz="1400" u="none" cap="none" strike="noStrike">
                <a:solidFill>
                  <a:srgbClr val="FF0000"/>
                </a:solidFill>
                <a:latin typeface="Garamond"/>
                <a:ea typeface="Garamond"/>
                <a:cs typeface="Garamond"/>
                <a:sym typeface="Garamond"/>
              </a:rPr>
              <a:t>He/She/They </a:t>
            </a:r>
            <a:r>
              <a:rPr b="0" i="0" lang="en-AU" sz="1400" u="none" cap="none" strike="noStrike">
                <a:solidFill>
                  <a:srgbClr val="000000"/>
                </a:solidFill>
                <a:latin typeface="Garamond"/>
                <a:ea typeface="Garamond"/>
                <a:cs typeface="Garamond"/>
                <a:sym typeface="Garamond"/>
              </a:rPr>
              <a:t>learned to use the sports equipment safely and work towards playing as part of a team. Great work this semester, </a:t>
            </a:r>
            <a:r>
              <a:rPr b="1" i="0" lang="en-AU" sz="1400" u="none" cap="none" strike="noStrike">
                <a:solidFill>
                  <a:srgbClr val="FF0000"/>
                </a:solidFill>
                <a:latin typeface="Garamond"/>
                <a:ea typeface="Garamond"/>
                <a:cs typeface="Garamond"/>
                <a:sym typeface="Garamond"/>
              </a:rPr>
              <a:t>Student X</a:t>
            </a:r>
            <a:r>
              <a:rPr b="0" i="0" lang="en-AU" sz="1400" u="none" cap="none" strike="noStrike">
                <a:solidFill>
                  <a:schemeClr val="dk1"/>
                </a:solidFill>
                <a:latin typeface="Garamond"/>
                <a:ea typeface="Garamond"/>
                <a:cs typeface="Garamond"/>
                <a:sym typeface="Garamond"/>
              </a:rPr>
              <a:t>!</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400"/>
              <a:buFont typeface="Arial"/>
              <a:buNone/>
            </a:pPr>
            <a:r>
              <a:t/>
            </a:r>
            <a:endParaRPr b="0" i="0" sz="1400" u="none" cap="none" strike="noStrike">
              <a:solidFill>
                <a:schemeClr val="dk1"/>
              </a:solidFill>
              <a:latin typeface="Garamond"/>
              <a:ea typeface="Garamond"/>
              <a:cs typeface="Garamond"/>
              <a:sym typeface="Garamond"/>
            </a:endParaRPr>
          </a:p>
        </p:txBody>
      </p:sp>
      <p:sp>
        <p:nvSpPr>
          <p:cNvPr id="632" name="Google Shape;632;p62"/>
          <p:cNvSpPr/>
          <p:nvPr/>
        </p:nvSpPr>
        <p:spPr>
          <a:xfrm>
            <a:off x="3461657" y="5659395"/>
            <a:ext cx="5003183" cy="827314"/>
          </a:xfrm>
          <a:prstGeom prst="roundRect">
            <a:avLst>
              <a:gd fmla="val 16667" name="adj"/>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As per any curriculum area, we simply need a goal progress summary for each goal of </a:t>
            </a:r>
            <a:r>
              <a:rPr b="1" i="0" lang="en-AU" sz="1600" u="none" cap="none" strike="noStrike">
                <a:solidFill>
                  <a:srgbClr val="000000"/>
                </a:solidFill>
                <a:latin typeface="Garamond"/>
                <a:ea typeface="Garamond"/>
                <a:cs typeface="Garamond"/>
                <a:sym typeface="Garamond"/>
              </a:rPr>
              <a:t>100-200 words ONLY</a:t>
            </a:r>
            <a:r>
              <a:rPr b="0"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grpSp>
        <p:nvGrpSpPr>
          <p:cNvPr id="637" name="Google Shape;637;p63"/>
          <p:cNvGrpSpPr/>
          <p:nvPr/>
        </p:nvGrpSpPr>
        <p:grpSpPr>
          <a:xfrm>
            <a:off x="0" y="0"/>
            <a:ext cx="9144000" cy="1636600"/>
            <a:chOff x="0" y="0"/>
            <a:chExt cx="9144000" cy="1636600"/>
          </a:xfrm>
        </p:grpSpPr>
        <p:sp>
          <p:nvSpPr>
            <p:cNvPr id="638" name="Google Shape;638;p6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39" name="Google Shape;639;p6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40" name="Google Shape;640;p63"/>
          <p:cNvSpPr txBox="1"/>
          <p:nvPr>
            <p:ph type="title"/>
          </p:nvPr>
        </p:nvSpPr>
        <p:spPr>
          <a:xfrm>
            <a:off x="468282" y="1636600"/>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Technologies IEP Goals</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(Café)  </a:t>
            </a:r>
            <a:br>
              <a:rPr b="1" lang="en-AU">
                <a:solidFill>
                  <a:srgbClr val="FF0000"/>
                </a:solidFill>
                <a:latin typeface="Garamond"/>
                <a:ea typeface="Garamond"/>
                <a:cs typeface="Garamond"/>
                <a:sym typeface="Garamond"/>
              </a:rPr>
            </a:br>
            <a:endParaRPr b="1">
              <a:solidFill>
                <a:srgbClr val="FF0000"/>
              </a:solidFill>
              <a:latin typeface="Garamond"/>
              <a:ea typeface="Garamond"/>
              <a:cs typeface="Garamond"/>
              <a:sym typeface="Garamond"/>
            </a:endParaRPr>
          </a:p>
        </p:txBody>
      </p:sp>
      <p:sp>
        <p:nvSpPr>
          <p:cNvPr id="641" name="Google Shape;641;p63"/>
          <p:cNvSpPr txBox="1"/>
          <p:nvPr/>
        </p:nvSpPr>
        <p:spPr>
          <a:xfrm>
            <a:off x="722252" y="3045486"/>
            <a:ext cx="8138100" cy="1569900"/>
          </a:xfrm>
          <a:prstGeom prst="rect">
            <a:avLst/>
          </a:prstGeom>
          <a:noFill/>
          <a:ln>
            <a:noFill/>
          </a:ln>
        </p:spPr>
        <p:txBody>
          <a:bodyPr anchorCtr="0" anchor="t" bIns="45700" lIns="91425" spcFirstLastPara="1" rIns="91425" wrap="square" tIns="45700">
            <a:spAutoFit/>
          </a:bodyPr>
          <a:lstStyle/>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For either HOL </a:t>
            </a:r>
            <a:r>
              <a:rPr b="1" i="0" lang="en-AU" sz="2400" u="none" cap="none" strike="noStrike">
                <a:solidFill>
                  <a:srgbClr val="FF0000"/>
                </a:solidFill>
                <a:latin typeface="Garamond"/>
                <a:ea typeface="Garamond"/>
                <a:cs typeface="Garamond"/>
                <a:sym typeface="Garamond"/>
              </a:rPr>
              <a:t>Café</a:t>
            </a:r>
            <a:r>
              <a:rPr b="0" i="0" lang="en-AU" sz="2400" u="none" cap="none" strike="noStrike">
                <a:solidFill>
                  <a:schemeClr val="dk1"/>
                </a:solidFill>
                <a:latin typeface="Garamond"/>
                <a:ea typeface="Garamond"/>
                <a:cs typeface="Garamond"/>
                <a:sym typeface="Garamond"/>
              </a:rPr>
              <a:t>, our designated HOL teachers are required to upload all Technologies goals onto Accelerus</a:t>
            </a:r>
            <a:endParaRPr b="0" i="0" sz="2400" u="none" cap="none" strike="noStrike">
              <a:solidFill>
                <a:srgbClr val="000000"/>
              </a:solidFill>
              <a:latin typeface="Garamond"/>
              <a:ea typeface="Garamond"/>
              <a:cs typeface="Garamond"/>
              <a:sym typeface="Garamond"/>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Garamond"/>
              <a:ea typeface="Garamond"/>
              <a:cs typeface="Garamond"/>
              <a:sym typeface="Garamond"/>
            </a:endParaRPr>
          </a:p>
          <a:p>
            <a:pPr indent="-260350" lvl="0" marL="285750" marR="0" rtl="0" algn="l">
              <a:lnSpc>
                <a:spcPct val="100000"/>
              </a:lnSpc>
              <a:spcBef>
                <a:spcPts val="0"/>
              </a:spcBef>
              <a:spcAft>
                <a:spcPts val="0"/>
              </a:spcAft>
              <a:buClr>
                <a:schemeClr val="dk1"/>
              </a:buClr>
              <a:buSzPts val="2400"/>
              <a:buFont typeface="Garamond"/>
              <a:buChar char="✔"/>
            </a:pPr>
            <a:r>
              <a:rPr b="0" i="0" lang="en-AU" sz="2400" u="none" cap="none" strike="noStrike">
                <a:solidFill>
                  <a:schemeClr val="dk1"/>
                </a:solidFill>
                <a:latin typeface="Garamond"/>
                <a:ea typeface="Garamond"/>
                <a:cs typeface="Garamond"/>
                <a:sym typeface="Garamond"/>
              </a:rPr>
              <a:t>Suggested IEP goals are attached</a:t>
            </a:r>
            <a:endParaRPr b="0" i="0" sz="2400" u="none" cap="none" strike="noStrike">
              <a:solidFill>
                <a:srgbClr val="000000"/>
              </a:solidFill>
              <a:latin typeface="Garamond"/>
              <a:ea typeface="Garamond"/>
              <a:cs typeface="Garamond"/>
              <a:sym typeface="Garamond"/>
            </a:endParaRPr>
          </a:p>
        </p:txBody>
      </p:sp>
      <p:pic>
        <p:nvPicPr>
          <p:cNvPr descr="A group of people standing around a table with food&#10;&#10;Description automatically generated" id="642" name="Google Shape;642;p63"/>
          <p:cNvPicPr preferRelativeResize="0"/>
          <p:nvPr/>
        </p:nvPicPr>
        <p:blipFill rotWithShape="1">
          <a:blip r:embed="rId3">
            <a:alphaModFix/>
          </a:blip>
          <a:srcRect b="0" l="0" r="0" t="0"/>
          <a:stretch/>
        </p:blipFill>
        <p:spPr>
          <a:xfrm>
            <a:off x="5673648" y="4396667"/>
            <a:ext cx="2978303" cy="1962251"/>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grpSp>
        <p:nvGrpSpPr>
          <p:cNvPr id="647" name="Google Shape;647;p64"/>
          <p:cNvGrpSpPr/>
          <p:nvPr/>
        </p:nvGrpSpPr>
        <p:grpSpPr>
          <a:xfrm>
            <a:off x="0" y="0"/>
            <a:ext cx="9144000" cy="1636600"/>
            <a:chOff x="0" y="0"/>
            <a:chExt cx="9144000" cy="1636600"/>
          </a:xfrm>
        </p:grpSpPr>
        <p:sp>
          <p:nvSpPr>
            <p:cNvPr id="648" name="Google Shape;648;p64"/>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49" name="Google Shape;649;p64"/>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50" name="Google Shape;650;p64"/>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Semester 2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Technologies (Cafe) IEP Goals</a:t>
            </a:r>
            <a:endParaRPr/>
          </a:p>
        </p:txBody>
      </p:sp>
      <p:sp>
        <p:nvSpPr>
          <p:cNvPr id="651" name="Google Shape;651;p64"/>
          <p:cNvSpPr txBox="1"/>
          <p:nvPr/>
        </p:nvSpPr>
        <p:spPr>
          <a:xfrm>
            <a:off x="261761" y="2293946"/>
            <a:ext cx="8765100" cy="38779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HOL Café ‘Design and Technologies (Technologies Contexts)’ IEP Goals</a:t>
            </a:r>
            <a:endParaRPr b="1" i="0" sz="1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‘Consolidating and Extending Skills and Techniques’</a:t>
            </a:r>
            <a:endParaRPr b="1" i="0" sz="1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A:</a:t>
            </a:r>
            <a:r>
              <a:rPr b="0" i="0" lang="en-AU" sz="1600" u="none" cap="none" strike="noStrike">
                <a:solidFill>
                  <a:srgbClr val="000000"/>
                </a:solidFill>
                <a:latin typeface="Garamond"/>
                <a:ea typeface="Garamond"/>
                <a:cs typeface="Garamond"/>
                <a:sym typeface="Garamond"/>
              </a:rPr>
              <a:t> Experience the characteristics and properties of familiar designed solutions in at least one technologies context </a:t>
            </a:r>
            <a:r>
              <a:rPr b="1" i="0" lang="en-AU" sz="1600" u="sng" cap="none" strike="noStrike">
                <a:solidFill>
                  <a:schemeClr val="hlink"/>
                </a:solidFill>
                <a:latin typeface="Garamond"/>
                <a:ea typeface="Garamond"/>
                <a:cs typeface="Garamond"/>
                <a:sym typeface="Garamond"/>
                <a:hlinkClick r:id="rId3"/>
              </a:rPr>
              <a:t>(VCDSTC002)</a:t>
            </a:r>
            <a:br>
              <a:rPr b="0" i="0" lang="en-AU"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B:</a:t>
            </a:r>
            <a:r>
              <a:rPr b="0" i="0" lang="en-AU" sz="1600" u="none" cap="none" strike="noStrike">
                <a:solidFill>
                  <a:srgbClr val="000000"/>
                </a:solidFill>
                <a:latin typeface="Garamond"/>
                <a:ea typeface="Garamond"/>
                <a:cs typeface="Garamond"/>
                <a:sym typeface="Garamond"/>
              </a:rPr>
              <a:t>  Explore the characteristics and properties of familiar designed solutions in at least one technologies context </a:t>
            </a:r>
            <a:r>
              <a:rPr b="1" i="0" lang="en-AU" sz="1600" u="sng" cap="none" strike="noStrike">
                <a:solidFill>
                  <a:schemeClr val="hlink"/>
                </a:solidFill>
                <a:latin typeface="Garamond"/>
                <a:ea typeface="Garamond"/>
                <a:cs typeface="Garamond"/>
                <a:sym typeface="Garamond"/>
                <a:hlinkClick r:id="rId4"/>
              </a:rPr>
              <a:t>(VCDSTC005)</a:t>
            </a:r>
            <a:br>
              <a:rPr b="0" i="0" lang="en-AU"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C:</a:t>
            </a:r>
            <a:r>
              <a:rPr b="0" i="0" lang="en-AU" sz="1600" u="none" cap="none" strike="noStrike">
                <a:solidFill>
                  <a:srgbClr val="000000"/>
                </a:solidFill>
                <a:latin typeface="Garamond"/>
                <a:ea typeface="Garamond"/>
                <a:cs typeface="Garamond"/>
                <a:sym typeface="Garamond"/>
              </a:rPr>
              <a:t> Examine and indicate the characteristics and properties of familiar designed solutions in at least two technologies contexts </a:t>
            </a:r>
            <a:r>
              <a:rPr b="1" i="0" lang="en-AU" sz="1600" u="sng" cap="none" strike="noStrike">
                <a:solidFill>
                  <a:schemeClr val="hlink"/>
                </a:solidFill>
                <a:latin typeface="Garamond"/>
                <a:ea typeface="Garamond"/>
                <a:cs typeface="Garamond"/>
                <a:sym typeface="Garamond"/>
                <a:hlinkClick r:id="rId5"/>
              </a:rPr>
              <a:t>(VCDSTC008)</a:t>
            </a:r>
            <a:endParaRPr b="1" i="0" sz="1600" u="sng" cap="none" strike="noStrike">
              <a:solidFill>
                <a:srgbClr val="0000FF"/>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t/>
            </a:r>
            <a:endParaRPr b="0" i="0" sz="1600" u="sng" cap="none" strike="noStrike">
              <a:solidFill>
                <a:srgbClr val="0000FF"/>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rgbClr val="000000"/>
                </a:solidFill>
                <a:latin typeface="Garamond"/>
                <a:ea typeface="Garamond"/>
                <a:cs typeface="Garamond"/>
                <a:sym typeface="Garamond"/>
              </a:rPr>
              <a:t>Level D:</a:t>
            </a:r>
            <a:r>
              <a:rPr b="0" i="0" lang="en-AU" sz="1600" u="none" cap="none" strike="noStrike">
                <a:solidFill>
                  <a:srgbClr val="000000"/>
                </a:solidFill>
                <a:latin typeface="Garamond"/>
                <a:ea typeface="Garamond"/>
                <a:cs typeface="Garamond"/>
                <a:sym typeface="Garamond"/>
              </a:rPr>
              <a:t> Explore and communicate the characteristics and properties of familiar designed solutions in at least two technologies contexts </a:t>
            </a:r>
            <a:r>
              <a:rPr b="1" i="0" lang="en-AU" sz="1600" u="sng" cap="none" strike="noStrike">
                <a:solidFill>
                  <a:schemeClr val="hlink"/>
                </a:solidFill>
                <a:latin typeface="Garamond"/>
                <a:ea typeface="Garamond"/>
                <a:cs typeface="Garamond"/>
                <a:sym typeface="Garamond"/>
                <a:hlinkClick r:id="rId6"/>
              </a:rPr>
              <a:t>(VCDSTC011)</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Garamond"/>
              <a:ea typeface="Garamond"/>
              <a:cs typeface="Garamond"/>
              <a:sym typeface="Garamon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grpSp>
        <p:nvGrpSpPr>
          <p:cNvPr id="656" name="Google Shape;656;p65"/>
          <p:cNvGrpSpPr/>
          <p:nvPr/>
        </p:nvGrpSpPr>
        <p:grpSpPr>
          <a:xfrm>
            <a:off x="0" y="0"/>
            <a:ext cx="9144000" cy="1636600"/>
            <a:chOff x="0" y="0"/>
            <a:chExt cx="9144000" cy="1636600"/>
          </a:xfrm>
        </p:grpSpPr>
        <p:sp>
          <p:nvSpPr>
            <p:cNvPr id="657" name="Google Shape;657;p65"/>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58" name="Google Shape;658;p65"/>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59" name="Google Shape;659;p65"/>
          <p:cNvSpPr txBox="1"/>
          <p:nvPr>
            <p:ph type="title"/>
          </p:nvPr>
        </p:nvSpPr>
        <p:spPr>
          <a:xfrm>
            <a:off x="590202" y="1116984"/>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Semester 1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Technologies (Cafe) IEP Goals</a:t>
            </a:r>
            <a:endParaRPr/>
          </a:p>
        </p:txBody>
      </p:sp>
      <p:sp>
        <p:nvSpPr>
          <p:cNvPr id="660" name="Google Shape;660;p65"/>
          <p:cNvSpPr txBox="1"/>
          <p:nvPr/>
        </p:nvSpPr>
        <p:spPr>
          <a:xfrm>
            <a:off x="261761" y="2293946"/>
            <a:ext cx="8765100" cy="37856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HOL Café ‘Design and Technologies (Technologies Contexts)’ IEP Goals</a:t>
            </a:r>
            <a:endParaRPr b="1" i="0" sz="1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rPr b="1" i="0" lang="en-AU" sz="1800" u="none" cap="none" strike="noStrike">
                <a:solidFill>
                  <a:schemeClr val="dk1"/>
                </a:solidFill>
                <a:latin typeface="Garamond"/>
                <a:ea typeface="Garamond"/>
                <a:cs typeface="Garamond"/>
                <a:sym typeface="Garamond"/>
              </a:rPr>
              <a:t>‘Consolidating and Extending Skills and Techniques’</a:t>
            </a:r>
            <a:endParaRPr b="1" i="0" sz="1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F-2:</a:t>
            </a:r>
            <a:r>
              <a:rPr b="0" i="0" lang="en-AU" sz="1600" u="none" cap="none" strike="noStrike">
                <a:solidFill>
                  <a:srgbClr val="000000"/>
                </a:solidFill>
                <a:latin typeface="Garamond"/>
                <a:ea typeface="Garamond"/>
                <a:cs typeface="Garamond"/>
                <a:sym typeface="Garamond"/>
              </a:rPr>
              <a:t> Explore how food is selected and prepared for healthy eating </a:t>
            </a:r>
            <a:r>
              <a:rPr b="1" i="0" lang="en-AU" sz="1600" u="sng" cap="none" strike="noStrike">
                <a:solidFill>
                  <a:schemeClr val="hlink"/>
                </a:solidFill>
                <a:latin typeface="Garamond"/>
                <a:ea typeface="Garamond"/>
                <a:cs typeface="Garamond"/>
                <a:sym typeface="Garamond"/>
                <a:hlinkClick r:id="rId3"/>
              </a:rPr>
              <a:t>(VCDSTC016)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3-4: </a:t>
            </a:r>
            <a:r>
              <a:rPr b="0" i="0" lang="en-AU" sz="1600" u="none" cap="none" strike="noStrike">
                <a:solidFill>
                  <a:srgbClr val="000000"/>
                </a:solidFill>
                <a:latin typeface="Garamond"/>
                <a:ea typeface="Garamond"/>
                <a:cs typeface="Garamond"/>
                <a:sym typeface="Garamond"/>
              </a:rPr>
              <a:t>Investigate food preparation techniques used in modern or traditional societies </a:t>
            </a:r>
            <a:r>
              <a:rPr b="1" i="0" lang="en-AU" sz="1600" u="sng" cap="none" strike="noStrike">
                <a:solidFill>
                  <a:schemeClr val="hlink"/>
                </a:solidFill>
                <a:latin typeface="Garamond"/>
                <a:ea typeface="Garamond"/>
                <a:cs typeface="Garamond"/>
                <a:sym typeface="Garamond"/>
                <a:hlinkClick r:id="rId4"/>
              </a:rPr>
              <a:t>(VCDSTC026)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5-6: </a:t>
            </a:r>
            <a:r>
              <a:rPr b="0" i="0" lang="en-AU" sz="1600" u="none" cap="none" strike="noStrike">
                <a:solidFill>
                  <a:srgbClr val="000000"/>
                </a:solidFill>
                <a:latin typeface="Garamond"/>
                <a:ea typeface="Garamond"/>
                <a:cs typeface="Garamond"/>
                <a:sym typeface="Garamond"/>
              </a:rPr>
              <a:t>Investigate the role of food preparation in maintaining good health and the importance of food safety and hygiene </a:t>
            </a:r>
            <a:r>
              <a:rPr b="1" i="0" lang="en-AU" sz="1600" u="sng" cap="none" strike="noStrike">
                <a:solidFill>
                  <a:schemeClr val="hlink"/>
                </a:solidFill>
                <a:latin typeface="Garamond"/>
                <a:ea typeface="Garamond"/>
                <a:cs typeface="Garamond"/>
                <a:sym typeface="Garamond"/>
                <a:hlinkClick r:id="rId5"/>
              </a:rPr>
              <a:t>(VCDSTC036)</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7-8: </a:t>
            </a:r>
            <a:r>
              <a:rPr b="0" i="0" lang="en-AU" sz="1600" u="none" cap="none" strike="noStrike">
                <a:solidFill>
                  <a:srgbClr val="000000"/>
                </a:solidFill>
                <a:latin typeface="Garamond"/>
                <a:ea typeface="Garamond"/>
                <a:cs typeface="Garamond"/>
                <a:sym typeface="Garamond"/>
              </a:rPr>
              <a:t>Analyse how characteristics and properties of food determine preparation techniques and presentation when creating solutions for healthy eating </a:t>
            </a:r>
            <a:r>
              <a:rPr b="1" i="0" lang="en-AU" sz="1600" u="sng" cap="none" strike="noStrike">
                <a:solidFill>
                  <a:schemeClr val="hlink"/>
                </a:solidFill>
                <a:latin typeface="Garamond"/>
                <a:ea typeface="Garamond"/>
                <a:cs typeface="Garamond"/>
                <a:sym typeface="Garamond"/>
                <a:hlinkClick r:id="rId6"/>
              </a:rPr>
              <a:t>(VCDSTC047)</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br>
              <a:rPr b="0" i="0" lang="en-AU" sz="1200" u="none" cap="none" strike="noStrike">
                <a:solidFill>
                  <a:srgbClr val="000000"/>
                </a:solidFill>
                <a:latin typeface="Arial"/>
                <a:ea typeface="Arial"/>
                <a:cs typeface="Arial"/>
                <a:sym typeface="Arial"/>
              </a:rPr>
            </a:br>
            <a:r>
              <a:rPr b="1" i="0" lang="en-AU" sz="1600" u="none" cap="none" strike="noStrike">
                <a:solidFill>
                  <a:srgbClr val="000000"/>
                </a:solidFill>
                <a:latin typeface="Garamond"/>
                <a:ea typeface="Garamond"/>
                <a:cs typeface="Garamond"/>
                <a:sym typeface="Garamond"/>
              </a:rPr>
              <a:t>Level 9-10: </a:t>
            </a:r>
            <a:r>
              <a:rPr b="0" i="0" lang="en-AU" sz="1600" u="none" cap="none" strike="noStrike">
                <a:solidFill>
                  <a:srgbClr val="000000"/>
                </a:solidFill>
                <a:latin typeface="Garamond"/>
                <a:ea typeface="Garamond"/>
                <a:cs typeface="Garamond"/>
                <a:sym typeface="Garamond"/>
              </a:rPr>
              <a:t>Investigate and make judgements on how the principles of food safety, preservation, preparation, presentation and sensory perceptions influence the creation of food solutions for healthy eating </a:t>
            </a:r>
            <a:r>
              <a:rPr b="1" i="0" lang="en-AU" sz="1600" u="sng" cap="none" strike="noStrike">
                <a:solidFill>
                  <a:schemeClr val="hlink"/>
                </a:solidFill>
                <a:latin typeface="Garamond"/>
                <a:ea typeface="Garamond"/>
                <a:cs typeface="Garamond"/>
                <a:sym typeface="Garamond"/>
                <a:hlinkClick r:id="rId7"/>
              </a:rPr>
              <a:t>(VCDSTC058)</a:t>
            </a:r>
            <a:endParaRPr b="1" i="0" sz="1600" u="none" cap="none" strike="noStrike">
              <a:solidFill>
                <a:srgbClr val="000000"/>
              </a:solidFill>
              <a:latin typeface="Garamond"/>
              <a:ea typeface="Garamond"/>
              <a:cs typeface="Garamond"/>
              <a:sym typeface="Garamon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grpSp>
        <p:nvGrpSpPr>
          <p:cNvPr id="665" name="Google Shape;665;p66"/>
          <p:cNvGrpSpPr/>
          <p:nvPr/>
        </p:nvGrpSpPr>
        <p:grpSpPr>
          <a:xfrm>
            <a:off x="0" y="0"/>
            <a:ext cx="9144000" cy="1636600"/>
            <a:chOff x="0" y="0"/>
            <a:chExt cx="9144000" cy="1636600"/>
          </a:xfrm>
        </p:grpSpPr>
        <p:sp>
          <p:nvSpPr>
            <p:cNvPr id="666" name="Google Shape;666;p6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67" name="Google Shape;667;p6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68" name="Google Shape;668;p66"/>
          <p:cNvSpPr txBox="1"/>
          <p:nvPr>
            <p:ph type="title"/>
          </p:nvPr>
        </p:nvSpPr>
        <p:spPr>
          <a:xfrm>
            <a:off x="590203" y="1198605"/>
            <a:ext cx="7963593" cy="64647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Suggested Comment: </a:t>
            </a:r>
            <a:br>
              <a:rPr b="1" lang="en-AU">
                <a:solidFill>
                  <a:srgbClr val="FF0000"/>
                </a:solidFill>
                <a:latin typeface="Garamond"/>
                <a:ea typeface="Garamond"/>
                <a:cs typeface="Garamond"/>
                <a:sym typeface="Garamond"/>
              </a:rPr>
            </a:br>
            <a:r>
              <a:rPr b="1" lang="en-AU">
                <a:solidFill>
                  <a:srgbClr val="FF0000"/>
                </a:solidFill>
                <a:latin typeface="Garamond"/>
                <a:ea typeface="Garamond"/>
                <a:cs typeface="Garamond"/>
                <a:sym typeface="Garamond"/>
              </a:rPr>
              <a:t>Technologies (Café)</a:t>
            </a:r>
            <a:endParaRPr b="1">
              <a:solidFill>
                <a:srgbClr val="FF0000"/>
              </a:solidFill>
              <a:latin typeface="Garamond"/>
              <a:ea typeface="Garamond"/>
              <a:cs typeface="Garamond"/>
              <a:sym typeface="Garamond"/>
            </a:endParaRPr>
          </a:p>
        </p:txBody>
      </p:sp>
      <p:sp>
        <p:nvSpPr>
          <p:cNvPr id="669" name="Google Shape;669;p66"/>
          <p:cNvSpPr/>
          <p:nvPr/>
        </p:nvSpPr>
        <p:spPr>
          <a:xfrm>
            <a:off x="744692" y="2714247"/>
            <a:ext cx="7393577" cy="2129896"/>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1200"/>
              </a:spcBef>
              <a:spcAft>
                <a:spcPts val="0"/>
              </a:spcAft>
              <a:buClr>
                <a:srgbClr val="000000"/>
              </a:buClr>
              <a:buSzPts val="1400"/>
              <a:buFont typeface="Arial"/>
              <a:buNone/>
            </a:pPr>
            <a:r>
              <a:rPr b="1" i="0" lang="en-AU" sz="1400" u="sng" cap="none" strike="noStrike">
                <a:solidFill>
                  <a:srgbClr val="000000"/>
                </a:solidFill>
                <a:latin typeface="Garamond"/>
                <a:ea typeface="Garamond"/>
                <a:cs typeface="Garamond"/>
                <a:sym typeface="Garamond"/>
              </a:rPr>
              <a:t>Technologies Goal:</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400"/>
              <a:buFont typeface="Arial"/>
              <a:buNone/>
            </a:pPr>
            <a:r>
              <a:rPr b="0" i="0" lang="en-AU" sz="1400" u="none" cap="none" strike="noStrike">
                <a:solidFill>
                  <a:srgbClr val="000000"/>
                </a:solidFill>
                <a:latin typeface="Garamond"/>
                <a:ea typeface="Garamond"/>
                <a:cs typeface="Garamond"/>
                <a:sym typeface="Garamond"/>
              </a:rPr>
              <a:t>This semester, </a:t>
            </a:r>
            <a:r>
              <a:rPr b="1" i="0" lang="en-AU" sz="1400" u="none" cap="none" strike="noStrike">
                <a:solidFill>
                  <a:srgbClr val="FF0000"/>
                </a:solidFill>
                <a:latin typeface="Garamond"/>
                <a:ea typeface="Garamond"/>
                <a:cs typeface="Garamond"/>
                <a:sym typeface="Garamond"/>
              </a:rPr>
              <a:t>Student X </a:t>
            </a:r>
            <a:r>
              <a:rPr b="0" i="0" lang="en-AU" sz="1400" u="none" cap="none" strike="noStrike">
                <a:solidFill>
                  <a:srgbClr val="000000"/>
                </a:solidFill>
                <a:latin typeface="Garamond"/>
                <a:ea typeface="Garamond"/>
                <a:cs typeface="Garamond"/>
                <a:sym typeface="Garamond"/>
              </a:rPr>
              <a:t>worked on and developed the basic skills and knowledge to prepare and produce a range of recipes for items on offer in our JSA Canteen each week. </a:t>
            </a:r>
            <a:r>
              <a:rPr b="1" i="0" lang="en-AU" sz="1400" u="none" cap="none" strike="noStrike">
                <a:solidFill>
                  <a:srgbClr val="FF0000"/>
                </a:solidFill>
                <a:latin typeface="Garamond"/>
                <a:ea typeface="Garamond"/>
                <a:cs typeface="Garamond"/>
                <a:sym typeface="Garamond"/>
              </a:rPr>
              <a:t>He/She/They</a:t>
            </a:r>
            <a:r>
              <a:rPr b="0" i="0" lang="en-AU" sz="1400" u="none" cap="none" strike="noStrike">
                <a:solidFill>
                  <a:srgbClr val="000000"/>
                </a:solidFill>
                <a:latin typeface="Garamond"/>
                <a:ea typeface="Garamond"/>
                <a:cs typeface="Garamond"/>
                <a:sym typeface="Garamond"/>
              </a:rPr>
              <a:t> produced a range of food items such as salads, wraps, yogurt cups and more. </a:t>
            </a:r>
            <a:r>
              <a:rPr b="1" i="0" lang="en-AU" sz="1400" u="none" cap="none" strike="noStrike">
                <a:solidFill>
                  <a:srgbClr val="FF0000"/>
                </a:solidFill>
                <a:latin typeface="Garamond"/>
                <a:ea typeface="Garamond"/>
                <a:cs typeface="Garamond"/>
                <a:sym typeface="Garamond"/>
              </a:rPr>
              <a:t>Student X</a:t>
            </a:r>
            <a:r>
              <a:rPr b="0" i="0" lang="en-AU" sz="1400" u="none" cap="none" strike="noStrike">
                <a:solidFill>
                  <a:srgbClr val="000000"/>
                </a:solidFill>
                <a:latin typeface="Garamond"/>
                <a:ea typeface="Garamond"/>
                <a:cs typeface="Garamond"/>
                <a:sym typeface="Garamond"/>
              </a:rPr>
              <a:t> worked well with others to wear the correct clothing, safely use the appropriate equipment and follow set recipes with prompts to produce food items to a presentable standard. Great work, </a:t>
            </a:r>
            <a:r>
              <a:rPr b="1" i="0" lang="en-AU" sz="1400" u="none" cap="none" strike="noStrike">
                <a:solidFill>
                  <a:srgbClr val="FF0000"/>
                </a:solidFill>
                <a:latin typeface="Garamond"/>
                <a:ea typeface="Garamond"/>
                <a:cs typeface="Garamond"/>
                <a:sym typeface="Garamond"/>
              </a:rPr>
              <a:t>Student X</a:t>
            </a:r>
            <a:r>
              <a:rPr b="0" i="0" lang="en-AU" sz="14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p:txBody>
      </p:sp>
      <p:sp>
        <p:nvSpPr>
          <p:cNvPr id="670" name="Google Shape;670;p66"/>
          <p:cNvSpPr/>
          <p:nvPr/>
        </p:nvSpPr>
        <p:spPr>
          <a:xfrm>
            <a:off x="3135086" y="4766767"/>
            <a:ext cx="5003183" cy="892628"/>
          </a:xfrm>
          <a:prstGeom prst="roundRect">
            <a:avLst>
              <a:gd fmla="val 16667" name="adj"/>
            </a:avLst>
          </a:prstGeom>
          <a:solidFill>
            <a:srgbClr val="FFFF00"/>
          </a:solid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As per any curriculum area, we simply need a Technologies goal progress summary of </a:t>
            </a:r>
            <a:r>
              <a:rPr b="1" i="0" lang="en-AU" sz="1600" u="none" cap="none" strike="noStrike">
                <a:solidFill>
                  <a:srgbClr val="000000"/>
                </a:solidFill>
                <a:latin typeface="Garamond"/>
                <a:ea typeface="Garamond"/>
                <a:cs typeface="Garamond"/>
                <a:sym typeface="Garamond"/>
              </a:rPr>
              <a:t>100-200 words ONLY</a:t>
            </a:r>
            <a:r>
              <a:rPr b="0" i="0" lang="en-AU" sz="16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grpSp>
        <p:nvGrpSpPr>
          <p:cNvPr id="675" name="Google Shape;675;p67"/>
          <p:cNvGrpSpPr/>
          <p:nvPr/>
        </p:nvGrpSpPr>
        <p:grpSpPr>
          <a:xfrm>
            <a:off x="0" y="0"/>
            <a:ext cx="9144000" cy="1636500"/>
            <a:chOff x="0" y="0"/>
            <a:chExt cx="9144000" cy="1636500"/>
          </a:xfrm>
        </p:grpSpPr>
        <p:sp>
          <p:nvSpPr>
            <p:cNvPr id="676" name="Google Shape;676;p67"/>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77" name="Google Shape;677;p67"/>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78" name="Google Shape;678;p67"/>
          <p:cNvSpPr txBox="1"/>
          <p:nvPr>
            <p:ph type="title"/>
          </p:nvPr>
        </p:nvSpPr>
        <p:spPr>
          <a:xfrm>
            <a:off x="263769" y="1198605"/>
            <a:ext cx="8704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Special Consideration</a:t>
            </a:r>
            <a:endParaRPr b="1">
              <a:solidFill>
                <a:srgbClr val="FF0000"/>
              </a:solidFill>
              <a:latin typeface="Garamond"/>
              <a:ea typeface="Garamond"/>
              <a:cs typeface="Garamond"/>
              <a:sym typeface="Garamond"/>
            </a:endParaRPr>
          </a:p>
        </p:txBody>
      </p:sp>
      <p:sp>
        <p:nvSpPr>
          <p:cNvPr id="679" name="Google Shape;679;p67"/>
          <p:cNvSpPr/>
          <p:nvPr/>
        </p:nvSpPr>
        <p:spPr>
          <a:xfrm>
            <a:off x="817269" y="2123010"/>
            <a:ext cx="7597500" cy="3602400"/>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1200"/>
              </a:spcBef>
              <a:spcAft>
                <a:spcPts val="0"/>
              </a:spcAft>
              <a:buClr>
                <a:srgbClr val="000000"/>
              </a:buClr>
              <a:buSzPts val="1700"/>
              <a:buFont typeface="Arial"/>
              <a:buNone/>
            </a:pPr>
            <a:r>
              <a:rPr b="0" i="0" lang="en-AU" sz="1700" u="none" cap="none" strike="noStrike">
                <a:solidFill>
                  <a:schemeClr val="dk1"/>
                </a:solidFill>
                <a:latin typeface="Garamond"/>
                <a:ea typeface="Garamond"/>
                <a:cs typeface="Garamond"/>
                <a:sym typeface="Garamond"/>
              </a:rPr>
              <a:t>Please refer to the </a:t>
            </a:r>
            <a:r>
              <a:rPr b="1" i="0" lang="en-AU" sz="1700" u="none" cap="none" strike="noStrike">
                <a:solidFill>
                  <a:srgbClr val="FF0000"/>
                </a:solidFill>
                <a:latin typeface="Garamond"/>
                <a:ea typeface="Garamond"/>
                <a:cs typeface="Garamond"/>
                <a:sym typeface="Garamond"/>
              </a:rPr>
              <a:t>JSA Reporting Guidelines </a:t>
            </a:r>
            <a:r>
              <a:rPr b="0" i="0" lang="en-AU" sz="1700" u="none" cap="none" strike="noStrike">
                <a:solidFill>
                  <a:schemeClr val="dk1"/>
                </a:solidFill>
                <a:latin typeface="Garamond"/>
                <a:ea typeface="Garamond"/>
                <a:cs typeface="Garamond"/>
                <a:sym typeface="Garamond"/>
              </a:rPr>
              <a:t>to adapt your semester reports for students with the following circumstances:</a:t>
            </a:r>
            <a:endParaRPr b="0" i="0" sz="1700" u="none" cap="none" strike="noStrike">
              <a:solidFill>
                <a:schemeClr val="dk1"/>
              </a:solidFill>
              <a:latin typeface="Garamond"/>
              <a:ea typeface="Garamond"/>
              <a:cs typeface="Garamond"/>
              <a:sym typeface="Garamond"/>
            </a:endParaRPr>
          </a:p>
          <a:p>
            <a:pPr indent="-285750" lvl="0" marL="285750" marR="0" rtl="0" algn="just">
              <a:lnSpc>
                <a:spcPct val="115000"/>
              </a:lnSpc>
              <a:spcBef>
                <a:spcPts val="1200"/>
              </a:spcBef>
              <a:spcAft>
                <a:spcPts val="0"/>
              </a:spcAft>
              <a:buClr>
                <a:schemeClr val="dk1"/>
              </a:buClr>
              <a:buSzPts val="1700"/>
              <a:buFont typeface="Garamond"/>
              <a:buChar char="-"/>
            </a:pPr>
            <a:r>
              <a:rPr b="0" i="0" lang="en-AU" sz="1700" u="none" cap="none" strike="noStrike">
                <a:solidFill>
                  <a:schemeClr val="dk1"/>
                </a:solidFill>
                <a:latin typeface="Garamond"/>
                <a:ea typeface="Garamond"/>
                <a:cs typeface="Garamond"/>
                <a:sym typeface="Garamond"/>
              </a:rPr>
              <a:t>Dual Placement (Reduced Time Fraction)</a:t>
            </a:r>
            <a:endParaRPr b="0" i="0" sz="1700" u="none" cap="none" strike="noStrike">
              <a:solidFill>
                <a:schemeClr val="dk1"/>
              </a:solidFill>
              <a:latin typeface="Garamond"/>
              <a:ea typeface="Garamond"/>
              <a:cs typeface="Garamond"/>
              <a:sym typeface="Garamond"/>
            </a:endParaRPr>
          </a:p>
          <a:p>
            <a:pPr indent="-285750" lvl="0" marL="285750" marR="0" rtl="0" algn="just">
              <a:lnSpc>
                <a:spcPct val="115000"/>
              </a:lnSpc>
              <a:spcBef>
                <a:spcPts val="1200"/>
              </a:spcBef>
              <a:spcAft>
                <a:spcPts val="0"/>
              </a:spcAft>
              <a:buClr>
                <a:schemeClr val="dk1"/>
              </a:buClr>
              <a:buSzPts val="1700"/>
              <a:buFont typeface="Garamond"/>
              <a:buChar char="-"/>
            </a:pPr>
            <a:r>
              <a:rPr b="0" i="0" lang="en-AU" sz="1700" u="none" cap="none" strike="noStrike">
                <a:solidFill>
                  <a:schemeClr val="dk1"/>
                </a:solidFill>
                <a:latin typeface="Garamond"/>
                <a:ea typeface="Garamond"/>
                <a:cs typeface="Garamond"/>
                <a:sym typeface="Garamond"/>
              </a:rPr>
              <a:t>Engagement Plan</a:t>
            </a:r>
            <a:endParaRPr b="0" i="0" sz="1700" u="none" cap="none" strike="noStrike">
              <a:solidFill>
                <a:schemeClr val="dk1"/>
              </a:solidFill>
              <a:latin typeface="Garamond"/>
              <a:ea typeface="Garamond"/>
              <a:cs typeface="Garamond"/>
              <a:sym typeface="Garamond"/>
            </a:endParaRPr>
          </a:p>
          <a:p>
            <a:pPr indent="-285750" lvl="0" marL="285750" marR="0" rtl="0" algn="just">
              <a:lnSpc>
                <a:spcPct val="115000"/>
              </a:lnSpc>
              <a:spcBef>
                <a:spcPts val="1200"/>
              </a:spcBef>
              <a:spcAft>
                <a:spcPts val="0"/>
              </a:spcAft>
              <a:buClr>
                <a:schemeClr val="dk1"/>
              </a:buClr>
              <a:buSzPts val="1700"/>
              <a:buFont typeface="Garamond"/>
              <a:buChar char="-"/>
            </a:pPr>
            <a:r>
              <a:rPr b="0" i="0" lang="en-AU" sz="1700" u="none" cap="none" strike="noStrike">
                <a:solidFill>
                  <a:schemeClr val="dk1"/>
                </a:solidFill>
                <a:latin typeface="Garamond"/>
                <a:ea typeface="Garamond"/>
                <a:cs typeface="Garamond"/>
                <a:sym typeface="Garamond"/>
              </a:rPr>
              <a:t>Outstanding Absence</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700"/>
              <a:buFont typeface="Arial"/>
              <a:buNone/>
            </a:pPr>
            <a:r>
              <a:rPr b="0" i="0" lang="en-AU" sz="1700" u="none" cap="none" strike="noStrike">
                <a:solidFill>
                  <a:schemeClr val="dk1"/>
                </a:solidFill>
                <a:latin typeface="Garamond"/>
                <a:ea typeface="Garamond"/>
                <a:cs typeface="Garamond"/>
                <a:sym typeface="Garamond"/>
              </a:rPr>
              <a:t>We ask that you negotiate with Ellen or Dan to establish a realistic set of IEP goals to report upon given their level of attendance. </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1200"/>
              </a:spcBef>
              <a:spcAft>
                <a:spcPts val="0"/>
              </a:spcAft>
              <a:buClr>
                <a:srgbClr val="000000"/>
              </a:buClr>
              <a:buSzPts val="1700"/>
              <a:buFont typeface="Arial"/>
              <a:buNone/>
            </a:pPr>
            <a:r>
              <a:rPr b="0" i="0" lang="en-AU" sz="1700" u="none" cap="none" strike="noStrike">
                <a:solidFill>
                  <a:schemeClr val="dk1"/>
                </a:solidFill>
                <a:latin typeface="Garamond"/>
                <a:ea typeface="Garamond"/>
                <a:cs typeface="Garamond"/>
                <a:sym typeface="Garamond"/>
              </a:rPr>
              <a:t>*NB If students have not attended for a reasonable length of time, an IEP goal is then switched off thus not referred to for the semester. Set reporting comments for these students are to be used, as built into the above guidelines.</a:t>
            </a:r>
            <a:endParaRPr b="0" i="0" sz="1700" u="none" cap="none" strike="noStrike">
              <a:solidFill>
                <a:schemeClr val="dk1"/>
              </a:solidFill>
              <a:latin typeface="Garamond"/>
              <a:ea typeface="Garamond"/>
              <a:cs typeface="Garamond"/>
              <a:sym typeface="Garamond"/>
            </a:endParaRPr>
          </a:p>
          <a:p>
            <a:pPr indent="-215900" lvl="0" marL="285750" marR="0" rtl="0" algn="just">
              <a:lnSpc>
                <a:spcPct val="115000"/>
              </a:lnSpc>
              <a:spcBef>
                <a:spcPts val="1200"/>
              </a:spcBef>
              <a:spcAft>
                <a:spcPts val="0"/>
              </a:spcAft>
              <a:buClr>
                <a:srgbClr val="000000"/>
              </a:buClr>
              <a:buSzPts val="1100"/>
              <a:buFont typeface="Arial"/>
              <a:buNone/>
            </a:pPr>
            <a:r>
              <a:t/>
            </a:r>
            <a:endParaRPr b="0" i="0" sz="1800" u="none" cap="none" strike="noStrike">
              <a:solidFill>
                <a:schemeClr val="dk1"/>
              </a:solidFill>
              <a:latin typeface="Garamond"/>
              <a:ea typeface="Garamond"/>
              <a:cs typeface="Garamond"/>
              <a:sym typeface="Garamond"/>
            </a:endParaRPr>
          </a:p>
        </p:txBody>
      </p:sp>
      <p:sp>
        <p:nvSpPr>
          <p:cNvPr id="680" name="Google Shape;680;p67"/>
          <p:cNvSpPr txBox="1"/>
          <p:nvPr/>
        </p:nvSpPr>
        <p:spPr>
          <a:xfrm>
            <a:off x="2286000" y="3276884"/>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681" name="Google Shape;681;p67"/>
          <p:cNvSpPr txBox="1"/>
          <p:nvPr/>
        </p:nvSpPr>
        <p:spPr>
          <a:xfrm>
            <a:off x="2286000" y="3276884"/>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grpSp>
        <p:nvGrpSpPr>
          <p:cNvPr id="686" name="Google Shape;686;p68"/>
          <p:cNvGrpSpPr/>
          <p:nvPr/>
        </p:nvGrpSpPr>
        <p:grpSpPr>
          <a:xfrm>
            <a:off x="0" y="0"/>
            <a:ext cx="9144000" cy="1636500"/>
            <a:chOff x="0" y="0"/>
            <a:chExt cx="9144000" cy="1636500"/>
          </a:xfrm>
        </p:grpSpPr>
        <p:sp>
          <p:nvSpPr>
            <p:cNvPr id="687" name="Google Shape;687;p68"/>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88" name="Google Shape;688;p68"/>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89" name="Google Shape;689;p68"/>
          <p:cNvSpPr txBox="1"/>
          <p:nvPr>
            <p:ph type="title"/>
          </p:nvPr>
        </p:nvSpPr>
        <p:spPr>
          <a:xfrm>
            <a:off x="263769" y="1198605"/>
            <a:ext cx="8704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JSA Reporting Guidelines – Grammatical Tips</a:t>
            </a:r>
            <a:endParaRPr b="1">
              <a:solidFill>
                <a:srgbClr val="FF0000"/>
              </a:solidFill>
              <a:latin typeface="Garamond"/>
              <a:ea typeface="Garamond"/>
              <a:cs typeface="Garamond"/>
              <a:sym typeface="Garamond"/>
            </a:endParaRPr>
          </a:p>
        </p:txBody>
      </p:sp>
      <p:sp>
        <p:nvSpPr>
          <p:cNvPr id="690" name="Google Shape;690;p68"/>
          <p:cNvSpPr/>
          <p:nvPr/>
        </p:nvSpPr>
        <p:spPr>
          <a:xfrm>
            <a:off x="817269" y="2223594"/>
            <a:ext cx="7597500" cy="3602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5000"/>
              </a:lnSpc>
              <a:spcBef>
                <a:spcPts val="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Student Names: </a:t>
            </a:r>
            <a:r>
              <a:rPr b="0" i="0" lang="en-AU" sz="1800" u="none" cap="none" strike="noStrike">
                <a:solidFill>
                  <a:srgbClr val="000000"/>
                </a:solidFill>
                <a:latin typeface="Garamond"/>
                <a:ea typeface="Garamond"/>
                <a:cs typeface="Garamond"/>
                <a:sym typeface="Garamond"/>
              </a:rPr>
              <a:t>when setting IEP goals and formally reporting, all students should be referred to by their </a:t>
            </a:r>
            <a:r>
              <a:rPr b="1" i="0" lang="en-AU" sz="1800" u="none" cap="none" strike="noStrike">
                <a:solidFill>
                  <a:srgbClr val="FF0000"/>
                </a:solidFill>
                <a:latin typeface="Garamond"/>
                <a:ea typeface="Garamond"/>
                <a:cs typeface="Garamond"/>
                <a:sym typeface="Garamond"/>
              </a:rPr>
              <a:t>formal names</a:t>
            </a:r>
            <a:r>
              <a:rPr b="0" i="0" lang="en-AU" sz="1800" u="none" cap="none" strike="noStrike">
                <a:solidFill>
                  <a:srgbClr val="000000"/>
                </a:solidFill>
                <a:latin typeface="Garamond"/>
                <a:ea typeface="Garamond"/>
                <a:cs typeface="Garamond"/>
                <a:sym typeface="Garamond"/>
              </a:rPr>
              <a:t> outlined in our Cases student lists rather than by their preferred names used in person.</a:t>
            </a:r>
            <a:endParaRPr b="0" i="0" sz="1800" u="none" cap="none" strike="noStrike">
              <a:solidFill>
                <a:srgbClr val="000000"/>
              </a:solidFill>
              <a:latin typeface="Noto Sans Symbols"/>
              <a:ea typeface="Noto Sans Symbols"/>
              <a:cs typeface="Noto Sans Symbols"/>
              <a:sym typeface="Noto Sans Symbols"/>
            </a:endParaRPr>
          </a:p>
          <a:p>
            <a:pPr indent="-342900" lvl="0" marL="342900" marR="0" rtl="0" algn="l">
              <a:lnSpc>
                <a:spcPct val="115000"/>
              </a:lnSpc>
              <a:spcBef>
                <a:spcPts val="100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Names/Pronouns: </a:t>
            </a:r>
            <a:r>
              <a:rPr b="0" i="0" lang="en-AU" sz="1800" u="none" cap="none" strike="noStrike">
                <a:solidFill>
                  <a:srgbClr val="000000"/>
                </a:solidFill>
                <a:latin typeface="Garamond"/>
                <a:ea typeface="Garamond"/>
                <a:cs typeface="Garamond"/>
                <a:sym typeface="Garamond"/>
              </a:rPr>
              <a:t>Alternate the use of name and pronoun to avoid repetition, e.g., </a:t>
            </a:r>
            <a:r>
              <a:rPr b="1" i="1" lang="en-AU" sz="1800" u="none" cap="none" strike="noStrike">
                <a:solidFill>
                  <a:srgbClr val="FF0000"/>
                </a:solidFill>
                <a:latin typeface="Garamond"/>
                <a:ea typeface="Garamond"/>
                <a:cs typeface="Garamond"/>
                <a:sym typeface="Garamond"/>
              </a:rPr>
              <a:t>John</a:t>
            </a:r>
            <a:r>
              <a:rPr b="0" i="1" lang="en-AU" sz="1800" u="none" cap="none" strike="noStrike">
                <a:solidFill>
                  <a:srgbClr val="000000"/>
                </a:solidFill>
                <a:latin typeface="Garamond"/>
                <a:ea typeface="Garamond"/>
                <a:cs typeface="Garamond"/>
                <a:sym typeface="Garamond"/>
              </a:rPr>
              <a:t> is a happy, energetic student who actively participates in class discussions. </a:t>
            </a:r>
            <a:r>
              <a:rPr b="1" i="1" lang="en-AU" sz="1800" u="none" cap="none" strike="noStrike">
                <a:solidFill>
                  <a:srgbClr val="FF0000"/>
                </a:solidFill>
                <a:latin typeface="Garamond"/>
                <a:ea typeface="Garamond"/>
                <a:cs typeface="Garamond"/>
                <a:sym typeface="Garamond"/>
              </a:rPr>
              <a:t>He/She/They</a:t>
            </a:r>
            <a:r>
              <a:rPr b="0" i="1" lang="en-AU" sz="1800" u="none" cap="none" strike="noStrike">
                <a:solidFill>
                  <a:srgbClr val="000000"/>
                </a:solidFill>
                <a:latin typeface="Garamond"/>
                <a:ea typeface="Garamond"/>
                <a:cs typeface="Garamond"/>
                <a:sym typeface="Garamond"/>
              </a:rPr>
              <a:t> responds well to feedback and approaches tasks with a positive attitude. </a:t>
            </a:r>
            <a:r>
              <a:rPr b="1" i="1" lang="en-AU" sz="1800" u="none" cap="none" strike="noStrike">
                <a:solidFill>
                  <a:srgbClr val="FF0000"/>
                </a:solidFill>
                <a:latin typeface="Garamond"/>
                <a:ea typeface="Garamond"/>
                <a:cs typeface="Garamond"/>
                <a:sym typeface="Garamond"/>
              </a:rPr>
              <a:t>John</a:t>
            </a:r>
            <a:r>
              <a:rPr b="0" i="1" lang="en-AU" sz="1800" u="none" cap="none" strike="noStrike">
                <a:solidFill>
                  <a:srgbClr val="000000"/>
                </a:solidFill>
                <a:latin typeface="Garamond"/>
                <a:ea typeface="Garamond"/>
                <a:cs typeface="Garamond"/>
                <a:sym typeface="Garamond"/>
              </a:rPr>
              <a:t> works co-operatively with her classmates and usually completes work in the designated time. </a:t>
            </a:r>
            <a:r>
              <a:rPr b="0" i="0" lang="en-AU" sz="1800" u="none" cap="none" strike="noStrike">
                <a:solidFill>
                  <a:srgbClr val="000000"/>
                </a:solidFill>
                <a:latin typeface="Garamond"/>
                <a:ea typeface="Garamond"/>
                <a:cs typeface="Garamond"/>
                <a:sym typeface="Garamond"/>
              </a:rPr>
              <a:t>Note, that the appropriate use of pronouns is in alignment with the intentions formally agreed between both the classroom teacher and the parent, confirmed in writing.</a:t>
            </a:r>
            <a:endParaRPr b="0" i="0" sz="1800" u="none" cap="none" strike="noStrike">
              <a:solidFill>
                <a:srgbClr val="000000"/>
              </a:solidFill>
              <a:latin typeface="Noto Sans Symbols"/>
              <a:ea typeface="Noto Sans Symbols"/>
              <a:cs typeface="Noto Sans Symbols"/>
              <a:sym typeface="Noto Sans Symbols"/>
            </a:endParaRPr>
          </a:p>
          <a:p>
            <a:pPr indent="-215900" lvl="0" marL="285750" marR="0" rtl="0" algn="just">
              <a:lnSpc>
                <a:spcPct val="115000"/>
              </a:lnSpc>
              <a:spcBef>
                <a:spcPts val="2200"/>
              </a:spcBef>
              <a:spcAft>
                <a:spcPts val="0"/>
              </a:spcAft>
              <a:buClr>
                <a:srgbClr val="000000"/>
              </a:buClr>
              <a:buSzPts val="1100"/>
              <a:buFont typeface="Arial"/>
              <a:buNone/>
            </a:pPr>
            <a:r>
              <a:t/>
            </a:r>
            <a:endParaRPr b="0" i="0" sz="1800" u="none" cap="none" strike="noStrike">
              <a:solidFill>
                <a:schemeClr val="dk1"/>
              </a:solidFill>
              <a:latin typeface="Garamond"/>
              <a:ea typeface="Garamond"/>
              <a:cs typeface="Garamond"/>
              <a:sym typeface="Garamond"/>
            </a:endParaRPr>
          </a:p>
        </p:txBody>
      </p:sp>
      <p:sp>
        <p:nvSpPr>
          <p:cNvPr id="691" name="Google Shape;691;p68"/>
          <p:cNvSpPr txBox="1"/>
          <p:nvPr/>
        </p:nvSpPr>
        <p:spPr>
          <a:xfrm>
            <a:off x="2286000" y="3276884"/>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AU"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grpSp>
        <p:nvGrpSpPr>
          <p:cNvPr id="696" name="Google Shape;696;p69"/>
          <p:cNvGrpSpPr/>
          <p:nvPr/>
        </p:nvGrpSpPr>
        <p:grpSpPr>
          <a:xfrm>
            <a:off x="0" y="0"/>
            <a:ext cx="9144000" cy="1636500"/>
            <a:chOff x="0" y="0"/>
            <a:chExt cx="9144000" cy="1636500"/>
          </a:xfrm>
        </p:grpSpPr>
        <p:sp>
          <p:nvSpPr>
            <p:cNvPr id="697" name="Google Shape;697;p69"/>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698" name="Google Shape;698;p69"/>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699" name="Google Shape;699;p69"/>
          <p:cNvSpPr txBox="1"/>
          <p:nvPr>
            <p:ph type="title"/>
          </p:nvPr>
        </p:nvSpPr>
        <p:spPr>
          <a:xfrm>
            <a:off x="263769" y="1198605"/>
            <a:ext cx="8704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JSA Reporting Guidelines – Grammatical Tips</a:t>
            </a:r>
            <a:endParaRPr b="1">
              <a:solidFill>
                <a:srgbClr val="FF0000"/>
              </a:solidFill>
              <a:latin typeface="Garamond"/>
              <a:ea typeface="Garamond"/>
              <a:cs typeface="Garamond"/>
              <a:sym typeface="Garamond"/>
            </a:endParaRPr>
          </a:p>
        </p:txBody>
      </p:sp>
      <p:sp>
        <p:nvSpPr>
          <p:cNvPr id="700" name="Google Shape;700;p69"/>
          <p:cNvSpPr/>
          <p:nvPr/>
        </p:nvSpPr>
        <p:spPr>
          <a:xfrm>
            <a:off x="817269" y="2223594"/>
            <a:ext cx="7597500" cy="3602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5000"/>
              </a:lnSpc>
              <a:spcBef>
                <a:spcPts val="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Capitalisation: </a:t>
            </a:r>
            <a:r>
              <a:rPr b="0" i="0" lang="en-AU" sz="1800" u="none" cap="none" strike="noStrike">
                <a:solidFill>
                  <a:srgbClr val="000000"/>
                </a:solidFill>
                <a:latin typeface="Garamond"/>
                <a:ea typeface="Garamond"/>
                <a:cs typeface="Garamond"/>
                <a:sym typeface="Garamond"/>
              </a:rPr>
              <a:t>to ensure consistency, capitals are to be used for subject areas or sub strands e.g., </a:t>
            </a:r>
            <a:r>
              <a:rPr b="0" i="1" lang="en-AU" sz="1800" u="none" cap="none" strike="noStrike">
                <a:solidFill>
                  <a:srgbClr val="000000"/>
                </a:solidFill>
                <a:latin typeface="Garamond"/>
                <a:ea typeface="Garamond"/>
                <a:cs typeface="Garamond"/>
                <a:sym typeface="Garamond"/>
              </a:rPr>
              <a:t>Mathematics,</a:t>
            </a:r>
            <a:r>
              <a:rPr b="0" i="0" lang="en-AU" sz="1800" u="none" cap="none" strike="noStrike">
                <a:solidFill>
                  <a:srgbClr val="000000"/>
                </a:solidFill>
                <a:latin typeface="Garamond"/>
                <a:ea typeface="Garamond"/>
                <a:cs typeface="Garamond"/>
                <a:sym typeface="Garamond"/>
              </a:rPr>
              <a:t> </a:t>
            </a:r>
            <a:r>
              <a:rPr b="0" i="1" lang="en-AU" sz="1800" u="none" cap="none" strike="noStrike">
                <a:solidFill>
                  <a:srgbClr val="000000"/>
                </a:solidFill>
                <a:latin typeface="Garamond"/>
                <a:ea typeface="Garamond"/>
                <a:cs typeface="Garamond"/>
                <a:sym typeface="Garamond"/>
              </a:rPr>
              <a:t>Health &amp;</a:t>
            </a:r>
            <a:r>
              <a:rPr b="0" i="0" lang="en-AU" sz="1800" u="none" cap="none" strike="noStrike">
                <a:solidFill>
                  <a:srgbClr val="000000"/>
                </a:solidFill>
                <a:latin typeface="Garamond"/>
                <a:ea typeface="Garamond"/>
                <a:cs typeface="Garamond"/>
                <a:sym typeface="Garamond"/>
              </a:rPr>
              <a:t> </a:t>
            </a:r>
            <a:r>
              <a:rPr b="0" i="1" lang="en-AU" sz="1800" u="none" cap="none" strike="noStrike">
                <a:solidFill>
                  <a:srgbClr val="000000"/>
                </a:solidFill>
                <a:latin typeface="Garamond"/>
                <a:ea typeface="Garamond"/>
                <a:cs typeface="Garamond"/>
                <a:sym typeface="Garamond"/>
              </a:rPr>
              <a:t>Physical Education or Reading &amp; Viewing </a:t>
            </a:r>
            <a:r>
              <a:rPr b="0" i="0" lang="en-AU" sz="1800" u="none" cap="none" strike="noStrike">
                <a:solidFill>
                  <a:srgbClr val="000000"/>
                </a:solidFill>
                <a:latin typeface="Garamond"/>
                <a:ea typeface="Garamond"/>
                <a:cs typeface="Garamond"/>
                <a:sym typeface="Garamond"/>
              </a:rPr>
              <a:t>and when stating a specific term or semester e.g., </a:t>
            </a:r>
            <a:r>
              <a:rPr b="0" i="1" lang="en-AU" sz="1800" u="none" cap="none" strike="noStrike">
                <a:solidFill>
                  <a:srgbClr val="000000"/>
                </a:solidFill>
                <a:latin typeface="Garamond"/>
                <a:ea typeface="Garamond"/>
                <a:cs typeface="Garamond"/>
                <a:sym typeface="Garamond"/>
              </a:rPr>
              <a:t>‘Term 1’</a:t>
            </a:r>
            <a:r>
              <a:rPr b="0" i="0" lang="en-AU" sz="1800" u="none" cap="none" strike="noStrike">
                <a:solidFill>
                  <a:srgbClr val="000000"/>
                </a:solidFill>
                <a:latin typeface="Garamond"/>
                <a:ea typeface="Garamond"/>
                <a:cs typeface="Garamond"/>
                <a:sym typeface="Garamond"/>
              </a:rPr>
              <a:t> and ‘</a:t>
            </a:r>
            <a:r>
              <a:rPr b="0" i="1" lang="en-AU" sz="1800" u="none" cap="none" strike="noStrike">
                <a:solidFill>
                  <a:srgbClr val="000000"/>
                </a:solidFill>
                <a:latin typeface="Garamond"/>
                <a:ea typeface="Garamond"/>
                <a:cs typeface="Garamond"/>
                <a:sym typeface="Garamond"/>
              </a:rPr>
              <a:t>Semester 1</a:t>
            </a:r>
            <a:r>
              <a:rPr b="0" i="0" lang="en-AU" sz="1800" u="none" cap="none" strike="noStrike">
                <a:solidFill>
                  <a:srgbClr val="000000"/>
                </a:solidFill>
                <a:latin typeface="Garamond"/>
                <a:ea typeface="Garamond"/>
                <a:cs typeface="Garamond"/>
                <a:sym typeface="Garamond"/>
              </a:rPr>
              <a:t>’.  </a:t>
            </a:r>
            <a:endParaRPr b="0" i="0" sz="1400" u="none" cap="none" strike="noStrike">
              <a:solidFill>
                <a:srgbClr val="000000"/>
              </a:solidFill>
              <a:latin typeface="Arial"/>
              <a:ea typeface="Arial"/>
              <a:cs typeface="Arial"/>
              <a:sym typeface="Arial"/>
            </a:endParaRPr>
          </a:p>
          <a:p>
            <a:pPr indent="-342900" lvl="0" marL="342900" marR="0" rtl="0" algn="l">
              <a:lnSpc>
                <a:spcPct val="115000"/>
              </a:lnSpc>
              <a:spcBef>
                <a:spcPts val="100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Non-Capitalisation: </a:t>
            </a:r>
            <a:r>
              <a:rPr b="0" i="0" lang="en-AU" sz="1800" u="none" cap="none" strike="noStrike">
                <a:solidFill>
                  <a:srgbClr val="000000"/>
                </a:solidFill>
                <a:latin typeface="Garamond"/>
                <a:ea typeface="Garamond"/>
                <a:cs typeface="Garamond"/>
                <a:sym typeface="Garamond"/>
              </a:rPr>
              <a:t>avoid capital letters for examples such as ‘</a:t>
            </a:r>
            <a:r>
              <a:rPr b="0" i="1" lang="en-AU" sz="1800" u="none" cap="none" strike="noStrike">
                <a:solidFill>
                  <a:srgbClr val="000000"/>
                </a:solidFill>
                <a:latin typeface="Garamond"/>
                <a:ea typeface="Garamond"/>
                <a:cs typeface="Garamond"/>
                <a:sym typeface="Garamond"/>
              </a:rPr>
              <a:t>friends of ten’</a:t>
            </a:r>
            <a:r>
              <a:rPr b="0" i="0" lang="en-AU" sz="1800" u="none" cap="none" strike="noStrike">
                <a:solidFill>
                  <a:srgbClr val="000000"/>
                </a:solidFill>
                <a:latin typeface="Garamond"/>
                <a:ea typeface="Garamond"/>
                <a:cs typeface="Garamond"/>
                <a:sym typeface="Garamond"/>
              </a:rPr>
              <a:t> or related language such as ‘</a:t>
            </a:r>
            <a:r>
              <a:rPr b="0" i="1" lang="en-AU" sz="1800" u="none" cap="none" strike="noStrike">
                <a:solidFill>
                  <a:srgbClr val="000000"/>
                </a:solidFill>
                <a:latin typeface="Garamond"/>
                <a:ea typeface="Garamond"/>
                <a:cs typeface="Garamond"/>
                <a:sym typeface="Garamond"/>
              </a:rPr>
              <a:t>finding the main idea</a:t>
            </a:r>
            <a:r>
              <a:rPr b="0" i="0" lang="en-AU" sz="1800" u="none" cap="none" strike="noStrike">
                <a:solidFill>
                  <a:srgbClr val="000000"/>
                </a:solidFill>
                <a:latin typeface="Garamond"/>
                <a:ea typeface="Garamond"/>
                <a:cs typeface="Garamond"/>
                <a:sym typeface="Garamond"/>
              </a:rPr>
              <a:t>’ and ‘</a:t>
            </a:r>
            <a:r>
              <a:rPr b="0" i="1" lang="en-AU" sz="1800" u="none" cap="none" strike="noStrike">
                <a:solidFill>
                  <a:srgbClr val="000000"/>
                </a:solidFill>
                <a:latin typeface="Garamond"/>
                <a:ea typeface="Garamond"/>
                <a:cs typeface="Garamond"/>
                <a:sym typeface="Garamond"/>
              </a:rPr>
              <a:t>text to self</a:t>
            </a:r>
            <a:r>
              <a:rPr b="0" i="0" lang="en-AU" sz="1800" u="none" cap="none" strike="noStrike">
                <a:solidFill>
                  <a:srgbClr val="000000"/>
                </a:solidFill>
                <a:latin typeface="Garamond"/>
                <a:ea typeface="Garamond"/>
                <a:cs typeface="Garamond"/>
                <a:sym typeface="Garamond"/>
              </a:rPr>
              <a:t>’’, rather put in inverted commas as illustrated above.</a:t>
            </a:r>
            <a:endParaRPr b="0" i="0" sz="1800" u="none" cap="none" strike="noStrike">
              <a:solidFill>
                <a:srgbClr val="000000"/>
              </a:solidFill>
              <a:latin typeface="Noto Sans Symbols"/>
              <a:ea typeface="Noto Sans Symbols"/>
              <a:cs typeface="Noto Sans Symbols"/>
              <a:sym typeface="Noto Sans Symbols"/>
            </a:endParaRPr>
          </a:p>
          <a:p>
            <a:pPr indent="-342900" lvl="0" marL="342900" marR="0" rtl="0" algn="l">
              <a:lnSpc>
                <a:spcPct val="115000"/>
              </a:lnSpc>
              <a:spcBef>
                <a:spcPts val="100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Use of numbers: </a:t>
            </a:r>
            <a:r>
              <a:rPr b="0" i="0" lang="en-AU" sz="1800" u="none" cap="none" strike="noStrike">
                <a:solidFill>
                  <a:srgbClr val="000000"/>
                </a:solidFill>
                <a:latin typeface="Garamond"/>
                <a:ea typeface="Garamond"/>
                <a:cs typeface="Garamond"/>
                <a:sym typeface="Garamond"/>
              </a:rPr>
              <a:t>to ensure consistency, numbers are to be used when providing examples of number sentences or measurements in mathematics e.g., </a:t>
            </a:r>
            <a:r>
              <a:rPr b="0" i="1" lang="en-AU" sz="1800" u="none" cap="none" strike="noStrike">
                <a:solidFill>
                  <a:srgbClr val="000000"/>
                </a:solidFill>
                <a:latin typeface="Garamond"/>
                <a:ea typeface="Garamond"/>
                <a:cs typeface="Garamond"/>
                <a:sym typeface="Garamond"/>
              </a:rPr>
              <a:t>3+3=6, 4cm</a:t>
            </a:r>
            <a:r>
              <a:rPr b="0" i="0" lang="en-AU" sz="1800" u="none" cap="none" strike="noStrike">
                <a:solidFill>
                  <a:srgbClr val="000000"/>
                </a:solidFill>
                <a:latin typeface="Garamond"/>
                <a:ea typeface="Garamond"/>
                <a:cs typeface="Garamond"/>
                <a:sym typeface="Garamond"/>
              </a:rPr>
              <a:t> or when articulating time periods, such </a:t>
            </a:r>
            <a:r>
              <a:rPr b="0" i="1" lang="en-AU" sz="1800" u="none" cap="none" strike="noStrike">
                <a:solidFill>
                  <a:srgbClr val="000000"/>
                </a:solidFill>
                <a:latin typeface="Garamond"/>
                <a:ea typeface="Garamond"/>
                <a:cs typeface="Garamond"/>
                <a:sym typeface="Garamond"/>
              </a:rPr>
              <a:t>Week 8, Term 1 and Semester 2</a:t>
            </a:r>
            <a:r>
              <a:rPr b="0" i="0" lang="en-AU" sz="1800" u="none" cap="none" strike="noStrike">
                <a:solidFill>
                  <a:srgbClr val="000000"/>
                </a:solidFill>
                <a:latin typeface="Garamond"/>
                <a:ea typeface="Garamond"/>
                <a:cs typeface="Garamond"/>
                <a:sym typeface="Garamond"/>
              </a:rPr>
              <a:t>. Number words are not to be used.</a:t>
            </a:r>
            <a:endParaRPr b="0" i="0" sz="1800" u="none" cap="none" strike="noStrike">
              <a:solidFill>
                <a:srgbClr val="000000"/>
              </a:solidFill>
              <a:latin typeface="Noto Sans Symbols"/>
              <a:ea typeface="Noto Sans Symbols"/>
              <a:cs typeface="Noto Sans Symbols"/>
              <a:sym typeface="Noto Sans Symbols"/>
            </a:endParaRPr>
          </a:p>
          <a:p>
            <a:pPr indent="-215900" lvl="0" marL="285750" marR="0" rtl="0" algn="just">
              <a:lnSpc>
                <a:spcPct val="115000"/>
              </a:lnSpc>
              <a:spcBef>
                <a:spcPts val="2200"/>
              </a:spcBef>
              <a:spcAft>
                <a:spcPts val="0"/>
              </a:spcAft>
              <a:buClr>
                <a:srgbClr val="000000"/>
              </a:buClr>
              <a:buSzPts val="1100"/>
              <a:buFont typeface="Arial"/>
              <a:buNone/>
            </a:pPr>
            <a:r>
              <a:t/>
            </a:r>
            <a:endParaRPr b="0" i="0" sz="1800" u="none" cap="none" strike="noStrike">
              <a:solidFill>
                <a:schemeClr val="dk1"/>
              </a:solidFill>
              <a:latin typeface="Garamond"/>
              <a:ea typeface="Garamond"/>
              <a:cs typeface="Garamond"/>
              <a:sym typeface="Garamond"/>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grpSp>
        <p:nvGrpSpPr>
          <p:cNvPr id="705" name="Google Shape;705;p70"/>
          <p:cNvGrpSpPr/>
          <p:nvPr/>
        </p:nvGrpSpPr>
        <p:grpSpPr>
          <a:xfrm>
            <a:off x="0" y="0"/>
            <a:ext cx="9144000" cy="1636500"/>
            <a:chOff x="0" y="0"/>
            <a:chExt cx="9144000" cy="1636500"/>
          </a:xfrm>
        </p:grpSpPr>
        <p:sp>
          <p:nvSpPr>
            <p:cNvPr id="706" name="Google Shape;706;p70"/>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07" name="Google Shape;707;p70"/>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708" name="Google Shape;708;p70"/>
          <p:cNvSpPr txBox="1"/>
          <p:nvPr>
            <p:ph type="title"/>
          </p:nvPr>
        </p:nvSpPr>
        <p:spPr>
          <a:xfrm>
            <a:off x="263769" y="1198605"/>
            <a:ext cx="8704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JSA Reporting Guidelines – Grammatical Tips</a:t>
            </a:r>
            <a:endParaRPr b="1">
              <a:solidFill>
                <a:srgbClr val="FF0000"/>
              </a:solidFill>
              <a:latin typeface="Garamond"/>
              <a:ea typeface="Garamond"/>
              <a:cs typeface="Garamond"/>
              <a:sym typeface="Garamond"/>
            </a:endParaRPr>
          </a:p>
        </p:txBody>
      </p:sp>
      <p:sp>
        <p:nvSpPr>
          <p:cNvPr id="709" name="Google Shape;709;p70"/>
          <p:cNvSpPr/>
          <p:nvPr/>
        </p:nvSpPr>
        <p:spPr>
          <a:xfrm>
            <a:off x="817269" y="2223594"/>
            <a:ext cx="7597500" cy="3602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5000"/>
              </a:lnSpc>
              <a:spcBef>
                <a:spcPts val="0"/>
              </a:spcBef>
              <a:spcAft>
                <a:spcPts val="0"/>
              </a:spcAft>
              <a:buClr>
                <a:srgbClr val="000000"/>
              </a:buClr>
              <a:buSzPts val="1800"/>
              <a:buFont typeface="Arial"/>
              <a:buChar char="●"/>
            </a:pPr>
            <a:r>
              <a:rPr b="0" i="0" lang="en-AU" sz="1800" u="none" cap="none" strike="noStrike">
                <a:solidFill>
                  <a:srgbClr val="000000"/>
                </a:solidFill>
                <a:latin typeface="Garamond"/>
                <a:ea typeface="Garamond"/>
                <a:cs typeface="Garamond"/>
                <a:sym typeface="Garamond"/>
              </a:rPr>
              <a:t>Use an ‘anthers and’ symbol (&amp;) for denoting ‘and’ in titles or when embedded within comments, in reference to our curriculum strands and sub strands e.g., as for:</a:t>
            </a:r>
            <a:endParaRPr b="0" i="0" sz="1800" u="none" cap="none" strike="noStrike">
              <a:solidFill>
                <a:srgbClr val="000000"/>
              </a:solidFill>
              <a:latin typeface="Noto Sans Symbols"/>
              <a:ea typeface="Noto Sans Symbols"/>
              <a:cs typeface="Noto Sans Symbols"/>
              <a:sym typeface="Noto Sans Symbols"/>
            </a:endParaRPr>
          </a:p>
          <a:p>
            <a:pPr indent="-285750" lvl="1" marL="742950" marR="0" rtl="0" algn="l">
              <a:lnSpc>
                <a:spcPct val="115000"/>
              </a:lnSpc>
              <a:spcBef>
                <a:spcPts val="1000"/>
              </a:spcBef>
              <a:spcAft>
                <a:spcPts val="0"/>
              </a:spcAft>
              <a:buClr>
                <a:srgbClr val="000000"/>
              </a:buClr>
              <a:buSzPts val="1800"/>
              <a:buFont typeface="Courier New"/>
              <a:buChar char="o"/>
            </a:pPr>
            <a:r>
              <a:rPr b="0" i="0" lang="en-AU" sz="1800" u="none" cap="none" strike="noStrike">
                <a:solidFill>
                  <a:srgbClr val="000000"/>
                </a:solidFill>
                <a:latin typeface="Garamond"/>
                <a:ea typeface="Garamond"/>
                <a:cs typeface="Garamond"/>
                <a:sym typeface="Garamond"/>
              </a:rPr>
              <a:t>English: Reading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Viewing, Speaking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Listening, </a:t>
            </a:r>
            <a:endParaRPr b="0" i="0" sz="1800" u="none" cap="none" strike="noStrike">
              <a:solidFill>
                <a:srgbClr val="000000"/>
              </a:solidFill>
              <a:latin typeface="Courier New"/>
              <a:ea typeface="Courier New"/>
              <a:cs typeface="Courier New"/>
              <a:sym typeface="Courier New"/>
            </a:endParaRPr>
          </a:p>
          <a:p>
            <a:pPr indent="-285750" lvl="1" marL="742950" marR="0" rtl="0" algn="l">
              <a:lnSpc>
                <a:spcPct val="115000"/>
              </a:lnSpc>
              <a:spcBef>
                <a:spcPts val="0"/>
              </a:spcBef>
              <a:spcAft>
                <a:spcPts val="0"/>
              </a:spcAft>
              <a:buClr>
                <a:srgbClr val="000000"/>
              </a:buClr>
              <a:buSzPts val="1800"/>
              <a:buFont typeface="Courier New"/>
              <a:buChar char="o"/>
            </a:pPr>
            <a:r>
              <a:rPr b="0" i="0" lang="en-AU" sz="1800" u="none" cap="none" strike="noStrike">
                <a:solidFill>
                  <a:srgbClr val="000000"/>
                </a:solidFill>
                <a:latin typeface="Garamond"/>
                <a:ea typeface="Garamond"/>
                <a:cs typeface="Garamond"/>
                <a:sym typeface="Garamond"/>
              </a:rPr>
              <a:t>Mathematics: Number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Algebra, Statistics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Probability, </a:t>
            </a:r>
            <a:endParaRPr b="0" i="0" sz="1800" u="none" cap="none" strike="noStrike">
              <a:solidFill>
                <a:srgbClr val="000000"/>
              </a:solidFill>
              <a:latin typeface="Courier New"/>
              <a:ea typeface="Courier New"/>
              <a:cs typeface="Courier New"/>
              <a:sym typeface="Courier New"/>
            </a:endParaRPr>
          </a:p>
          <a:p>
            <a:pPr indent="-285750" lvl="1" marL="742950" marR="0" rtl="0" algn="l">
              <a:lnSpc>
                <a:spcPct val="115000"/>
              </a:lnSpc>
              <a:spcBef>
                <a:spcPts val="0"/>
              </a:spcBef>
              <a:spcAft>
                <a:spcPts val="0"/>
              </a:spcAft>
              <a:buClr>
                <a:srgbClr val="000000"/>
              </a:buClr>
              <a:buSzPts val="1800"/>
              <a:buFont typeface="Courier New"/>
              <a:buChar char="o"/>
            </a:pPr>
            <a:r>
              <a:rPr b="0" i="0" lang="en-AU" sz="1800" u="none" cap="none" strike="noStrike">
                <a:solidFill>
                  <a:srgbClr val="000000"/>
                </a:solidFill>
                <a:latin typeface="Garamond"/>
                <a:ea typeface="Garamond"/>
                <a:cs typeface="Garamond"/>
                <a:sym typeface="Garamond"/>
              </a:rPr>
              <a:t>Personal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Social Capabilities: Self-Awareness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Management and Social Awareness</a:t>
            </a:r>
            <a:r>
              <a:rPr b="1" i="0" lang="en-AU" sz="1800" u="none" cap="none" strike="noStrike">
                <a:solidFill>
                  <a:srgbClr val="000000"/>
                </a:solidFill>
                <a:latin typeface="Garamond"/>
                <a:ea typeface="Garamond"/>
                <a:cs typeface="Garamond"/>
                <a:sym typeface="Garamond"/>
              </a:rPr>
              <a:t> &amp;</a:t>
            </a:r>
            <a:r>
              <a:rPr b="0" i="0" lang="en-AU" sz="1800" u="none" cap="none" strike="noStrike">
                <a:solidFill>
                  <a:srgbClr val="000000"/>
                </a:solidFill>
                <a:latin typeface="Garamond"/>
                <a:ea typeface="Garamond"/>
                <a:cs typeface="Garamond"/>
                <a:sym typeface="Garamond"/>
              </a:rPr>
              <a:t> Management</a:t>
            </a:r>
            <a:endParaRPr b="0" i="0" sz="1800" u="none" cap="none" strike="noStrike">
              <a:solidFill>
                <a:srgbClr val="000000"/>
              </a:solidFill>
              <a:latin typeface="Courier New"/>
              <a:ea typeface="Courier New"/>
              <a:cs typeface="Courier New"/>
              <a:sym typeface="Courier New"/>
            </a:endParaRPr>
          </a:p>
          <a:p>
            <a:pPr indent="-285750" lvl="1" marL="742950" marR="0" rtl="0" algn="l">
              <a:lnSpc>
                <a:spcPct val="115000"/>
              </a:lnSpc>
              <a:spcBef>
                <a:spcPts val="0"/>
              </a:spcBef>
              <a:spcAft>
                <a:spcPts val="0"/>
              </a:spcAft>
              <a:buClr>
                <a:srgbClr val="000000"/>
              </a:buClr>
              <a:buSzPts val="1800"/>
              <a:buFont typeface="Courier New"/>
              <a:buChar char="o"/>
            </a:pPr>
            <a:r>
              <a:rPr b="0" i="0" lang="en-AU" sz="1800" u="none" cap="none" strike="noStrike">
                <a:solidFill>
                  <a:srgbClr val="000000"/>
                </a:solidFill>
                <a:latin typeface="Garamond"/>
                <a:ea typeface="Garamond"/>
                <a:cs typeface="Garamond"/>
                <a:sym typeface="Garamond"/>
              </a:rPr>
              <a:t>Health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Physical Education: Personal, Social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Community Health and Movement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Physical Activity</a:t>
            </a:r>
            <a:endParaRPr b="0" i="0" sz="1800" u="none" cap="none" strike="noStrike">
              <a:solidFill>
                <a:srgbClr val="000000"/>
              </a:solidFill>
              <a:latin typeface="Garamond"/>
              <a:ea typeface="Garamond"/>
              <a:cs typeface="Garamond"/>
              <a:sym typeface="Garamond"/>
            </a:endParaRPr>
          </a:p>
          <a:p>
            <a:pPr indent="-285750" lvl="1" marL="742950" marR="0" rtl="0" algn="l">
              <a:lnSpc>
                <a:spcPct val="115000"/>
              </a:lnSpc>
              <a:spcBef>
                <a:spcPts val="0"/>
              </a:spcBef>
              <a:spcAft>
                <a:spcPts val="0"/>
              </a:spcAft>
              <a:buClr>
                <a:srgbClr val="000000"/>
              </a:buClr>
              <a:buSzPts val="1800"/>
              <a:buFont typeface="Garamond"/>
              <a:buChar char="o"/>
            </a:pPr>
            <a:r>
              <a:rPr b="0" i="0" lang="en-AU" sz="1800" u="none" cap="none" strike="noStrike">
                <a:solidFill>
                  <a:srgbClr val="000000"/>
                </a:solidFill>
                <a:latin typeface="Garamond"/>
                <a:ea typeface="Garamond"/>
                <a:cs typeface="Garamond"/>
                <a:sym typeface="Garamond"/>
              </a:rPr>
              <a:t>Visual Arts: Explore </a:t>
            </a:r>
            <a:r>
              <a:rPr b="1" i="0" lang="en-AU" sz="1800" u="none" cap="none" strike="noStrike">
                <a:solidFill>
                  <a:srgbClr val="000000"/>
                </a:solidFill>
                <a:latin typeface="Garamond"/>
                <a:ea typeface="Garamond"/>
                <a:cs typeface="Garamond"/>
                <a:sym typeface="Garamond"/>
              </a:rPr>
              <a:t>&amp;</a:t>
            </a:r>
            <a:r>
              <a:rPr b="0" i="0" lang="en-AU" sz="1800" u="none" cap="none" strike="noStrike">
                <a:solidFill>
                  <a:srgbClr val="000000"/>
                </a:solidFill>
                <a:latin typeface="Garamond"/>
                <a:ea typeface="Garamond"/>
                <a:cs typeface="Garamond"/>
                <a:sym typeface="Garamond"/>
              </a:rPr>
              <a:t> Express Ideas</a:t>
            </a:r>
            <a:endParaRPr b="0" i="0" sz="1800" u="none" cap="none" strike="noStrike">
              <a:solidFill>
                <a:srgbClr val="000000"/>
              </a:solidFill>
              <a:latin typeface="Garamond"/>
              <a:ea typeface="Garamond"/>
              <a:cs typeface="Garamond"/>
              <a:sym typeface="Garamond"/>
            </a:endParaRPr>
          </a:p>
          <a:p>
            <a:pPr indent="0" lvl="0" marL="918210" marR="0" rtl="0" algn="l">
              <a:lnSpc>
                <a:spcPct val="100000"/>
              </a:lnSpc>
              <a:spcBef>
                <a:spcPts val="0"/>
              </a:spcBef>
              <a:spcAft>
                <a:spcPts val="0"/>
              </a:spcAft>
              <a:buClr>
                <a:srgbClr val="000000"/>
              </a:buClr>
              <a:buSzPts val="1800"/>
              <a:buFont typeface="Arial"/>
              <a:buNone/>
            </a:pPr>
            <a:r>
              <a:rPr b="0" i="0" lang="en-AU" sz="1800" u="none" cap="none" strike="noStrike">
                <a:solidFill>
                  <a:srgbClr val="000000"/>
                </a:solidFill>
                <a:latin typeface="Times New Roman"/>
                <a:ea typeface="Times New Roman"/>
                <a:cs typeface="Times New Roman"/>
                <a:sym typeface="Times New Roman"/>
              </a:rPr>
              <a:t> </a:t>
            </a:r>
            <a:endParaRPr b="0" i="0" sz="1800" u="none" cap="none" strike="noStrike">
              <a:solidFill>
                <a:srgbClr val="000000"/>
              </a:solidFill>
              <a:latin typeface="Times New Roman"/>
              <a:ea typeface="Times New Roman"/>
              <a:cs typeface="Times New Roman"/>
              <a:sym typeface="Times New Roman"/>
            </a:endParaRPr>
          </a:p>
          <a:p>
            <a:pPr indent="-342900" lvl="0" marL="342900" marR="0" rtl="0" algn="l">
              <a:lnSpc>
                <a:spcPct val="115000"/>
              </a:lnSpc>
              <a:spcBef>
                <a:spcPts val="0"/>
              </a:spcBef>
              <a:spcAft>
                <a:spcPts val="0"/>
              </a:spcAft>
              <a:buClr>
                <a:srgbClr val="000000"/>
              </a:buClr>
              <a:buSzPts val="1800"/>
              <a:buFont typeface="Arial"/>
              <a:buChar char="●"/>
            </a:pPr>
            <a:r>
              <a:rPr b="1" i="0" lang="en-AU" sz="1800" u="none" cap="none" strike="noStrike">
                <a:solidFill>
                  <a:srgbClr val="FF0000"/>
                </a:solidFill>
                <a:latin typeface="Garamond"/>
                <a:ea typeface="Garamond"/>
                <a:cs typeface="Garamond"/>
                <a:sym typeface="Garamond"/>
              </a:rPr>
              <a:t>Focussed</a:t>
            </a:r>
            <a:r>
              <a:rPr b="0" i="0" lang="en-AU" sz="1800" u="none" cap="none" strike="noStrike">
                <a:solidFill>
                  <a:srgbClr val="000000"/>
                </a:solidFill>
                <a:latin typeface="Garamond"/>
                <a:ea typeface="Garamond"/>
                <a:cs typeface="Garamond"/>
                <a:sym typeface="Garamond"/>
              </a:rPr>
              <a:t> or </a:t>
            </a:r>
            <a:r>
              <a:rPr b="1" i="0" lang="en-AU" sz="1800" u="none" cap="none" strike="noStrike">
                <a:solidFill>
                  <a:srgbClr val="FF0000"/>
                </a:solidFill>
                <a:latin typeface="Garamond"/>
                <a:ea typeface="Garamond"/>
                <a:cs typeface="Garamond"/>
                <a:sym typeface="Garamond"/>
              </a:rPr>
              <a:t>Focused</a:t>
            </a:r>
            <a:endParaRPr b="0" i="0" sz="1800" u="none" cap="none" strike="noStrike">
              <a:solidFill>
                <a:srgbClr val="000000"/>
              </a:solidFill>
              <a:latin typeface="Noto Sans Symbols"/>
              <a:ea typeface="Noto Sans Symbols"/>
              <a:cs typeface="Noto Sans Symbols"/>
              <a:sym typeface="Noto Sans Symbols"/>
            </a:endParaRPr>
          </a:p>
          <a:p>
            <a:pPr indent="-10794" lvl="0" marL="461010" marR="0" rtl="0" algn="l">
              <a:lnSpc>
                <a:spcPct val="100000"/>
              </a:lnSpc>
              <a:spcBef>
                <a:spcPts val="600"/>
              </a:spcBef>
              <a:spcAft>
                <a:spcPts val="0"/>
              </a:spcAft>
              <a:buClr>
                <a:srgbClr val="000000"/>
              </a:buClr>
              <a:buSzPts val="1800"/>
              <a:buFont typeface="Arial"/>
              <a:buNone/>
            </a:pPr>
            <a:r>
              <a:rPr b="0" i="0" lang="en-AU" sz="1800" u="none" cap="none" strike="noStrike">
                <a:solidFill>
                  <a:srgbClr val="000000"/>
                </a:solidFill>
                <a:latin typeface="Garamond"/>
                <a:ea typeface="Garamond"/>
                <a:cs typeface="Garamond"/>
                <a:sym typeface="Garamond"/>
              </a:rPr>
              <a:t>For consistency, we will spell </a:t>
            </a:r>
            <a:r>
              <a:rPr b="1" i="1" lang="en-AU" sz="1800" u="none" cap="none" strike="noStrike">
                <a:solidFill>
                  <a:srgbClr val="000000"/>
                </a:solidFill>
                <a:latin typeface="Garamond"/>
                <a:ea typeface="Garamond"/>
                <a:cs typeface="Garamond"/>
                <a:sym typeface="Garamond"/>
              </a:rPr>
              <a:t>focused </a:t>
            </a:r>
            <a:r>
              <a:rPr b="0" i="0" lang="en-AU" sz="1800" u="none" cap="none" strike="noStrike">
                <a:solidFill>
                  <a:srgbClr val="000000"/>
                </a:solidFill>
                <a:latin typeface="Garamond"/>
                <a:ea typeface="Garamond"/>
                <a:cs typeface="Garamond"/>
                <a:sym typeface="Garamond"/>
              </a:rPr>
              <a:t>with the one ‘s’.</a:t>
            </a:r>
            <a:endParaRPr b="0" i="0" sz="1800" u="none" cap="none" strike="noStrike">
              <a:solidFill>
                <a:srgbClr val="000000"/>
              </a:solidFill>
              <a:latin typeface="Times New Roman"/>
              <a:ea typeface="Times New Roman"/>
              <a:cs typeface="Times New Roman"/>
              <a:sym typeface="Times New Roman"/>
            </a:endParaRPr>
          </a:p>
          <a:p>
            <a:pPr indent="-215900" lvl="0" marL="285750" marR="0" rtl="0" algn="just">
              <a:lnSpc>
                <a:spcPct val="115000"/>
              </a:lnSpc>
              <a:spcBef>
                <a:spcPts val="1200"/>
              </a:spcBef>
              <a:spcAft>
                <a:spcPts val="0"/>
              </a:spcAft>
              <a:buClr>
                <a:srgbClr val="000000"/>
              </a:buClr>
              <a:buSzPts val="1100"/>
              <a:buFont typeface="Arial"/>
              <a:buNone/>
            </a:pPr>
            <a:r>
              <a:t/>
            </a:r>
            <a:endParaRPr b="0" i="0" sz="1800" u="none" cap="none" strike="noStrike">
              <a:solidFill>
                <a:schemeClr val="dk1"/>
              </a:solidFill>
              <a:latin typeface="Garamond"/>
              <a:ea typeface="Garamond"/>
              <a:cs typeface="Garamond"/>
              <a:sym typeface="Garamond"/>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grpSp>
        <p:nvGrpSpPr>
          <p:cNvPr id="714" name="Google Shape;714;p71"/>
          <p:cNvGrpSpPr/>
          <p:nvPr/>
        </p:nvGrpSpPr>
        <p:grpSpPr>
          <a:xfrm>
            <a:off x="0" y="0"/>
            <a:ext cx="9144000" cy="1636500"/>
            <a:chOff x="0" y="0"/>
            <a:chExt cx="9144000" cy="1636500"/>
          </a:xfrm>
        </p:grpSpPr>
        <p:sp>
          <p:nvSpPr>
            <p:cNvPr id="715" name="Google Shape;715;p71"/>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16" name="Google Shape;716;p71"/>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717" name="Google Shape;717;p71"/>
          <p:cNvSpPr txBox="1"/>
          <p:nvPr>
            <p:ph type="title"/>
          </p:nvPr>
        </p:nvSpPr>
        <p:spPr>
          <a:xfrm>
            <a:off x="263769" y="1198605"/>
            <a:ext cx="8704500" cy="6465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None/>
            </a:pPr>
            <a:r>
              <a:rPr b="1" lang="en-AU">
                <a:solidFill>
                  <a:srgbClr val="FF0000"/>
                </a:solidFill>
                <a:latin typeface="Garamond"/>
                <a:ea typeface="Garamond"/>
                <a:cs typeface="Garamond"/>
                <a:sym typeface="Garamond"/>
              </a:rPr>
              <a:t>JSA Reporting Guidelines – Grammatical Tips</a:t>
            </a:r>
            <a:endParaRPr b="1">
              <a:solidFill>
                <a:srgbClr val="FF0000"/>
              </a:solidFill>
              <a:latin typeface="Garamond"/>
              <a:ea typeface="Garamond"/>
              <a:cs typeface="Garamond"/>
              <a:sym typeface="Garamond"/>
            </a:endParaRPr>
          </a:p>
        </p:txBody>
      </p:sp>
      <p:sp>
        <p:nvSpPr>
          <p:cNvPr id="718" name="Google Shape;718;p71"/>
          <p:cNvSpPr/>
          <p:nvPr/>
        </p:nvSpPr>
        <p:spPr>
          <a:xfrm>
            <a:off x="817269" y="2223594"/>
            <a:ext cx="7597500" cy="3602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5000"/>
              </a:lnSpc>
              <a:spcBef>
                <a:spcPts val="0"/>
              </a:spcBef>
              <a:spcAft>
                <a:spcPts val="0"/>
              </a:spcAft>
              <a:buClr>
                <a:srgbClr val="000000"/>
              </a:buClr>
              <a:buSzPts val="1600"/>
              <a:buFont typeface="Arial"/>
              <a:buChar char="●"/>
            </a:pPr>
            <a:r>
              <a:rPr b="0" i="0" lang="en-AU" sz="1600" u="none" cap="none" strike="noStrike">
                <a:solidFill>
                  <a:srgbClr val="FF0000"/>
                </a:solidFill>
                <a:latin typeface="Garamond"/>
                <a:ea typeface="Garamond"/>
                <a:cs typeface="Garamond"/>
                <a:sym typeface="Garamond"/>
              </a:rPr>
              <a:t>Pract</a:t>
            </a:r>
            <a:r>
              <a:rPr b="1" i="0" lang="en-AU" sz="1600" u="none" cap="none" strike="noStrike">
                <a:solidFill>
                  <a:srgbClr val="FF0000"/>
                </a:solidFill>
                <a:latin typeface="Garamond"/>
                <a:ea typeface="Garamond"/>
                <a:cs typeface="Garamond"/>
                <a:sym typeface="Garamond"/>
              </a:rPr>
              <a:t>ice</a:t>
            </a:r>
            <a:r>
              <a:rPr b="0" i="0" lang="en-AU" sz="1600" u="none" cap="none" strike="noStrike">
                <a:solidFill>
                  <a:srgbClr val="000000"/>
                </a:solidFill>
                <a:latin typeface="Garamond"/>
                <a:ea typeface="Garamond"/>
                <a:cs typeface="Garamond"/>
                <a:sym typeface="Garamond"/>
              </a:rPr>
              <a:t> v </a:t>
            </a:r>
            <a:r>
              <a:rPr b="0" i="0" lang="en-AU" sz="1600" u="none" cap="none" strike="noStrike">
                <a:solidFill>
                  <a:srgbClr val="FF0000"/>
                </a:solidFill>
                <a:latin typeface="Garamond"/>
                <a:ea typeface="Garamond"/>
                <a:cs typeface="Garamond"/>
                <a:sym typeface="Garamond"/>
              </a:rPr>
              <a:t>Pract</a:t>
            </a:r>
            <a:r>
              <a:rPr b="1" i="0" lang="en-AU" sz="1600" u="none" cap="none" strike="noStrike">
                <a:solidFill>
                  <a:srgbClr val="FF0000"/>
                </a:solidFill>
                <a:latin typeface="Garamond"/>
                <a:ea typeface="Garamond"/>
                <a:cs typeface="Garamond"/>
                <a:sym typeface="Garamond"/>
              </a:rPr>
              <a:t>ise</a:t>
            </a:r>
            <a:r>
              <a:rPr b="0" i="0" lang="en-AU" sz="1600" u="none" cap="none" strike="noStrike">
                <a:solidFill>
                  <a:srgbClr val="000000"/>
                </a:solidFill>
                <a:latin typeface="Garamond"/>
                <a:ea typeface="Garamond"/>
                <a:cs typeface="Garamond"/>
                <a:sym typeface="Garamond"/>
              </a:rPr>
              <a:t> </a:t>
            </a:r>
            <a:endParaRPr b="0" i="0" sz="1600" u="none" cap="none" strike="noStrike">
              <a:solidFill>
                <a:srgbClr val="000000"/>
              </a:solidFill>
              <a:latin typeface="Noto Sans Symbols"/>
              <a:ea typeface="Noto Sans Symbols"/>
              <a:cs typeface="Noto Sans Symbols"/>
              <a:sym typeface="Noto Sans Symbols"/>
            </a:endParaRPr>
          </a:p>
          <a:p>
            <a:pPr indent="-6350" lvl="0" marL="457200" marR="0" rtl="0" algn="l">
              <a:lnSpc>
                <a:spcPct val="100000"/>
              </a:lnSpc>
              <a:spcBef>
                <a:spcPts val="600"/>
              </a:spcBef>
              <a:spcAft>
                <a:spcPts val="0"/>
              </a:spcAft>
              <a:buClr>
                <a:srgbClr val="000000"/>
              </a:buClr>
              <a:buSzPts val="1600"/>
              <a:buFont typeface="Arial"/>
              <a:buNone/>
            </a:pPr>
            <a:r>
              <a:rPr b="1" i="0" lang="en-AU" sz="1600" u="sng" cap="none" strike="noStrike">
                <a:solidFill>
                  <a:srgbClr val="000000"/>
                </a:solidFill>
                <a:latin typeface="Garamond"/>
                <a:ea typeface="Garamond"/>
                <a:cs typeface="Garamond"/>
                <a:sym typeface="Garamond"/>
              </a:rPr>
              <a:t>PRACTICE:</a:t>
            </a:r>
            <a:r>
              <a:rPr b="0" i="0" lang="en-AU" sz="1600" u="none" cap="none" strike="noStrike">
                <a:solidFill>
                  <a:srgbClr val="000000"/>
                </a:solidFill>
                <a:latin typeface="Garamond"/>
                <a:ea typeface="Garamond"/>
                <a:cs typeface="Garamond"/>
                <a:sym typeface="Garamond"/>
              </a:rPr>
              <a:t> is a noun.  </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e.g. 	</a:t>
            </a:r>
            <a:r>
              <a:rPr b="0" i="1" lang="en-AU" sz="1600" u="none" cap="none" strike="noStrike">
                <a:solidFill>
                  <a:srgbClr val="000000"/>
                </a:solidFill>
                <a:latin typeface="Garamond"/>
                <a:ea typeface="Garamond"/>
                <a:cs typeface="Garamond"/>
                <a:sym typeface="Garamond"/>
              </a:rPr>
              <a:t>handballing practice </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1" lang="en-AU" sz="1600" u="none" cap="none" strike="noStrike">
                <a:solidFill>
                  <a:srgbClr val="000000"/>
                </a:solidFill>
                <a:latin typeface="Garamond"/>
                <a:ea typeface="Garamond"/>
                <a:cs typeface="Garamond"/>
                <a:sym typeface="Garamond"/>
              </a:rPr>
              <a:t>Like other skill development, intercultural skills are acquired through practice.</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Try using the word </a:t>
            </a:r>
            <a:r>
              <a:rPr b="0" i="1" lang="en-AU" sz="1600" u="none" cap="none" strike="noStrike">
                <a:solidFill>
                  <a:srgbClr val="000000"/>
                </a:solidFill>
                <a:latin typeface="Garamond"/>
                <a:ea typeface="Garamond"/>
                <a:cs typeface="Garamond"/>
                <a:sym typeface="Garamond"/>
              </a:rPr>
              <a:t>preparation</a:t>
            </a:r>
            <a:r>
              <a:rPr b="0" i="0" lang="en-AU" sz="1600" u="none" cap="none" strike="noStrike">
                <a:solidFill>
                  <a:srgbClr val="000000"/>
                </a:solidFill>
                <a:latin typeface="Garamond"/>
                <a:ea typeface="Garamond"/>
                <a:cs typeface="Garamond"/>
                <a:sym typeface="Garamond"/>
              </a:rPr>
              <a:t> (or </a:t>
            </a:r>
            <a:r>
              <a:rPr b="0" i="1" lang="en-AU" sz="1600" u="none" cap="none" strike="noStrike">
                <a:solidFill>
                  <a:srgbClr val="000000"/>
                </a:solidFill>
                <a:latin typeface="Garamond"/>
                <a:ea typeface="Garamond"/>
                <a:cs typeface="Garamond"/>
                <a:sym typeface="Garamond"/>
              </a:rPr>
              <a:t>lessons</a:t>
            </a:r>
            <a:r>
              <a:rPr b="0" i="0" lang="en-AU" sz="1600" u="none" cap="none" strike="noStrike">
                <a:solidFill>
                  <a:srgbClr val="000000"/>
                </a:solidFill>
                <a:latin typeface="Garamond"/>
                <a:ea typeface="Garamond"/>
                <a:cs typeface="Garamond"/>
                <a:sym typeface="Garamond"/>
              </a:rPr>
              <a:t>) instead of </a:t>
            </a:r>
            <a:r>
              <a:rPr b="0" i="1" lang="en-AU" sz="1600" u="none" cap="none" strike="noStrike">
                <a:solidFill>
                  <a:srgbClr val="000000"/>
                </a:solidFill>
                <a:latin typeface="Garamond"/>
                <a:ea typeface="Garamond"/>
                <a:cs typeface="Garamond"/>
                <a:sym typeface="Garamond"/>
              </a:rPr>
              <a:t>practice</a:t>
            </a:r>
            <a:r>
              <a:rPr b="0" i="0" lang="en-AU" sz="1600" u="none" cap="none" strike="noStrike">
                <a:solidFill>
                  <a:srgbClr val="000000"/>
                </a:solidFill>
                <a:latin typeface="Garamond"/>
                <a:ea typeface="Garamond"/>
                <a:cs typeface="Garamond"/>
                <a:sym typeface="Garamond"/>
              </a:rPr>
              <a:t>. If the sentence still makes sense, then </a:t>
            </a:r>
            <a:r>
              <a:rPr b="0" i="1" lang="en-AU" sz="1600" u="none" cap="none" strike="noStrike">
                <a:solidFill>
                  <a:srgbClr val="000000"/>
                </a:solidFill>
                <a:latin typeface="Garamond"/>
                <a:ea typeface="Garamond"/>
                <a:cs typeface="Garamond"/>
                <a:sym typeface="Garamond"/>
              </a:rPr>
              <a:t>practice</a:t>
            </a:r>
            <a:r>
              <a:rPr b="0" i="0" lang="en-AU" sz="1600" u="none" cap="none" strike="noStrike">
                <a:solidFill>
                  <a:srgbClr val="000000"/>
                </a:solidFill>
                <a:latin typeface="Garamond"/>
                <a:ea typeface="Garamond"/>
                <a:cs typeface="Garamond"/>
                <a:sym typeface="Garamond"/>
              </a:rPr>
              <a:t> is almost certainly correct.  (This trick works because </a:t>
            </a:r>
            <a:r>
              <a:rPr b="0" i="1" lang="en-AU" sz="1600" u="none" cap="none" strike="noStrike">
                <a:solidFill>
                  <a:srgbClr val="000000"/>
                </a:solidFill>
                <a:latin typeface="Garamond"/>
                <a:ea typeface="Garamond"/>
                <a:cs typeface="Garamond"/>
                <a:sym typeface="Garamond"/>
              </a:rPr>
              <a:t>practice</a:t>
            </a:r>
            <a:r>
              <a:rPr b="0" i="0" lang="en-AU" sz="1600" u="none" cap="none" strike="noStrike">
                <a:solidFill>
                  <a:srgbClr val="000000"/>
                </a:solidFill>
                <a:latin typeface="Garamond"/>
                <a:ea typeface="Garamond"/>
                <a:cs typeface="Garamond"/>
                <a:sym typeface="Garamond"/>
              </a:rPr>
              <a:t> is a noun, just like the words </a:t>
            </a:r>
            <a:r>
              <a:rPr b="0" i="1" lang="en-AU" sz="1600" u="none" cap="none" strike="noStrike">
                <a:solidFill>
                  <a:srgbClr val="000000"/>
                </a:solidFill>
                <a:latin typeface="Garamond"/>
                <a:ea typeface="Garamond"/>
                <a:cs typeface="Garamond"/>
                <a:sym typeface="Garamond"/>
              </a:rPr>
              <a:t>preparation</a:t>
            </a:r>
            <a:r>
              <a:rPr b="0" i="0" lang="en-AU" sz="1600" u="none" cap="none" strike="noStrike">
                <a:solidFill>
                  <a:srgbClr val="000000"/>
                </a:solidFill>
                <a:latin typeface="Garamond"/>
                <a:ea typeface="Garamond"/>
                <a:cs typeface="Garamond"/>
                <a:sym typeface="Garamond"/>
              </a:rPr>
              <a:t> and </a:t>
            </a:r>
            <a:r>
              <a:rPr b="0" i="1" lang="en-AU" sz="1600" u="none" cap="none" strike="noStrike">
                <a:solidFill>
                  <a:srgbClr val="000000"/>
                </a:solidFill>
                <a:latin typeface="Garamond"/>
                <a:ea typeface="Garamond"/>
                <a:cs typeface="Garamond"/>
                <a:sym typeface="Garamond"/>
              </a:rPr>
              <a:t>lessons</a:t>
            </a:r>
            <a:r>
              <a:rPr b="0" i="0" lang="en-AU" sz="1600" u="none" cap="none" strike="noStrike">
                <a:solidFill>
                  <a:srgbClr val="000000"/>
                </a:solidFill>
                <a:latin typeface="Garamond"/>
                <a:ea typeface="Garamond"/>
                <a:cs typeface="Garamond"/>
                <a:sym typeface="Garamond"/>
              </a:rPr>
              <a:t>.)</a:t>
            </a:r>
            <a:r>
              <a:rPr b="0" i="1" lang="en-AU" sz="1600" u="none" cap="none" strike="noStrike">
                <a:solidFill>
                  <a:srgbClr val="000000"/>
                </a:solidFill>
                <a:latin typeface="Garamond"/>
                <a:ea typeface="Garamond"/>
                <a:cs typeface="Garamond"/>
                <a:sym typeface="Garamond"/>
              </a:rPr>
              <a:t> </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 </a:t>
            </a:r>
            <a:endParaRPr b="0" i="0" sz="1600" u="none" cap="none" strike="noStrike">
              <a:solidFill>
                <a:srgbClr val="000000"/>
              </a:solidFill>
              <a:latin typeface="Times New Roman"/>
              <a:ea typeface="Times New Roman"/>
              <a:cs typeface="Times New Roman"/>
              <a:sym typeface="Times New Roman"/>
            </a:endParaRPr>
          </a:p>
          <a:p>
            <a:pPr indent="450215" lvl="0" marL="0" marR="0" rtl="0" algn="l">
              <a:lnSpc>
                <a:spcPct val="100000"/>
              </a:lnSpc>
              <a:spcBef>
                <a:spcPts val="0"/>
              </a:spcBef>
              <a:spcAft>
                <a:spcPts val="0"/>
              </a:spcAft>
              <a:buClr>
                <a:srgbClr val="000000"/>
              </a:buClr>
              <a:buSzPts val="1600"/>
              <a:buFont typeface="Arial"/>
              <a:buNone/>
            </a:pPr>
            <a:r>
              <a:rPr b="1" i="0" lang="en-AU" sz="1600" u="sng" cap="none" strike="noStrike">
                <a:solidFill>
                  <a:srgbClr val="000000"/>
                </a:solidFill>
                <a:latin typeface="Garamond"/>
                <a:ea typeface="Garamond"/>
                <a:cs typeface="Garamond"/>
                <a:sym typeface="Garamond"/>
              </a:rPr>
              <a:t>PRACTISE:</a:t>
            </a:r>
            <a:r>
              <a:rPr b="0" i="0" lang="en-AU" sz="1600" u="none" cap="none" strike="noStrike">
                <a:solidFill>
                  <a:srgbClr val="000000"/>
                </a:solidFill>
                <a:latin typeface="Garamond"/>
                <a:ea typeface="Garamond"/>
                <a:cs typeface="Garamond"/>
                <a:sym typeface="Garamond"/>
              </a:rPr>
              <a:t> is a verb</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e.g. 	</a:t>
            </a:r>
            <a:r>
              <a:rPr b="0" i="1" lang="en-AU" sz="1600" u="none" cap="none" strike="noStrike">
                <a:solidFill>
                  <a:srgbClr val="000000"/>
                </a:solidFill>
                <a:latin typeface="Garamond"/>
                <a:ea typeface="Garamond"/>
                <a:cs typeface="Garamond"/>
                <a:sym typeface="Garamond"/>
              </a:rPr>
              <a:t>Student X needs to practise his/her/their letter formation.</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1" lang="en-AU" sz="1600" u="none" cap="none" strike="noStrike">
                <a:solidFill>
                  <a:srgbClr val="000000"/>
                </a:solidFill>
                <a:latin typeface="Garamond"/>
                <a:ea typeface="Garamond"/>
                <a:cs typeface="Garamond"/>
                <a:sym typeface="Garamond"/>
              </a:rPr>
              <a:t>              Student X needs to practise her 8 times tables facts.</a:t>
            </a:r>
            <a:endParaRPr b="0" i="0" sz="16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 </a:t>
            </a:r>
            <a:endParaRPr b="0" i="0" sz="1600" u="none" cap="none" strike="noStrike">
              <a:solidFill>
                <a:srgbClr val="000000"/>
              </a:solidFill>
              <a:latin typeface="Times New Roman"/>
              <a:ea typeface="Times New Roman"/>
              <a:cs typeface="Times New Roman"/>
              <a:sym typeface="Times New Roman"/>
            </a:endParaRPr>
          </a:p>
          <a:p>
            <a:pPr indent="-6350" lvl="0" marL="457200" marR="0" rtl="0" algn="l">
              <a:lnSpc>
                <a:spcPct val="100000"/>
              </a:lnSpc>
              <a:spcBef>
                <a:spcPts val="0"/>
              </a:spcBef>
              <a:spcAft>
                <a:spcPts val="0"/>
              </a:spcAft>
              <a:buClr>
                <a:srgbClr val="000000"/>
              </a:buClr>
              <a:buSzPts val="1600"/>
              <a:buFont typeface="Arial"/>
              <a:buNone/>
            </a:pPr>
            <a:r>
              <a:rPr b="0" i="0" lang="en-AU" sz="1600" u="none" cap="none" strike="noStrike">
                <a:solidFill>
                  <a:srgbClr val="000000"/>
                </a:solidFill>
                <a:latin typeface="Garamond"/>
                <a:ea typeface="Garamond"/>
                <a:cs typeface="Garamond"/>
                <a:sym typeface="Garamond"/>
              </a:rPr>
              <a:t>Try using the verb </a:t>
            </a:r>
            <a:r>
              <a:rPr b="0" i="1" lang="en-AU" sz="1600" u="none" cap="none" strike="noStrike">
                <a:solidFill>
                  <a:srgbClr val="000000"/>
                </a:solidFill>
                <a:latin typeface="Garamond"/>
                <a:ea typeface="Garamond"/>
                <a:cs typeface="Garamond"/>
                <a:sym typeface="Garamond"/>
              </a:rPr>
              <a:t>to prepare </a:t>
            </a:r>
            <a:r>
              <a:rPr b="0" i="0" lang="en-AU" sz="1600" u="none" cap="none" strike="noStrike">
                <a:solidFill>
                  <a:srgbClr val="000000"/>
                </a:solidFill>
                <a:latin typeface="Garamond"/>
                <a:ea typeface="Garamond"/>
                <a:cs typeface="Garamond"/>
                <a:sym typeface="Garamond"/>
              </a:rPr>
              <a:t>(in its various forms, e.g., </a:t>
            </a:r>
            <a:r>
              <a:rPr b="0" i="1" lang="en-AU" sz="1600" u="none" cap="none" strike="noStrike">
                <a:solidFill>
                  <a:srgbClr val="000000"/>
                </a:solidFill>
                <a:latin typeface="Garamond"/>
                <a:ea typeface="Garamond"/>
                <a:cs typeface="Garamond"/>
                <a:sym typeface="Garamond"/>
              </a:rPr>
              <a:t>preparing</a:t>
            </a:r>
            <a:r>
              <a:rPr b="0" i="0" lang="en-AU" sz="1600" u="none" cap="none" strike="noStrike">
                <a:solidFill>
                  <a:srgbClr val="000000"/>
                </a:solidFill>
                <a:latin typeface="Garamond"/>
                <a:ea typeface="Garamond"/>
                <a:cs typeface="Garamond"/>
                <a:sym typeface="Garamond"/>
              </a:rPr>
              <a:t>, </a:t>
            </a:r>
            <a:r>
              <a:rPr b="0" i="1" lang="en-AU" sz="1600" u="none" cap="none" strike="noStrike">
                <a:solidFill>
                  <a:srgbClr val="000000"/>
                </a:solidFill>
                <a:latin typeface="Garamond"/>
                <a:ea typeface="Garamond"/>
                <a:cs typeface="Garamond"/>
                <a:sym typeface="Garamond"/>
              </a:rPr>
              <a:t>prepared</a:t>
            </a:r>
            <a:r>
              <a:rPr b="0" i="0" lang="en-AU" sz="1600" u="none" cap="none" strike="noStrike">
                <a:solidFill>
                  <a:srgbClr val="000000"/>
                </a:solidFill>
                <a:latin typeface="Garamond"/>
                <a:ea typeface="Garamond"/>
                <a:cs typeface="Garamond"/>
                <a:sym typeface="Garamond"/>
              </a:rPr>
              <a:t>, </a:t>
            </a:r>
            <a:r>
              <a:rPr b="0" i="1" lang="en-AU" sz="1600" u="none" cap="none" strike="noStrike">
                <a:solidFill>
                  <a:srgbClr val="000000"/>
                </a:solidFill>
                <a:latin typeface="Garamond"/>
                <a:ea typeface="Garamond"/>
                <a:cs typeface="Garamond"/>
                <a:sym typeface="Garamond"/>
              </a:rPr>
              <a:t>prepares</a:t>
            </a:r>
            <a:r>
              <a:rPr b="0" i="0" lang="en-AU" sz="1600" u="none" cap="none" strike="noStrike">
                <a:solidFill>
                  <a:srgbClr val="000000"/>
                </a:solidFill>
                <a:latin typeface="Garamond"/>
                <a:ea typeface="Garamond"/>
                <a:cs typeface="Garamond"/>
                <a:sym typeface="Garamond"/>
              </a:rPr>
              <a:t>) instead of </a:t>
            </a:r>
            <a:r>
              <a:rPr b="0" i="1" lang="en-AU" sz="1600" u="none" cap="none" strike="noStrike">
                <a:solidFill>
                  <a:srgbClr val="000000"/>
                </a:solidFill>
                <a:latin typeface="Garamond"/>
                <a:ea typeface="Garamond"/>
                <a:cs typeface="Garamond"/>
                <a:sym typeface="Garamond"/>
              </a:rPr>
              <a:t>practise</a:t>
            </a:r>
            <a:r>
              <a:rPr b="0" i="0" lang="en-AU" sz="1600" u="none" cap="none" strike="noStrike">
                <a:solidFill>
                  <a:srgbClr val="000000"/>
                </a:solidFill>
                <a:latin typeface="Garamond"/>
                <a:ea typeface="Garamond"/>
                <a:cs typeface="Garamond"/>
                <a:sym typeface="Garamond"/>
              </a:rPr>
              <a:t>. If the sentence still makes sense, then </a:t>
            </a:r>
            <a:r>
              <a:rPr b="0" i="1" lang="en-AU" sz="1600" u="none" cap="none" strike="noStrike">
                <a:solidFill>
                  <a:srgbClr val="000000"/>
                </a:solidFill>
                <a:latin typeface="Garamond"/>
                <a:ea typeface="Garamond"/>
                <a:cs typeface="Garamond"/>
                <a:sym typeface="Garamond"/>
              </a:rPr>
              <a:t>practise</a:t>
            </a:r>
            <a:r>
              <a:rPr b="0" i="0" lang="en-AU" sz="1600" u="none" cap="none" strike="noStrike">
                <a:solidFill>
                  <a:srgbClr val="000000"/>
                </a:solidFill>
                <a:latin typeface="Garamond"/>
                <a:ea typeface="Garamond"/>
                <a:cs typeface="Garamond"/>
                <a:sym typeface="Garamond"/>
              </a:rPr>
              <a:t> is almost certainly correct. However, if you find yourself trying to use </a:t>
            </a:r>
            <a:r>
              <a:rPr b="0" i="1" lang="en-AU" sz="1600" u="none" cap="none" strike="noStrike">
                <a:solidFill>
                  <a:srgbClr val="000000"/>
                </a:solidFill>
                <a:latin typeface="Garamond"/>
                <a:ea typeface="Garamond"/>
                <a:cs typeface="Garamond"/>
                <a:sym typeface="Garamond"/>
              </a:rPr>
              <a:t>preparation</a:t>
            </a:r>
            <a:r>
              <a:rPr b="0" i="0" lang="en-AU" sz="1600" u="none" cap="none" strike="noStrike">
                <a:solidFill>
                  <a:srgbClr val="000000"/>
                </a:solidFill>
                <a:latin typeface="Garamond"/>
                <a:ea typeface="Garamond"/>
                <a:cs typeface="Garamond"/>
                <a:sym typeface="Garamond"/>
              </a:rPr>
              <a:t>, then you should be using </a:t>
            </a:r>
            <a:r>
              <a:rPr b="0" i="1" lang="en-AU" sz="1600" u="none" cap="none" strike="noStrike">
                <a:solidFill>
                  <a:srgbClr val="000000"/>
                </a:solidFill>
                <a:latin typeface="Garamond"/>
                <a:ea typeface="Garamond"/>
                <a:cs typeface="Garamond"/>
                <a:sym typeface="Garamond"/>
              </a:rPr>
              <a:t>practice</a:t>
            </a:r>
            <a:r>
              <a:rPr b="0" i="0" lang="en-AU" sz="1600" u="none" cap="none" strike="noStrike">
                <a:solidFill>
                  <a:srgbClr val="000000"/>
                </a:solidFill>
                <a:latin typeface="Garamond"/>
                <a:ea typeface="Garamond"/>
                <a:cs typeface="Garamond"/>
                <a:sym typeface="Garamond"/>
              </a:rPr>
              <a:t>, because both are nouns. (This trick works because </a:t>
            </a:r>
            <a:r>
              <a:rPr b="0" i="1" lang="en-AU" sz="1600" u="none" cap="none" strike="noStrike">
                <a:solidFill>
                  <a:srgbClr val="000000"/>
                </a:solidFill>
                <a:latin typeface="Garamond"/>
                <a:ea typeface="Garamond"/>
                <a:cs typeface="Garamond"/>
                <a:sym typeface="Garamond"/>
              </a:rPr>
              <a:t>to practise</a:t>
            </a:r>
            <a:r>
              <a:rPr b="0" i="0" lang="en-AU" sz="1600" u="none" cap="none" strike="noStrike">
                <a:solidFill>
                  <a:srgbClr val="000000"/>
                </a:solidFill>
                <a:latin typeface="Garamond"/>
                <a:ea typeface="Garamond"/>
                <a:cs typeface="Garamond"/>
                <a:sym typeface="Garamond"/>
              </a:rPr>
              <a:t> is a verb, just like </a:t>
            </a:r>
            <a:r>
              <a:rPr b="0" i="1" lang="en-AU" sz="1600" u="none" cap="none" strike="noStrike">
                <a:solidFill>
                  <a:srgbClr val="000000"/>
                </a:solidFill>
                <a:latin typeface="Garamond"/>
                <a:ea typeface="Garamond"/>
                <a:cs typeface="Garamond"/>
                <a:sym typeface="Garamond"/>
              </a:rPr>
              <a:t>to prepare</a:t>
            </a:r>
            <a:r>
              <a:rPr b="0" i="0" lang="en-AU" sz="1600" u="none" cap="none" strike="noStrike">
                <a:solidFill>
                  <a:srgbClr val="000000"/>
                </a:solidFill>
                <a:latin typeface="Garamond"/>
                <a:ea typeface="Garamond"/>
                <a:cs typeface="Garamond"/>
                <a:sym typeface="Garamond"/>
              </a:rPr>
              <a:t>.)</a:t>
            </a:r>
            <a:r>
              <a:rPr b="0" i="1" lang="en-AU" sz="1600" u="none" cap="none" strike="noStrike">
                <a:solidFill>
                  <a:srgbClr val="000000"/>
                </a:solidFill>
                <a:latin typeface="Garamond"/>
                <a:ea typeface="Garamond"/>
                <a:cs typeface="Garamond"/>
                <a:sym typeface="Garamond"/>
              </a:rPr>
              <a:t> </a:t>
            </a:r>
            <a:endParaRPr b="0" i="0" sz="1600" u="none" cap="none" strike="noStrike">
              <a:solidFill>
                <a:srgbClr val="000000"/>
              </a:solidFill>
              <a:latin typeface="Times New Roman"/>
              <a:ea typeface="Times New Roman"/>
              <a:cs typeface="Times New Roman"/>
              <a:sym typeface="Times New Roman"/>
            </a:endParaRPr>
          </a:p>
          <a:p>
            <a:pPr indent="-215900" lvl="0" marL="285750" marR="0" rtl="0" algn="just">
              <a:lnSpc>
                <a:spcPct val="115000"/>
              </a:lnSpc>
              <a:spcBef>
                <a:spcPts val="1200"/>
              </a:spcBef>
              <a:spcAft>
                <a:spcPts val="0"/>
              </a:spcAft>
              <a:buClr>
                <a:srgbClr val="000000"/>
              </a:buClr>
              <a:buSzPts val="1100"/>
              <a:buFont typeface="Arial"/>
              <a:buNone/>
            </a:pPr>
            <a:r>
              <a:t/>
            </a:r>
            <a:endParaRPr b="0" i="0" sz="1800" u="none" cap="none" strike="noStrike">
              <a:solidFill>
                <a:schemeClr val="dk1"/>
              </a:solidFill>
              <a:latin typeface="Garamond"/>
              <a:ea typeface="Garamond"/>
              <a:cs typeface="Garamond"/>
              <a:sym typeface="Garamond"/>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72"/>
          <p:cNvSpPr txBox="1"/>
          <p:nvPr>
            <p:ph type="title"/>
          </p:nvPr>
        </p:nvSpPr>
        <p:spPr>
          <a:xfrm>
            <a:off x="762706" y="1575205"/>
            <a:ext cx="7055400" cy="636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    Semester 2 Reporting Classroom Teacher Buddies</a:t>
            </a:r>
            <a:endParaRPr>
              <a:solidFill>
                <a:srgbClr val="FF0000"/>
              </a:solidFill>
              <a:latin typeface="Garamond"/>
              <a:ea typeface="Garamond"/>
              <a:cs typeface="Garamond"/>
              <a:sym typeface="Garamond"/>
            </a:endParaRPr>
          </a:p>
        </p:txBody>
      </p:sp>
      <p:grpSp>
        <p:nvGrpSpPr>
          <p:cNvPr id="725" name="Google Shape;725;p72"/>
          <p:cNvGrpSpPr/>
          <p:nvPr/>
        </p:nvGrpSpPr>
        <p:grpSpPr>
          <a:xfrm>
            <a:off x="-148026" y="-98676"/>
            <a:ext cx="9144000" cy="2059372"/>
            <a:chOff x="0" y="0"/>
            <a:chExt cx="9144000" cy="1636500"/>
          </a:xfrm>
        </p:grpSpPr>
        <p:sp>
          <p:nvSpPr>
            <p:cNvPr id="726" name="Google Shape;726;p72"/>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27" name="Google Shape;727;p72"/>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graphicFrame>
        <p:nvGraphicFramePr>
          <p:cNvPr id="728" name="Google Shape;728;p72"/>
          <p:cNvGraphicFramePr/>
          <p:nvPr/>
        </p:nvGraphicFramePr>
        <p:xfrm>
          <a:off x="257250" y="2899800"/>
          <a:ext cx="3000000" cy="3000000"/>
        </p:xfrm>
        <a:graphic>
          <a:graphicData uri="http://schemas.openxmlformats.org/drawingml/2006/table">
            <a:tbl>
              <a:tblPr bandRow="1">
                <a:noFill/>
                <a:tableStyleId>{DCDF9921-EE2A-4B63-87B1-22ED028DD055}</a:tableStyleId>
              </a:tblPr>
              <a:tblGrid>
                <a:gridCol w="2132325"/>
                <a:gridCol w="2132325"/>
                <a:gridCol w="2132975"/>
                <a:gridCol w="2132975"/>
              </a:tblGrid>
              <a:tr h="635625">
                <a:tc>
                  <a:txBody>
                    <a:bodyPr/>
                    <a:lstStyle/>
                    <a:p>
                      <a:pPr indent="0" lvl="0" marL="0" marR="0" rtl="0" algn="ctr">
                        <a:lnSpc>
                          <a:spcPct val="100000"/>
                        </a:lnSpc>
                        <a:spcBef>
                          <a:spcPts val="0"/>
                        </a:spcBef>
                        <a:spcAft>
                          <a:spcPts val="0"/>
                        </a:spcAft>
                        <a:buClr>
                          <a:srgbClr val="000000"/>
                        </a:buClr>
                        <a:buSzPts val="1600"/>
                        <a:buFont typeface="Arial"/>
                        <a:buNone/>
                      </a:pPr>
                      <a:r>
                        <a:rPr b="1" lang="en-AU" sz="1600" u="none" cap="none" strike="noStrike">
                          <a:latin typeface="Garamond"/>
                          <a:ea typeface="Garamond"/>
                          <a:cs typeface="Garamond"/>
                          <a:sym typeface="Garamond"/>
                        </a:rPr>
                        <a:t>Primary</a:t>
                      </a:r>
                      <a:endParaRPr b="1" sz="1600" u="none" cap="none" strike="noStrike">
                        <a:latin typeface="Garamond"/>
                        <a:ea typeface="Garamond"/>
                        <a:cs typeface="Garamond"/>
                        <a:sym typeface="Garamond"/>
                      </a:endParaRPr>
                    </a:p>
                  </a:txBody>
                  <a:tcPr marT="9525" marB="9525" marR="9525" marL="9525" anchor="ctr">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en-AU" sz="1600" u="none" cap="none" strike="noStrike">
                          <a:latin typeface="Garamond"/>
                          <a:ea typeface="Garamond"/>
                          <a:cs typeface="Garamond"/>
                          <a:sym typeface="Garamond"/>
                        </a:rPr>
                        <a:t>Middle</a:t>
                      </a:r>
                      <a:endParaRPr b="1" sz="1600" u="none" cap="none" strike="noStrike">
                        <a:latin typeface="Garamond"/>
                        <a:ea typeface="Garamond"/>
                        <a:cs typeface="Garamond"/>
                        <a:sym typeface="Garamond"/>
                      </a:endParaRPr>
                    </a:p>
                  </a:txBody>
                  <a:tcPr marT="9525" marB="9525" marR="9525" marL="9525" anchor="ctr">
                    <a:lnB cap="flat" cmpd="sng" w="6350">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en-AU" sz="1600" u="none" cap="none" strike="noStrike">
                          <a:latin typeface="Garamond"/>
                          <a:ea typeface="Garamond"/>
                          <a:cs typeface="Garamond"/>
                          <a:sym typeface="Garamond"/>
                        </a:rPr>
                        <a:t>Secondary</a:t>
                      </a:r>
                      <a:endParaRPr b="1" sz="1600" u="none" cap="none" strike="noStrike">
                        <a:latin typeface="Garamond"/>
                        <a:ea typeface="Garamond"/>
                        <a:cs typeface="Garamond"/>
                        <a:sym typeface="Garamond"/>
                      </a:endParaRPr>
                    </a:p>
                  </a:txBody>
                  <a:tcPr marT="9525" marB="9525" marR="9525" marL="9525" anchor="ctr">
                    <a:lnB cap="flat" cmpd="sng" w="6350">
                      <a:solidFill>
                        <a:srgbClr val="000000"/>
                      </a:solidFill>
                      <a:prstDash val="solid"/>
                      <a:round/>
                      <a:headEnd len="sm" w="sm" type="none"/>
                      <a:tailEnd len="sm" w="sm" type="none"/>
                    </a:lnB>
                    <a:solidFill>
                      <a:srgbClr val="00B0F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en-AU" sz="1600" u="none" cap="none" strike="noStrike">
                          <a:latin typeface="Garamond"/>
                          <a:ea typeface="Garamond"/>
                          <a:cs typeface="Garamond"/>
                          <a:sym typeface="Garamond"/>
                        </a:rPr>
                        <a:t>Specialists</a:t>
                      </a:r>
                      <a:endParaRPr b="1" sz="1600" u="none" cap="none" strike="noStrike">
                        <a:latin typeface="Garamond"/>
                        <a:ea typeface="Garamond"/>
                        <a:cs typeface="Garamond"/>
                        <a:sym typeface="Garamond"/>
                      </a:endParaRPr>
                    </a:p>
                  </a:txBody>
                  <a:tcPr marT="9525" marB="9525" marR="9525" marL="9525" anchor="ctr">
                    <a:lnB cap="flat" cmpd="sng" w="6350">
                      <a:solidFill>
                        <a:srgbClr val="000000"/>
                      </a:solidFill>
                      <a:prstDash val="solid"/>
                      <a:round/>
                      <a:headEnd len="sm" w="sm" type="none"/>
                      <a:tailEnd len="sm" w="sm" type="none"/>
                    </a:lnB>
                    <a:solidFill>
                      <a:srgbClr val="FFC000"/>
                    </a:solidFill>
                  </a:tcPr>
                </a:tc>
              </a:tr>
              <a:tr h="605800">
                <a:tc>
                  <a:txBody>
                    <a:bodyPr/>
                    <a:lstStyle/>
                    <a:p>
                      <a:pPr indent="0" lvl="0" marL="0" marR="0" rtl="0" algn="ctr">
                        <a:lnSpc>
                          <a:spcPct val="100000"/>
                        </a:lnSpc>
                        <a:spcBef>
                          <a:spcPts val="0"/>
                        </a:spcBef>
                        <a:spcAft>
                          <a:spcPts val="0"/>
                        </a:spcAft>
                        <a:buClr>
                          <a:srgbClr val="000000"/>
                        </a:buClr>
                        <a:buSzPts val="1400"/>
                        <a:buFont typeface="Arial"/>
                        <a:buNone/>
                      </a:pPr>
                      <a:r>
                        <a:rPr lang="en-AU" sz="1400" u="none" cap="none" strike="noStrike">
                          <a:latin typeface="Garamond"/>
                          <a:ea typeface="Garamond"/>
                          <a:cs typeface="Garamond"/>
                          <a:sym typeface="Garamond"/>
                        </a:rPr>
                        <a:t>Rachael - </a:t>
                      </a:r>
                      <a:r>
                        <a:rPr lang="en-AU">
                          <a:latin typeface="Garamond"/>
                          <a:ea typeface="Garamond"/>
                          <a:cs typeface="Garamond"/>
                          <a:sym typeface="Garamond"/>
                        </a:rPr>
                        <a:t>Will</a:t>
                      </a:r>
                      <a:endParaRPr sz="1400" u="none" cap="none" strike="noStrike">
                        <a:latin typeface="Garamond"/>
                        <a:ea typeface="Garamond"/>
                        <a:cs typeface="Garamond"/>
                        <a:sym typeface="Garamond"/>
                      </a:endParaRPr>
                    </a:p>
                  </a:txBody>
                  <a:tcPr marT="9525" marB="9525" marR="9525" marL="9525" anchor="ctr">
                    <a:lnR cap="flat" cmpd="sng" w="6350">
                      <a:solidFill>
                        <a:srgbClr val="000000"/>
                      </a:solidFill>
                      <a:prstDash val="solid"/>
                      <a:round/>
                      <a:headEnd len="sm" w="sm" type="none"/>
                      <a:tailEnd len="sm" w="sm" type="none"/>
                    </a:lnR>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Jeanette - Fatima</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Nelly - Pauline</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Emma - Darren</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635625">
                <a:tc>
                  <a:txBody>
                    <a:bodyPr/>
                    <a:lstStyle/>
                    <a:p>
                      <a:pPr indent="0" lvl="0" marL="0" rtl="0" algn="ctr">
                        <a:spcBef>
                          <a:spcPts val="0"/>
                        </a:spcBef>
                        <a:spcAft>
                          <a:spcPts val="0"/>
                        </a:spcAft>
                        <a:buNone/>
                      </a:pPr>
                      <a:r>
                        <a:rPr lang="en-AU">
                          <a:latin typeface="Garamond"/>
                          <a:ea typeface="Garamond"/>
                          <a:cs typeface="Garamond"/>
                          <a:sym typeface="Garamond"/>
                        </a:rPr>
                        <a:t>Calvin - Sam</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Shirley - Ange</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John/Suzanne - Angela</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Karla - Ira</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635625">
                <a:tc>
                  <a:txBody>
                    <a:bodyPr/>
                    <a:lstStyle/>
                    <a:p>
                      <a:pPr indent="0" lvl="0" marL="0" rtl="0" algn="ctr">
                        <a:spcBef>
                          <a:spcPts val="0"/>
                        </a:spcBef>
                        <a:spcAft>
                          <a:spcPts val="0"/>
                        </a:spcAft>
                        <a:buNone/>
                      </a:pPr>
                      <a:r>
                        <a:rPr lang="en-AU">
                          <a:latin typeface="Garamond"/>
                          <a:ea typeface="Garamond"/>
                          <a:cs typeface="Garamond"/>
                          <a:sym typeface="Garamond"/>
                        </a:rPr>
                        <a:t>Karen/Oledia - Anita</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Peter - Ruby</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Carmel - Fiona - Evie</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Deb - Stephanie</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605800">
                <a:tc>
                  <a:txBody>
                    <a:bodyPr/>
                    <a:lstStyle/>
                    <a:p>
                      <a:pPr indent="0" lvl="0" marL="0" rtl="0" algn="ctr">
                        <a:spcBef>
                          <a:spcPts val="0"/>
                        </a:spcBef>
                        <a:spcAft>
                          <a:spcPts val="0"/>
                        </a:spcAft>
                        <a:buNone/>
                      </a:pPr>
                      <a:r>
                        <a:rPr lang="en-AU">
                          <a:latin typeface="Garamond"/>
                          <a:ea typeface="Garamond"/>
                          <a:cs typeface="Garamond"/>
                          <a:sym typeface="Garamond"/>
                        </a:rPr>
                        <a:t>Sarah - Santhy - Leona</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Jen - Stephanie - Paris</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AU">
                          <a:latin typeface="Garamond"/>
                          <a:ea typeface="Garamond"/>
                          <a:cs typeface="Garamond"/>
                          <a:sym typeface="Garamond"/>
                        </a:rPr>
                        <a:t>Gurminder - Juri/Sadie</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90000" rtl="0" algn="ctr">
                        <a:spcBef>
                          <a:spcPts val="0"/>
                        </a:spcBef>
                        <a:spcAft>
                          <a:spcPts val="0"/>
                        </a:spcAft>
                        <a:buNone/>
                      </a:pPr>
                      <a:r>
                        <a:rPr lang="en-AU">
                          <a:latin typeface="Garamond"/>
                          <a:ea typeface="Garamond"/>
                          <a:cs typeface="Garamond"/>
                          <a:sym typeface="Garamond"/>
                        </a:rPr>
                        <a:t>HPE (TBC) </a:t>
                      </a:r>
                      <a:endParaRPr>
                        <a:latin typeface="Garamond"/>
                        <a:ea typeface="Garamond"/>
                        <a:cs typeface="Garamond"/>
                        <a:sym typeface="Garamond"/>
                      </a:endParaRPr>
                    </a:p>
                    <a:p>
                      <a:pPr indent="0" lvl="0" marL="457200" rtl="0" algn="l">
                        <a:spcBef>
                          <a:spcPts val="0"/>
                        </a:spcBef>
                        <a:spcAft>
                          <a:spcPts val="0"/>
                        </a:spcAft>
                        <a:buNone/>
                      </a:pPr>
                      <a:r>
                        <a:rPr lang="en-AU">
                          <a:latin typeface="Garamond"/>
                          <a:ea typeface="Garamond"/>
                          <a:cs typeface="Garamond"/>
                          <a:sym typeface="Garamond"/>
                        </a:rPr>
                        <a:t>    Katie - Arnya </a:t>
                      </a:r>
                      <a:endParaRPr>
                        <a:latin typeface="Garamond"/>
                        <a:ea typeface="Garamond"/>
                        <a:cs typeface="Garamond"/>
                        <a:sym typeface="Garamond"/>
                      </a:endParaRPr>
                    </a:p>
                  </a:txBody>
                  <a:tcPr marT="9525" marB="9525" marR="9525" marL="95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73"/>
          <p:cNvSpPr txBox="1"/>
          <p:nvPr>
            <p:ph type="title"/>
          </p:nvPr>
        </p:nvSpPr>
        <p:spPr>
          <a:xfrm>
            <a:off x="457199" y="1127906"/>
            <a:ext cx="8129847" cy="63624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Semester 2 Reporting Timeline</a:t>
            </a:r>
            <a:endParaRPr>
              <a:solidFill>
                <a:srgbClr val="FF0000"/>
              </a:solidFill>
              <a:latin typeface="Garamond"/>
              <a:ea typeface="Garamond"/>
              <a:cs typeface="Garamond"/>
              <a:sym typeface="Garamond"/>
            </a:endParaRPr>
          </a:p>
        </p:txBody>
      </p:sp>
      <p:grpSp>
        <p:nvGrpSpPr>
          <p:cNvPr id="735" name="Google Shape;735;p73"/>
          <p:cNvGrpSpPr/>
          <p:nvPr/>
        </p:nvGrpSpPr>
        <p:grpSpPr>
          <a:xfrm>
            <a:off x="-1" y="18724"/>
            <a:ext cx="9144001" cy="2059458"/>
            <a:chOff x="0" y="0"/>
            <a:chExt cx="9144000" cy="1636600"/>
          </a:xfrm>
        </p:grpSpPr>
        <p:sp>
          <p:nvSpPr>
            <p:cNvPr id="736" name="Google Shape;736;p73"/>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37" name="Google Shape;737;p73"/>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pic>
        <p:nvPicPr>
          <p:cNvPr descr="A comic book explosion with red text&#10;&#10;Description automatically generated" id="738" name="Google Shape;738;p73"/>
          <p:cNvPicPr preferRelativeResize="0"/>
          <p:nvPr/>
        </p:nvPicPr>
        <p:blipFill rotWithShape="1">
          <a:blip r:embed="rId3">
            <a:alphaModFix/>
          </a:blip>
          <a:srcRect b="0" l="0" r="0" t="0"/>
          <a:stretch/>
        </p:blipFill>
        <p:spPr>
          <a:xfrm>
            <a:off x="7279239" y="324263"/>
            <a:ext cx="1690590" cy="1213757"/>
          </a:xfrm>
          <a:prstGeom prst="rect">
            <a:avLst/>
          </a:prstGeom>
          <a:noFill/>
          <a:ln>
            <a:noFill/>
          </a:ln>
        </p:spPr>
      </p:pic>
      <p:pic>
        <p:nvPicPr>
          <p:cNvPr id="739" name="Google Shape;739;p73"/>
          <p:cNvPicPr preferRelativeResize="0"/>
          <p:nvPr/>
        </p:nvPicPr>
        <p:blipFill>
          <a:blip r:embed="rId4">
            <a:alphaModFix/>
          </a:blip>
          <a:stretch>
            <a:fillRect/>
          </a:stretch>
        </p:blipFill>
        <p:spPr>
          <a:xfrm>
            <a:off x="129425" y="1724699"/>
            <a:ext cx="8153599" cy="5055050"/>
          </a:xfrm>
          <a:prstGeom prst="rect">
            <a:avLst/>
          </a:prstGeom>
          <a:noFill/>
          <a:ln>
            <a:noFill/>
          </a:ln>
        </p:spPr>
      </p:pic>
      <p:sp>
        <p:nvSpPr>
          <p:cNvPr id="740" name="Google Shape;740;p73"/>
          <p:cNvSpPr/>
          <p:nvPr/>
        </p:nvSpPr>
        <p:spPr>
          <a:xfrm>
            <a:off x="-352573" y="4938375"/>
            <a:ext cx="9201600" cy="566100"/>
          </a:xfrm>
          <a:prstGeom prst="ellipse">
            <a:avLst/>
          </a:prstGeom>
          <a:noFill/>
          <a:ln cap="flat" cmpd="sng" w="25400">
            <a:solidFill>
              <a:srgbClr val="21364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74"/>
          <p:cNvSpPr txBox="1"/>
          <p:nvPr>
            <p:ph type="title"/>
          </p:nvPr>
        </p:nvSpPr>
        <p:spPr>
          <a:xfrm>
            <a:off x="364199" y="1104681"/>
            <a:ext cx="8129700" cy="6363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Student Support Group Meetings</a:t>
            </a:r>
            <a:endParaRPr>
              <a:solidFill>
                <a:srgbClr val="FF0000"/>
              </a:solidFill>
              <a:latin typeface="Garamond"/>
              <a:ea typeface="Garamond"/>
              <a:cs typeface="Garamond"/>
              <a:sym typeface="Garamond"/>
            </a:endParaRPr>
          </a:p>
        </p:txBody>
      </p:sp>
      <p:grpSp>
        <p:nvGrpSpPr>
          <p:cNvPr id="747" name="Google Shape;747;p74"/>
          <p:cNvGrpSpPr/>
          <p:nvPr/>
        </p:nvGrpSpPr>
        <p:grpSpPr>
          <a:xfrm>
            <a:off x="-1" y="18724"/>
            <a:ext cx="9144000" cy="2059372"/>
            <a:chOff x="0" y="0"/>
            <a:chExt cx="9144000" cy="1636500"/>
          </a:xfrm>
        </p:grpSpPr>
        <p:sp>
          <p:nvSpPr>
            <p:cNvPr id="748" name="Google Shape;748;p74"/>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sp>
          <p:nvSpPr>
            <p:cNvPr id="749" name="Google Shape;749;p74"/>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grpSp>
      <p:sp>
        <p:nvSpPr>
          <p:cNvPr id="750" name="Google Shape;750;p74"/>
          <p:cNvSpPr txBox="1"/>
          <p:nvPr/>
        </p:nvSpPr>
        <p:spPr>
          <a:xfrm>
            <a:off x="495950" y="2177500"/>
            <a:ext cx="81297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Garamond"/>
                <a:ea typeface="Garamond"/>
                <a:cs typeface="Garamond"/>
                <a:sym typeface="Garamond"/>
              </a:rPr>
              <a:t>SSGs Meetings</a:t>
            </a:r>
            <a:endParaRPr b="0" i="0" sz="3200" u="none" cap="none" strike="noStrike">
              <a:solidFill>
                <a:schemeClr val="dk1"/>
              </a:solidFill>
              <a:latin typeface="Garamond"/>
              <a:ea typeface="Garamond"/>
              <a:cs typeface="Garamond"/>
              <a:sym typeface="Garamond"/>
            </a:endParaRPr>
          </a:p>
          <a:p>
            <a:pPr indent="-431800" lvl="0" marL="457200" marR="0" rtl="0" algn="l">
              <a:lnSpc>
                <a:spcPct val="100000"/>
              </a:lnSpc>
              <a:spcBef>
                <a:spcPts val="0"/>
              </a:spcBef>
              <a:spcAft>
                <a:spcPts val="0"/>
              </a:spcAft>
              <a:buClr>
                <a:schemeClr val="dk1"/>
              </a:buClr>
              <a:buSzPts val="3200"/>
              <a:buFont typeface="Garamond"/>
              <a:buChar char="-"/>
            </a:pPr>
            <a:r>
              <a:rPr b="0" i="0" lang="en-AU" sz="3200" u="none" cap="none" strike="noStrike">
                <a:solidFill>
                  <a:schemeClr val="dk1"/>
                </a:solidFill>
                <a:latin typeface="Garamond"/>
                <a:ea typeface="Garamond"/>
                <a:cs typeface="Garamond"/>
                <a:sym typeface="Garamond"/>
              </a:rPr>
              <a:t>DE Policy: all students MUST have a minuted SSG every term</a:t>
            </a:r>
            <a:endParaRPr b="0" i="0" sz="3200" u="none" cap="none" strike="noStrike">
              <a:solidFill>
                <a:schemeClr val="dk1"/>
              </a:solidFill>
              <a:latin typeface="Garamond"/>
              <a:ea typeface="Garamond"/>
              <a:cs typeface="Garamond"/>
              <a:sym typeface="Garamond"/>
            </a:endParaRPr>
          </a:p>
          <a:p>
            <a:pPr indent="-431800" lvl="0" marL="457200" marR="0" rtl="0" algn="l">
              <a:lnSpc>
                <a:spcPct val="100000"/>
              </a:lnSpc>
              <a:spcBef>
                <a:spcPts val="0"/>
              </a:spcBef>
              <a:spcAft>
                <a:spcPts val="0"/>
              </a:spcAft>
              <a:buClr>
                <a:schemeClr val="dk1"/>
              </a:buClr>
              <a:buSzPts val="3200"/>
              <a:buFont typeface="Garamond"/>
              <a:buChar char="-"/>
            </a:pPr>
            <a:r>
              <a:rPr b="0" i="0" lang="en-AU" sz="3200" u="none" cap="none" strike="noStrike">
                <a:solidFill>
                  <a:schemeClr val="dk1"/>
                </a:solidFill>
                <a:latin typeface="Garamond"/>
                <a:ea typeface="Garamond"/>
                <a:cs typeface="Garamond"/>
                <a:sym typeface="Garamond"/>
              </a:rPr>
              <a:t>Recording of SSG minutes saved into Student Files</a:t>
            </a:r>
            <a:endParaRPr b="0" i="0" sz="3200" u="none" cap="none" strike="noStrike">
              <a:solidFill>
                <a:schemeClr val="dk1"/>
              </a:solidFill>
              <a:latin typeface="Garamond"/>
              <a:ea typeface="Garamond"/>
              <a:cs typeface="Garamond"/>
              <a:sym typeface="Garamond"/>
            </a:endParaRPr>
          </a:p>
          <a:p>
            <a:pPr indent="-431800" lvl="0" marL="457200" marR="0" rtl="0" algn="l">
              <a:lnSpc>
                <a:spcPct val="100000"/>
              </a:lnSpc>
              <a:spcBef>
                <a:spcPts val="0"/>
              </a:spcBef>
              <a:spcAft>
                <a:spcPts val="0"/>
              </a:spcAft>
              <a:buClr>
                <a:schemeClr val="dk1"/>
              </a:buClr>
              <a:buSzPts val="3200"/>
              <a:buFont typeface="Garamond"/>
              <a:buChar char="-"/>
            </a:pPr>
            <a:r>
              <a:rPr b="0" i="0" lang="en-AU" sz="3200" u="none" cap="none" strike="noStrike">
                <a:solidFill>
                  <a:schemeClr val="dk1"/>
                </a:solidFill>
                <a:latin typeface="Garamond"/>
                <a:ea typeface="Garamond"/>
                <a:cs typeface="Garamond"/>
                <a:sym typeface="Garamond"/>
              </a:rPr>
              <a:t>Legal Document</a:t>
            </a:r>
            <a:endParaRPr b="0" i="0" sz="3200" u="none" cap="none" strike="noStrike">
              <a:solidFill>
                <a:schemeClr val="dk1"/>
              </a:solidFill>
              <a:latin typeface="Garamond"/>
              <a:ea typeface="Garamond"/>
              <a:cs typeface="Garamond"/>
              <a:sym typeface="Garamond"/>
            </a:endParaRPr>
          </a:p>
          <a:p>
            <a:pPr indent="-431800" lvl="0" marL="457200" marR="0" rtl="0" algn="l">
              <a:lnSpc>
                <a:spcPct val="100000"/>
              </a:lnSpc>
              <a:spcBef>
                <a:spcPts val="0"/>
              </a:spcBef>
              <a:spcAft>
                <a:spcPts val="0"/>
              </a:spcAft>
              <a:buClr>
                <a:schemeClr val="dk1"/>
              </a:buClr>
              <a:buSzPts val="3200"/>
              <a:buFont typeface="Garamond"/>
              <a:buChar char="-"/>
            </a:pPr>
            <a:r>
              <a:rPr b="0" i="0" lang="en-AU" sz="3200" u="none" cap="none" strike="noStrike">
                <a:solidFill>
                  <a:schemeClr val="dk1"/>
                </a:solidFill>
                <a:latin typeface="Garamond"/>
                <a:ea typeface="Garamond"/>
                <a:cs typeface="Garamond"/>
                <a:sym typeface="Garamond"/>
              </a:rPr>
              <a:t>Term 3 week </a:t>
            </a:r>
            <a:r>
              <a:rPr lang="en-AU" sz="3200">
                <a:solidFill>
                  <a:schemeClr val="dk1"/>
                </a:solidFill>
                <a:latin typeface="Garamond"/>
                <a:ea typeface="Garamond"/>
                <a:cs typeface="Garamond"/>
                <a:sym typeface="Garamond"/>
              </a:rPr>
              <a:t>9</a:t>
            </a:r>
            <a:r>
              <a:rPr b="0" i="0" lang="en-AU" sz="3200" u="none" cap="none" strike="noStrike">
                <a:solidFill>
                  <a:schemeClr val="dk1"/>
                </a:solidFill>
                <a:latin typeface="Garamond"/>
                <a:ea typeface="Garamond"/>
                <a:cs typeface="Garamond"/>
                <a:sym typeface="Garamond"/>
              </a:rPr>
              <a:t> audit</a:t>
            </a:r>
            <a:endParaRPr b="0" i="0" sz="32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Garamond"/>
              <a:ea typeface="Garamond"/>
              <a:cs typeface="Garamond"/>
              <a:sym typeface="Garamond"/>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75"/>
          <p:cNvSpPr txBox="1"/>
          <p:nvPr>
            <p:ph type="title"/>
          </p:nvPr>
        </p:nvSpPr>
        <p:spPr>
          <a:xfrm>
            <a:off x="364199" y="1104681"/>
            <a:ext cx="8129700" cy="6363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rgbClr val="FF0000"/>
              </a:buClr>
              <a:buSzPct val="100000"/>
              <a:buFont typeface="Garamond"/>
              <a:buNone/>
            </a:pPr>
            <a:r>
              <a:rPr b="1" lang="en-AU">
                <a:solidFill>
                  <a:srgbClr val="FF0000"/>
                </a:solidFill>
                <a:latin typeface="Garamond"/>
                <a:ea typeface="Garamond"/>
                <a:cs typeface="Garamond"/>
                <a:sym typeface="Garamond"/>
              </a:rPr>
              <a:t>Student Support Group Meetings</a:t>
            </a:r>
            <a:endParaRPr>
              <a:solidFill>
                <a:srgbClr val="FF0000"/>
              </a:solidFill>
              <a:latin typeface="Garamond"/>
              <a:ea typeface="Garamond"/>
              <a:cs typeface="Garamond"/>
              <a:sym typeface="Garamond"/>
            </a:endParaRPr>
          </a:p>
        </p:txBody>
      </p:sp>
      <p:grpSp>
        <p:nvGrpSpPr>
          <p:cNvPr id="757" name="Google Shape;757;p75"/>
          <p:cNvGrpSpPr/>
          <p:nvPr/>
        </p:nvGrpSpPr>
        <p:grpSpPr>
          <a:xfrm>
            <a:off x="-1" y="18724"/>
            <a:ext cx="9144000" cy="2059372"/>
            <a:chOff x="0" y="0"/>
            <a:chExt cx="9144000" cy="1636500"/>
          </a:xfrm>
        </p:grpSpPr>
        <p:sp>
          <p:nvSpPr>
            <p:cNvPr id="758" name="Google Shape;758;p75"/>
            <p:cNvSpPr/>
            <p:nvPr/>
          </p:nvSpPr>
          <p:spPr>
            <a:xfrm>
              <a:off x="0" y="0"/>
              <a:ext cx="9144000" cy="920700"/>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sp>
          <p:nvSpPr>
            <p:cNvPr id="759" name="Google Shape;759;p75"/>
            <p:cNvSpPr/>
            <p:nvPr/>
          </p:nvSpPr>
          <p:spPr>
            <a:xfrm flipH="1">
              <a:off x="7241400" y="0"/>
              <a:ext cx="1902600" cy="16365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Garamond"/>
                <a:ea typeface="Garamond"/>
                <a:cs typeface="Garamond"/>
                <a:sym typeface="Garamond"/>
              </a:endParaRPr>
            </a:p>
          </p:txBody>
        </p:sp>
      </p:grpSp>
      <p:sp>
        <p:nvSpPr>
          <p:cNvPr id="760" name="Google Shape;760;p75"/>
          <p:cNvSpPr txBox="1"/>
          <p:nvPr/>
        </p:nvSpPr>
        <p:spPr>
          <a:xfrm>
            <a:off x="495950" y="2177500"/>
            <a:ext cx="20226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Garamond"/>
                <a:ea typeface="Garamond"/>
                <a:cs typeface="Garamond"/>
                <a:sym typeface="Garamond"/>
              </a:rPr>
              <a:t>Term 4 - Booking on XUNO</a:t>
            </a:r>
            <a:endParaRPr b="0" i="0" sz="32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3200"/>
              <a:buFont typeface="Arial"/>
              <a:buNone/>
            </a:pPr>
            <a:r>
              <a:rPr b="0" i="0" lang="en-AU" sz="3200" u="none" cap="none" strike="noStrike">
                <a:solidFill>
                  <a:schemeClr val="dk1"/>
                </a:solidFill>
                <a:latin typeface="Garamond"/>
                <a:ea typeface="Garamond"/>
                <a:cs typeface="Garamond"/>
                <a:sym typeface="Garamond"/>
              </a:rPr>
              <a:t> </a:t>
            </a:r>
            <a:endParaRPr b="0" i="0" sz="32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Garamond"/>
              <a:ea typeface="Garamond"/>
              <a:cs typeface="Garamond"/>
              <a:sym typeface="Garamond"/>
            </a:endParaRPr>
          </a:p>
        </p:txBody>
      </p:sp>
      <p:pic>
        <p:nvPicPr>
          <p:cNvPr id="761" name="Google Shape;761;p75"/>
          <p:cNvPicPr preferRelativeResize="0"/>
          <p:nvPr/>
        </p:nvPicPr>
        <p:blipFill rotWithShape="1">
          <a:blip r:embed="rId3">
            <a:alphaModFix/>
          </a:blip>
          <a:srcRect b="0" l="0" r="0" t="0"/>
          <a:stretch/>
        </p:blipFill>
        <p:spPr>
          <a:xfrm>
            <a:off x="3053152" y="2078100"/>
            <a:ext cx="5751725" cy="4583874"/>
          </a:xfrm>
          <a:prstGeom prst="rect">
            <a:avLst/>
          </a:prstGeom>
          <a:noFill/>
          <a:ln>
            <a:noFill/>
          </a:ln>
        </p:spPr>
      </p:pic>
      <p:sp>
        <p:nvSpPr>
          <p:cNvPr id="762" name="Google Shape;762;p75"/>
          <p:cNvSpPr/>
          <p:nvPr/>
        </p:nvSpPr>
        <p:spPr>
          <a:xfrm>
            <a:off x="3000750" y="4867050"/>
            <a:ext cx="1370700" cy="406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763" name="Google Shape;763;p75"/>
          <p:cNvSpPr/>
          <p:nvPr/>
        </p:nvSpPr>
        <p:spPr>
          <a:xfrm>
            <a:off x="2233950" y="4867050"/>
            <a:ext cx="766800" cy="406500"/>
          </a:xfrm>
          <a:prstGeom prst="rightArrow">
            <a:avLst>
              <a:gd fmla="val 50000" name="adj1"/>
              <a:gd fmla="val 50000" name="adj2"/>
            </a:avLst>
          </a:prstGeom>
          <a:solidFill>
            <a:srgbClr val="B3282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76"/>
          <p:cNvSpPr txBox="1"/>
          <p:nvPr/>
        </p:nvSpPr>
        <p:spPr>
          <a:xfrm>
            <a:off x="884838" y="2617893"/>
            <a:ext cx="7307859" cy="110799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aramond"/>
              <a:ea typeface="Garamond"/>
              <a:cs typeface="Garamond"/>
              <a:sym typeface="Garamond"/>
            </a:endParaRPr>
          </a:p>
        </p:txBody>
      </p:sp>
      <p:grpSp>
        <p:nvGrpSpPr>
          <p:cNvPr id="770" name="Google Shape;770;p76"/>
          <p:cNvGrpSpPr/>
          <p:nvPr/>
        </p:nvGrpSpPr>
        <p:grpSpPr>
          <a:xfrm>
            <a:off x="0" y="18724"/>
            <a:ext cx="9144000" cy="1636600"/>
            <a:chOff x="0" y="0"/>
            <a:chExt cx="9144000" cy="1636600"/>
          </a:xfrm>
        </p:grpSpPr>
        <p:sp>
          <p:nvSpPr>
            <p:cNvPr id="771" name="Google Shape;771;p76"/>
            <p:cNvSpPr/>
            <p:nvPr/>
          </p:nvSpPr>
          <p:spPr>
            <a:xfrm>
              <a:off x="0" y="0"/>
              <a:ext cx="9144000" cy="920608"/>
            </a:xfrm>
            <a:prstGeom prst="rect">
              <a:avLst/>
            </a:prstGeom>
            <a:solidFill>
              <a:srgbClr val="B3282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772" name="Google Shape;772;p76"/>
            <p:cNvSpPr/>
            <p:nvPr/>
          </p:nvSpPr>
          <p:spPr>
            <a:xfrm flipH="1">
              <a:off x="7241394" y="0"/>
              <a:ext cx="1902606" cy="1636600"/>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grpSp>
      <p:sp>
        <p:nvSpPr>
          <p:cNvPr id="773" name="Google Shape;773;p76"/>
          <p:cNvSpPr txBox="1"/>
          <p:nvPr/>
        </p:nvSpPr>
        <p:spPr>
          <a:xfrm>
            <a:off x="285676" y="1804711"/>
            <a:ext cx="8316227"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AU" sz="3200" u="none" cap="none" strike="noStrike">
                <a:solidFill>
                  <a:srgbClr val="FF0000"/>
                </a:solidFill>
                <a:latin typeface="Garamond"/>
                <a:ea typeface="Garamond"/>
                <a:cs typeface="Garamond"/>
                <a:sym typeface="Garamond"/>
              </a:rPr>
              <a:t>Thank you, everyone!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0000"/>
              </a:solidFill>
              <a:latin typeface="Garamond"/>
              <a:ea typeface="Garamond"/>
              <a:cs typeface="Garamond"/>
              <a:sym typeface="Garamond"/>
            </a:endParaRPr>
          </a:p>
          <a:p>
            <a:pPr indent="0" lvl="0" marL="0" marR="0" rtl="0" algn="ctr">
              <a:lnSpc>
                <a:spcPct val="100000"/>
              </a:lnSpc>
              <a:spcBef>
                <a:spcPts val="0"/>
              </a:spcBef>
              <a:spcAft>
                <a:spcPts val="0"/>
              </a:spcAft>
              <a:buClr>
                <a:srgbClr val="000000"/>
              </a:buClr>
              <a:buSzPts val="2400"/>
              <a:buFont typeface="Arial"/>
              <a:buNone/>
            </a:pPr>
            <a:r>
              <a:t/>
            </a:r>
            <a:endParaRPr b="1" i="0" sz="2400" u="none" cap="none" strike="noStrike">
              <a:solidFill>
                <a:srgbClr val="FF0000"/>
              </a:solidFill>
              <a:latin typeface="Garamond"/>
              <a:ea typeface="Garamond"/>
              <a:cs typeface="Garamond"/>
              <a:sym typeface="Garamond"/>
            </a:endParaRPr>
          </a:p>
        </p:txBody>
      </p:sp>
      <p:pic>
        <p:nvPicPr>
          <p:cNvPr descr="A close-up of words&#10;&#10;Description automatically generated" id="774" name="Google Shape;774;p76"/>
          <p:cNvPicPr preferRelativeResize="0"/>
          <p:nvPr/>
        </p:nvPicPr>
        <p:blipFill rotWithShape="1">
          <a:blip r:embed="rId3">
            <a:alphaModFix/>
          </a:blip>
          <a:srcRect b="0" l="0" r="0" t="0"/>
          <a:stretch/>
        </p:blipFill>
        <p:spPr>
          <a:xfrm>
            <a:off x="2307195" y="2982685"/>
            <a:ext cx="4463143" cy="240926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