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78" r:id="rId7"/>
    <p:sldId id="259" r:id="rId8"/>
    <p:sldId id="282" r:id="rId9"/>
    <p:sldId id="283" r:id="rId10"/>
    <p:sldId id="272" r:id="rId11"/>
    <p:sldId id="284" r:id="rId12"/>
    <p:sldId id="273" r:id="rId13"/>
    <p:sldId id="285" r:id="rId14"/>
    <p:sldId id="274" r:id="rId15"/>
    <p:sldId id="286" r:id="rId16"/>
    <p:sldId id="277" r:id="rId17"/>
    <p:sldId id="280" r:id="rId18"/>
    <p:sldId id="281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F"/>
    <a:srgbClr val="890020"/>
    <a:srgbClr val="7F001D"/>
    <a:srgbClr val="A80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WALTON" userId="da391a10-7856-4787-8df9-8a9311ba8903" providerId="ADAL" clId="{81843AA8-99A4-459E-9F1F-C27F782E1488}"/>
    <pc:docChg chg="modSld">
      <pc:chgData name="Georgina WALTON" userId="da391a10-7856-4787-8df9-8a9311ba8903" providerId="ADAL" clId="{81843AA8-99A4-459E-9F1F-C27F782E1488}" dt="2023-05-16T06:28:35.769" v="4" actId="1076"/>
      <pc:docMkLst>
        <pc:docMk/>
      </pc:docMkLst>
      <pc:sldChg chg="modSp mod">
        <pc:chgData name="Georgina WALTON" userId="da391a10-7856-4787-8df9-8a9311ba8903" providerId="ADAL" clId="{81843AA8-99A4-459E-9F1F-C27F782E1488}" dt="2023-05-16T06:28:17.969" v="0" actId="1076"/>
        <pc:sldMkLst>
          <pc:docMk/>
          <pc:sldMk cId="3302909565" sldId="277"/>
        </pc:sldMkLst>
        <pc:spChg chg="mod">
          <ac:chgData name="Georgina WALTON" userId="da391a10-7856-4787-8df9-8a9311ba8903" providerId="ADAL" clId="{81843AA8-99A4-459E-9F1F-C27F782E1488}" dt="2023-05-16T06:28:17.969" v="0" actId="1076"/>
          <ac:spMkLst>
            <pc:docMk/>
            <pc:sldMk cId="3302909565" sldId="277"/>
            <ac:spMk id="5" creationId="{00000000-0000-0000-0000-000000000000}"/>
          </ac:spMkLst>
        </pc:spChg>
      </pc:sldChg>
      <pc:sldChg chg="modSp mod">
        <pc:chgData name="Georgina WALTON" userId="da391a10-7856-4787-8df9-8a9311ba8903" providerId="ADAL" clId="{81843AA8-99A4-459E-9F1F-C27F782E1488}" dt="2023-05-16T06:28:24.186" v="1" actId="1076"/>
        <pc:sldMkLst>
          <pc:docMk/>
          <pc:sldMk cId="2751245216" sldId="280"/>
        </pc:sldMkLst>
        <pc:spChg chg="mod">
          <ac:chgData name="Georgina WALTON" userId="da391a10-7856-4787-8df9-8a9311ba8903" providerId="ADAL" clId="{81843AA8-99A4-459E-9F1F-C27F782E1488}" dt="2023-05-16T06:28:24.186" v="1" actId="1076"/>
          <ac:spMkLst>
            <pc:docMk/>
            <pc:sldMk cId="2751245216" sldId="280"/>
            <ac:spMk id="5" creationId="{00000000-0000-0000-0000-000000000000}"/>
          </ac:spMkLst>
        </pc:spChg>
      </pc:sldChg>
      <pc:sldChg chg="modSp mod">
        <pc:chgData name="Georgina WALTON" userId="da391a10-7856-4787-8df9-8a9311ba8903" providerId="ADAL" clId="{81843AA8-99A4-459E-9F1F-C27F782E1488}" dt="2023-05-16T06:28:35.769" v="4" actId="1076"/>
        <pc:sldMkLst>
          <pc:docMk/>
          <pc:sldMk cId="4214493284" sldId="281"/>
        </pc:sldMkLst>
        <pc:spChg chg="mod">
          <ac:chgData name="Georgina WALTON" userId="da391a10-7856-4787-8df9-8a9311ba8903" providerId="ADAL" clId="{81843AA8-99A4-459E-9F1F-C27F782E1488}" dt="2023-05-16T06:28:35.769" v="4" actId="1076"/>
          <ac:spMkLst>
            <pc:docMk/>
            <pc:sldMk cId="4214493284" sldId="281"/>
            <ac:spMk id="5" creationId="{00000000-0000-0000-0000-000000000000}"/>
          </ac:spMkLst>
        </pc:spChg>
        <pc:picChg chg="mod">
          <ac:chgData name="Georgina WALTON" userId="da391a10-7856-4787-8df9-8a9311ba8903" providerId="ADAL" clId="{81843AA8-99A4-459E-9F1F-C27F782E1488}" dt="2023-05-16T06:28:30.948" v="3" actId="1076"/>
          <ac:picMkLst>
            <pc:docMk/>
            <pc:sldMk cId="4214493284" sldId="281"/>
            <ac:picMk id="1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89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97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694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63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64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09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60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041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723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24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737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D7F68-389C-4841-9A4D-C62C426EC611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3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hyperlink" Target="mailto:ryan.joyce@education.vic.gov.au" TargetMode="External"/><Relationship Id="rId5" Type="http://schemas.openxmlformats.org/officeDocument/2006/relationships/hyperlink" Target="mailto:Melissa.mandarino@education.vic.gov.au" TargetMode="External"/><Relationship Id="rId4" Type="http://schemas.openxmlformats.org/officeDocument/2006/relationships/hyperlink" Target="mailto:max.ellis@education.vic.gov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4A1862F-A6F9-4D1B-A7C0-650B15FF23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4"/>
          <a:stretch/>
        </p:blipFill>
        <p:spPr>
          <a:xfrm>
            <a:off x="0" y="-533400"/>
            <a:ext cx="12192000" cy="73648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752845-A238-4AD1-BF62-472A8AD6FB5D}"/>
              </a:ext>
            </a:extLst>
          </p:cNvPr>
          <p:cNvSpPr/>
          <p:nvPr/>
        </p:nvSpPr>
        <p:spPr>
          <a:xfrm>
            <a:off x="0" y="5004591"/>
            <a:ext cx="12192000" cy="18619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19D5BE-08E1-42F3-ACBE-F5889AC2B183}"/>
              </a:ext>
            </a:extLst>
          </p:cNvPr>
          <p:cNvSpPr txBox="1"/>
          <p:nvPr/>
        </p:nvSpPr>
        <p:spPr>
          <a:xfrm>
            <a:off x="2530928" y="5292799"/>
            <a:ext cx="713014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VCE – HEALTH </a:t>
            </a:r>
            <a:r>
              <a:rPr lang="en-US" sz="4000" dirty="0"/>
              <a:t>AND HUMAN DEVELOPMENT </a:t>
            </a:r>
          </a:p>
          <a:p>
            <a:pPr algn="ctr"/>
            <a:endParaRPr lang="en-AU" sz="4000" b="1" dirty="0"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14" name="Picture 13" descr="A picture containing graphics, text, graphic design, clipart&#10;&#10;Description automatically generated">
            <a:extLst>
              <a:ext uri="{FF2B5EF4-FFF2-40B4-BE49-F238E27FC236}">
                <a16:creationId xmlns:a16="http://schemas.microsoft.com/office/drawing/2014/main" id="{29A4004E-A403-35B4-B08F-B4893DA790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8" y="5004590"/>
            <a:ext cx="2634866" cy="186193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94109" y="53778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7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3811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3 - </a:t>
            </a:r>
            <a:r>
              <a:rPr lang="en-US" sz="4000" dirty="0">
                <a:solidFill>
                  <a:schemeClr val="bg1"/>
                </a:solidFill>
              </a:rPr>
              <a:t>Australia’s health in a </a:t>
            </a:r>
            <a:r>
              <a:rPr lang="en-US" sz="4000" dirty="0" err="1">
                <a:solidFill>
                  <a:schemeClr val="bg1"/>
                </a:solidFill>
              </a:rPr>
              <a:t>globalised</a:t>
            </a:r>
            <a:r>
              <a:rPr lang="en-US" sz="4000" dirty="0">
                <a:solidFill>
                  <a:schemeClr val="bg1"/>
                </a:solidFill>
              </a:rPr>
              <a:t> world</a:t>
            </a:r>
          </a:p>
          <a:p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A380280E-10F1-3183-0126-7A2A2293B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4" name="Text Placeholder 41"/>
          <p:cNvSpPr txBox="1">
            <a:spLocks/>
          </p:cNvSpPr>
          <p:nvPr/>
        </p:nvSpPr>
        <p:spPr>
          <a:xfrm>
            <a:off x="147666" y="3724275"/>
            <a:ext cx="6096000" cy="3659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5" name="Text Placeholder 20"/>
          <p:cNvSpPr txBox="1">
            <a:spLocks/>
          </p:cNvSpPr>
          <p:nvPr/>
        </p:nvSpPr>
        <p:spPr>
          <a:xfrm>
            <a:off x="147666" y="2354579"/>
            <a:ext cx="60960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3875527"/>
            <a:ext cx="6097555" cy="3918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094443" y="2480767"/>
            <a:ext cx="6097556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Content Placeholder 39"/>
          <p:cNvSpPr txBox="1">
            <a:spLocks/>
          </p:cNvSpPr>
          <p:nvPr/>
        </p:nvSpPr>
        <p:spPr>
          <a:xfrm>
            <a:off x="3195666" y="2252711"/>
            <a:ext cx="6535188" cy="26351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OUTCOME 2</a:t>
            </a:r>
          </a:p>
          <a:p>
            <a:pPr lvl="1"/>
            <a:r>
              <a:rPr lang="en-US" dirty="0"/>
              <a:t>Promoting health and wellbeing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Biomedical </a:t>
            </a:r>
            <a:r>
              <a:rPr lang="en-US" sz="1800" dirty="0">
                <a:solidFill>
                  <a:prstClr val="black"/>
                </a:solidFill>
              </a:rPr>
              <a:t>approach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Public health approach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Australia’s health system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Health promotion initiatives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45719" y="54200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188949" y="258722"/>
            <a:ext cx="11698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4 - </a:t>
            </a:r>
            <a:r>
              <a:rPr lang="en-US" sz="3600" dirty="0">
                <a:solidFill>
                  <a:schemeClr val="bg1"/>
                </a:solidFill>
              </a:rPr>
              <a:t>Health and human development in a global context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AU" sz="36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B26F1FB1-454F-F78E-E4C3-BA4186671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0" y="2938525"/>
            <a:ext cx="6129338" cy="3678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2177063" y="1869372"/>
            <a:ext cx="8045110" cy="40633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OUTCOME 1</a:t>
            </a:r>
          </a:p>
          <a:p>
            <a:pPr lvl="1"/>
            <a:r>
              <a:rPr lang="en-US" dirty="0"/>
              <a:t>Health and wellbeing in a global context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 Characteristics of high-, middle- and low-income countries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Factors contributing to global health differences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Global trends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Human development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Sustainability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Text Placeholder 13"/>
          <p:cNvSpPr txBox="1">
            <a:spLocks/>
          </p:cNvSpPr>
          <p:nvPr/>
        </p:nvSpPr>
        <p:spPr>
          <a:xfrm>
            <a:off x="169069" y="1554163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6045621" y="3588827"/>
            <a:ext cx="6096000" cy="405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97243" y="2323301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6110" y="20274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188949" y="258722"/>
            <a:ext cx="11698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4 - </a:t>
            </a:r>
            <a:r>
              <a:rPr lang="en-US" sz="3600" dirty="0">
                <a:solidFill>
                  <a:schemeClr val="bg1"/>
                </a:solidFill>
              </a:rPr>
              <a:t>Health and human development in a global context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AU" sz="36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B26F1FB1-454F-F78E-E4C3-BA4186671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0" y="2938525"/>
            <a:ext cx="6129338" cy="3678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ext Placeholder 13"/>
          <p:cNvSpPr txBox="1">
            <a:spLocks/>
          </p:cNvSpPr>
          <p:nvPr/>
        </p:nvSpPr>
        <p:spPr>
          <a:xfrm>
            <a:off x="169069" y="1554163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6045621" y="3588827"/>
            <a:ext cx="6096000" cy="405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97243" y="2323301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Content Placeholder 19"/>
          <p:cNvSpPr txBox="1">
            <a:spLocks/>
          </p:cNvSpPr>
          <p:nvPr/>
        </p:nvSpPr>
        <p:spPr>
          <a:xfrm>
            <a:off x="3185637" y="1965072"/>
            <a:ext cx="6499724" cy="38125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OUTCOME 2</a:t>
            </a:r>
          </a:p>
          <a:p>
            <a:pPr lvl="1"/>
            <a:r>
              <a:rPr lang="en-US" dirty="0"/>
              <a:t>Sustainable Development Goals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Work </a:t>
            </a:r>
            <a:r>
              <a:rPr lang="en-US" sz="1800" dirty="0">
                <a:solidFill>
                  <a:prstClr val="black"/>
                </a:solidFill>
              </a:rPr>
              <a:t>of World Health </a:t>
            </a:r>
            <a:r>
              <a:rPr lang="en-US" sz="1800" dirty="0" err="1">
                <a:solidFill>
                  <a:prstClr val="black"/>
                </a:solidFill>
              </a:rPr>
              <a:t>Organisation</a:t>
            </a:r>
            <a:r>
              <a:rPr lang="en-US" sz="1800" dirty="0">
                <a:solidFill>
                  <a:prstClr val="black"/>
                </a:solidFill>
              </a:rPr>
              <a:t> (WHO)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Types of aid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Role of NGO’s (e.g. World Vision, Oxford, red Cross etc.) 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Australia’s aid program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Features of effective aid programs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838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1 &amp; 2 Assessment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05A0285D-73F4-CDB1-9B08-F6340029F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0325" y="1525471"/>
            <a:ext cx="81187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Unit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1 – Structured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2 – Dietary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3 – Written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Unit 1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3200" b="1" dirty="0"/>
              <a:t>Unit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1 – Parent/Caregiver Activity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2 – Structured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3 – Case Study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Unit 2 Exam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13091" y="16463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0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838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3 &amp; 4 Assessment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05A0285D-73F4-CDB1-9B08-F6340029F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0325" y="1610435"/>
            <a:ext cx="81187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Unit 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1 – Structured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2 – Structured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3 – Case Study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3200" b="1" dirty="0"/>
              <a:t>Unit 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1 – Structured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2 – Structured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Unit 3 &amp; 4 Exam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23928" y="23852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838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Leads to…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05A0285D-73F4-CDB1-9B08-F6340029F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7525" y="1863338"/>
            <a:ext cx="5052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many job opportunities in the health industry.</a:t>
            </a:r>
          </a:p>
          <a:p>
            <a:endParaRPr lang="en-US" dirty="0"/>
          </a:p>
          <a:p>
            <a:r>
              <a:rPr lang="en-US" dirty="0"/>
              <a:t>Many healthcare professionals have moved towards a holistic health approach that takes everything into account.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77" y="1327965"/>
            <a:ext cx="5310111" cy="531011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9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93BC6-9B70-471D-B072-CA9C8CF82D13}"/>
              </a:ext>
            </a:extLst>
          </p:cNvPr>
          <p:cNvSpPr txBox="1"/>
          <p:nvPr/>
        </p:nvSpPr>
        <p:spPr>
          <a:xfrm>
            <a:off x="745412" y="2003627"/>
            <a:ext cx="110690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information contact: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Mr</a:t>
            </a:r>
            <a:r>
              <a:rPr lang="en-US" sz="2800" dirty="0"/>
              <a:t> Ellis			Email: </a:t>
            </a:r>
            <a:r>
              <a:rPr lang="en-US" sz="2800" dirty="0">
                <a:hlinkClick r:id="rId4"/>
              </a:rPr>
              <a:t>max.ellis@education.vic.gov.au</a:t>
            </a:r>
            <a:r>
              <a:rPr lang="en-US" sz="28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Ms</a:t>
            </a:r>
            <a:r>
              <a:rPr lang="en-US" sz="2800" dirty="0"/>
              <a:t> </a:t>
            </a:r>
            <a:r>
              <a:rPr lang="en-US" sz="2800" dirty="0" err="1"/>
              <a:t>Mandarino</a:t>
            </a:r>
            <a:r>
              <a:rPr lang="en-US" sz="2800" dirty="0"/>
              <a:t>	Email: </a:t>
            </a:r>
            <a:r>
              <a:rPr lang="en-US" sz="2800" dirty="0" smtClean="0">
                <a:hlinkClick r:id="rId5"/>
              </a:rPr>
              <a:t>Melissa.mandarino@education.vic.gov.au</a:t>
            </a:r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Mr</a:t>
            </a:r>
            <a:r>
              <a:rPr lang="en-US" sz="2800" dirty="0" smtClean="0"/>
              <a:t> Joyce		Email: </a:t>
            </a:r>
            <a:r>
              <a:rPr lang="en-US" sz="2800" dirty="0" smtClean="0">
                <a:hlinkClick r:id="rId6"/>
              </a:rPr>
              <a:t>ryan.joyce@education.vic.gov.au</a:t>
            </a: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endParaRPr lang="en-AU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46408-4667-40CF-AC9B-D2156369B2ED}"/>
              </a:ext>
            </a:extLst>
          </p:cNvPr>
          <p:cNvSpPr/>
          <p:nvPr/>
        </p:nvSpPr>
        <p:spPr>
          <a:xfrm>
            <a:off x="-31617" y="0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05B7A-0CFB-4D43-8D4B-F3577086361D}"/>
              </a:ext>
            </a:extLst>
          </p:cNvPr>
          <p:cNvSpPr/>
          <p:nvPr/>
        </p:nvSpPr>
        <p:spPr>
          <a:xfrm>
            <a:off x="545432" y="323525"/>
            <a:ext cx="4864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CONTACT US…   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3" name="Picture 2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A194D046-82BD-C82D-5E86-0270FFAD8A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03800" y="51654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7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9278CE-B6D0-4C81-9DB3-F384DB9FC68C}"/>
              </a:ext>
            </a:extLst>
          </p:cNvPr>
          <p:cNvSpPr/>
          <p:nvPr/>
        </p:nvSpPr>
        <p:spPr>
          <a:xfrm>
            <a:off x="-2177" y="0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E295F3-FACC-E09B-A16F-0FAA677134EA}"/>
              </a:ext>
            </a:extLst>
          </p:cNvPr>
          <p:cNvSpPr/>
          <p:nvPr/>
        </p:nvSpPr>
        <p:spPr>
          <a:xfrm>
            <a:off x="545432" y="323525"/>
            <a:ext cx="358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INTRO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6" name="Picture 5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350E710F-2F09-5C57-88B9-6A8253C33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22817" y="1126384"/>
            <a:ext cx="12635455" cy="590918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255594" y="2680370"/>
            <a:ext cx="9342634" cy="1639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UNIT 1: Understanding health and wellbeing</a:t>
            </a:r>
          </a:p>
          <a:p>
            <a:pPr lvl="1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UNIT 2: Managing health and wellbeing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 Placeholder 70"/>
          <p:cNvSpPr txBox="1">
            <a:spLocks/>
          </p:cNvSpPr>
          <p:nvPr/>
        </p:nvSpPr>
        <p:spPr>
          <a:xfrm>
            <a:off x="1255594" y="1757040"/>
            <a:ext cx="5875734" cy="923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</a:rPr>
              <a:t> UNIT 1 &amp; 2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18181" y="52434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1129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Focus of Health and Human Development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1C5BDDD8-AEEF-C374-F7A6-9063C64AD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3693" y="1728863"/>
            <a:ext cx="828501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Focus of HHD: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EXPANDS HEALTH LITERACY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MOTIVATE/MAINTAIN YOUR OWN HEALTH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IMPROVE THE WELLBEING OF OTHERS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DEVELOP AN EMPATHETIC APPROACH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EVALUATE AND INTERPRET </a:t>
            </a:r>
            <a:r>
              <a:rPr lang="en-US" sz="2800" dirty="0" smtClean="0"/>
              <a:t>INFORMATION</a:t>
            </a:r>
            <a:endParaRPr lang="en-US" sz="28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47127" y="56155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2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879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1 - </a:t>
            </a:r>
            <a:r>
              <a:rPr lang="en-US" sz="4000" dirty="0">
                <a:solidFill>
                  <a:schemeClr val="bg1"/>
                </a:solidFill>
              </a:rPr>
              <a:t>Understanding health and wellbeing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131C02BD-AD25-83E9-4AA1-558D03C98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Content Placeholder 15"/>
          <p:cNvSpPr txBox="1">
            <a:spLocks/>
          </p:cNvSpPr>
          <p:nvPr/>
        </p:nvSpPr>
        <p:spPr>
          <a:xfrm>
            <a:off x="5696039" y="1876160"/>
            <a:ext cx="6495959" cy="36017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OUTCOME 1</a:t>
            </a:r>
          </a:p>
          <a:p>
            <a:pPr lvl="1"/>
            <a:r>
              <a:rPr lang="en-US" dirty="0"/>
              <a:t>Health perspectives and influences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Dimensions of health and wellbeing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Health status of Australia’s youth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Indigenous health and wellbeing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Factors influencing health outcomes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41"/>
          <p:cNvSpPr txBox="1">
            <a:spLocks/>
          </p:cNvSpPr>
          <p:nvPr/>
        </p:nvSpPr>
        <p:spPr>
          <a:xfrm>
            <a:off x="119685" y="1958545"/>
            <a:ext cx="6129338" cy="3934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ext Placeholder 20"/>
          <p:cNvSpPr txBox="1">
            <a:spLocks/>
          </p:cNvSpPr>
          <p:nvPr/>
        </p:nvSpPr>
        <p:spPr>
          <a:xfrm>
            <a:off x="58531" y="2155629"/>
            <a:ext cx="60960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1569129"/>
            <a:ext cx="6097555" cy="5157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395979" y="2147047"/>
            <a:ext cx="609755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7787813" y="4524004"/>
            <a:ext cx="6129338" cy="203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7956882" y="26491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8" name="Picture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6" b="10576"/>
          <a:stretch>
            <a:fillRect/>
          </a:stretch>
        </p:blipFill>
        <p:spPr>
          <a:xfrm>
            <a:off x="12671" y="1113796"/>
            <a:ext cx="5079211" cy="574420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39237" y="50898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879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1 - </a:t>
            </a:r>
            <a:r>
              <a:rPr lang="en-US" sz="4000" dirty="0">
                <a:solidFill>
                  <a:schemeClr val="bg1"/>
                </a:solidFill>
              </a:rPr>
              <a:t>Understanding health and wellbeing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131C02BD-AD25-83E9-4AA1-558D03C98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4" name="Text Placeholder 41"/>
          <p:cNvSpPr txBox="1">
            <a:spLocks/>
          </p:cNvSpPr>
          <p:nvPr/>
        </p:nvSpPr>
        <p:spPr>
          <a:xfrm>
            <a:off x="119685" y="1958545"/>
            <a:ext cx="6129338" cy="3934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ext Placeholder 20"/>
          <p:cNvSpPr txBox="1">
            <a:spLocks/>
          </p:cNvSpPr>
          <p:nvPr/>
        </p:nvSpPr>
        <p:spPr>
          <a:xfrm>
            <a:off x="58531" y="2155629"/>
            <a:ext cx="60960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1569129"/>
            <a:ext cx="6097555" cy="5157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395979" y="2147047"/>
            <a:ext cx="609755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7787813" y="4524004"/>
            <a:ext cx="6129338" cy="203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7956882" y="26491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39">
            <a:extLst>
              <a:ext uri="{FF2B5EF4-FFF2-40B4-BE49-F238E27FC236}">
                <a16:creationId xmlns:a16="http://schemas.microsoft.com/office/drawing/2014/main" id="{9D1A1C3D-4BC1-3389-A24C-1803C0EA4C8A}"/>
              </a:ext>
            </a:extLst>
          </p:cNvPr>
          <p:cNvSpPr txBox="1">
            <a:spLocks/>
          </p:cNvSpPr>
          <p:nvPr/>
        </p:nvSpPr>
        <p:spPr>
          <a:xfrm>
            <a:off x="5792906" y="1827113"/>
            <a:ext cx="6095610" cy="40655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OUTCOME 2</a:t>
            </a:r>
          </a:p>
          <a:p>
            <a:pPr lvl="1"/>
            <a:r>
              <a:rPr lang="en-US" dirty="0"/>
              <a:t>Health and Nutrition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Macronutrients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Micronutrients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Nutritional imbalances 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Food selection models/tools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Health promotion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Food marketing tactics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Food trends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Factors influencing dietary </a:t>
            </a:r>
            <a:r>
              <a:rPr lang="en-US" sz="1800" dirty="0" err="1">
                <a:solidFill>
                  <a:prstClr val="black"/>
                </a:solidFill>
              </a:rPr>
              <a:t>behaviours</a:t>
            </a:r>
            <a:endParaRPr lang="en-US" sz="1800" dirty="0">
              <a:solidFill>
                <a:prstClr val="black"/>
              </a:solidFill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8" name="Picture Placeholde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r="20332"/>
          <a:stretch>
            <a:fillRect/>
          </a:stretch>
        </p:blipFill>
        <p:spPr>
          <a:xfrm>
            <a:off x="1" y="1105858"/>
            <a:ext cx="5120506" cy="581409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42846" y="12947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8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879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1 - </a:t>
            </a:r>
            <a:r>
              <a:rPr lang="en-US" sz="4000" dirty="0">
                <a:solidFill>
                  <a:schemeClr val="bg1"/>
                </a:solidFill>
              </a:rPr>
              <a:t>Understanding health and wellbeing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131C02BD-AD25-83E9-4AA1-558D03C98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4" name="Text Placeholder 41"/>
          <p:cNvSpPr txBox="1">
            <a:spLocks/>
          </p:cNvSpPr>
          <p:nvPr/>
        </p:nvSpPr>
        <p:spPr>
          <a:xfrm>
            <a:off x="119685" y="1958545"/>
            <a:ext cx="6129338" cy="3934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ext Placeholder 20"/>
          <p:cNvSpPr txBox="1">
            <a:spLocks/>
          </p:cNvSpPr>
          <p:nvPr/>
        </p:nvSpPr>
        <p:spPr>
          <a:xfrm>
            <a:off x="58531" y="2155629"/>
            <a:ext cx="60960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1569129"/>
            <a:ext cx="6097555" cy="5157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395979" y="2147047"/>
            <a:ext cx="609755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7787813" y="4524004"/>
            <a:ext cx="6129338" cy="203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Content Placeholder 12"/>
          <p:cNvSpPr txBox="1">
            <a:spLocks/>
          </p:cNvSpPr>
          <p:nvPr/>
        </p:nvSpPr>
        <p:spPr>
          <a:xfrm>
            <a:off x="5486609" y="1792743"/>
            <a:ext cx="5117217" cy="3972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OUTCOME 3</a:t>
            </a:r>
          </a:p>
          <a:p>
            <a:pPr lvl="1"/>
            <a:r>
              <a:rPr lang="en-US" dirty="0"/>
              <a:t>Youth health and wellbeing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WRITTEN-REPORT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Students conduct independent research </a:t>
            </a:r>
            <a:r>
              <a:rPr lang="en-US" sz="1800" dirty="0" smtClean="0">
                <a:solidFill>
                  <a:prstClr val="black"/>
                </a:solidFill>
              </a:rPr>
              <a:t>based on </a:t>
            </a:r>
            <a:r>
              <a:rPr lang="en-US" sz="1800" dirty="0">
                <a:solidFill>
                  <a:prstClr val="black"/>
                </a:solidFill>
              </a:rPr>
              <a:t>one area focus, that relates to a youth health problem or concern.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7956882" y="26491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8" name="Picture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r="16841"/>
          <a:stretch>
            <a:fillRect/>
          </a:stretch>
        </p:blipFill>
        <p:spPr>
          <a:xfrm>
            <a:off x="-3883" y="1105859"/>
            <a:ext cx="5084810" cy="575024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44194" y="47266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390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2 - </a:t>
            </a:r>
            <a:r>
              <a:rPr lang="en-US" sz="4000" dirty="0">
                <a:solidFill>
                  <a:schemeClr val="bg1"/>
                </a:solidFill>
              </a:rPr>
              <a:t>Managing health and wellbeing</a:t>
            </a:r>
            <a:endParaRPr lang="en-US" sz="4400" dirty="0">
              <a:solidFill>
                <a:schemeClr val="bg1"/>
              </a:solidFill>
            </a:endParaRPr>
          </a:p>
          <a:p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6ADF3932-5892-87FE-CF83-A6F08611F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6" name="Text Placeholder 10"/>
          <p:cNvSpPr txBox="1">
            <a:spLocks/>
          </p:cNvSpPr>
          <p:nvPr/>
        </p:nvSpPr>
        <p:spPr>
          <a:xfrm>
            <a:off x="6096000" y="1684964"/>
            <a:ext cx="6096000" cy="5444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80534" y="984058"/>
            <a:ext cx="601146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Content Placeholder 19"/>
          <p:cNvSpPr txBox="1">
            <a:spLocks/>
          </p:cNvSpPr>
          <p:nvPr/>
        </p:nvSpPr>
        <p:spPr>
          <a:xfrm>
            <a:off x="5650092" y="1903415"/>
            <a:ext cx="7778302" cy="34388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OUTCOME 1</a:t>
            </a:r>
          </a:p>
          <a:p>
            <a:pPr lvl="1"/>
            <a:r>
              <a:rPr lang="en-US" dirty="0"/>
              <a:t>Developmental transitions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Developmental milestones across the human lifespan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 err="1">
                <a:solidFill>
                  <a:prstClr val="black"/>
                </a:solidFill>
              </a:rPr>
              <a:t>Fertilisation</a:t>
            </a:r>
            <a:r>
              <a:rPr lang="en-US" sz="1800" dirty="0">
                <a:solidFill>
                  <a:prstClr val="black"/>
                </a:solidFill>
              </a:rPr>
              <a:t> and prenatal development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Factors influencing prenatal development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Development in infancy and childhood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Early life experiences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Parent responsibilities, programs and services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Healthy/unhealthy relationships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5936185" y="2378007"/>
            <a:ext cx="6129338" cy="5311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6105237" y="14806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1556" y="1105858"/>
            <a:ext cx="4977159" cy="5752141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65502" y="545220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1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390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2 - </a:t>
            </a:r>
            <a:r>
              <a:rPr lang="en-US" sz="4000" dirty="0">
                <a:solidFill>
                  <a:schemeClr val="bg1"/>
                </a:solidFill>
              </a:rPr>
              <a:t>Managing health and wellbeing</a:t>
            </a:r>
            <a:endParaRPr lang="en-US" sz="4400" dirty="0">
              <a:solidFill>
                <a:schemeClr val="bg1"/>
              </a:solidFill>
            </a:endParaRPr>
          </a:p>
          <a:p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6ADF3932-5892-87FE-CF83-A6F08611F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6" name="Text Placeholder 10"/>
          <p:cNvSpPr txBox="1">
            <a:spLocks/>
          </p:cNvSpPr>
          <p:nvPr/>
        </p:nvSpPr>
        <p:spPr>
          <a:xfrm>
            <a:off x="6096000" y="1684964"/>
            <a:ext cx="6096000" cy="5444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80534" y="984058"/>
            <a:ext cx="601146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5936185" y="2378007"/>
            <a:ext cx="6129338" cy="5311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" name="Content Placeholder 12"/>
          <p:cNvSpPr txBox="1">
            <a:spLocks/>
          </p:cNvSpPr>
          <p:nvPr/>
        </p:nvSpPr>
        <p:spPr>
          <a:xfrm>
            <a:off x="5502943" y="1646964"/>
            <a:ext cx="8771496" cy="47025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OUTCOME 2</a:t>
            </a:r>
          </a:p>
          <a:p>
            <a:pPr lvl="1"/>
            <a:r>
              <a:rPr lang="en-US" dirty="0"/>
              <a:t>Health care in Australia</a:t>
            </a:r>
          </a:p>
          <a:p>
            <a:pPr lvl="1"/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Medicare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Pharmaceutical Benefits Scheme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National Disability Insurance Scheme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Private Health Insurance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Factors influencing access to health services and information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Privacy and </a:t>
            </a:r>
            <a:r>
              <a:rPr lang="en-AU" sz="1800" dirty="0">
                <a:solidFill>
                  <a:prstClr val="black"/>
                </a:solidFill>
              </a:rPr>
              <a:t>confidentiality</a:t>
            </a:r>
            <a:r>
              <a:rPr lang="en-US" sz="1800" dirty="0">
                <a:solidFill>
                  <a:prstClr val="black"/>
                </a:solidFill>
              </a:rPr>
              <a:t> of health information/data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Emerging health procedures and technologies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6105237" y="14806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4" name="Picture Placeholder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5" r="20505"/>
          <a:stretch>
            <a:fillRect/>
          </a:stretch>
        </p:blipFill>
        <p:spPr bwMode="auto">
          <a:xfrm>
            <a:off x="11320" y="1131548"/>
            <a:ext cx="5051207" cy="57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99642" y="55947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6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3811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3 - </a:t>
            </a:r>
            <a:r>
              <a:rPr lang="en-US" sz="4000" dirty="0">
                <a:solidFill>
                  <a:schemeClr val="bg1"/>
                </a:solidFill>
              </a:rPr>
              <a:t>Australia’s health in a </a:t>
            </a:r>
            <a:r>
              <a:rPr lang="en-US" sz="4000" dirty="0" err="1">
                <a:solidFill>
                  <a:schemeClr val="bg1"/>
                </a:solidFill>
              </a:rPr>
              <a:t>globalised</a:t>
            </a:r>
            <a:r>
              <a:rPr lang="en-US" sz="4000" dirty="0">
                <a:solidFill>
                  <a:schemeClr val="bg1"/>
                </a:solidFill>
              </a:rPr>
              <a:t> world</a:t>
            </a:r>
          </a:p>
          <a:p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A380280E-10F1-3183-0126-7A2A2293B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Content Placeholder 15"/>
          <p:cNvSpPr txBox="1">
            <a:spLocks/>
          </p:cNvSpPr>
          <p:nvPr/>
        </p:nvSpPr>
        <p:spPr>
          <a:xfrm>
            <a:off x="2547410" y="2239747"/>
            <a:ext cx="7331307" cy="35187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OUTCOME 1</a:t>
            </a:r>
          </a:p>
          <a:p>
            <a:pPr lvl="1"/>
            <a:r>
              <a:rPr lang="en-US" dirty="0"/>
              <a:t>Understanding health and wellbeing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Dimensions of health and wellbeing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Health as a resource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solidFill>
                  <a:prstClr val="black"/>
                </a:solidFill>
              </a:rPr>
              <a:t>WHO’s prerequisites for health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Factors influencing health outcomes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Health status of vulnerable population groups within Australia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Text Placeholder 41"/>
          <p:cNvSpPr txBox="1">
            <a:spLocks/>
          </p:cNvSpPr>
          <p:nvPr/>
        </p:nvSpPr>
        <p:spPr>
          <a:xfrm>
            <a:off x="147666" y="3724275"/>
            <a:ext cx="6096000" cy="3659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5" name="Text Placeholder 20"/>
          <p:cNvSpPr txBox="1">
            <a:spLocks/>
          </p:cNvSpPr>
          <p:nvPr/>
        </p:nvSpPr>
        <p:spPr>
          <a:xfrm>
            <a:off x="147666" y="2354579"/>
            <a:ext cx="60960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3875527"/>
            <a:ext cx="6097555" cy="3918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094443" y="2480767"/>
            <a:ext cx="6097556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663BD2D67BEA46863E9540E400B5EE" ma:contentTypeVersion="14" ma:contentTypeDescription="Create a new document." ma:contentTypeScope="" ma:versionID="15d13788fec8000bbb5eb505a823763d">
  <xsd:schema xmlns:xsd="http://www.w3.org/2001/XMLSchema" xmlns:xs="http://www.w3.org/2001/XMLSchema" xmlns:p="http://schemas.microsoft.com/office/2006/metadata/properties" xmlns:ns3="f6baea9f-91d5-4093-9759-8fe63dfee2f6" xmlns:ns4="83bedef8-b978-4aa7-93f1-a34f55bdd75b" targetNamespace="http://schemas.microsoft.com/office/2006/metadata/properties" ma:root="true" ma:fieldsID="84436f315dd8e9c2b46c50b25f00f0a0" ns3:_="" ns4:_="">
    <xsd:import namespace="f6baea9f-91d5-4093-9759-8fe63dfee2f6"/>
    <xsd:import namespace="83bedef8-b978-4aa7-93f1-a34f55bdd7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aea9f-91d5-4093-9759-8fe63dfee2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edef8-b978-4aa7-93f1-a34f55bdd75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288BDF-FFB6-45BD-8F80-49978D6E22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baea9f-91d5-4093-9759-8fe63dfee2f6"/>
    <ds:schemaRef ds:uri="83bedef8-b978-4aa7-93f1-a34f55bdd7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0B7953-2CE1-4AE7-95F2-7B4CF00FB0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798034-C626-4387-9F27-C55D871AB3A8}">
  <ds:schemaRefs>
    <ds:schemaRef ds:uri="f6baea9f-91d5-4093-9759-8fe63dfee2f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3bedef8-b978-4aa7-93f1-a34f55bdd75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665</Words>
  <Application>Microsoft Office PowerPoint</Application>
  <PresentationFormat>Widescreen</PresentationFormat>
  <Paragraphs>184</Paragraphs>
  <Slides>16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Adobe Devanagari</vt:lpstr>
      <vt:lpstr>Arial</vt:lpstr>
      <vt:lpstr>Calibri</vt:lpstr>
      <vt:lpstr>Calibri Light</vt:lpstr>
      <vt:lpstr>Europa-Bold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and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Dixon</dc:creator>
  <cp:lastModifiedBy>Max Ellis</cp:lastModifiedBy>
  <cp:revision>63</cp:revision>
  <dcterms:created xsi:type="dcterms:W3CDTF">2021-09-03T00:41:33Z</dcterms:created>
  <dcterms:modified xsi:type="dcterms:W3CDTF">2023-05-23T06:18:51Z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0x01010047663BD2D67BEA46863E9540E400B5EE</vt:lpwstr>
  </property>
</Properties>
</file>